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80" r:id="rId4"/>
    <p:sldId id="258" r:id="rId5"/>
    <p:sldId id="259" r:id="rId6"/>
    <p:sldId id="260" r:id="rId7"/>
    <p:sldId id="261" r:id="rId8"/>
    <p:sldId id="263" r:id="rId9"/>
    <p:sldId id="262" r:id="rId10"/>
    <p:sldId id="279" r:id="rId11"/>
    <p:sldId id="264" r:id="rId12"/>
    <p:sldId id="268" r:id="rId13"/>
    <p:sldId id="278" r:id="rId14"/>
    <p:sldId id="265" r:id="rId15"/>
    <p:sldId id="266" r:id="rId16"/>
    <p:sldId id="273" r:id="rId17"/>
    <p:sldId id="269" r:id="rId18"/>
    <p:sldId id="270" r:id="rId19"/>
    <p:sldId id="271" r:id="rId20"/>
    <p:sldId id="272" r:id="rId21"/>
    <p:sldId id="274" r:id="rId22"/>
    <p:sldId id="275" r:id="rId23"/>
    <p:sldId id="276" r:id="rId24"/>
    <p:sldId id="267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7"/>
    <a:srgbClr val="9E9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92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44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73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7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1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17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08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70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24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F616E4-FC83-4FAA-AFE1-EB622BBF82D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35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88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F616E4-FC83-4FAA-AFE1-EB622BBF82D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9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Построение срединных поверхностей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349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 1. Разбиение контура на линейные сегменты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313" y="2425427"/>
            <a:ext cx="8804049" cy="33403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5617" y="1896727"/>
            <a:ext cx="603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0 – 55 </a:t>
            </a:r>
            <a:r>
              <a:rPr lang="en-US" dirty="0" smtClean="0"/>
              <a:t>– </a:t>
            </a:r>
            <a:r>
              <a:rPr lang="ru-RU" dirty="0" smtClean="0"/>
              <a:t>номера линейных сегментов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004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2. Поиск точек срединной поверхности 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b="1" dirty="0" smtClean="0"/>
                  <a:t>Параметры этапа: </a:t>
                </a:r>
                <a:r>
                  <a:rPr lang="ru-RU" dirty="0"/>
                  <a:t>список линейных </a:t>
                </a:r>
                <a:r>
                  <a:rPr lang="ru-RU" dirty="0" smtClean="0"/>
                  <a:t>сегментов.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Шаг 1.    Выбираем два соседних сегмента из списка. Находим их срединные точки:</a:t>
                </a:r>
              </a:p>
              <a:p>
                <a:pPr marL="726948" lvl="2" indent="-342900">
                  <a:buFont typeface="+mj-lt"/>
                  <a:buAutoNum type="arabicPeriod"/>
                </a:pPr>
                <a:r>
                  <a:rPr lang="ru-RU" sz="1600" dirty="0" smtClean="0"/>
                  <a:t>Вычисляем </a:t>
                </a:r>
                <a:r>
                  <a:rPr lang="ru-RU" sz="1600" dirty="0"/>
                  <a:t>для </a:t>
                </a:r>
                <a:r>
                  <a:rPr lang="ru-RU" sz="1600" dirty="0" smtClean="0"/>
                  <a:t>сегмента координаты </a:t>
                </a:r>
                <a:r>
                  <a:rPr lang="ru-RU" sz="1600" dirty="0"/>
                  <a:t>вектора </a:t>
                </a:r>
                <a:r>
                  <a:rPr lang="ru-RU" sz="1600" dirty="0" smtClean="0"/>
                  <a:t>нормали.</a:t>
                </a:r>
                <a:endParaRPr lang="ru-RU" sz="1600" dirty="0"/>
              </a:p>
              <a:p>
                <a:pPr marL="726948" lvl="2" indent="-342900">
                  <a:buFont typeface="+mj-lt"/>
                  <a:buAutoNum type="arabicPeriod"/>
                </a:pPr>
                <a:r>
                  <a:rPr lang="ru-RU" sz="1600" dirty="0"/>
                  <a:t>Задаём </a:t>
                </a:r>
                <a:r>
                  <a:rPr lang="en-US" sz="1600" dirty="0" err="1"/>
                  <a:t>Rmax</a:t>
                </a:r>
                <a:r>
                  <a:rPr lang="en-US" sz="1600" dirty="0"/>
                  <a:t> </a:t>
                </a:r>
                <a:r>
                  <a:rPr lang="ru-RU" sz="1600" dirty="0"/>
                  <a:t>и </a:t>
                </a:r>
                <a:r>
                  <a:rPr lang="en-US" sz="1600" dirty="0" err="1"/>
                  <a:t>Rmin</a:t>
                </a:r>
                <a:r>
                  <a:rPr lang="en-US" sz="1600" dirty="0"/>
                  <a:t> </a:t>
                </a:r>
                <a:r>
                  <a:rPr lang="ru-RU" sz="1600" dirty="0"/>
                  <a:t>– максимальное и минимальное значение радиуса окружности, а также начальное значение радиуса </a:t>
                </a:r>
                <a:r>
                  <a:rPr lang="en-US" sz="1600" dirty="0"/>
                  <a:t>R</a:t>
                </a:r>
                <a:r>
                  <a:rPr lang="ru-RU" sz="1600" dirty="0"/>
                  <a:t> = </a:t>
                </a:r>
                <a:r>
                  <a:rPr lang="en-US" sz="1600" dirty="0" err="1"/>
                  <a:t>Rmax</a:t>
                </a:r>
                <a:r>
                  <a:rPr lang="ru-RU" sz="1600" dirty="0"/>
                  <a:t>.</a:t>
                </a:r>
              </a:p>
              <a:p>
                <a:pPr marL="726948" lvl="2" indent="-342900">
                  <a:buFont typeface="+mj-lt"/>
                  <a:buAutoNum type="arabicPeriod"/>
                </a:pPr>
                <a:r>
                  <a:rPr lang="ru-RU" sz="1600" dirty="0"/>
                  <a:t>Находим центр окружности – точку </a:t>
                </a:r>
                <a:r>
                  <a:rPr lang="en-US" sz="1600" dirty="0"/>
                  <a:t>center</a:t>
                </a:r>
                <a:r>
                  <a:rPr lang="ru-RU" sz="1600" dirty="0"/>
                  <a:t>. Она лежит на векторе нормали, проходящем, через </a:t>
                </a:r>
                <a:r>
                  <a:rPr lang="ru-RU" sz="1600" dirty="0" smtClean="0"/>
                  <a:t>срединную точку. </a:t>
                </a:r>
                <a:r>
                  <a:rPr lang="ru-RU" sz="1600" dirty="0"/>
                  <a:t>Координаты точки считаются по формулам: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𝑚𝑖𝑛𝑃𝑜𝑖𝑛𝑡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𝑣𝑒𝑐𝑡𝑜𝑟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𝑚𝑖𝑑𝑃𝑜𝑖𝑛𝑡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𝑣𝑒𝑐𝑡𝑜𝑟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ru-RU" sz="1600" dirty="0"/>
              </a:p>
              <a:p>
                <a:pPr marL="726948" lvl="2" indent="-342900">
                  <a:buFont typeface="+mj-lt"/>
                  <a:buAutoNum type="arabicPeriod"/>
                </a:pPr>
                <a:r>
                  <a:rPr lang="ru-RU" sz="1600" dirty="0"/>
                  <a:t>Меняем значение </a:t>
                </a:r>
                <a:r>
                  <a:rPr lang="en-US" sz="1600" dirty="0"/>
                  <a:t>R</a:t>
                </a:r>
                <a:r>
                  <a:rPr lang="ru-RU" sz="1600" dirty="0"/>
                  <a:t> = (</a:t>
                </a:r>
                <a:r>
                  <a:rPr lang="en-US" sz="1600" dirty="0" err="1"/>
                  <a:t>Rmax</a:t>
                </a:r>
                <a:r>
                  <a:rPr lang="en-US" sz="1600" dirty="0"/>
                  <a:t> </a:t>
                </a:r>
                <a:r>
                  <a:rPr lang="ru-RU" sz="1600" dirty="0"/>
                  <a:t>+ </a:t>
                </a:r>
                <a:r>
                  <a:rPr lang="en-US" sz="1600" dirty="0" err="1"/>
                  <a:t>Rmin</a:t>
                </a:r>
                <a:r>
                  <a:rPr lang="ru-RU" sz="1600" dirty="0"/>
                  <a:t>)/2 и соответственно координаты точки </a:t>
                </a:r>
                <a:r>
                  <a:rPr lang="en-US" sz="1600" dirty="0"/>
                  <a:t>center</a:t>
                </a:r>
                <a:endParaRPr lang="ru-RU" sz="1600" dirty="0"/>
              </a:p>
              <a:p>
                <a:pPr marL="726948" lvl="2" indent="-342900">
                  <a:buFont typeface="+mj-lt"/>
                  <a:buAutoNum type="arabicPeriod"/>
                </a:pPr>
                <a:r>
                  <a:rPr lang="ru-RU" sz="1600" dirty="0"/>
                  <a:t>Проверяем, пересекает ли </a:t>
                </a:r>
                <a:r>
                  <a:rPr lang="ru-RU" sz="1600" dirty="0" smtClean="0"/>
                  <a:t>окружность </a:t>
                </a:r>
                <a:r>
                  <a:rPr lang="ru-RU" sz="1600" dirty="0"/>
                  <a:t>с центром в точке </a:t>
                </a:r>
                <a:r>
                  <a:rPr lang="en-US" sz="1600" dirty="0"/>
                  <a:t>center </a:t>
                </a:r>
                <a:r>
                  <a:rPr lang="ru-RU" sz="1600" dirty="0"/>
                  <a:t>и радиусом </a:t>
                </a:r>
                <a:r>
                  <a:rPr lang="en-US" sz="1600" dirty="0"/>
                  <a:t>R </a:t>
                </a:r>
                <a:r>
                  <a:rPr lang="ru-RU" sz="1600" dirty="0"/>
                  <a:t>сегменты </a:t>
                </a:r>
                <a:r>
                  <a:rPr lang="ru-RU" sz="1600" dirty="0" smtClean="0"/>
                  <a:t>из списка, </a:t>
                </a:r>
                <a:r>
                  <a:rPr lang="ru-RU" sz="1600" dirty="0"/>
                  <a:t>а также выходит ли окружность за границы контура. Если выходит, то </a:t>
                </a:r>
                <a:r>
                  <a:rPr lang="en-US" sz="1600" dirty="0" err="1"/>
                  <a:t>Rmax</a:t>
                </a:r>
                <a:r>
                  <a:rPr lang="ru-RU" sz="1600" dirty="0"/>
                  <a:t> = </a:t>
                </a:r>
                <a:r>
                  <a:rPr lang="en-US" sz="1600" dirty="0"/>
                  <a:t>R</a:t>
                </a:r>
                <a:r>
                  <a:rPr lang="ru-RU" sz="1600" dirty="0"/>
                  <a:t> и на Шаг 6. Если не выходит, но один из сегментов пересекает в двух точках, то </a:t>
                </a:r>
                <a:r>
                  <a:rPr lang="en-US" sz="1600" dirty="0" err="1"/>
                  <a:t>Rmax</a:t>
                </a:r>
                <a:r>
                  <a:rPr lang="ru-RU" sz="1600" dirty="0"/>
                  <a:t> = </a:t>
                </a:r>
                <a:r>
                  <a:rPr lang="en-US" sz="1600" dirty="0"/>
                  <a:t>R</a:t>
                </a:r>
                <a:r>
                  <a:rPr lang="ru-RU" sz="1600" dirty="0"/>
                  <a:t> и на Шаг 6. Если не выходит и не пересекает ни одного из сегментов, то </a:t>
                </a:r>
                <a:r>
                  <a:rPr lang="en-US" sz="1600" dirty="0" err="1"/>
                  <a:t>Rmin</a:t>
                </a:r>
                <a:r>
                  <a:rPr lang="ru-RU" sz="1600" dirty="0"/>
                  <a:t> = </a:t>
                </a:r>
                <a:r>
                  <a:rPr lang="en-US" sz="1600" dirty="0"/>
                  <a:t>R </a:t>
                </a:r>
                <a:r>
                  <a:rPr lang="ru-RU" sz="1600" dirty="0"/>
                  <a:t>и на Шаг 6. Если не выходит и касается двух или больше сегментов в одной точке, то на Шаг </a:t>
                </a:r>
                <a:r>
                  <a:rPr lang="ru-RU" sz="1600" dirty="0" smtClean="0"/>
                  <a:t>8.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 r="-5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7160" y="889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2352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74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 2. Поиск точек срединной поверхности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580" y="1845734"/>
            <a:ext cx="10058400" cy="4023360"/>
          </a:xfrm>
        </p:spPr>
        <p:txBody>
          <a:bodyPr/>
          <a:lstStyle/>
          <a:p>
            <a:pPr marL="201168" lvl="1" indent="0">
              <a:buNone/>
            </a:pPr>
            <a:r>
              <a:rPr lang="ru-RU" sz="2000" dirty="0" smtClean="0"/>
              <a:t>Шаг 2. Сравниваем </a:t>
            </a:r>
            <a:r>
              <a:rPr lang="ru-RU" sz="2000" dirty="0"/>
              <a:t>расстояние между полученными  срединными точками, если оно больше требуемого, то</a:t>
            </a:r>
            <a:r>
              <a:rPr lang="ru-RU" sz="2000" dirty="0" smtClean="0"/>
              <a:t>: </a:t>
            </a:r>
          </a:p>
          <a:p>
            <a:pPr marL="384048" lvl="2" indent="0">
              <a:buNone/>
            </a:pPr>
            <a:r>
              <a:rPr lang="ru-RU" sz="1600" dirty="0" smtClean="0"/>
              <a:t>2.1 Если </a:t>
            </a:r>
            <a:r>
              <a:rPr lang="ru-RU" sz="1600" dirty="0" smtClean="0"/>
              <a:t>угол больше 180</a:t>
            </a:r>
            <a:r>
              <a:rPr lang="ru-RU" sz="1600" dirty="0"/>
              <a:t> </a:t>
            </a:r>
            <a:r>
              <a:rPr lang="ru-RU" sz="1600" dirty="0" smtClean="0"/>
              <a:t>градусов: используем биссектрису между сегментами вместо </a:t>
            </a:r>
            <a:r>
              <a:rPr lang="ru-RU" sz="1600" dirty="0" smtClean="0"/>
              <a:t>нормали, ищем новую точку.</a:t>
            </a:r>
            <a:endParaRPr lang="ru-RU" sz="1600" dirty="0"/>
          </a:p>
          <a:p>
            <a:pPr marL="384048" lvl="2" indent="0">
              <a:buNone/>
            </a:pPr>
            <a:r>
              <a:rPr lang="ru-RU" sz="1600" dirty="0" smtClean="0"/>
              <a:t>2.2 Строим точку по середине на сегменте, используя ее нормаль, ищем новую точку.</a:t>
            </a:r>
          </a:p>
          <a:p>
            <a:pPr marL="384048" lvl="2" indent="0">
              <a:buNone/>
            </a:pPr>
            <a:r>
              <a:rPr lang="ru-RU" sz="1600" dirty="0" smtClean="0"/>
              <a:t>Посылаем на проверку расстояния между полученными точками. Шаг 2.2 повторяется до тех пор, пока расстояние между точками не достигнет заданной точности.</a:t>
            </a:r>
            <a:endParaRPr lang="ru-RU" sz="2400" dirty="0"/>
          </a:p>
          <a:p>
            <a:pPr marL="201168" lvl="1" indent="0">
              <a:buNone/>
            </a:pPr>
            <a:r>
              <a:rPr lang="ru-RU" sz="2000" dirty="0" smtClean="0"/>
              <a:t>Если меньше, то сохраняем полученную точку в список точек срединной поверхности, переходим к следующему сегменту.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0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 2. Поиск точек срединной поверхности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257" y="2615860"/>
            <a:ext cx="8608106" cy="29867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6286" y="1875453"/>
            <a:ext cx="6298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ru-RU" dirty="0" smtClean="0"/>
              <a:t>срединная поверхность</a:t>
            </a:r>
          </a:p>
          <a:p>
            <a:r>
              <a:rPr lang="ru-RU" dirty="0" smtClean="0"/>
              <a:t>  нормали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058816" y="2071396"/>
            <a:ext cx="858417" cy="0"/>
          </a:xfrm>
          <a:prstGeom prst="line">
            <a:avLst/>
          </a:prstGeom>
          <a:ln>
            <a:solidFill>
              <a:srgbClr val="FF5B57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58816" y="2429070"/>
            <a:ext cx="858417" cy="0"/>
          </a:xfrm>
          <a:prstGeom prst="line">
            <a:avLst/>
          </a:prstGeom>
          <a:ln>
            <a:solidFill>
              <a:srgbClr val="9E9E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67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3. Соединение точек срединной поверхности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Получаем вычисленные точки срединной поверхности.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 </a:t>
            </a:r>
            <a:r>
              <a:rPr lang="ru-RU" dirty="0" smtClean="0"/>
              <a:t>соседним двум точкам строим сегмент.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Последовательно соединияем получившиеся сегменты.</a:t>
            </a:r>
          </a:p>
        </p:txBody>
      </p:sp>
    </p:spTree>
    <p:extLst>
      <p:ext uri="{BB962C8B-B14F-4D97-AF65-F5344CB8AC3E}">
        <p14:creationId xmlns:p14="http://schemas.microsoft.com/office/powerpoint/2010/main" val="62341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классической срединной поверхности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9" t="26744" r="7891" b="31831"/>
          <a:stretch/>
        </p:blipFill>
        <p:spPr bwMode="auto">
          <a:xfrm>
            <a:off x="1447801" y="2371725"/>
            <a:ext cx="3533774" cy="111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4" t="18750" r="16328" b="17297"/>
          <a:stretch/>
        </p:blipFill>
        <p:spPr bwMode="auto">
          <a:xfrm>
            <a:off x="6276974" y="3779949"/>
            <a:ext cx="3933825" cy="2160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8" t="24273" r="15313" b="30523"/>
          <a:stretch/>
        </p:blipFill>
        <p:spPr bwMode="auto">
          <a:xfrm>
            <a:off x="5467350" y="1773046"/>
            <a:ext cx="6162674" cy="200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5" t="14680" r="16250" b="30378"/>
          <a:stretch/>
        </p:blipFill>
        <p:spPr bwMode="auto">
          <a:xfrm>
            <a:off x="104773" y="3893870"/>
            <a:ext cx="5191123" cy="217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68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Ожидаемая серединная поверхность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l="25655" t="34506" r="24639" b="32129"/>
          <a:stretch/>
        </p:blipFill>
        <p:spPr bwMode="auto">
          <a:xfrm>
            <a:off x="1005584" y="2014564"/>
            <a:ext cx="5173858" cy="19525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1190625" y="2990851"/>
            <a:ext cx="46767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" name="Группа 7"/>
          <p:cNvGrpSpPr/>
          <p:nvPr/>
        </p:nvGrpSpPr>
        <p:grpSpPr>
          <a:xfrm>
            <a:off x="6381750" y="1960563"/>
            <a:ext cx="2914650" cy="2649093"/>
            <a:chOff x="5381625" y="2779713"/>
            <a:chExt cx="1428750" cy="1298575"/>
          </a:xfrm>
        </p:grpSpPr>
        <p:pic>
          <p:nvPicPr>
            <p:cNvPr id="5" name="Рисунок 4"/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56" t="12085" r="25978" b="10828"/>
            <a:stretch/>
          </p:blipFill>
          <p:spPr bwMode="auto">
            <a:xfrm>
              <a:off x="5381625" y="2779713"/>
              <a:ext cx="1428750" cy="129857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7" name="Прямая соединительная линия 6"/>
            <p:cNvCxnSpPr/>
            <p:nvPr/>
          </p:nvCxnSpPr>
          <p:spPr>
            <a:xfrm>
              <a:off x="5395595" y="3440113"/>
              <a:ext cx="1381125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863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графа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Каждая точка серединной поверхности – вершина</a:t>
            </a:r>
          </a:p>
          <a:p>
            <a:r>
              <a:rPr lang="ru-RU" dirty="0" smtClean="0"/>
              <a:t>Отрезки соединяющие точки серединной поверхности - ребра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20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Стратегия №1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Найти самый длинный путь в графе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Определить к каким сегментам контура относятся вершины(точки серединной поверхности)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Построить классическую серединную поверхность, учитывая только выделенные сегменты контура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854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Стратегия «полный перебор»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Перебираем все возможные варианты «включения</a:t>
            </a:r>
            <a:r>
              <a:rPr lang="en-US" dirty="0" smtClean="0"/>
              <a:t>/</a:t>
            </a:r>
            <a:r>
              <a:rPr lang="ru-RU" dirty="0" smtClean="0"/>
              <a:t>выключения» (выделения) сегментов контура.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Строим классическую серединную поверхность только для включенных сегментов контура.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280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срединная поверхность?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9680" y="2545080"/>
            <a:ext cx="9906000" cy="3324014"/>
          </a:xfrm>
        </p:spPr>
        <p:txBody>
          <a:bodyPr/>
          <a:lstStyle/>
          <a:p>
            <a:r>
              <a:rPr lang="ru-RU" dirty="0" smtClean="0"/>
              <a:t>Срединная поверхность -  </a:t>
            </a:r>
            <a:r>
              <a:rPr lang="ru-RU" dirty="0"/>
              <a:t>это геметрическое место точек центров окружностей, вписанных в фигуру. </a:t>
            </a:r>
            <a:endParaRPr lang="ru-RU" dirty="0" smtClean="0"/>
          </a:p>
          <a:p>
            <a:r>
              <a:rPr lang="ru-RU" dirty="0"/>
              <a:t>Поверхность, равноудалённая от внешних поверхностей оболочки или </a:t>
            </a:r>
            <a:r>
              <a:rPr lang="ru-RU" smtClean="0"/>
              <a:t>пластинки (тех</a:t>
            </a:r>
            <a:r>
              <a:rPr lang="ru-RU" dirty="0" smtClean="0"/>
              <a:t>. </a:t>
            </a:r>
            <a:r>
              <a:rPr lang="ru-RU" dirty="0"/>
              <a:t>с</a:t>
            </a:r>
            <a:r>
              <a:rPr lang="ru-RU" dirty="0" smtClean="0"/>
              <a:t>ловарь).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65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Стратегия с нормалями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Для каждой точки серединной поверхности и строим нормали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Проверяем угол между нормалями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Условие отсеивания лишних точек</a:t>
            </a:r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  <p:pic>
        <p:nvPicPr>
          <p:cNvPr id="2052" name="Picture 4" descr="https://pp.userapi.com/c639316/v639316595/19ea5/68p82RqCBd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1" t="6746" r="26891" b="1531"/>
          <a:stretch/>
        </p:blipFill>
        <p:spPr bwMode="auto">
          <a:xfrm rot="19818570">
            <a:off x="265361" y="4632761"/>
            <a:ext cx="1322197" cy="142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pp.userapi.com/c639316/v639316595/19e9b/ZkQnJT5tk7w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3" t="37516" r="25538" b="32772"/>
          <a:stretch/>
        </p:blipFill>
        <p:spPr bwMode="auto">
          <a:xfrm>
            <a:off x="561974" y="3376814"/>
            <a:ext cx="3867643" cy="127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pp.userapi.com/c639316/v639316595/19eaf/Ysx88Brr-Xk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7" t="32878" r="25297" b="27259"/>
          <a:stretch/>
        </p:blipFill>
        <p:spPr bwMode="auto">
          <a:xfrm>
            <a:off x="3676649" y="4839792"/>
            <a:ext cx="3324226" cy="144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pp.userapi.com/c639316/v639316595/19eb9/FV2JL_VDUL8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5" t="10070" r="25161" b="4814"/>
          <a:stretch/>
        </p:blipFill>
        <p:spPr bwMode="auto">
          <a:xfrm>
            <a:off x="8105775" y="2600325"/>
            <a:ext cx="3762375" cy="347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48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Стратегия схлопывания длинных путей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Находим самый длинный путь в графе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Ищем ему альтернативный самый длинный путь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Строим новую серединную поверхность по середине между двумя или более путями))</a:t>
            </a:r>
            <a:endParaRPr lang="ru-RU" dirty="0"/>
          </a:p>
        </p:txBody>
      </p:sp>
      <p:pic>
        <p:nvPicPr>
          <p:cNvPr id="3074" name="Picture 2" descr="https://pp.userapi.com/c836139/v836139716/36cec/woVJTg6Pq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4" t="12410" r="10391" b="17264"/>
          <a:stretch/>
        </p:blipFill>
        <p:spPr bwMode="auto">
          <a:xfrm>
            <a:off x="238125" y="3667125"/>
            <a:ext cx="58293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pp.userapi.com/c836139/v836139716/36cf5/vowtuueczg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3" t="14028" r="3621" b="19573"/>
          <a:stretch/>
        </p:blipFill>
        <p:spPr bwMode="auto">
          <a:xfrm>
            <a:off x="6286500" y="3390900"/>
            <a:ext cx="55435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49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Еще стратегии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Определение артефактов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mtClean="0"/>
              <a:t>Избавление от них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58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общем надо разбивать на классы) И применять нужную стратегию для конкретного класса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799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758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нужны срединные поверхности?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560320"/>
            <a:ext cx="9936480" cy="3308774"/>
          </a:xfrm>
        </p:spPr>
        <p:txBody>
          <a:bodyPr/>
          <a:lstStyle/>
          <a:p>
            <a:r>
              <a:rPr lang="ru-RU" dirty="0" smtClean="0"/>
              <a:t>Построение </a:t>
            </a:r>
            <a:r>
              <a:rPr lang="ru-RU" dirty="0"/>
              <a:t>срединных поверхностей позволяет свести к минимуму проблему сложности моделирования крупных систем, состоящих из огромного числа взаимосвязанных 2</a:t>
            </a:r>
            <a:r>
              <a:rPr lang="en-US" dirty="0"/>
              <a:t>D</a:t>
            </a:r>
            <a:r>
              <a:rPr lang="ru-RU" dirty="0"/>
              <a:t>-моделей.</a:t>
            </a:r>
          </a:p>
          <a:p>
            <a:r>
              <a:rPr lang="ru-RU" dirty="0"/>
              <a:t>Срединные поверхности используются для упрощения вычислительной сложности расчетов на модели, для уменьшения временной сложности расчетов.</a:t>
            </a:r>
          </a:p>
          <a:p>
            <a:r>
              <a:rPr lang="ru-RU" dirty="0"/>
              <a:t>По срединной поверхности возможно восстановление геометрии модели.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75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Актуальность построения срединной </a:t>
            </a:r>
            <a:r>
              <a:rPr lang="ru-RU" dirty="0" smtClean="0"/>
              <a:t>поверхности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 smtClean="0"/>
              <a:t>Актуальность предопределена широкой важностью проблем, решаемых использованием построенной срединной поверхности вместо оригинальной модели.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819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построения срединной поверхности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131734"/>
          </a:xfrm>
        </p:spPr>
        <p:txBody>
          <a:bodyPr>
            <a:normAutofit/>
          </a:bodyPr>
          <a:lstStyle/>
          <a:p>
            <a:r>
              <a:rPr lang="ru-RU" dirty="0" smtClean="0"/>
              <a:t>Проблемы построения </a:t>
            </a:r>
            <a:r>
              <a:rPr lang="ru-RU" dirty="0"/>
              <a:t>срединных поверхностей </a:t>
            </a:r>
            <a:r>
              <a:rPr lang="ru-RU" dirty="0" smtClean="0"/>
              <a:t>возникают </a:t>
            </a:r>
            <a:r>
              <a:rPr lang="ru-RU" dirty="0"/>
              <a:t>из-за различных изгибов исходной модели, при </a:t>
            </a:r>
            <a:r>
              <a:rPr lang="ru-RU" dirty="0" smtClean="0"/>
              <a:t>котором оно будет </a:t>
            </a:r>
            <a:r>
              <a:rPr lang="ru-RU" dirty="0"/>
              <a:t>неоднозначным.</a:t>
            </a:r>
          </a:p>
          <a:p>
            <a:r>
              <a:rPr lang="ru-RU" dirty="0" smtClean="0"/>
              <a:t>Из чего вытекает основная проблема -  </a:t>
            </a:r>
            <a:r>
              <a:rPr lang="ru-RU" b="1" dirty="0" smtClean="0"/>
              <a:t>неавтоматизированное построение срединной поверхности</a:t>
            </a:r>
            <a:r>
              <a:rPr lang="ru-RU" dirty="0" smtClean="0"/>
              <a:t>. Участие человека </a:t>
            </a:r>
            <a:r>
              <a:rPr lang="ru-RU" dirty="0"/>
              <a:t>носит систематический характер. </a:t>
            </a:r>
          </a:p>
          <a:p>
            <a:r>
              <a:rPr lang="ru-RU" dirty="0"/>
              <a:t>Процесс построения сводится к тому, что оператор вынужден шаг за шагом упрощать </a:t>
            </a:r>
            <a:r>
              <a:rPr lang="ru-RU" dirty="0" smtClean="0"/>
              <a:t>модель. </a:t>
            </a:r>
            <a:r>
              <a:rPr lang="ru-RU" dirty="0"/>
              <a:t>Н</a:t>
            </a:r>
            <a:r>
              <a:rPr lang="ru-RU" dirty="0" smtClean="0"/>
              <a:t>апример</a:t>
            </a:r>
            <a:r>
              <a:rPr lang="ru-RU" dirty="0"/>
              <a:t>, </a:t>
            </a:r>
            <a:r>
              <a:rPr lang="ru-RU" dirty="0" smtClean="0"/>
              <a:t>разрезать </a:t>
            </a:r>
            <a:r>
              <a:rPr lang="ru-RU" dirty="0"/>
              <a:t>её, заново </a:t>
            </a:r>
            <a:r>
              <a:rPr lang="ru-RU" dirty="0" smtClean="0"/>
              <a:t>выделять </a:t>
            </a:r>
            <a:r>
              <a:rPr lang="ru-RU" dirty="0"/>
              <a:t>в ней поверхности оболочки, и, после просмотра результата, принимать решение о том, корректна ли построена поверхность. В случае некорректно построенной срединной </a:t>
            </a:r>
            <a:r>
              <a:rPr lang="ru-RU" dirty="0" smtClean="0"/>
              <a:t>поверхности </a:t>
            </a:r>
            <a:r>
              <a:rPr lang="ru-RU" dirty="0"/>
              <a:t>процесс </a:t>
            </a:r>
            <a:r>
              <a:rPr lang="ru-RU" dirty="0" smtClean="0"/>
              <a:t>повторяется.</a:t>
            </a:r>
            <a:r>
              <a:rPr lang="ru-RU" dirty="0"/>
              <a:t> </a:t>
            </a:r>
          </a:p>
          <a:p>
            <a:r>
              <a:rPr lang="ru-RU" dirty="0" smtClean="0"/>
              <a:t>Когда </a:t>
            </a:r>
            <a:r>
              <a:rPr lang="ru-RU" dirty="0"/>
              <a:t>же таких моделей объектов действительно много, </a:t>
            </a:r>
            <a:r>
              <a:rPr lang="ru-RU" b="1" dirty="0"/>
              <a:t>оператор становится слабым звеном такого процесса, существенно замедляя его</a:t>
            </a:r>
            <a:r>
              <a:rPr lang="ru-RU" dirty="0"/>
              <a:t>, что также сказывается на качестве конечных работ.</a:t>
            </a:r>
            <a:r>
              <a:rPr lang="ru-RU" sz="18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773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Наша цель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 smtClean="0"/>
              <a:t> Нашей целью является автоматизация </a:t>
            </a:r>
            <a:r>
              <a:rPr lang="ru-RU" sz="2400" dirty="0"/>
              <a:t>процесса построения срединной поверхности для моделей тел в </a:t>
            </a:r>
            <a:r>
              <a:rPr lang="ru-RU" sz="2400" dirty="0" smtClean="0"/>
              <a:t>плоскости.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53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5500" dirty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96757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На данном этапе исследования проблемы был реализован базовый алгоритм, строящий классическую срединную поверхность с двумя параметрами точности:</a:t>
                </a:r>
              </a:p>
              <a:p>
                <a:pPr lvl="0"/>
                <a:r>
                  <a:rPr lang="ru-RU" dirty="0"/>
                  <a:t>Точность разбиения контура на отрезки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lvl="0"/>
                <a:r>
                  <a:rPr lang="ru-RU" dirty="0"/>
                  <a:t>Точность построения срединной поверхности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Алгоритм состоит из трех этапов: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i="1" dirty="0" smtClean="0">
                    <a:solidFill>
                      <a:schemeClr val="tx1"/>
                    </a:solidFill>
                  </a:rPr>
                  <a:t>Разбиение контура на линейные сегменты с заданной точностью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i="1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i="1" dirty="0" smtClean="0">
                    <a:solidFill>
                      <a:schemeClr val="tx1"/>
                    </a:solidFill>
                  </a:rPr>
                  <a:t>Поиск точек срединной поверхности, находящихся на расстоянии, удовлетворяющем заданной точности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i="1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i="1" dirty="0" smtClean="0">
                    <a:solidFill>
                      <a:schemeClr val="tx1"/>
                    </a:solidFill>
                  </a:rPr>
                  <a:t>Соединение точек срединной поверхности.</a:t>
                </a:r>
                <a:endParaRPr lang="ru-RU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5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2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1. Разбиение контура на линейные сегменты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Параметры этапа: контур </a:t>
                </a:r>
                <a:r>
                  <a:rPr lang="en-US" dirty="0"/>
                  <a:t>K</a:t>
                </a:r>
                <a:r>
                  <a:rPr lang="ru-RU" dirty="0"/>
                  <a:t>, точность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ru-RU" sz="2000" dirty="0"/>
                  <a:t>Выбираем сегмент </a:t>
                </a:r>
                <a:r>
                  <a:rPr lang="en-US" sz="2000" dirty="0"/>
                  <a:t>S</a:t>
                </a:r>
                <a:r>
                  <a:rPr lang="ru-RU" sz="2000" dirty="0"/>
                  <a:t> из </a:t>
                </a:r>
                <a:r>
                  <a:rPr lang="en-US" sz="2000" dirty="0" smtClean="0"/>
                  <a:t>K</a:t>
                </a:r>
                <a:r>
                  <a:rPr lang="ru-RU" sz="2000" dirty="0" smtClean="0"/>
                  <a:t>.</a:t>
                </a:r>
                <a:endParaRPr lang="ru-RU" sz="2000" dirty="0"/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ru-RU" sz="2000" dirty="0"/>
                  <a:t>Задаём начальную величину </a:t>
                </a:r>
                <a:r>
                  <a:rPr lang="ru-RU" sz="2000" dirty="0" smtClean="0"/>
                  <a:t> </a:t>
                </a:r>
                <a:r>
                  <a:rPr lang="en-US" sz="2000" dirty="0" smtClean="0"/>
                  <a:t>t </a:t>
                </a:r>
                <a:r>
                  <a:rPr lang="ru-RU" sz="2000" dirty="0"/>
                  <a:t>для уравнения Безье. </a:t>
                </a:r>
                <a:r>
                  <a:rPr lang="ru-RU" sz="2000" dirty="0" smtClean="0"/>
                  <a:t>(</a:t>
                </a:r>
                <a:r>
                  <a:rPr lang="en-US" sz="2000" dirty="0" smtClean="0"/>
                  <a:t>t</a:t>
                </a:r>
                <a:r>
                  <a:rPr lang="ru-RU" sz="2000" dirty="0" smtClean="0"/>
                  <a:t> </a:t>
                </a:r>
                <a:r>
                  <a:rPr lang="ru-RU" sz="2000" dirty="0"/>
                  <a:t>= </a:t>
                </a:r>
                <a:r>
                  <a:rPr lang="ru-RU" sz="2000" dirty="0" smtClean="0"/>
                  <a:t>0)</a:t>
                </a:r>
                <a:endParaRPr lang="ru-RU" sz="2000" dirty="0"/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ru-RU" sz="2000" dirty="0"/>
                  <a:t>По уравнению Безье находим точки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у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/>
                  <a:t>, используя текущий параметр </a:t>
                </a:r>
                <a:r>
                  <a:rPr lang="en-US" sz="2000" dirty="0" smtClean="0"/>
                  <a:t>t</a:t>
                </a:r>
                <a:r>
                  <a:rPr lang="ru-RU" sz="2000" dirty="0"/>
                  <a:t>,</a:t>
                </a:r>
                <a:r>
                  <a:rPr lang="ru-RU" sz="2000" dirty="0" smtClean="0"/>
                  <a:t> </a:t>
                </a:r>
                <a:r>
                  <a:rPr lang="ru-RU" sz="2000" dirty="0"/>
                  <a:t>точки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и 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000" dirty="0"/>
                  <a:t>, используя параметр </a:t>
                </a:r>
                <a:r>
                  <a:rPr lang="en-US" sz="2000" dirty="0"/>
                  <a:t>t</a:t>
                </a:r>
                <a:r>
                  <a:rPr lang="ru-RU" sz="2000" dirty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ru-RU" sz="2000" dirty="0"/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ru-RU" sz="2000" dirty="0" smtClean="0"/>
                  <a:t>Добавляем </a:t>
                </a:r>
                <a:r>
                  <a:rPr lang="ru-RU" sz="2000" dirty="0"/>
                  <a:t>в список сегментов</a:t>
                </a:r>
                <a:r>
                  <a:rPr lang="ru-RU" sz="2000" dirty="0" smtClean="0"/>
                  <a:t> новый линейный </a:t>
                </a:r>
                <a:r>
                  <a:rPr lang="ru-RU" sz="2000" dirty="0"/>
                  <a:t>сегмент </a:t>
                </a:r>
                <a:r>
                  <a:rPr lang="ru-RU" sz="2000" dirty="0" smtClean="0"/>
                  <a:t>от </a:t>
                </a:r>
                <a:r>
                  <a:rPr lang="ru-RU" sz="2000" dirty="0"/>
                  <a:t>точки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sz="2000" i="1">
                        <a:latin typeface="Cambria Math" panose="02040503050406030204" pitchFamily="18" charset="0"/>
                      </a:rPr>
                      <m:t> до точки 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. </a:t>
                </a:r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ru-RU" sz="2000" dirty="0"/>
                  <a:t>Увеличиваем </a:t>
                </a:r>
                <a:r>
                  <a:rPr lang="en-US" sz="2000" dirty="0"/>
                  <a:t>t </a:t>
                </a:r>
                <a:r>
                  <a:rPr lang="ru-RU" sz="2000" dirty="0"/>
                  <a:t>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  <a:endParaRPr lang="ru-RU" sz="2000" dirty="0"/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ru-RU" sz="2000" dirty="0"/>
                  <a:t>Если </a:t>
                </a:r>
                <a:r>
                  <a:rPr lang="en-US" sz="2000" dirty="0"/>
                  <a:t>t</a:t>
                </a:r>
                <a:r>
                  <a:rPr lang="ru-RU" sz="2000" dirty="0"/>
                  <a:t> ≤ 1 -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/>
                  <a:t>, то на </a:t>
                </a:r>
                <a:r>
                  <a:rPr lang="ru-RU" sz="2000" dirty="0" smtClean="0"/>
                  <a:t> вовзращаемся  на  </a:t>
                </a:r>
                <a:r>
                  <a:rPr lang="ru-RU" sz="2000" dirty="0"/>
                  <a:t>Ш</a:t>
                </a:r>
                <a:r>
                  <a:rPr lang="ru-RU" sz="2000" dirty="0" smtClean="0"/>
                  <a:t>аг 3.</a:t>
                </a:r>
                <a:endParaRPr lang="ru-RU" sz="2000" dirty="0"/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ru-RU" sz="2000" dirty="0" smtClean="0"/>
                  <a:t>Если </a:t>
                </a:r>
                <a:r>
                  <a:rPr lang="ru-RU" sz="2000" dirty="0"/>
                  <a:t>в </a:t>
                </a:r>
                <a:r>
                  <a:rPr lang="en-US" sz="2000" dirty="0"/>
                  <a:t>K </a:t>
                </a:r>
                <a:r>
                  <a:rPr lang="ru-RU" sz="2000" dirty="0"/>
                  <a:t>есть ещё сегменты, то на Шаг 1, иначе </a:t>
                </a:r>
                <a:r>
                  <a:rPr lang="ru-RU" sz="2000" dirty="0" smtClean="0"/>
                  <a:t>заканчиваем, возвращаем  список полученным сегментов.</a:t>
                </a:r>
                <a:endParaRPr lang="ru-RU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48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257</TotalTime>
  <Words>635</Words>
  <Application>Microsoft Office PowerPoint</Application>
  <PresentationFormat>Widescreen</PresentationFormat>
  <Paragraphs>90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</vt:lpstr>
      <vt:lpstr>Cambria Math</vt:lpstr>
      <vt:lpstr>Times New Roman</vt:lpstr>
      <vt:lpstr>Retrospect</vt:lpstr>
      <vt:lpstr>Построение срединных поверхностей</vt:lpstr>
      <vt:lpstr>Что такое срединная поверхность?</vt:lpstr>
      <vt:lpstr>Для чего нужны срединные поверхности?</vt:lpstr>
      <vt:lpstr>Актуальность построения срединной поверхности</vt:lpstr>
      <vt:lpstr>Проблемы построения срединной поверхности</vt:lpstr>
      <vt:lpstr>Наша цель</vt:lpstr>
      <vt:lpstr>Постановка задачи</vt:lpstr>
      <vt:lpstr>Алгоритм</vt:lpstr>
      <vt:lpstr>Этап 1. Разбиение контура на линейные сегменты</vt:lpstr>
      <vt:lpstr>Этап 1. Разбиение контура на линейные сегменты</vt:lpstr>
      <vt:lpstr>Этап 2. Поиск точек срединной поверхности  </vt:lpstr>
      <vt:lpstr>Этап 2. Поиск точек срединной поверхности </vt:lpstr>
      <vt:lpstr>Этап 2. Поиск точек срединной поверхности </vt:lpstr>
      <vt:lpstr>Этап 3. Соединение точек срединной поверхности</vt:lpstr>
      <vt:lpstr>Пример построения классической срединной поверхности</vt:lpstr>
      <vt:lpstr>Ожидаемая серединная поверхность</vt:lpstr>
      <vt:lpstr>Построение графа</vt:lpstr>
      <vt:lpstr>Стратегия №1 </vt:lpstr>
      <vt:lpstr>Стратегия «полный перебор»</vt:lpstr>
      <vt:lpstr>Стратегия с нормалями</vt:lpstr>
      <vt:lpstr>Стратегия схлопывания длинных путей</vt:lpstr>
      <vt:lpstr>Еще стратегии</vt:lpstr>
      <vt:lpstr>Результаты</vt:lpstr>
      <vt:lpstr>Вывод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срединных поверхностей</dc:title>
  <dc:creator>Pronina, Elizaveta</dc:creator>
  <cp:keywords>CTPClassification=CTP_IC:VisualMarkings=</cp:keywords>
  <cp:lastModifiedBy>Pronina, Elizaveta</cp:lastModifiedBy>
  <cp:revision>43</cp:revision>
  <dcterms:created xsi:type="dcterms:W3CDTF">2017-04-27T20:23:14Z</dcterms:created>
  <dcterms:modified xsi:type="dcterms:W3CDTF">2017-05-18T23:32:42Z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b0da777b-ca55-41c2-b441-9897f2f76566</vt:lpwstr>
  </property>
  <property fmtid="{D5CDD505-2E9C-101B-9397-08002B2CF9AE}" pid="3" name="CTP_BU">
    <vt:lpwstr>SSG ENABLING GROUP</vt:lpwstr>
  </property>
  <property fmtid="{D5CDD505-2E9C-101B-9397-08002B2CF9AE}" pid="4" name="CTP_TimeStamp">
    <vt:lpwstr>2017-05-18 23:32:39Z</vt:lpwstr>
  </property>
  <property fmtid="{D5CDD505-2E9C-101B-9397-08002B2CF9AE}" pid="5" name="CTPClassification">
    <vt:lpwstr>CTP_IC</vt:lpwstr>
  </property>
</Properties>
</file>