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 bookmarkIdSeed="2">
  <p:sldMasterIdLst>
    <p:sldMasterId id="2147483687" r:id="rId4"/>
  </p:sldMasterIdLst>
  <p:notesMasterIdLst>
    <p:notesMasterId r:id="rId29"/>
  </p:notesMasterIdLst>
  <p:handoutMasterIdLst>
    <p:handoutMasterId r:id="rId30"/>
  </p:handoutMasterIdLst>
  <p:sldIdLst>
    <p:sldId id="428" r:id="rId5"/>
    <p:sldId id="389" r:id="rId6"/>
    <p:sldId id="412" r:id="rId7"/>
    <p:sldId id="413" r:id="rId8"/>
    <p:sldId id="414" r:id="rId9"/>
    <p:sldId id="429" r:id="rId10"/>
    <p:sldId id="420" r:id="rId11"/>
    <p:sldId id="421" r:id="rId12"/>
    <p:sldId id="422" r:id="rId13"/>
    <p:sldId id="423" r:id="rId14"/>
    <p:sldId id="424" r:id="rId15"/>
    <p:sldId id="425" r:id="rId16"/>
    <p:sldId id="430" r:id="rId17"/>
    <p:sldId id="416" r:id="rId18"/>
    <p:sldId id="417" r:id="rId19"/>
    <p:sldId id="411" r:id="rId20"/>
    <p:sldId id="400" r:id="rId21"/>
    <p:sldId id="409" r:id="rId22"/>
    <p:sldId id="408" r:id="rId23"/>
    <p:sldId id="407" r:id="rId24"/>
    <p:sldId id="410" r:id="rId25"/>
    <p:sldId id="431" r:id="rId26"/>
    <p:sldId id="427" r:id="rId27"/>
    <p:sldId id="432" r:id="rId28"/>
  </p:sldIdLst>
  <p:sldSz cx="9144000" cy="5143500" type="screen16x9"/>
  <p:notesSz cx="6858000" cy="9144000"/>
  <p:custShowLst>
    <p:custShow name="Opt Notice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DF"/>
    <a:srgbClr val="FF6600"/>
    <a:srgbClr val="FF66CC"/>
    <a:srgbClr val="FF3399"/>
    <a:srgbClr val="DDFDDB"/>
    <a:srgbClr val="CCFFCC"/>
    <a:srgbClr val="66FFFF"/>
    <a:srgbClr val="0071C5"/>
    <a:srgbClr val="F83308"/>
    <a:srgbClr val="FD9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preferSingleView="1">
    <p:restoredLeft sz="11651" autoAdjust="0"/>
    <p:restoredTop sz="94439" autoAdjust="0"/>
  </p:normalViewPr>
  <p:slideViewPr>
    <p:cSldViewPr snapToGrid="0">
      <p:cViewPr>
        <p:scale>
          <a:sx n="75" d="100"/>
          <a:sy n="75" d="100"/>
        </p:scale>
        <p:origin x="2592" y="870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1/30/2018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01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0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4A9-5535-4AF5-AA88-C6670ABB0E5B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1620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4A9-5535-4AF5-AA88-C6670ABB0E5B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629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4A9-5535-4AF5-AA88-C6670ABB0E5B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847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4A9-5535-4AF5-AA88-C6670ABB0E5B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9724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4A9-5535-4AF5-AA88-C6670ABB0E5B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289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4A9-5535-4AF5-AA88-C6670ABB0E5B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7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4A9-5535-4AF5-AA88-C6670ABB0E5B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4985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4A9-5535-4AF5-AA88-C6670ABB0E5B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4A9-5535-4AF5-AA88-C6670ABB0E5B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0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4A9-5535-4AF5-AA88-C6670ABB0E5B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705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4A9-5535-4AF5-AA88-C6670ABB0E5B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9733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934A9-5535-4AF5-AA88-C6670ABB0E5B}" type="datetimeFigureOut">
              <a:rPr lang="ru-RU" smtClean="0"/>
              <a:t>30.01.2018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4026" y="4936786"/>
            <a:ext cx="243894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Copyright</a:t>
            </a:r>
            <a:r>
              <a:rPr lang="en-US" sz="600" baseline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 </a:t>
            </a:r>
            <a:r>
              <a:rPr lang="en-US" sz="6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©  2016, Intel Corporation. All rights reserved. </a:t>
            </a:r>
            <a:br>
              <a:rPr lang="en-US" sz="6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</a:br>
            <a:r>
              <a:rPr lang="en-US" sz="6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*Other names and brands may be claimed as the property of others.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8" name="Action Button: Custom 7">
            <a:hlinkClick r:id="" action="ppaction://customshow?id=0&amp;return=true" highlightClick="1"/>
          </p:cNvPr>
          <p:cNvSpPr/>
          <p:nvPr userDrawn="1"/>
        </p:nvSpPr>
        <p:spPr>
          <a:xfrm>
            <a:off x="454026" y="4791532"/>
            <a:ext cx="996155" cy="128587"/>
          </a:xfrm>
          <a:prstGeom prst="actionButtonBlank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 smtClean="0">
                <a:solidFill>
                  <a:schemeClr val="tx1"/>
                </a:solidFill>
              </a:rPr>
              <a:t>Optimization Notice</a:t>
            </a:r>
          </a:p>
        </p:txBody>
      </p:sp>
    </p:spTree>
    <p:extLst>
      <p:ext uri="{BB962C8B-B14F-4D97-AF65-F5344CB8AC3E}">
        <p14:creationId xmlns:p14="http://schemas.microsoft.com/office/powerpoint/2010/main" val="148680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674" r:id="rId13"/>
    <p:sldLayoutId id="2147483650" r:id="rId14"/>
    <p:sldLayoutId id="2147483684" r:id="rId15"/>
    <p:sldLayoutId id="2147483652" r:id="rId16"/>
    <p:sldLayoutId id="2147483660" r:id="rId17"/>
    <p:sldLayoutId id="2147483668" r:id="rId18"/>
    <p:sldLayoutId id="2147483669" r:id="rId19"/>
    <p:sldLayoutId id="2147483670" r:id="rId20"/>
    <p:sldLayoutId id="2147483672" r:id="rId21"/>
    <p:sldLayoutId id="2147483677" r:id="rId22"/>
    <p:sldLayoutId id="2147483665" r:id="rId23"/>
    <p:sldLayoutId id="2147483654" r:id="rId24"/>
    <p:sldLayoutId id="2147483655" r:id="rId2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Intel Clear Pro" panose="020B0804020202060201" pitchFamily="34" charset="0"/>
                <a:ea typeface="Intel Clear"/>
                <a:cs typeface="Intel Clear Pro" panose="020B0804020202060201" pitchFamily="34" charset="0"/>
              </a:rPr>
              <a:t>Objects layout in memory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68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8568" y="84141"/>
            <a:ext cx="6314038" cy="41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Multiple Inheritance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276" y="569321"/>
            <a:ext cx="34464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6699"/>
                </a:solidFill>
                <a:latin typeface="Calibri" panose="020F0502020204030204"/>
                <a:cs typeface="Consolas" panose="020B0609020204030204" pitchFamily="49" charset="0"/>
              </a:rPr>
              <a:t>class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BaseA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{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C7254E"/>
                </a:solidFill>
                <a:latin typeface="Calibri" panose="020F0502020204030204"/>
                <a:cs typeface="Consolas" panose="020B0609020204030204" pitchFamily="49" charset="0"/>
              </a:rPr>
              <a:t>    </a:t>
            </a:r>
            <a:r>
              <a:rPr lang="ru-RU" altLang="ru-RU" b="1" dirty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int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fieldA;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};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 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6699"/>
                </a:solidFill>
                <a:latin typeface="Calibri" panose="020F0502020204030204"/>
                <a:cs typeface="Consolas" panose="020B0609020204030204" pitchFamily="49" charset="0"/>
              </a:rPr>
              <a:t>class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BaseB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{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C7254E"/>
                </a:solidFill>
                <a:latin typeface="Calibri" panose="020F0502020204030204"/>
                <a:cs typeface="Consolas" panose="020B0609020204030204" pitchFamily="49" charset="0"/>
              </a:rPr>
              <a:t>    </a:t>
            </a:r>
            <a:r>
              <a:rPr lang="ru-RU" altLang="ru-RU" b="1" dirty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int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fieldB;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};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 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6699"/>
                </a:solidFill>
                <a:latin typeface="Calibri" panose="020F0502020204030204"/>
                <a:cs typeface="Consolas" panose="020B0609020204030204" pitchFamily="49" charset="0"/>
              </a:rPr>
              <a:t>class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Derived : </a:t>
            </a:r>
            <a:r>
              <a:rPr lang="ru-RU" altLang="ru-RU" b="1" dirty="0">
                <a:solidFill>
                  <a:srgbClr val="006699"/>
                </a:solidFill>
                <a:latin typeface="Calibri" panose="020F0502020204030204"/>
                <a:cs typeface="Consolas" panose="020B0609020204030204" pitchFamily="49" charset="0"/>
              </a:rPr>
              <a:t>public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BaseA, </a:t>
            </a:r>
            <a:r>
              <a:rPr lang="ru-RU" altLang="ru-RU" b="1" dirty="0">
                <a:solidFill>
                  <a:srgbClr val="006699"/>
                </a:solidFill>
                <a:latin typeface="Calibri" panose="020F0502020204030204"/>
                <a:cs typeface="Consolas" panose="020B0609020204030204" pitchFamily="49" charset="0"/>
              </a:rPr>
              <a:t>public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BaseB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{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C7254E"/>
                </a:solidFill>
                <a:latin typeface="Calibri" panose="020F0502020204030204"/>
                <a:cs typeface="Consolas" panose="020B0609020204030204" pitchFamily="49" charset="0"/>
              </a:rPr>
              <a:t>    </a:t>
            </a:r>
            <a:r>
              <a:rPr lang="ru-RU" altLang="ru-RU" b="1" dirty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int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fieldD;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};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3" descr="http://scrutator.me/image.axd?picture=mult_inheritance_basic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989" y="1531758"/>
            <a:ext cx="1378488" cy="163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75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25852" y="93195"/>
            <a:ext cx="6323091" cy="35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Multiple Inheritance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848" y="848799"/>
            <a:ext cx="4968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Derived* pDer = </a:t>
            </a:r>
            <a:r>
              <a:rPr lang="ru-RU" altLang="ru-RU" b="1" dirty="0">
                <a:solidFill>
                  <a:srgbClr val="006699"/>
                </a:solidFill>
                <a:latin typeface="Calibri" panose="020F0502020204030204"/>
                <a:cs typeface="Consolas" panose="020B0609020204030204" pitchFamily="49" charset="0"/>
              </a:rPr>
              <a:t>new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Derived;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BaseA* pBaseA = pDer;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BaseB* pBaseB = pDer;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3" descr="mult_inheritance_poin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507" y="2487264"/>
            <a:ext cx="5992212" cy="137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83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29409"/>
            <a:ext cx="7092636" cy="35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Multiple Inheritance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6" y="692641"/>
            <a:ext cx="4385650" cy="3682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778" y="1499807"/>
            <a:ext cx="1304033" cy="18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9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3690" y="1805245"/>
            <a:ext cx="8212886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VIRTUAL TABLE</a:t>
            </a:r>
            <a:endParaRPr lang="en-US" dirty="0">
              <a:solidFill>
                <a:schemeClr val="bg1"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7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36" y="611159"/>
            <a:ext cx="3623554" cy="3042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8471" y="234042"/>
            <a:ext cx="5802086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N</a:t>
            </a:r>
            <a:r>
              <a:rPr lang="en-US" sz="1600" dirty="0" smtClean="0">
                <a:solidFill>
                  <a:schemeClr val="accent1"/>
                </a:solidFill>
              </a:rPr>
              <a:t>on-virtual </a:t>
            </a:r>
            <a:r>
              <a:rPr lang="en-US" sz="1600" dirty="0">
                <a:solidFill>
                  <a:schemeClr val="accent1"/>
                </a:solidFill>
              </a:rPr>
              <a:t>multiple inheritance</a:t>
            </a:r>
            <a:endParaRPr lang="en-US" sz="1600" dirty="0" smtClean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56" y="845108"/>
            <a:ext cx="2635032" cy="28085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11756" y="611159"/>
            <a:ext cx="22098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-</a:t>
            </a:r>
            <a:r>
              <a:rPr lang="en-US" sz="1100" dirty="0" err="1">
                <a:solidFill>
                  <a:srgbClr val="003C71"/>
                </a:solidFill>
              </a:rPr>
              <a:t>fdump</a:t>
            </a:r>
            <a:r>
              <a:rPr lang="en-US" sz="1100" dirty="0">
                <a:solidFill>
                  <a:srgbClr val="003C71"/>
                </a:solidFill>
              </a:rPr>
              <a:t>-class-hierarchy</a:t>
            </a:r>
            <a:endParaRPr lang="en-US" sz="1100" dirty="0" smtClean="0">
              <a:solidFill>
                <a:srgbClr val="003C7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379" y="911332"/>
            <a:ext cx="809511" cy="11708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8002" y="3718293"/>
            <a:ext cx="3735841" cy="89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6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8471" y="234042"/>
            <a:ext cx="5802086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Virtual Inheritance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001" y="549729"/>
            <a:ext cx="3442062" cy="3374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056" y="600320"/>
            <a:ext cx="809046" cy="1322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31" y="549729"/>
            <a:ext cx="3785507" cy="38916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41001" y="365729"/>
            <a:ext cx="22098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-</a:t>
            </a:r>
            <a:r>
              <a:rPr lang="en-US" sz="1100" dirty="0" err="1">
                <a:solidFill>
                  <a:srgbClr val="003C71"/>
                </a:solidFill>
              </a:rPr>
              <a:t>fdump</a:t>
            </a:r>
            <a:r>
              <a:rPr lang="en-US" sz="1100" dirty="0">
                <a:solidFill>
                  <a:srgbClr val="003C71"/>
                </a:solidFill>
              </a:rPr>
              <a:t>-class-hierarchy</a:t>
            </a:r>
            <a:endParaRPr lang="en-US" sz="1100" dirty="0" smtClean="0">
              <a:solidFill>
                <a:srgbClr val="003C7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350" y="813211"/>
            <a:ext cx="200706" cy="12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7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720932" y="4816638"/>
            <a:ext cx="28502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4285" y="3143057"/>
            <a:ext cx="2238794" cy="152349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 smtClean="0">
                <a:solidFill>
                  <a:srgbClr val="003C71"/>
                </a:solidFill>
              </a:rPr>
              <a:t>Is it right output?</a:t>
            </a:r>
          </a:p>
          <a:p>
            <a:endParaRPr lang="en-US" sz="900" dirty="0" smtClean="0">
              <a:solidFill>
                <a:srgbClr val="003C71"/>
              </a:solidFill>
            </a:endParaRPr>
          </a:p>
          <a:p>
            <a:r>
              <a:rPr lang="ru-RU" sz="900" dirty="0" smtClean="0">
                <a:solidFill>
                  <a:srgbClr val="003C71"/>
                </a:solidFill>
              </a:rPr>
              <a:t>pA </a:t>
            </a:r>
            <a:r>
              <a:rPr lang="ru-RU" sz="900" dirty="0">
                <a:solidFill>
                  <a:srgbClr val="003C71"/>
                </a:solidFill>
              </a:rPr>
              <a:t>is B:</a:t>
            </a:r>
          </a:p>
          <a:p>
            <a:r>
              <a:rPr lang="ru-RU" sz="900" dirty="0">
                <a:solidFill>
                  <a:srgbClr val="003C71"/>
                </a:solidFill>
              </a:rPr>
              <a:t>B::foo() </a:t>
            </a:r>
            <a:endParaRPr lang="en-US" sz="900" dirty="0" smtClean="0">
              <a:solidFill>
                <a:srgbClr val="003C71"/>
              </a:solidFill>
            </a:endParaRPr>
          </a:p>
          <a:p>
            <a:r>
              <a:rPr lang="ru-RU" sz="900" dirty="0" smtClean="0">
                <a:solidFill>
                  <a:srgbClr val="003C71"/>
                </a:solidFill>
              </a:rPr>
              <a:t>B</a:t>
            </a:r>
            <a:r>
              <a:rPr lang="ru-RU" sz="900" dirty="0">
                <a:solidFill>
                  <a:srgbClr val="003C71"/>
                </a:solidFill>
              </a:rPr>
              <a:t>::bar() </a:t>
            </a:r>
            <a:endParaRPr lang="en-US" sz="900" dirty="0" smtClean="0">
              <a:solidFill>
                <a:srgbClr val="003C71"/>
              </a:solidFill>
            </a:endParaRPr>
          </a:p>
          <a:p>
            <a:r>
              <a:rPr lang="ru-RU" sz="900" dirty="0" smtClean="0">
                <a:solidFill>
                  <a:srgbClr val="003C71"/>
                </a:solidFill>
              </a:rPr>
              <a:t>A</a:t>
            </a:r>
            <a:r>
              <a:rPr lang="ru-RU" sz="900" dirty="0">
                <a:solidFill>
                  <a:srgbClr val="003C71"/>
                </a:solidFill>
              </a:rPr>
              <a:t>::baz</a:t>
            </a:r>
            <a:r>
              <a:rPr lang="ru-RU" sz="900" dirty="0" smtClean="0">
                <a:solidFill>
                  <a:srgbClr val="003C71"/>
                </a:solidFill>
              </a:rPr>
              <a:t>()</a:t>
            </a:r>
            <a:endParaRPr lang="ru-RU" sz="900" dirty="0">
              <a:solidFill>
                <a:srgbClr val="003C71"/>
              </a:solidFill>
            </a:endParaRPr>
          </a:p>
          <a:p>
            <a:endParaRPr lang="ru-RU" sz="900" dirty="0">
              <a:solidFill>
                <a:srgbClr val="003C71"/>
              </a:solidFill>
            </a:endParaRPr>
          </a:p>
          <a:p>
            <a:r>
              <a:rPr lang="ru-RU" sz="900" dirty="0">
                <a:solidFill>
                  <a:srgbClr val="003C71"/>
                </a:solidFill>
              </a:rPr>
              <a:t>pA is C:</a:t>
            </a:r>
          </a:p>
          <a:p>
            <a:r>
              <a:rPr lang="ru-RU" sz="900" dirty="0">
                <a:solidFill>
                  <a:srgbClr val="003C71"/>
                </a:solidFill>
              </a:rPr>
              <a:t>С::foo</a:t>
            </a:r>
            <a:r>
              <a:rPr lang="ru-RU" sz="900" dirty="0" smtClean="0">
                <a:solidFill>
                  <a:srgbClr val="003C71"/>
                </a:solidFill>
              </a:rPr>
              <a:t>()</a:t>
            </a:r>
            <a:endParaRPr lang="ru-RU" sz="900" dirty="0">
              <a:solidFill>
                <a:srgbClr val="003C71"/>
              </a:solidFill>
            </a:endParaRPr>
          </a:p>
          <a:p>
            <a:r>
              <a:rPr lang="ru-RU" sz="900" dirty="0">
                <a:solidFill>
                  <a:srgbClr val="003C71"/>
                </a:solidFill>
              </a:rPr>
              <a:t>B::bar() </a:t>
            </a:r>
            <a:endParaRPr lang="en-US" sz="900" dirty="0" smtClean="0">
              <a:solidFill>
                <a:srgbClr val="003C71"/>
              </a:solidFill>
            </a:endParaRPr>
          </a:p>
          <a:p>
            <a:r>
              <a:rPr lang="ru-RU" sz="900" dirty="0" smtClean="0">
                <a:solidFill>
                  <a:srgbClr val="003C71"/>
                </a:solidFill>
              </a:rPr>
              <a:t>A</a:t>
            </a:r>
            <a:r>
              <a:rPr lang="ru-RU" sz="900" dirty="0">
                <a:solidFill>
                  <a:srgbClr val="003C71"/>
                </a:solidFill>
              </a:rPr>
              <a:t>::baz</a:t>
            </a:r>
            <a:r>
              <a:rPr lang="ru-RU" sz="900" dirty="0" smtClean="0">
                <a:solidFill>
                  <a:srgbClr val="003C71"/>
                </a:solidFill>
              </a:rPr>
              <a:t>()</a:t>
            </a:r>
            <a:endParaRPr lang="en-US" sz="900" dirty="0" err="1" smtClean="0">
              <a:solidFill>
                <a:srgbClr val="003C7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51" y="185057"/>
            <a:ext cx="3805236" cy="2831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257" y="457200"/>
            <a:ext cx="3673929" cy="231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5429" y="892629"/>
            <a:ext cx="1469571" cy="152349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err="1"/>
              <a:t>pA</a:t>
            </a:r>
            <a:r>
              <a:rPr lang="en-US" sz="1100" dirty="0"/>
              <a:t> is B:</a:t>
            </a:r>
            <a:br>
              <a:rPr lang="en-US" sz="1100" dirty="0"/>
            </a:br>
            <a:r>
              <a:rPr lang="en-US" sz="1100" dirty="0"/>
              <a:t>B::foo()</a:t>
            </a:r>
            <a:br>
              <a:rPr lang="en-US" sz="1100" dirty="0"/>
            </a:br>
            <a:r>
              <a:rPr lang="en-US" sz="1100" dirty="0"/>
              <a:t>B::bar()</a:t>
            </a:r>
            <a:br>
              <a:rPr lang="en-US" sz="1100" dirty="0"/>
            </a:br>
            <a:r>
              <a:rPr lang="en-US" sz="1100" dirty="0"/>
              <a:t>A::baz()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err="1" smtClean="0"/>
              <a:t>pB</a:t>
            </a:r>
            <a:r>
              <a:rPr lang="en-US" sz="1100" dirty="0" smtClean="0"/>
              <a:t> </a:t>
            </a:r>
            <a:r>
              <a:rPr lang="en-US" sz="1100" dirty="0"/>
              <a:t>is C:</a:t>
            </a:r>
            <a:br>
              <a:rPr lang="en-US" sz="1100" dirty="0"/>
            </a:br>
            <a:r>
              <a:rPr lang="en-US" sz="1100" dirty="0"/>
              <a:t>C::foo()</a:t>
            </a:r>
            <a:br>
              <a:rPr lang="en-US" sz="1100" dirty="0"/>
            </a:br>
            <a:r>
              <a:rPr lang="en-US" sz="1100" dirty="0"/>
              <a:t>C::bar()</a:t>
            </a:r>
            <a:br>
              <a:rPr lang="en-US" sz="1100" dirty="0"/>
            </a:br>
            <a:r>
              <a:rPr lang="en-US" sz="1100" dirty="0"/>
              <a:t>A::baz()</a:t>
            </a:r>
            <a:endParaRPr lang="en-US" sz="1100" dirty="0" smtClean="0">
              <a:solidFill>
                <a:srgbClr val="003C7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5686" y="290799"/>
            <a:ext cx="4142015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003C71"/>
                </a:solidFill>
              </a:rPr>
              <a:t>Right output:</a:t>
            </a:r>
          </a:p>
        </p:txBody>
      </p:sp>
    </p:spTree>
    <p:extLst>
      <p:ext uri="{BB962C8B-B14F-4D97-AF65-F5344CB8AC3E}">
        <p14:creationId xmlns:p14="http://schemas.microsoft.com/office/powerpoint/2010/main" val="38099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9729" y="168729"/>
            <a:ext cx="3537857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3C71"/>
                </a:solidFill>
              </a:rPr>
              <a:t>Virtual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9729" y="629952"/>
            <a:ext cx="6988628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/>
              <a:t>C</a:t>
            </a:r>
            <a:r>
              <a:rPr lang="en-US" sz="1100" dirty="0"/>
              <a:t>++ uses a special form of late binding known as the virtual table. The </a:t>
            </a:r>
            <a:r>
              <a:rPr lang="en-US" sz="1100" b="1" dirty="0"/>
              <a:t>virtual table</a:t>
            </a:r>
            <a:r>
              <a:rPr lang="en-US" sz="1100" dirty="0"/>
              <a:t> is a lookup table of functions used to resolve function calls in a dynamic/late binding </a:t>
            </a:r>
            <a:r>
              <a:rPr lang="en-US" sz="1100" dirty="0" smtClean="0"/>
              <a:t>manner.</a:t>
            </a:r>
            <a:endParaRPr lang="en-US" sz="1100" dirty="0" smtClean="0">
              <a:solidFill>
                <a:srgbClr val="003C7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406" y="1214285"/>
            <a:ext cx="3226952" cy="3144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29" y="1560688"/>
            <a:ext cx="4149499" cy="23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5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1647" y="146219"/>
            <a:ext cx="5478651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003C71"/>
                </a:solidFill>
              </a:rPr>
              <a:t>Proof:</a:t>
            </a:r>
            <a:br>
              <a:rPr lang="en-US" sz="1600" dirty="0" smtClean="0">
                <a:solidFill>
                  <a:srgbClr val="003C71"/>
                </a:solidFill>
              </a:rPr>
            </a:br>
            <a:r>
              <a:rPr lang="en-US" sz="1600" dirty="0" smtClean="0">
                <a:solidFill>
                  <a:srgbClr val="003C71"/>
                </a:solidFill>
              </a:rPr>
              <a:t> </a:t>
            </a:r>
            <a:r>
              <a:rPr lang="en-US" sz="1200" dirty="0" smtClean="0">
                <a:solidFill>
                  <a:srgbClr val="003C71"/>
                </a:solidFill>
              </a:rPr>
              <a:t>g ++ -</a:t>
            </a:r>
            <a:r>
              <a:rPr lang="en-US" sz="1200" dirty="0" err="1" smtClean="0">
                <a:solidFill>
                  <a:srgbClr val="003C71"/>
                </a:solidFill>
              </a:rPr>
              <a:t>fdump</a:t>
            </a:r>
            <a:r>
              <a:rPr lang="en-US" sz="1200" dirty="0" smtClean="0">
                <a:solidFill>
                  <a:srgbClr val="003C71"/>
                </a:solidFill>
              </a:rPr>
              <a:t>-class-hierarchy option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844" y="392440"/>
            <a:ext cx="4605070" cy="42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9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68" y="1487836"/>
            <a:ext cx="5771300" cy="22141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4971" y="441702"/>
            <a:ext cx="6888997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003C71"/>
                </a:solidFill>
              </a:rPr>
              <a:t>Permutation with using standard function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419225"/>
            <a:ext cx="7200337" cy="27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1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771525"/>
            <a:ext cx="3552825" cy="1009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9729" y="168729"/>
            <a:ext cx="3537857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3C71"/>
                </a:solidFill>
              </a:rPr>
              <a:t>Virtual 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194" y="1845129"/>
            <a:ext cx="4448975" cy="27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3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542" y="332014"/>
            <a:ext cx="3963390" cy="3897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94" y="800099"/>
            <a:ext cx="3805236" cy="28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8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05218" y="1934912"/>
            <a:ext cx="3326552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 smtClean="0">
                <a:latin typeface="Intel Clear Pro" panose="020B0804020202060201" pitchFamily="34" charset="0"/>
                <a:ea typeface="Intel Clear"/>
                <a:cs typeface="Intel Clear Pro" panose="020B0804020202060201" pitchFamily="34" charset="0"/>
              </a:rPr>
              <a:t>Dynamic_cast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643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45740" y="140390"/>
            <a:ext cx="5847890" cy="373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Dynamic_cast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100" y="327309"/>
            <a:ext cx="86638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Calibri" panose="020F0502020204030204"/>
              </a:rPr>
              <a:t>Syntax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  <a:p>
            <a:pPr defTabSz="914400"/>
            <a:r>
              <a:rPr lang="en-US" sz="1400" dirty="0" smtClean="0">
                <a:solidFill>
                  <a:srgbClr val="0070C0"/>
                </a:solidFill>
                <a:latin typeface="Calibri" panose="020F0502020204030204"/>
              </a:rPr>
              <a:t>dynamic_cast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&lt; </a:t>
            </a:r>
            <a:r>
              <a:rPr lang="en-US" sz="1400" dirty="0" smtClean="0">
                <a:solidFill>
                  <a:srgbClr val="00B050"/>
                </a:solidFill>
                <a:latin typeface="Calibri" panose="020F0502020204030204"/>
              </a:rPr>
              <a:t>new_type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&gt; ( expression )</a:t>
            </a:r>
          </a:p>
          <a:p>
            <a:pPr defTabSz="914400"/>
            <a:endParaRPr lang="en-US" sz="14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Calibri" panose="020F0502020204030204"/>
              </a:rPr>
              <a:t>Example:</a:t>
            </a:r>
            <a:endParaRPr lang="en-US" sz="14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/>
            <a:r>
              <a:rPr lang="en-US" sz="1400" dirty="0">
                <a:solidFill>
                  <a:srgbClr val="0070C0"/>
                </a:solidFill>
                <a:latin typeface="Calibri" panose="020F0502020204030204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alibri" panose="020F0502020204030204"/>
              </a:rPr>
              <a:t>Base</a:t>
            </a:r>
            <a:r>
              <a:rPr lang="ru-RU" sz="1400" dirty="0" smtClean="0">
                <a:solidFill>
                  <a:prstClr val="black"/>
                </a:solidFill>
                <a:latin typeface="Calibri" panose="020F0502020204030204"/>
              </a:rPr>
              <a:t>{</a:t>
            </a:r>
            <a:endParaRPr lang="ru-RU" sz="14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/>
            <a:r>
              <a:rPr lang="en-US" sz="1400" dirty="0" smtClean="0">
                <a:solidFill>
                  <a:srgbClr val="0070C0"/>
                </a:solidFill>
                <a:latin typeface="Calibri" panose="020F0502020204030204"/>
              </a:rPr>
              <a:t>virtual </a:t>
            </a:r>
            <a:r>
              <a:rPr lang="en-US" sz="1400" dirty="0">
                <a:solidFill>
                  <a:srgbClr val="0070C0"/>
                </a:solidFill>
                <a:latin typeface="Calibri" panose="020F0502020204030204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Print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()  </a:t>
            </a:r>
            <a:r>
              <a:rPr lang="ru-RU" sz="1400" dirty="0" smtClean="0">
                <a:solidFill>
                  <a:prstClr val="black"/>
                </a:solidFill>
                <a:latin typeface="Calibri" panose="020F0502020204030204"/>
              </a:rPr>
              <a:t>{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cout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&lt;&lt; </a:t>
            </a:r>
            <a:r>
              <a:rPr lang="en-US" sz="1400" dirty="0">
                <a:solidFill>
                  <a:srgbClr val="ED7D31"/>
                </a:solidFill>
                <a:latin typeface="Calibri" panose="020F0502020204030204"/>
              </a:rPr>
              <a:t>"Base::</a:t>
            </a:r>
            <a:r>
              <a:rPr lang="en-US" sz="1400" dirty="0" smtClean="0">
                <a:solidFill>
                  <a:srgbClr val="ED7D31"/>
                </a:solidFill>
                <a:latin typeface="Calibri" panose="020F0502020204030204"/>
              </a:rPr>
              <a:t>print"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; </a:t>
            </a:r>
            <a:r>
              <a:rPr lang="ru-RU" sz="1400" dirty="0" smtClean="0">
                <a:solidFill>
                  <a:prstClr val="black"/>
                </a:solidFill>
                <a:latin typeface="Calibri" panose="020F0502020204030204"/>
              </a:rPr>
              <a:t>}</a:t>
            </a:r>
            <a:endParaRPr lang="ru-RU" sz="14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/>
            <a:r>
              <a:rPr lang="en-US" sz="1400" dirty="0" smtClean="0">
                <a:solidFill>
                  <a:srgbClr val="0070C0"/>
                </a:solidFill>
                <a:latin typeface="Calibri" panose="020F0502020204030204"/>
              </a:rPr>
              <a:t>void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SpecificPrint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() </a:t>
            </a:r>
            <a:r>
              <a:rPr lang="ru-RU" sz="1400" dirty="0" smtClean="0">
                <a:solidFill>
                  <a:prstClr val="black"/>
                </a:solidFill>
                <a:latin typeface="Calibri" panose="020F0502020204030204"/>
              </a:rPr>
              <a:t>{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cout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&lt;&lt; </a:t>
            </a:r>
            <a:r>
              <a:rPr lang="en-US" sz="1400" dirty="0">
                <a:solidFill>
                  <a:srgbClr val="ED7D31"/>
                </a:solidFill>
                <a:latin typeface="Calibri" panose="020F0502020204030204"/>
              </a:rPr>
              <a:t>"Specific function of the Base </a:t>
            </a:r>
            <a:r>
              <a:rPr lang="en-US" sz="1400" dirty="0" smtClean="0">
                <a:solidFill>
                  <a:srgbClr val="ED7D31"/>
                </a:solidFill>
                <a:latin typeface="Calibri" panose="020F0502020204030204"/>
              </a:rPr>
              <a:t>class"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; </a:t>
            </a:r>
            <a:r>
              <a:rPr lang="ru-RU" sz="1400" dirty="0" smtClean="0">
                <a:solidFill>
                  <a:prstClr val="black"/>
                </a:solidFill>
                <a:latin typeface="Calibri" panose="020F0502020204030204"/>
              </a:rPr>
              <a:t>}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ru-RU" sz="1400" dirty="0" smtClean="0">
                <a:solidFill>
                  <a:prstClr val="black"/>
                </a:solidFill>
                <a:latin typeface="Calibri" panose="020F0502020204030204"/>
              </a:rPr>
              <a:t>};</a:t>
            </a:r>
            <a:endParaRPr lang="ru-RU" sz="14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/>
            <a:endParaRPr lang="ru-RU" sz="14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/>
            <a:r>
              <a:rPr lang="en-US" sz="1400" dirty="0">
                <a:solidFill>
                  <a:srgbClr val="0070C0"/>
                </a:solidFill>
                <a:latin typeface="Calibri" panose="020F0502020204030204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alibri" panose="020F0502020204030204"/>
              </a:rPr>
              <a:t>Derived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lang="en-US" sz="1400" dirty="0" smtClean="0">
                <a:solidFill>
                  <a:srgbClr val="00B050"/>
                </a:solidFill>
                <a:latin typeface="Calibri" panose="020F0502020204030204"/>
              </a:rPr>
              <a:t>Base</a:t>
            </a:r>
            <a:r>
              <a:rPr lang="ru-RU" sz="1400" dirty="0" smtClean="0">
                <a:solidFill>
                  <a:prstClr val="black"/>
                </a:solidFill>
                <a:latin typeface="Calibri" panose="020F0502020204030204"/>
              </a:rPr>
              <a:t>{</a:t>
            </a:r>
            <a:endParaRPr lang="ru-RU" sz="14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/>
            <a:r>
              <a:rPr lang="en-US" sz="1400" dirty="0" smtClean="0">
                <a:solidFill>
                  <a:srgbClr val="0070C0"/>
                </a:solidFill>
                <a:latin typeface="Calibri" panose="020F0502020204030204"/>
              </a:rPr>
              <a:t>void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Print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() </a:t>
            </a:r>
            <a:r>
              <a:rPr lang="ru-RU" sz="1400" dirty="0" smtClean="0">
                <a:solidFill>
                  <a:prstClr val="black"/>
                </a:solidFill>
                <a:latin typeface="Calibri" panose="020F0502020204030204"/>
              </a:rPr>
              <a:t>{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cout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&lt;&lt; </a:t>
            </a:r>
            <a:r>
              <a:rPr lang="en-US" sz="1400" dirty="0">
                <a:solidFill>
                  <a:srgbClr val="ED7D31"/>
                </a:solidFill>
                <a:latin typeface="Calibri" panose="020F0502020204030204"/>
              </a:rPr>
              <a:t>"Derived::</a:t>
            </a:r>
            <a:r>
              <a:rPr lang="en-US" sz="1400" dirty="0" smtClean="0">
                <a:solidFill>
                  <a:srgbClr val="ED7D31"/>
                </a:solidFill>
                <a:latin typeface="Calibri" panose="020F0502020204030204"/>
              </a:rPr>
              <a:t>print"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; </a:t>
            </a:r>
            <a:r>
              <a:rPr lang="ru-RU" sz="1400" dirty="0" smtClean="0">
                <a:solidFill>
                  <a:prstClr val="black"/>
                </a:solidFill>
                <a:latin typeface="Calibri" panose="020F0502020204030204"/>
              </a:rPr>
              <a:t>}</a:t>
            </a:r>
            <a:endParaRPr lang="ru-RU" sz="14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/>
            <a:r>
              <a:rPr lang="en-US" sz="1400" dirty="0">
                <a:solidFill>
                  <a:srgbClr val="0070C0"/>
                </a:solidFill>
                <a:latin typeface="Calibri" panose="020F0502020204030204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SpecificPrint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() </a:t>
            </a:r>
            <a:r>
              <a:rPr lang="ru-RU" sz="1400" dirty="0" smtClean="0">
                <a:solidFill>
                  <a:prstClr val="black"/>
                </a:solidFill>
                <a:latin typeface="Calibri" panose="020F0502020204030204"/>
              </a:rPr>
              <a:t>{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cout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&lt;&lt; </a:t>
            </a:r>
            <a:r>
              <a:rPr lang="en-US" sz="1400" dirty="0">
                <a:solidFill>
                  <a:srgbClr val="ED7D31"/>
                </a:solidFill>
                <a:latin typeface="Calibri" panose="020F0502020204030204"/>
              </a:rPr>
              <a:t>"Specific function of the Derived </a:t>
            </a:r>
            <a:r>
              <a:rPr lang="en-US" sz="1400" dirty="0" smtClean="0">
                <a:solidFill>
                  <a:srgbClr val="ED7D31"/>
                </a:solidFill>
                <a:latin typeface="Calibri" panose="020F0502020204030204"/>
              </a:rPr>
              <a:t>class"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; </a:t>
            </a:r>
            <a:r>
              <a:rPr lang="ru-RU" sz="1400" dirty="0" smtClean="0">
                <a:solidFill>
                  <a:prstClr val="black"/>
                </a:solidFill>
                <a:latin typeface="Calibri" panose="020F0502020204030204"/>
              </a:rPr>
              <a:t>}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ru-RU" sz="1400" dirty="0" smtClean="0">
                <a:solidFill>
                  <a:prstClr val="black"/>
                </a:solidFill>
                <a:latin typeface="Calibri" panose="020F0502020204030204"/>
              </a:rPr>
              <a:t>};</a:t>
            </a:r>
            <a:endParaRPr lang="ru-RU" sz="14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/>
            <a:endParaRPr lang="ru-RU" sz="14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/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//</a:t>
            </a:r>
            <a:r>
              <a:rPr lang="en-US" sz="1400" i="1" dirty="0">
                <a:solidFill>
                  <a:prstClr val="black"/>
                </a:solidFill>
                <a:latin typeface="Calibri" panose="020F0502020204030204"/>
              </a:rPr>
              <a:t>downcast</a:t>
            </a:r>
          </a:p>
          <a:p>
            <a:pPr defTabSz="914400"/>
            <a:r>
              <a:rPr lang="en-US" sz="1400" dirty="0">
                <a:solidFill>
                  <a:srgbClr val="00B050"/>
                </a:solidFill>
                <a:latin typeface="Calibri" panose="020F0502020204030204"/>
              </a:rPr>
              <a:t>Base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* base = </a:t>
            </a:r>
            <a:r>
              <a:rPr lang="en-US" sz="1400" dirty="0">
                <a:solidFill>
                  <a:srgbClr val="0070C0"/>
                </a:solidFill>
                <a:latin typeface="Calibri" panose="020F0502020204030204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alibri" panose="020F0502020204030204"/>
              </a:rPr>
              <a:t>Derived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;</a:t>
            </a:r>
          </a:p>
          <a:p>
            <a:pPr defTabSz="914400"/>
            <a:r>
              <a:rPr lang="en-US" sz="1400" dirty="0" smtClean="0">
                <a:solidFill>
                  <a:srgbClr val="00B050"/>
                </a:solidFill>
                <a:latin typeface="Calibri" panose="020F0502020204030204"/>
              </a:rPr>
              <a:t>Derived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* derived = </a:t>
            </a:r>
            <a:r>
              <a:rPr lang="en-US" sz="1400" dirty="0">
                <a:solidFill>
                  <a:srgbClr val="0070C0"/>
                </a:solidFill>
                <a:latin typeface="Calibri" panose="020F0502020204030204"/>
              </a:rPr>
              <a:t>dynamic_cast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&lt;</a:t>
            </a:r>
            <a:r>
              <a:rPr lang="en-US" sz="1400" dirty="0">
                <a:solidFill>
                  <a:srgbClr val="00B050"/>
                </a:solidFill>
                <a:latin typeface="Calibri" panose="020F0502020204030204"/>
              </a:rPr>
              <a:t>Derived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*&gt;(base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);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        </a:t>
            </a: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</a:rPr>
              <a:t>or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         </a:t>
            </a:r>
            <a:r>
              <a:rPr lang="en-US" sz="1400" dirty="0" smtClean="0">
                <a:solidFill>
                  <a:srgbClr val="00B050"/>
                </a:solidFill>
                <a:latin typeface="Calibri" panose="020F0502020204030204"/>
              </a:rPr>
              <a:t>Derived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derived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= </a:t>
            </a:r>
            <a:r>
              <a:rPr lang="en-US" sz="1400" dirty="0">
                <a:solidFill>
                  <a:srgbClr val="0070C0"/>
                </a:solidFill>
                <a:latin typeface="Calibri" panose="020F0502020204030204"/>
              </a:rPr>
              <a:t>dynamic_cast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&lt;</a:t>
            </a:r>
            <a:r>
              <a:rPr lang="en-US" sz="1400" dirty="0">
                <a:solidFill>
                  <a:srgbClr val="00B050"/>
                </a:solidFill>
                <a:latin typeface="Calibri" panose="020F0502020204030204"/>
              </a:rPr>
              <a:t>Derived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&amp;&gt;(*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base);    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/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derived-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&gt;SpecificPrint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();  // </a:t>
            </a: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</a:rPr>
              <a:t>call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alibri" panose="020F0502020204030204"/>
              </a:rPr>
              <a:t>Derived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::SpecificPrint()</a:t>
            </a:r>
          </a:p>
          <a:p>
            <a:pPr defTabSz="914400"/>
            <a:endParaRPr lang="ru-RU" sz="14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//</a:t>
            </a:r>
            <a:r>
              <a:rPr lang="en-US" sz="1400" i="1" dirty="0">
                <a:solidFill>
                  <a:prstClr val="black"/>
                </a:solidFill>
                <a:latin typeface="Calibri" panose="020F0502020204030204"/>
              </a:rPr>
              <a:t>upcast</a:t>
            </a:r>
          </a:p>
          <a:p>
            <a:pPr defTabSz="914400"/>
            <a:r>
              <a:rPr lang="en-US" sz="1400" dirty="0">
                <a:solidFill>
                  <a:srgbClr val="00B050"/>
                </a:solidFill>
                <a:latin typeface="Calibri" panose="020F0502020204030204"/>
              </a:rPr>
              <a:t>Derived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* 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derived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= </a:t>
            </a:r>
            <a:r>
              <a:rPr lang="en-US" sz="1400" dirty="0">
                <a:solidFill>
                  <a:srgbClr val="0070C0"/>
                </a:solidFill>
                <a:latin typeface="Calibri" panose="020F0502020204030204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alibri" panose="020F0502020204030204"/>
              </a:rPr>
              <a:t>Derived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;</a:t>
            </a:r>
          </a:p>
          <a:p>
            <a:pPr defTabSz="914400"/>
            <a:r>
              <a:rPr lang="en-US" sz="1400" dirty="0">
                <a:solidFill>
                  <a:srgbClr val="00B050"/>
                </a:solidFill>
                <a:latin typeface="Calibri" panose="020F0502020204030204"/>
              </a:rPr>
              <a:t>Base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* 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base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= </a:t>
            </a:r>
            <a:r>
              <a:rPr lang="en-US" sz="1400" dirty="0">
                <a:solidFill>
                  <a:srgbClr val="0070C0"/>
                </a:solidFill>
                <a:latin typeface="Calibri" panose="020F0502020204030204"/>
              </a:rPr>
              <a:t>static_cast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&lt;</a:t>
            </a:r>
            <a:r>
              <a:rPr lang="en-US" sz="1400" dirty="0">
                <a:solidFill>
                  <a:srgbClr val="00B050"/>
                </a:solidFill>
                <a:latin typeface="Calibri" panose="020F0502020204030204"/>
              </a:rPr>
              <a:t>Base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*&gt;(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derived);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6305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5382" y="2046084"/>
            <a:ext cx="5631255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3200" b="1" dirty="0" smtClean="0"/>
              <a:t>Thanks for attention</a:t>
            </a:r>
            <a:endParaRPr lang="ru-RU" sz="32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31833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775" y="219075"/>
            <a:ext cx="5705475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003C71"/>
                </a:solidFill>
              </a:rPr>
              <a:t>Next Lexicographic permutation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1773712"/>
            <a:ext cx="1762125" cy="9456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625" y="2799214"/>
            <a:ext cx="1425968" cy="366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692947"/>
            <a:ext cx="5656040" cy="388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16" y="544987"/>
            <a:ext cx="5846884" cy="4112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133350"/>
            <a:ext cx="42481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003C71"/>
                </a:solidFill>
              </a:rPr>
              <a:t>Upgraded solution</a:t>
            </a:r>
          </a:p>
        </p:txBody>
      </p:sp>
    </p:spTree>
    <p:extLst>
      <p:ext uri="{BB962C8B-B14F-4D97-AF65-F5344CB8AC3E}">
        <p14:creationId xmlns:p14="http://schemas.microsoft.com/office/powerpoint/2010/main" val="242795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4825" y="133350"/>
            <a:ext cx="5686425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003C71"/>
                </a:solidFill>
              </a:rPr>
              <a:t>Get permutation by sequence number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691552"/>
            <a:ext cx="7248525" cy="37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7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Intel Clear Pro" panose="020B0804020202060201" pitchFamily="34" charset="0"/>
                <a:ea typeface="Intel Clear"/>
                <a:cs typeface="Intel Clear Pro" panose="020B0804020202060201" pitchFamily="34" charset="0"/>
              </a:rPr>
              <a:t>Objects layout in memory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8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98312" y="111546"/>
            <a:ext cx="6333347" cy="461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Alignment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530" y="560167"/>
            <a:ext cx="5672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smtClean="0">
                <a:solidFill>
                  <a:srgbClr val="006699"/>
                </a:solidFill>
                <a:latin typeface="Calibri" panose="020F0502020204030204"/>
                <a:cs typeface="Consolas" panose="020B0609020204030204" pitchFamily="49" charset="0"/>
              </a:rPr>
              <a:t>struct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Currency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{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C7254E"/>
                </a:solidFill>
                <a:latin typeface="Calibri" panose="020F0502020204030204"/>
                <a:cs typeface="Consolas" panose="020B0609020204030204" pitchFamily="49" charset="0"/>
              </a:rPr>
              <a:t>    </a:t>
            </a:r>
            <a:r>
              <a:rPr lang="ru-RU" altLang="ru-RU" b="1" dirty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char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firstCurrency;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C7254E"/>
                </a:solidFill>
                <a:latin typeface="Calibri" panose="020F0502020204030204"/>
                <a:cs typeface="Consolas" panose="020B0609020204030204" pitchFamily="49" charset="0"/>
              </a:rPr>
              <a:t>    </a:t>
            </a:r>
            <a:r>
              <a:rPr lang="ru-RU" altLang="ru-RU" b="1" dirty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double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firstValue;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C7254E"/>
                </a:solidFill>
                <a:latin typeface="Calibri" panose="020F0502020204030204"/>
                <a:cs typeface="Consolas" panose="020B0609020204030204" pitchFamily="49" charset="0"/>
              </a:rPr>
              <a:t>    </a:t>
            </a:r>
            <a:r>
              <a:rPr lang="ru-RU" altLang="ru-RU" b="1" dirty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char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secondCurrency;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C7254E"/>
                </a:solidFill>
                <a:latin typeface="Calibri" panose="020F0502020204030204"/>
                <a:cs typeface="Consolas" panose="020B0609020204030204" pitchFamily="49" charset="0"/>
              </a:rPr>
              <a:t>    </a:t>
            </a:r>
            <a:r>
              <a:rPr lang="ru-RU" altLang="ru-RU" b="1" dirty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double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secondValue;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C7254E"/>
                </a:solidFill>
                <a:latin typeface="Calibri" panose="020F0502020204030204"/>
                <a:cs typeface="Consolas" panose="020B0609020204030204" pitchFamily="49" charset="0"/>
              </a:rPr>
              <a:t>    </a:t>
            </a:r>
            <a:r>
              <a:rPr lang="ru-RU" altLang="ru-RU" b="1" dirty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char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baseCurrency;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C7254E"/>
                </a:solidFill>
                <a:latin typeface="Calibri" panose="020F0502020204030204"/>
                <a:cs typeface="Consolas" panose="020B0609020204030204" pitchFamily="49" charset="0"/>
              </a:rPr>
              <a:t>    </a:t>
            </a:r>
            <a:r>
              <a:rPr lang="ru-RU" altLang="ru-RU" b="1" dirty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int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baseCurrencyId;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}</a:t>
            </a:r>
            <a:r>
              <a:rPr lang="en-US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;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/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5" descr="unaligned_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9" y="3065352"/>
            <a:ext cx="6691972" cy="132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25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6263" y="106798"/>
            <a:ext cx="6467946" cy="431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Alignment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795" y="421009"/>
            <a:ext cx="6286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smtClean="0">
                <a:solidFill>
                  <a:srgbClr val="006699"/>
                </a:solidFill>
                <a:latin typeface="Calibri" panose="020F0502020204030204"/>
                <a:cs typeface="Consolas" panose="020B0609020204030204" pitchFamily="49" charset="0"/>
              </a:rPr>
              <a:t>struct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Currency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{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C7254E"/>
                </a:solidFill>
                <a:latin typeface="Calibri" panose="020F0502020204030204"/>
                <a:cs typeface="Consolas" panose="020B0609020204030204" pitchFamily="49" charset="0"/>
              </a:rPr>
              <a:t>    </a:t>
            </a:r>
            <a:r>
              <a:rPr lang="ru-RU" altLang="ru-RU" b="1" dirty="0" smtClean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double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firstValue;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C7254E"/>
                </a:solidFill>
                <a:latin typeface="Calibri" panose="020F0502020204030204"/>
                <a:cs typeface="Consolas" panose="020B0609020204030204" pitchFamily="49" charset="0"/>
              </a:rPr>
              <a:t>    </a:t>
            </a:r>
            <a:r>
              <a:rPr lang="ru-RU" altLang="ru-RU" b="1" dirty="0" smtClean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double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secondValue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;</a:t>
            </a:r>
            <a:endParaRPr lang="en-US" altLang="ru-RU" dirty="0" smtClean="0">
              <a:solidFill>
                <a:srgbClr val="000000"/>
              </a:solidFill>
              <a:latin typeface="Calibri" panose="020F0502020204030204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 </a:t>
            </a:r>
            <a:r>
              <a:rPr lang="en-US" altLang="ru-RU" b="1" dirty="0" smtClean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   </a:t>
            </a:r>
            <a:r>
              <a:rPr lang="ru-RU" altLang="ru-RU" b="1" dirty="0" smtClean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int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baseCurrencyId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;</a:t>
            </a:r>
            <a:endParaRPr lang="en-US" altLang="ru-RU" dirty="0" smtClean="0">
              <a:solidFill>
                <a:srgbClr val="000000"/>
              </a:solidFill>
              <a:latin typeface="Calibri" panose="020F0502020204030204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 smtClean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    </a:t>
            </a:r>
            <a:r>
              <a:rPr lang="ru-RU" altLang="ru-RU" b="1" dirty="0" smtClean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char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firstCurrency;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 smtClean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    </a:t>
            </a:r>
            <a:r>
              <a:rPr lang="ru-RU" altLang="ru-RU" b="1" dirty="0" smtClean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char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secondCurrency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;</a:t>
            </a:r>
            <a:endParaRPr lang="ru-RU" altLang="ru-RU" dirty="0" smtClean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C7254E"/>
                </a:solidFill>
                <a:latin typeface="Calibri" panose="020F0502020204030204"/>
                <a:cs typeface="Consolas" panose="020B0609020204030204" pitchFamily="49" charset="0"/>
              </a:rPr>
              <a:t>    </a:t>
            </a:r>
            <a:r>
              <a:rPr lang="ru-RU" altLang="ru-RU" b="1" dirty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char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baseCurrency;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}</a:t>
            </a:r>
            <a:r>
              <a:rPr lang="en-US" altLang="ru-RU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;</a:t>
            </a:r>
            <a:endParaRPr lang="ru-RU" altLang="ru-RU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/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2" descr="aligned_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01" y="2912359"/>
            <a:ext cx="5951823" cy="158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77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39312" y="121638"/>
            <a:ext cx="5372477" cy="39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Inheritance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10" y="319484"/>
            <a:ext cx="33135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>
                <a:solidFill>
                  <a:srgbClr val="006699"/>
                </a:solidFill>
                <a:latin typeface="Calibri" panose="020F0502020204030204"/>
                <a:cs typeface="Consolas" panose="020B0609020204030204" pitchFamily="49" charset="0"/>
              </a:rPr>
              <a:t>class</a:t>
            </a:r>
            <a:r>
              <a:rPr lang="ru-RU" altLang="ru-RU" sz="1600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Base</a:t>
            </a:r>
            <a:endParaRPr lang="ru-RU" altLang="ru-RU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{</a:t>
            </a:r>
            <a:endParaRPr lang="ru-RU" altLang="ru-RU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C7254E"/>
                </a:solidFill>
                <a:latin typeface="Calibri" panose="020F0502020204030204"/>
                <a:cs typeface="Consolas" panose="020B0609020204030204" pitchFamily="49" charset="0"/>
              </a:rPr>
              <a:t>    </a:t>
            </a:r>
            <a:r>
              <a:rPr lang="ru-RU" altLang="ru-RU" sz="1600" b="1" dirty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int</a:t>
            </a:r>
            <a:r>
              <a:rPr lang="ru-RU" altLang="ru-RU" sz="1600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base;</a:t>
            </a:r>
            <a:endParaRPr lang="ru-RU" altLang="ru-RU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C7254E"/>
                </a:solidFill>
                <a:latin typeface="Calibri" panose="020F0502020204030204"/>
                <a:cs typeface="Consolas" panose="020B0609020204030204" pitchFamily="49" charset="0"/>
              </a:rPr>
              <a:t>    </a:t>
            </a:r>
            <a:r>
              <a:rPr lang="ru-RU" altLang="ru-RU" sz="1600" b="1" dirty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char</a:t>
            </a:r>
            <a:r>
              <a:rPr lang="ru-RU" altLang="ru-RU" sz="1600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otherB;</a:t>
            </a:r>
            <a:endParaRPr lang="ru-RU" altLang="ru-RU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};</a:t>
            </a:r>
            <a:endParaRPr lang="ru-RU" altLang="ru-RU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 </a:t>
            </a:r>
            <a:endParaRPr lang="ru-RU" altLang="ru-RU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>
                <a:solidFill>
                  <a:srgbClr val="006699"/>
                </a:solidFill>
                <a:latin typeface="Calibri" panose="020F0502020204030204"/>
                <a:cs typeface="Consolas" panose="020B0609020204030204" pitchFamily="49" charset="0"/>
              </a:rPr>
              <a:t>class</a:t>
            </a:r>
            <a:r>
              <a:rPr lang="ru-RU" altLang="ru-RU" sz="1600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Derived : </a:t>
            </a:r>
            <a:r>
              <a:rPr lang="ru-RU" altLang="ru-RU" sz="1600" b="1" dirty="0">
                <a:solidFill>
                  <a:srgbClr val="006699"/>
                </a:solidFill>
                <a:latin typeface="Calibri" panose="020F0502020204030204"/>
                <a:cs typeface="Consolas" panose="020B0609020204030204" pitchFamily="49" charset="0"/>
              </a:rPr>
              <a:t>public</a:t>
            </a:r>
            <a:r>
              <a:rPr lang="ru-RU" altLang="ru-RU" sz="1600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Base</a:t>
            </a:r>
            <a:endParaRPr lang="ru-RU" altLang="ru-RU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{</a:t>
            </a:r>
            <a:endParaRPr lang="ru-RU" altLang="ru-RU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C7254E"/>
                </a:solidFill>
                <a:latin typeface="Calibri" panose="020F0502020204030204"/>
                <a:cs typeface="Consolas" panose="020B0609020204030204" pitchFamily="49" charset="0"/>
              </a:rPr>
              <a:t>    </a:t>
            </a:r>
            <a:r>
              <a:rPr lang="ru-RU" altLang="ru-RU" sz="1600" b="1" dirty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char</a:t>
            </a:r>
            <a:r>
              <a:rPr lang="ru-RU" altLang="ru-RU" sz="1600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derived;</a:t>
            </a:r>
            <a:endParaRPr lang="ru-RU" altLang="ru-RU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C7254E"/>
                </a:solidFill>
                <a:latin typeface="Calibri" panose="020F0502020204030204"/>
                <a:cs typeface="Consolas" panose="020B0609020204030204" pitchFamily="49" charset="0"/>
              </a:rPr>
              <a:t>    </a:t>
            </a:r>
            <a:r>
              <a:rPr lang="ru-RU" altLang="ru-RU" sz="1600" b="1" dirty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int</a:t>
            </a:r>
            <a:r>
              <a:rPr lang="ru-RU" altLang="ru-RU" sz="1600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otherD;</a:t>
            </a:r>
            <a:endParaRPr lang="ru-RU" altLang="ru-RU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};</a:t>
            </a:r>
            <a:endParaRPr lang="ru-RU" altLang="ru-RU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 </a:t>
            </a:r>
            <a:endParaRPr lang="ru-RU" altLang="ru-RU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>
                <a:solidFill>
                  <a:srgbClr val="006699"/>
                </a:solidFill>
                <a:latin typeface="Calibri" panose="020F0502020204030204"/>
                <a:cs typeface="Consolas" panose="020B0609020204030204" pitchFamily="49" charset="0"/>
              </a:rPr>
              <a:t>class</a:t>
            </a:r>
            <a:r>
              <a:rPr lang="ru-RU" altLang="ru-RU" sz="1600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Composed</a:t>
            </a:r>
            <a:endParaRPr lang="ru-RU" altLang="ru-RU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{</a:t>
            </a:r>
            <a:endParaRPr lang="ru-RU" altLang="ru-RU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C7254E"/>
                </a:solidFill>
                <a:latin typeface="Calibri" panose="020F0502020204030204"/>
                <a:cs typeface="Consolas" panose="020B0609020204030204" pitchFamily="49" charset="0"/>
              </a:rPr>
              <a:t>    </a:t>
            </a:r>
            <a:r>
              <a:rPr lang="ru-RU" altLang="ru-RU" sz="1600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Base base;</a:t>
            </a:r>
            <a:endParaRPr lang="ru-RU" altLang="ru-RU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C7254E"/>
                </a:solidFill>
                <a:latin typeface="Calibri" panose="020F0502020204030204"/>
                <a:cs typeface="Consolas" panose="020B0609020204030204" pitchFamily="49" charset="0"/>
              </a:rPr>
              <a:t>    </a:t>
            </a:r>
            <a:r>
              <a:rPr lang="ru-RU" altLang="ru-RU" sz="1600" b="1" dirty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char</a:t>
            </a:r>
            <a:r>
              <a:rPr lang="ru-RU" altLang="ru-RU" sz="1600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composed;</a:t>
            </a:r>
            <a:endParaRPr lang="ru-RU" altLang="ru-RU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C7254E"/>
                </a:solidFill>
                <a:latin typeface="Calibri" panose="020F0502020204030204"/>
                <a:cs typeface="Consolas" panose="020B0609020204030204" pitchFamily="49" charset="0"/>
              </a:rPr>
              <a:t>    </a:t>
            </a:r>
            <a:r>
              <a:rPr lang="ru-RU" altLang="ru-RU" sz="1600" b="1" dirty="0">
                <a:solidFill>
                  <a:srgbClr val="808080"/>
                </a:solidFill>
                <a:latin typeface="Calibri" panose="020F0502020204030204"/>
                <a:cs typeface="Consolas" panose="020B0609020204030204" pitchFamily="49" charset="0"/>
              </a:rPr>
              <a:t>int</a:t>
            </a:r>
            <a:r>
              <a:rPr lang="ru-RU" altLang="ru-RU" sz="1600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 otherC;</a:t>
            </a:r>
            <a:endParaRPr lang="ru-RU" altLang="ru-RU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Calibri" panose="020F0502020204030204"/>
                <a:cs typeface="Consolas" panose="020B0609020204030204" pitchFamily="49" charset="0"/>
              </a:rPr>
              <a:t>};</a:t>
            </a:r>
            <a:endParaRPr lang="ru-RU" altLang="ru-RU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6" descr="http://scrutator.me/image.axd?picture=inheritance_layout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292" y="1314222"/>
            <a:ext cx="3527796" cy="186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29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05AD4DFC5884F989C1308627247B1" ma:contentTypeVersion="0" ma:contentTypeDescription="Create a new document." ma:contentTypeScope="" ma:versionID="9a1331ec9776fae7f0139ed4da4f23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F92192-1B44-434D-B77F-4DB1E50BC5A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58BB501-3DD2-463E-B9AC-5840D5B3D9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2B8BF2-1F21-4F63-A457-2B2CD7D1F6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275</Words>
  <Application>Microsoft Office PowerPoint</Application>
  <PresentationFormat>On-screen Show (16:9)</PresentationFormat>
  <Paragraphs>127</Paragraphs>
  <Slides>24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  <vt:variant>
        <vt:lpstr>Custom Shows</vt:lpstr>
      </vt:variant>
      <vt:variant>
        <vt:i4>1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Intel Clear</vt:lpstr>
      <vt:lpstr>Intel Clear Pro</vt:lpstr>
      <vt:lpstr>Wingdings</vt:lpstr>
      <vt:lpstr>Office Theme</vt:lpstr>
      <vt:lpstr>Objects layout in memory</vt:lpstr>
      <vt:lpstr>PowerPoint Presentation</vt:lpstr>
      <vt:lpstr>PowerPoint Presentation</vt:lpstr>
      <vt:lpstr>PowerPoint Presentation</vt:lpstr>
      <vt:lpstr>PowerPoint Presentation</vt:lpstr>
      <vt:lpstr>Objects layout in memory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 Notice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CTPClassification=CTP_IC:VisualMarkings=, CTPClassification=CTP_PUBLIC:VisualMarkings=, CTPClassification=CTP_NT</cp:keywords>
  <cp:lastModifiedBy/>
  <cp:revision>1</cp:revision>
  <dcterms:created xsi:type="dcterms:W3CDTF">2015-05-06T16:36:39Z</dcterms:created>
  <dcterms:modified xsi:type="dcterms:W3CDTF">2018-01-30T10:41:13Z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19aab048-af8a-4c23-9824-754508212b55</vt:lpwstr>
  </property>
  <property fmtid="{D5CDD505-2E9C-101B-9397-08002B2CF9AE}" pid="3" name="CTP_TimeStamp">
    <vt:lpwstr>2018-01-30 10:41:12Z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ontentTypeId">
    <vt:lpwstr>0x010100BE005AD4DFC5884F989C1308627247B1</vt:lpwstr>
  </property>
  <property fmtid="{D5CDD505-2E9C-101B-9397-08002B2CF9AE}" pid="8" name="CTPClassification">
    <vt:lpwstr>CTP_NT</vt:lpwstr>
  </property>
</Properties>
</file>