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65" r:id="rId5"/>
    <p:sldId id="259" r:id="rId6"/>
    <p:sldId id="260" r:id="rId7"/>
    <p:sldId id="271" r:id="rId8"/>
    <p:sldId id="267" r:id="rId9"/>
    <p:sldId id="261" r:id="rId10"/>
    <p:sldId id="291" r:id="rId11"/>
    <p:sldId id="272" r:id="rId12"/>
    <p:sldId id="262" r:id="rId13"/>
    <p:sldId id="269" r:id="rId14"/>
    <p:sldId id="270" r:id="rId15"/>
    <p:sldId id="273" r:id="rId16"/>
    <p:sldId id="26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74" r:id="rId27"/>
    <p:sldId id="264" r:id="rId28"/>
    <p:sldId id="284" r:id="rId29"/>
    <p:sldId id="285" r:id="rId30"/>
    <p:sldId id="289" r:id="rId31"/>
    <p:sldId id="286" r:id="rId32"/>
    <p:sldId id="290" r:id="rId33"/>
    <p:sldId id="293" r:id="rId34"/>
    <p:sldId id="287" r:id="rId35"/>
    <p:sldId id="292" r:id="rId36"/>
    <p:sldId id="288" r:id="rId37"/>
    <p:sldId id="266" r:id="rId38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1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00911-8D23-4F4E-B996-83CC28C9A463}" type="datetimeFigureOut">
              <a:rPr lang="ru-RU" smtClean="0"/>
              <a:t>25.08.2017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439CE-DC79-4B19-80EE-F36E1AA38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370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439CE-DC79-4B19-80EE-F36E1AA3872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65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src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исходное изображение.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dst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результирующее изображение, имеет такой же размер, что и входное изображение. Отметим, что результат операции может записываться в исходное изображение.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element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шаблон, который используется в процессе дилатации. Если </a:t>
                </a: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element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</a:t>
                </a: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Mat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()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то применяется квадратный шаблон размером 3x3.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anchor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позиция ведущего пикселя в структурном элементе. Значение по умолчанию </a:t>
                </a:r>
                <a14:m>
                  <m:oMath xmlns:m="http://schemas.openxmlformats.org/officeDocument/2006/math">
                    <m:r>
                      <a:rPr lang="ru-RU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(−1, −1)</m:t>
                    </m:r>
                  </m:oMath>
                </a14:m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означает, что в качестве ведущего элемента выбирается центр шаблона.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interations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количество раз, которое применяется дилатация/эрозия.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borderType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параметр, определяющий метод дополнения границы, чтобы можно было применять дилатацию/эрозию к граничным пикселям исходного изображения. Принимает любое значение вида 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BORDER_*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за исключением 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BORDER_TRANSPARENT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и 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BORDER_ISOLATED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borderValue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размер границы в случае, если она имеет постоянный размер. Значение по умолчанию равно </a:t>
                </a: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morphologyDefaultBorderValue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преобразуется в 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</a:t>
                </a: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inf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для дилатации и 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+</a:t>
                </a:r>
                <a:r>
                  <a:rPr lang="en-US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inf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для эрозии. При использовании значения по умолчанию операция применяется только к внутренним пикселям изображениям.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src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исходное изображение.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dst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результирующее изображение, имеет такой же размер, что и входное изображение. Отметим, что результат операции может записываться в исходное изображение.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element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шаблон, который используется в процессе дилатации. Если </a:t>
                </a: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element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</a:t>
                </a: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Mat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()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то применяется квадратный шаблон размером 3x3.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anchor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позиция ведущего пикселя в структурном элементе. Значение по умолчанию 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(−1, −1)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означает, что в качестве ведущего элемента выбирается центр шаблона.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interations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количество раз, которое применяется дилатация/эрозия.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borderType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параметр, определяющий метод дополнения границы, чтобы можно было применять дилатацию/эрозию к граничным пикселям исходного изображения. Принимает любое значение вида 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BORDER_*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за исключением 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BORDER_TRANSPARENT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и 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BORDER_ISOLATED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borderValue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размер границы в случае, если она имеет постоянный размер. Значение по умолчанию равно </a:t>
                </a: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morphologyDefaultBorderValue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преобразуется в 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</a:t>
                </a: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inf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для дилатации и 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+</a:t>
                </a:r>
                <a:r>
                  <a:rPr lang="en-US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inf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для эрозии. При использовании значения по умолчанию операция применяется только к внутренним пикселям изображениям.</a:t>
                </a:r>
                <a:endParaRPr lang="ru-RU" dirty="0"/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439CE-DC79-4B19-80EE-F36E1AA3872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04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42950" y="2130442"/>
            <a:ext cx="8420100" cy="1470025"/>
          </a:xfrm>
        </p:spPr>
        <p:txBody>
          <a:bodyPr/>
          <a:lstStyle>
            <a:lvl1pPr algn="ctr">
              <a:defRPr sz="3692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7" name="Text Box 1033"/>
          <p:cNvSpPr txBox="1">
            <a:spLocks noChangeArrowheads="1"/>
          </p:cNvSpPr>
          <p:nvPr userDrawn="1"/>
        </p:nvSpPr>
        <p:spPr bwMode="auto">
          <a:xfrm>
            <a:off x="1126139" y="115889"/>
            <a:ext cx="8723313" cy="138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lnSpc>
                <a:spcPct val="120000"/>
              </a:lnSpc>
              <a:spcAft>
                <a:spcPct val="20000"/>
              </a:spcAft>
              <a:defRPr/>
            </a:pPr>
            <a:endParaRPr lang="ru-RU" sz="1108" b="1" dirty="0" smtClean="0">
              <a:solidFill>
                <a:srgbClr val="000000"/>
              </a:solidFill>
            </a:endParaRPr>
          </a:p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en-US" sz="1662" b="1" dirty="0" smtClean="0">
                <a:solidFill>
                  <a:srgbClr val="000000"/>
                </a:solidFill>
              </a:rPr>
              <a:t>Национальный </a:t>
            </a:r>
            <a:r>
              <a:rPr lang="ru-RU" sz="1662" b="1" noProof="0" dirty="0" smtClean="0">
                <a:solidFill>
                  <a:srgbClr val="000000"/>
                </a:solidFill>
              </a:rPr>
              <a:t>исследовательский</a:t>
            </a:r>
            <a:r>
              <a:rPr lang="en-US" sz="1662" b="1" dirty="0" smtClean="0">
                <a:solidFill>
                  <a:srgbClr val="000000"/>
                </a:solidFill>
              </a:rPr>
              <a:t> </a:t>
            </a:r>
          </a:p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1662" b="1" noProof="0" dirty="0" smtClean="0">
                <a:solidFill>
                  <a:srgbClr val="000000"/>
                </a:solidFill>
              </a:rPr>
              <a:t>Нижегородский</a:t>
            </a:r>
            <a:r>
              <a:rPr lang="en-US" sz="1662" b="1" baseline="0" dirty="0" smtClean="0">
                <a:solidFill>
                  <a:srgbClr val="000000"/>
                </a:solidFill>
              </a:rPr>
              <a:t> </a:t>
            </a:r>
            <a:r>
              <a:rPr lang="ru-RU" sz="1662" b="1" baseline="0" noProof="0" dirty="0" smtClean="0">
                <a:solidFill>
                  <a:srgbClr val="000000"/>
                </a:solidFill>
              </a:rPr>
              <a:t>государственный</a:t>
            </a:r>
            <a:r>
              <a:rPr lang="en-US" sz="1662" b="1" baseline="0" dirty="0" smtClean="0">
                <a:solidFill>
                  <a:srgbClr val="000000"/>
                </a:solidFill>
              </a:rPr>
              <a:t> </a:t>
            </a:r>
            <a:r>
              <a:rPr lang="ru-RU" sz="1662" b="1" baseline="0" noProof="0" dirty="0" smtClean="0">
                <a:solidFill>
                  <a:srgbClr val="000000"/>
                </a:solidFill>
              </a:rPr>
              <a:t>университет</a:t>
            </a:r>
            <a:r>
              <a:rPr lang="en-US" sz="1662" b="1" baseline="0" dirty="0" smtClean="0">
                <a:solidFill>
                  <a:srgbClr val="000000"/>
                </a:solidFill>
              </a:rPr>
              <a:t> </a:t>
            </a:r>
            <a:r>
              <a:rPr lang="ru-RU" sz="1662" b="1" baseline="0" noProof="0" dirty="0" smtClean="0">
                <a:solidFill>
                  <a:srgbClr val="000000"/>
                </a:solidFill>
              </a:rPr>
              <a:t>им</a:t>
            </a:r>
            <a:r>
              <a:rPr lang="en-US" sz="1662" b="1" baseline="0" dirty="0" smtClean="0">
                <a:solidFill>
                  <a:srgbClr val="000000"/>
                </a:solidFill>
              </a:rPr>
              <a:t>. Н.И. </a:t>
            </a:r>
            <a:r>
              <a:rPr lang="ru-RU" sz="1662" b="1" baseline="0" noProof="0" dirty="0" smtClean="0">
                <a:solidFill>
                  <a:srgbClr val="000000"/>
                </a:solidFill>
              </a:rPr>
              <a:t>Лобачевского</a:t>
            </a:r>
            <a:endParaRPr lang="ru-RU" sz="1662" b="1" noProof="0" dirty="0" smtClean="0">
              <a:solidFill>
                <a:srgbClr val="000000"/>
              </a:solidFill>
            </a:endParaRPr>
          </a:p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endParaRPr lang="en-US" sz="1846" b="1" i="1" dirty="0" smtClean="0">
              <a:solidFill>
                <a:srgbClr val="00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2" y="115889"/>
            <a:ext cx="1150867" cy="126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37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62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7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62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62">
              <a:latin typeface="+mn-lt"/>
              <a:cs typeface="Arial" pitchFamily="34" charset="0"/>
            </a:endParaRPr>
          </a:p>
        </p:txBody>
      </p:sp>
      <p:sp>
        <p:nvSpPr>
          <p:cNvPr id="8" name="Text Box 1033"/>
          <p:cNvSpPr txBox="1">
            <a:spLocks noChangeArrowheads="1"/>
          </p:cNvSpPr>
          <p:nvPr/>
        </p:nvSpPr>
        <p:spPr bwMode="auto">
          <a:xfrm>
            <a:off x="9285161" y="6454780"/>
            <a:ext cx="500459" cy="262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A80D848-2B1E-47B9-981C-1D0CF759AAAF}" type="slidenum">
              <a:rPr lang="ru-RU" sz="1108"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108" dirty="0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61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923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2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23">
                <a:latin typeface="Arial" charset="0"/>
                <a:cs typeface="Arial" charset="0"/>
              </a:defRPr>
            </a:lvl1pPr>
          </a:lstStyle>
          <a:p>
            <a:r>
              <a:rPr lang="ru-RU" dirty="0" smtClean="0"/>
              <a:t>Библиотека </a:t>
            </a:r>
            <a:r>
              <a:rPr lang="en-US" dirty="0" err="1" smtClean="0"/>
              <a:t>OpenCV</a:t>
            </a:r>
            <a:r>
              <a:rPr lang="en-US" dirty="0" smtClean="0"/>
              <a:t>. </a:t>
            </a:r>
            <a:r>
              <a:rPr lang="ru-RU" dirty="0" smtClean="0"/>
              <a:t>Базовые возможности модулей </a:t>
            </a:r>
            <a:r>
              <a:rPr lang="en-US" dirty="0" smtClean="0"/>
              <a:t>core, </a:t>
            </a:r>
            <a:r>
              <a:rPr lang="en-US" dirty="0" err="1" smtClean="0"/>
              <a:t>highgui</a:t>
            </a:r>
            <a:r>
              <a:rPr lang="en-US" dirty="0" smtClean="0"/>
              <a:t>, </a:t>
            </a:r>
            <a:r>
              <a:rPr lang="en-US" dirty="0" err="1" smtClean="0"/>
              <a:t>imgproc</a:t>
            </a:r>
            <a:r>
              <a:rPr lang="en-US" dirty="0" smtClean="0"/>
              <a:t>, </a:t>
            </a:r>
            <a:r>
              <a:rPr lang="en-US" dirty="0" err="1" smtClean="0"/>
              <a:t>dnn</a:t>
            </a:r>
            <a:endParaRPr lang="en-US" dirty="0" smtClean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2" y="6030021"/>
            <a:ext cx="676757" cy="74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62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7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62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62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17"/>
            <a:ext cx="84201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39" indent="0">
              <a:buNone/>
              <a:defRPr sz="1662"/>
            </a:lvl2pPr>
            <a:lvl3pPr marL="844078" indent="0">
              <a:buNone/>
              <a:defRPr sz="1477"/>
            </a:lvl3pPr>
            <a:lvl4pPr marL="1266117" indent="0">
              <a:buNone/>
              <a:defRPr sz="1292"/>
            </a:lvl4pPr>
            <a:lvl5pPr marL="1688155" indent="0">
              <a:buNone/>
              <a:defRPr sz="1292"/>
            </a:lvl5pPr>
            <a:lvl6pPr marL="2110195" indent="0">
              <a:buNone/>
              <a:defRPr sz="1292"/>
            </a:lvl6pPr>
            <a:lvl7pPr marL="2532233" indent="0">
              <a:buNone/>
              <a:defRPr sz="1292"/>
            </a:lvl7pPr>
            <a:lvl8pPr marL="2954272" indent="0">
              <a:buNone/>
              <a:defRPr sz="1292"/>
            </a:lvl8pPr>
            <a:lvl9pPr marL="3376311" indent="0">
              <a:buNone/>
              <a:defRPr sz="1292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61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923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2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23">
                <a:latin typeface="Arial" charset="0"/>
                <a:cs typeface="Arial" charset="0"/>
              </a:defRPr>
            </a:lvl1pPr>
          </a:lstStyle>
          <a:p>
            <a:r>
              <a:rPr lang="ru-RU" dirty="0" smtClean="0"/>
              <a:t>Библиотека </a:t>
            </a:r>
            <a:r>
              <a:rPr lang="en-US" dirty="0" err="1" smtClean="0"/>
              <a:t>OpenCV</a:t>
            </a:r>
            <a:r>
              <a:rPr lang="en-US" dirty="0" smtClean="0"/>
              <a:t>. </a:t>
            </a:r>
            <a:r>
              <a:rPr lang="ru-RU" dirty="0" smtClean="0"/>
              <a:t>Базовые возможности модулей </a:t>
            </a:r>
            <a:r>
              <a:rPr lang="en-US" dirty="0" smtClean="0"/>
              <a:t>core, </a:t>
            </a:r>
            <a:r>
              <a:rPr lang="en-US" dirty="0" err="1" smtClean="0"/>
              <a:t>highgui</a:t>
            </a:r>
            <a:r>
              <a:rPr lang="en-US" dirty="0" smtClean="0"/>
              <a:t>, </a:t>
            </a:r>
            <a:r>
              <a:rPr lang="en-US" dirty="0" err="1" smtClean="0"/>
              <a:t>imgproc</a:t>
            </a:r>
            <a:r>
              <a:rPr lang="en-US" dirty="0" smtClean="0"/>
              <a:t>, </a:t>
            </a:r>
            <a:r>
              <a:rPr lang="en-US" dirty="0" err="1" smtClean="0"/>
              <a:t>dnn</a:t>
            </a:r>
            <a:endParaRPr lang="en-US" dirty="0" smtClean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2" y="6030021"/>
            <a:ext cx="676757" cy="74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77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453" y="207963"/>
            <a:ext cx="9083939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96976"/>
            <a:ext cx="89154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60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923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2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23">
                <a:latin typeface="Arial" charset="0"/>
                <a:cs typeface="Arial" charset="0"/>
              </a:defRPr>
            </a:lvl1pPr>
          </a:lstStyle>
          <a:p>
            <a:r>
              <a:rPr lang="ru-RU" dirty="0" smtClean="0"/>
              <a:t>Библиотека </a:t>
            </a:r>
            <a:r>
              <a:rPr lang="en-US" dirty="0" err="1" smtClean="0"/>
              <a:t>OpenCV</a:t>
            </a:r>
            <a:r>
              <a:rPr lang="en-US" dirty="0" smtClean="0"/>
              <a:t>. </a:t>
            </a:r>
            <a:r>
              <a:rPr lang="ru-RU" dirty="0" smtClean="0"/>
              <a:t>Базовые возможности модулей </a:t>
            </a:r>
            <a:r>
              <a:rPr lang="en-US" dirty="0" smtClean="0"/>
              <a:t>core, </a:t>
            </a:r>
            <a:r>
              <a:rPr lang="en-US" dirty="0" err="1" smtClean="0"/>
              <a:t>highgui</a:t>
            </a:r>
            <a:r>
              <a:rPr lang="en-US" dirty="0" smtClean="0"/>
              <a:t>, </a:t>
            </a:r>
            <a:r>
              <a:rPr lang="en-US" dirty="0" err="1" smtClean="0"/>
              <a:t>imgproc</a:t>
            </a:r>
            <a:r>
              <a:rPr lang="en-US" dirty="0" smtClean="0"/>
              <a:t>, </a:t>
            </a:r>
            <a:r>
              <a:rPr lang="en-US" dirty="0" err="1" smtClean="0"/>
              <a:t>dnn</a:t>
            </a:r>
            <a:endParaRPr lang="ru-RU" dirty="0" smtClean="0">
              <a:solidFill>
                <a:schemeClr val="tx2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5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108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62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32427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62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62">
              <a:latin typeface="+mn-lt"/>
              <a:cs typeface="Arial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2" y="6030021"/>
            <a:ext cx="676757" cy="74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0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22039" algn="l" rtl="0" eaLnBrk="1" fontAlgn="base" hangingPunct="1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844078" algn="l" rtl="0" eaLnBrk="1" fontAlgn="base" hangingPunct="1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266117" algn="l" rtl="0" eaLnBrk="1" fontAlgn="base" hangingPunct="1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688155" algn="l" rtl="0" eaLnBrk="1" fontAlgn="base" hangingPunct="1">
        <a:spcBef>
          <a:spcPct val="0"/>
        </a:spcBef>
        <a:spcAft>
          <a:spcPct val="0"/>
        </a:spcAft>
        <a:defRPr sz="2769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16529" indent="-316529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215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63775" algn="l" rtl="0" eaLnBrk="0" fontAlgn="base" hangingPunct="0">
        <a:spcBef>
          <a:spcPct val="20000"/>
        </a:spcBef>
        <a:spcAft>
          <a:spcPct val="0"/>
        </a:spcAft>
        <a:buChar char="–"/>
        <a:defRPr sz="2215">
          <a:solidFill>
            <a:schemeClr val="tx1"/>
          </a:solidFill>
          <a:latin typeface="+mn-lt"/>
          <a:cs typeface="+mn-cs"/>
        </a:defRPr>
      </a:lvl2pPr>
      <a:lvl3pPr marL="1055097" indent="-211020" algn="l" rtl="0" eaLnBrk="0" fontAlgn="base" hangingPunct="0">
        <a:spcBef>
          <a:spcPct val="20000"/>
        </a:spcBef>
        <a:spcAft>
          <a:spcPct val="0"/>
        </a:spcAft>
        <a:buChar char="•"/>
        <a:defRPr sz="1846">
          <a:solidFill>
            <a:schemeClr val="tx1"/>
          </a:solidFill>
          <a:latin typeface="+mn-lt"/>
          <a:cs typeface="+mn-cs"/>
        </a:defRPr>
      </a:lvl3pPr>
      <a:lvl4pPr marL="1477136" indent="-211020" algn="l" rtl="0" eaLnBrk="0" fontAlgn="base" hangingPunct="0">
        <a:spcBef>
          <a:spcPct val="20000"/>
        </a:spcBef>
        <a:spcAft>
          <a:spcPct val="0"/>
        </a:spcAft>
        <a:buChar char="–"/>
        <a:defRPr sz="1846">
          <a:solidFill>
            <a:schemeClr val="tx1"/>
          </a:solidFill>
          <a:latin typeface="+mn-lt"/>
          <a:cs typeface="+mn-cs"/>
        </a:defRPr>
      </a:lvl4pPr>
      <a:lvl5pPr marL="1899175" indent="-21102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477">
          <a:solidFill>
            <a:schemeClr val="tx1"/>
          </a:solidFill>
          <a:latin typeface="+mn-lt"/>
          <a:cs typeface="+mn-cs"/>
        </a:defRPr>
      </a:lvl5pPr>
      <a:lvl6pPr marL="2321213" indent="-21102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477">
          <a:solidFill>
            <a:schemeClr val="tx1"/>
          </a:solidFill>
          <a:latin typeface="+mn-lt"/>
          <a:cs typeface="+mn-cs"/>
        </a:defRPr>
      </a:lvl6pPr>
      <a:lvl7pPr marL="2743253" indent="-21102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477">
          <a:solidFill>
            <a:schemeClr val="tx1"/>
          </a:solidFill>
          <a:latin typeface="+mn-lt"/>
          <a:cs typeface="+mn-cs"/>
        </a:defRPr>
      </a:lvl7pPr>
      <a:lvl8pPr marL="3165291" indent="-21102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477">
          <a:solidFill>
            <a:schemeClr val="tx1"/>
          </a:solidFill>
          <a:latin typeface="+mn-lt"/>
          <a:cs typeface="+mn-cs"/>
        </a:defRPr>
      </a:lvl8pPr>
      <a:lvl9pPr marL="3587330" indent="-21102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47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39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78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17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55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195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33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72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11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opencv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pencv.org/trunk/d6/d87/group__dnnLayerList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Библиотека </a:t>
            </a:r>
            <a:r>
              <a:rPr lang="en-US" sz="4000" dirty="0" err="1" smtClean="0"/>
              <a:t>OpenCV</a:t>
            </a:r>
            <a:r>
              <a:rPr lang="en-US" sz="4000" dirty="0" smtClean="0"/>
              <a:t>. </a:t>
            </a:r>
            <a:r>
              <a:rPr lang="ru-RU" sz="4000" dirty="0" smtClean="0"/>
              <a:t>Базовые возможности модулей </a:t>
            </a:r>
            <a:r>
              <a:rPr lang="en-US" sz="4000" dirty="0" smtClean="0"/>
              <a:t>core, </a:t>
            </a:r>
            <a:r>
              <a:rPr lang="en-US" sz="4000" dirty="0" err="1" smtClean="0"/>
              <a:t>highgui</a:t>
            </a:r>
            <a:r>
              <a:rPr lang="en-US" sz="4000" dirty="0" smtClean="0"/>
              <a:t>, </a:t>
            </a:r>
            <a:r>
              <a:rPr lang="en-US" sz="4000" dirty="0" err="1" smtClean="0"/>
              <a:t>imgproc</a:t>
            </a:r>
            <a:r>
              <a:rPr lang="en-US" sz="4000" dirty="0" smtClean="0"/>
              <a:t>, </a:t>
            </a:r>
            <a:r>
              <a:rPr lang="en-US" sz="4000" dirty="0" err="1" smtClean="0"/>
              <a:t>dnn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38250" y="4546918"/>
            <a:ext cx="8007350" cy="1671002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/>
              <a:t>Кустикова В.Д.,</a:t>
            </a:r>
            <a:br>
              <a:rPr lang="ru-RU" sz="2800" dirty="0" smtClean="0"/>
            </a:br>
            <a:r>
              <a:rPr lang="ru-RU" sz="2800" dirty="0" smtClean="0"/>
              <a:t>к.т.н., старший преподаватель</a:t>
            </a:r>
            <a:br>
              <a:rPr lang="ru-RU" sz="2800" dirty="0" smtClean="0"/>
            </a:br>
            <a:r>
              <a:rPr lang="ru-RU" sz="2800" dirty="0" smtClean="0"/>
              <a:t>кафедры МОСТ ИИТММ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464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en-US" dirty="0" smtClean="0"/>
              <a:t>core. </a:t>
            </a:r>
            <a:r>
              <a:rPr lang="ru-RU" dirty="0" smtClean="0"/>
              <a:t>Хранение изображений </a:t>
            </a:r>
            <a:r>
              <a:rPr lang="ru-RU" dirty="0" smtClean="0"/>
              <a:t>(</a:t>
            </a:r>
            <a:r>
              <a:rPr lang="en-US" dirty="0" smtClean="0"/>
              <a:t>3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cv::Mat</a:t>
            </a:r>
            <a:r>
              <a:rPr lang="en-US" dirty="0" smtClean="0"/>
              <a:t> – </a:t>
            </a:r>
            <a:r>
              <a:rPr lang="ru-RU" dirty="0" smtClean="0"/>
              <a:t>многомерный многоканальный массив (матрица)</a:t>
            </a:r>
            <a:endParaRPr lang="en-US" dirty="0" smtClean="0"/>
          </a:p>
          <a:p>
            <a:endParaRPr lang="ru-RU" dirty="0" smtClean="0"/>
          </a:p>
          <a:p>
            <a:r>
              <a:rPr lang="ru-RU" b="1" dirty="0" smtClean="0"/>
              <a:t>Каналы изображения в формате </a:t>
            </a:r>
            <a:r>
              <a:rPr lang="en-US" b="1" dirty="0" smtClean="0"/>
              <a:t>RGB</a:t>
            </a:r>
            <a:r>
              <a:rPr lang="ru-RU" b="1" dirty="0" smtClean="0"/>
              <a:t> загружаются</a:t>
            </a:r>
            <a:br>
              <a:rPr lang="ru-RU" b="1" dirty="0" smtClean="0"/>
            </a:br>
            <a:r>
              <a:rPr lang="ru-RU" b="1" dirty="0" smtClean="0"/>
              <a:t>и хранятся в порядке </a:t>
            </a:r>
            <a:r>
              <a:rPr lang="en-US" b="1" dirty="0" smtClean="0"/>
              <a:t>BGR</a:t>
            </a:r>
            <a:endParaRPr lang="ru-RU" b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5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en-US" dirty="0" err="1" smtClean="0"/>
              <a:t>highgui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 err="1"/>
              <a:t>OpenCV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729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Модуль </a:t>
            </a:r>
            <a:r>
              <a:rPr lang="en-US" dirty="0" err="1" smtClean="0"/>
              <a:t>highgui</a:t>
            </a:r>
            <a:r>
              <a:rPr lang="en-US" dirty="0" smtClean="0"/>
              <a:t>. </a:t>
            </a:r>
            <a:r>
              <a:rPr lang="ru-RU" dirty="0" smtClean="0"/>
              <a:t>Чтение/запись</a:t>
            </a:r>
            <a:r>
              <a:rPr lang="en-US" dirty="0" smtClean="0"/>
              <a:t> </a:t>
            </a:r>
            <a:r>
              <a:rPr lang="ru-RU" dirty="0" smtClean="0"/>
              <a:t>изображений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string&amp; filename,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flags=1)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Ч</a:t>
            </a:r>
            <a:r>
              <a:rPr lang="ru-RU" dirty="0" smtClean="0"/>
              <a:t>тение </a:t>
            </a:r>
            <a:r>
              <a:rPr lang="ru-RU" dirty="0"/>
              <a:t>изображения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imwrite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string&amp;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InputArray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=vector&lt;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З</a:t>
            </a:r>
            <a:r>
              <a:rPr lang="ru-RU" dirty="0" smtClean="0"/>
              <a:t>апись </a:t>
            </a:r>
            <a:r>
              <a:rPr lang="ru-RU" dirty="0"/>
              <a:t>изображения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b="1" dirty="0"/>
              <a:t> </a:t>
            </a:r>
            <a:r>
              <a:rPr lang="ru-RU" dirty="0"/>
              <a:t>в файл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/>
              <a:t> </a:t>
            </a:r>
            <a:r>
              <a:rPr lang="ru-RU" dirty="0"/>
              <a:t>с параметрами качества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endParaRPr lang="ru-RU" dirty="0" smtClean="0"/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InputArray</a:t>
            </a:r>
            <a:r>
              <a:rPr lang="ru-RU" dirty="0" smtClean="0"/>
              <a:t> </a:t>
            </a:r>
            <a:r>
              <a:rPr lang="en-US" dirty="0" smtClean="0"/>
              <a:t>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Mat&amp;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OutputArray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cv::Mat&amp;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030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Модуль </a:t>
            </a:r>
            <a:r>
              <a:rPr lang="en-US" dirty="0" err="1" smtClean="0"/>
              <a:t>highgui</a:t>
            </a:r>
            <a:r>
              <a:rPr lang="en-US" dirty="0" smtClean="0"/>
              <a:t>. </a:t>
            </a:r>
            <a:r>
              <a:rPr lang="ru-RU" dirty="0"/>
              <a:t>О</a:t>
            </a:r>
            <a:r>
              <a:rPr lang="ru-RU" dirty="0" smtClean="0"/>
              <a:t>тображение изображений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namedWindow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string&amp;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flags=WINDOW_AUTOSIZE)</a:t>
            </a:r>
          </a:p>
          <a:p>
            <a:r>
              <a:rPr lang="ru-RU" dirty="0"/>
              <a:t>С</a:t>
            </a:r>
            <a:r>
              <a:rPr lang="ru-RU" dirty="0" smtClean="0"/>
              <a:t>оздание </a:t>
            </a:r>
            <a:r>
              <a:rPr lang="ru-RU" dirty="0"/>
              <a:t>окна с названием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winname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string&amp;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winname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InputArray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О</a:t>
            </a:r>
            <a:r>
              <a:rPr lang="ru-RU" dirty="0" smtClean="0"/>
              <a:t>тображение </a:t>
            </a:r>
            <a:r>
              <a:rPr lang="ru-RU" dirty="0"/>
              <a:t>изображения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-US" dirty="0"/>
              <a:t> </a:t>
            </a:r>
            <a:r>
              <a:rPr lang="ru-RU" dirty="0"/>
              <a:t>в окне с названием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winname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waitKey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delay=0)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О</a:t>
            </a:r>
            <a:r>
              <a:rPr lang="ru-RU" dirty="0" smtClean="0"/>
              <a:t>жидание </a:t>
            </a:r>
            <a:r>
              <a:rPr lang="ru-RU" dirty="0"/>
              <a:t>ввода символа в течение времени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517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 err="1"/>
              <a:t>highgui</a:t>
            </a:r>
            <a:r>
              <a:rPr lang="en-US" dirty="0" smtClean="0"/>
              <a:t>. </a:t>
            </a:r>
            <a:r>
              <a:rPr lang="ru-RU" dirty="0" smtClean="0"/>
              <a:t>Отображение </a:t>
            </a:r>
            <a:r>
              <a:rPr lang="ru-RU" dirty="0"/>
              <a:t>геометрических примитивов и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rectangle(Mat&amp;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Point pt1, Point pt2,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Scalar&amp; color,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thickness=1,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=8,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shift=0)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rectangle(Mat&amp;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Scalar&amp;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color,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thickness=1,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=8,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shift=0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putText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(Mat&amp;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string&amp; text, 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Point org,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fontFace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fontScale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Scalar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color,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thickness=1,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=8,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bottomLeftOrigin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9257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en-US" dirty="0" err="1" smtClean="0"/>
              <a:t>imgproc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 err="1" smtClean="0"/>
              <a:t>OpenCV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6247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en-US" dirty="0" err="1" smtClean="0"/>
              <a:t>imgproc</a:t>
            </a:r>
            <a:r>
              <a:rPr lang="en-US" dirty="0" smtClean="0"/>
              <a:t>.</a:t>
            </a:r>
            <a:r>
              <a:rPr lang="ru-RU" dirty="0" smtClean="0"/>
              <a:t> Базовые операции обработки изображений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Линейные фильтры</a:t>
            </a:r>
          </a:p>
          <a:p>
            <a:r>
              <a:rPr lang="ru-RU" b="1" dirty="0" smtClean="0"/>
              <a:t>Морфологические операции</a:t>
            </a:r>
            <a:endParaRPr lang="en-US" b="1" dirty="0" smtClean="0"/>
          </a:p>
          <a:p>
            <a:endParaRPr lang="ru-RU" dirty="0" smtClean="0"/>
          </a:p>
          <a:p>
            <a:r>
              <a:rPr lang="ru-RU" dirty="0" smtClean="0"/>
              <a:t>Операторы </a:t>
            </a:r>
            <a:r>
              <a:rPr lang="ru-RU" dirty="0" err="1" smtClean="0"/>
              <a:t>Собеля</a:t>
            </a:r>
            <a:r>
              <a:rPr lang="en-US" dirty="0" smtClean="0"/>
              <a:t> (</a:t>
            </a:r>
            <a:r>
              <a:rPr lang="en-US" dirty="0" err="1" smtClean="0"/>
              <a:t>Sobel</a:t>
            </a:r>
            <a:r>
              <a:rPr lang="en-US" dirty="0" smtClean="0"/>
              <a:t>)</a:t>
            </a:r>
            <a:r>
              <a:rPr lang="ru-RU" dirty="0" smtClean="0"/>
              <a:t> и Лапласа</a:t>
            </a:r>
            <a:r>
              <a:rPr lang="en-US" dirty="0" smtClean="0"/>
              <a:t> (Laplace)</a:t>
            </a:r>
            <a:endParaRPr lang="ru-RU" dirty="0" smtClean="0"/>
          </a:p>
          <a:p>
            <a:r>
              <a:rPr lang="ru-RU" dirty="0" smtClean="0"/>
              <a:t>Детектор ребер </a:t>
            </a:r>
            <a:r>
              <a:rPr lang="ru-RU" dirty="0" err="1" smtClean="0"/>
              <a:t>Канни</a:t>
            </a:r>
            <a:r>
              <a:rPr lang="ru-RU" dirty="0" smtClean="0"/>
              <a:t> (</a:t>
            </a:r>
            <a:r>
              <a:rPr lang="en-US" dirty="0" smtClean="0"/>
              <a:t>Canny</a:t>
            </a:r>
            <a:r>
              <a:rPr lang="ru-RU" dirty="0" smtClean="0"/>
              <a:t>)</a:t>
            </a:r>
          </a:p>
          <a:p>
            <a:r>
              <a:rPr lang="ru-RU" dirty="0"/>
              <a:t>Оператор </a:t>
            </a:r>
            <a:r>
              <a:rPr lang="ru-RU" dirty="0" err="1"/>
              <a:t>Шарра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Построение Гауссовой пирамиды изображений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Методы вычисления гистограмм</a:t>
            </a:r>
          </a:p>
          <a:p>
            <a:r>
              <a:rPr lang="ru-RU" dirty="0" smtClean="0"/>
              <a:t>Методы повышения контраста изображения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84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/>
              <a:t>вертка и линейные фильтры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𝐼</m:t>
                    </m:r>
                  </m:oMath>
                </a14:m>
                <a:r>
                  <a:rPr lang="ru-RU" dirty="0"/>
                  <a:t> – полутоновое изображение.</a:t>
                </a:r>
              </a:p>
              <a:p>
                <a:r>
                  <a:rPr lang="ru-RU" dirty="0"/>
                  <a:t>Линейный </a:t>
                </a:r>
                <a:r>
                  <a:rPr lang="ru-RU" dirty="0"/>
                  <a:t>фильтр определяется </a:t>
                </a:r>
                <a:r>
                  <a:rPr lang="ru-RU" dirty="0" err="1"/>
                  <a:t>вещественнозначной</a:t>
                </a:r>
                <a:r>
                  <a:rPr lang="ru-RU" dirty="0"/>
                  <a:t> функцией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𝐹</m:t>
                    </m:r>
                  </m:oMath>
                </a14:m>
                <a:r>
                  <a:rPr lang="ru-RU" dirty="0"/>
                  <a:t>, заданной на </a:t>
                </a:r>
                <a:r>
                  <a:rPr lang="ru-RU" dirty="0"/>
                  <a:t>растре. Данная </a:t>
                </a:r>
                <a:r>
                  <a:rPr lang="ru-RU" dirty="0"/>
                  <a:t>функция называется </a:t>
                </a:r>
                <a:r>
                  <a:rPr lang="ru-RU" b="1" i="1" dirty="0"/>
                  <a:t>ядром фильтра</a:t>
                </a:r>
                <a:r>
                  <a:rPr lang="ru-RU" dirty="0"/>
                  <a:t>, а операция фильтрации выполняется посредством вычисления </a:t>
                </a:r>
                <a:r>
                  <a:rPr lang="ru-RU" b="1" i="1" dirty="0"/>
                  <a:t>дискретной свертки</a:t>
                </a:r>
                <a:r>
                  <a:rPr lang="ru-R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/>
                            </a:rPr>
                            <m:t>𝐼</m:t>
                          </m:r>
                        </m:e>
                        <m:sup>
                          <m:r>
                            <a:rPr lang="ru-RU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r>
                            <a:rPr lang="ru-RU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∙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Окрестность называется </a:t>
                </a:r>
                <a:r>
                  <a:rPr lang="ru-RU" b="1" i="1" dirty="0"/>
                  <a:t>шаблоном</a:t>
                </a:r>
                <a:r>
                  <a:rPr lang="ru-RU" dirty="0"/>
                  <a:t> или </a:t>
                </a:r>
                <a:r>
                  <a:rPr lang="ru-RU" b="1" i="1" dirty="0"/>
                  <a:t>апертурой</a:t>
                </a:r>
                <a:r>
                  <a:rPr lang="ru-RU" dirty="0"/>
                  <a:t>. </a:t>
                </a:r>
                <a:endParaRPr lang="ru-RU" dirty="0"/>
              </a:p>
              <a:p>
                <a:r>
                  <a:rPr lang="ru-RU" dirty="0"/>
                  <a:t>Ш</a:t>
                </a:r>
                <a:r>
                  <a:rPr lang="ru-RU" dirty="0"/>
                  <a:t>аблон </a:t>
                </a:r>
                <a:r>
                  <a:rPr lang="ru-RU" dirty="0"/>
                  <a:t>накладывается на каждый текущий пиксель посредством совмещения пикселя с конкретной точкой шаблона – </a:t>
                </a:r>
                <a:r>
                  <a:rPr lang="ru-RU" b="1" i="1" dirty="0"/>
                  <a:t>ведущей позицией </a:t>
                </a:r>
                <a:r>
                  <a:rPr lang="ru-RU" b="1" i="1" dirty="0"/>
                  <a:t>шаблона</a:t>
                </a:r>
                <a:r>
                  <a:rPr lang="ru-RU" i="1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10" t="-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4393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/>
              <a:t>вертка и линейные фильтры. 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Текущий пиксель находится на границе изображения?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r>
              <a:rPr lang="ru-RU" dirty="0"/>
              <a:t>Возможные решения:</a:t>
            </a:r>
          </a:p>
          <a:p>
            <a:pPr lvl="1"/>
            <a:r>
              <a:rPr lang="ru-RU" dirty="0"/>
              <a:t>Обрезать края</a:t>
            </a:r>
            <a:r>
              <a:rPr lang="en-US" dirty="0"/>
              <a:t>.</a:t>
            </a:r>
            <a:endParaRPr lang="ru-RU" dirty="0"/>
          </a:p>
          <a:p>
            <a:pPr lvl="1"/>
            <a:r>
              <a:rPr lang="ru-RU" dirty="0"/>
              <a:t>Не учитывать в процессе суммирования пиксель, который реально не существует</a:t>
            </a:r>
            <a:r>
              <a:rPr lang="en-US" dirty="0"/>
              <a:t>.</a:t>
            </a:r>
            <a:endParaRPr lang="ru-RU" dirty="0"/>
          </a:p>
          <a:p>
            <a:pPr lvl="1"/>
            <a:r>
              <a:rPr lang="ru-RU" dirty="0"/>
              <a:t>Доопределить окрестности граничных пикселей посредством экстраполяции (например, простым дублированием граничных пикселей)</a:t>
            </a:r>
            <a:r>
              <a:rPr lang="en-US" dirty="0"/>
              <a:t>.</a:t>
            </a:r>
            <a:endParaRPr lang="ru-RU" dirty="0"/>
          </a:p>
          <a:p>
            <a:pPr lvl="1"/>
            <a:r>
              <a:rPr lang="ru-RU" dirty="0"/>
              <a:t>Доопределить окрестности граничных пикселей посредством зеркального отражения – завернуть изображение в тор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0633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Линейные фильтры. Функции </a:t>
            </a:r>
            <a:r>
              <a:rPr lang="en-US" dirty="0" err="1"/>
              <a:t>OpenCV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00CC"/>
                    </a:solidFill>
                    <a:latin typeface="Courier New" pitchFamily="49" charset="0"/>
                    <a:cs typeface="Courier New" pitchFamily="49" charset="0"/>
                  </a:rPr>
                  <a:t>void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filter2D(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InputArray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src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OutputArray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dst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,</a:t>
                </a:r>
                <a:endParaRPr lang="ru-RU" sz="2400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ru-RU" sz="2400" b="1" dirty="0" smtClean="0">
                    <a:solidFill>
                      <a:srgbClr val="0000CC"/>
                    </a:solidFill>
                    <a:latin typeface="Courier New" pitchFamily="49" charset="0"/>
                    <a:cs typeface="Courier New" pitchFamily="49" charset="0"/>
                  </a:rPr>
                  <a:t>       </a:t>
                </a:r>
                <a:r>
                  <a:rPr lang="en-US" sz="2400" b="1" dirty="0" err="1" smtClean="0">
                    <a:solidFill>
                      <a:srgbClr val="0000CC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400" b="1" dirty="0" smtClean="0">
                    <a:solidFill>
                      <a:srgbClr val="0000CC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ddepth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InputArray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kernel, </a:t>
                </a:r>
                <a:endParaRPr lang="ru-RU" sz="2400" b="1" dirty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	</a:t>
                </a:r>
                <a:r>
                  <a:rPr lang="ru-RU" sz="2400" b="1" dirty="0" smtClean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Point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anchor=Point(-1, -1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),</a:t>
                </a:r>
                <a:endParaRPr lang="ru-RU" sz="2400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ru-RU" sz="2400" b="1" dirty="0">
                    <a:solidFill>
                      <a:srgbClr val="0000CC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ru-RU" sz="2400" b="1" dirty="0" smtClean="0">
                    <a:solidFill>
                      <a:srgbClr val="0000CC"/>
                    </a:solidFill>
                    <a:latin typeface="Courier New" pitchFamily="49" charset="0"/>
                    <a:cs typeface="Courier New" pitchFamily="49" charset="0"/>
                  </a:rPr>
                  <a:t>      </a:t>
                </a:r>
                <a:r>
                  <a:rPr lang="en-US" sz="2400" b="1" dirty="0" smtClean="0">
                    <a:solidFill>
                      <a:srgbClr val="0000CC"/>
                    </a:solidFill>
                    <a:latin typeface="Courier New" pitchFamily="49" charset="0"/>
                    <a:cs typeface="Courier New" pitchFamily="49" charset="0"/>
                  </a:rPr>
                  <a:t>double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delta=0, </a:t>
                </a:r>
                <a:endParaRPr lang="ru-RU" sz="2400" b="1" dirty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	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400" b="1" dirty="0" err="1">
                    <a:solidFill>
                      <a:srgbClr val="0000CC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400" b="1" dirty="0">
                    <a:solidFill>
                      <a:srgbClr val="0000CC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borderType</a:t>
                </a:r>
                <a:r>
                  <a:rPr lang="ru-RU" sz="2400" b="1" dirty="0"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BORDER</a:t>
                </a:r>
                <a:r>
                  <a:rPr lang="ru-RU" sz="2400" b="1" dirty="0">
                    <a:latin typeface="Courier New" pitchFamily="49" charset="0"/>
                    <a:cs typeface="Courier New" pitchFamily="49" charset="0"/>
                  </a:rPr>
                  <a:t>_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DEFAULT</a:t>
                </a:r>
                <a:r>
                  <a:rPr lang="ru-RU" sz="2400" b="1" dirty="0"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ru-RU" b="1" dirty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ru-RU" dirty="0" smtClean="0"/>
                  <a:t>Новое </a:t>
                </a:r>
                <a:r>
                  <a:rPr lang="ru-RU" dirty="0"/>
                  <a:t>значение интенсивности пикселя вычисляется по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𝑑𝑠𝑡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r>
                            <a:rPr lang="ru-RU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0≤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i="1">
                                  <a:latin typeface="Cambria Math"/>
                                </a:rPr>
                                <m:t>&lt;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𝑎𝑛𝑐h𝑜𝑟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0≤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𝑎𝑛𝑐h𝑜𝑟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eqArr>
                        </m:sub>
                        <m:sup/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𝑘𝑒𝑟𝑛𝑒𝑙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ru-RU" i="1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∙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𝑠𝑟𝑐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𝑎𝑛𝑐h𝑜𝑟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, </m:t>
                              </m:r>
                            </m:e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𝑎𝑛𝑐h𝑜𝑟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В случае многоканального изображения ядро применяется к каждому каналу в отдельности.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5" t="-9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29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Краткая справочная информация</a:t>
            </a:r>
          </a:p>
          <a:p>
            <a:r>
              <a:rPr lang="ru-RU" dirty="0" smtClean="0"/>
              <a:t>С чего начать изучение?</a:t>
            </a:r>
          </a:p>
          <a:p>
            <a:r>
              <a:rPr lang="ru-RU" dirty="0" smtClean="0"/>
              <a:t>Архитектура и разработка </a:t>
            </a:r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ru-RU" dirty="0" smtClean="0"/>
              <a:t>Общая схема типичного приложения компьютерного зрения</a:t>
            </a:r>
          </a:p>
          <a:p>
            <a:r>
              <a:rPr lang="ru-RU" dirty="0" smtClean="0"/>
              <a:t>Модуль </a:t>
            </a:r>
            <a:r>
              <a:rPr lang="en-US" dirty="0" smtClean="0"/>
              <a:t>core. </a:t>
            </a:r>
            <a:r>
              <a:rPr lang="ru-RU" dirty="0" smtClean="0"/>
              <a:t>Хранение изображений</a:t>
            </a:r>
            <a:endParaRPr lang="en-US" dirty="0" smtClean="0"/>
          </a:p>
          <a:p>
            <a:r>
              <a:rPr lang="ru-RU" dirty="0" smtClean="0"/>
              <a:t>Модуль </a:t>
            </a:r>
            <a:r>
              <a:rPr lang="en-US" dirty="0" err="1" smtClean="0"/>
              <a:t>highgui</a:t>
            </a:r>
            <a:r>
              <a:rPr lang="en-US" dirty="0" smtClean="0"/>
              <a:t>. </a:t>
            </a:r>
            <a:r>
              <a:rPr lang="ru-RU" dirty="0" smtClean="0"/>
              <a:t>Чтение/запись/отображение изображений</a:t>
            </a:r>
            <a:endParaRPr lang="en-US" dirty="0" smtClean="0"/>
          </a:p>
          <a:p>
            <a:r>
              <a:rPr lang="ru-RU" dirty="0" smtClean="0"/>
              <a:t>Модуль </a:t>
            </a:r>
            <a:r>
              <a:rPr lang="en-US" dirty="0" err="1" smtClean="0"/>
              <a:t>imgproc</a:t>
            </a:r>
            <a:r>
              <a:rPr lang="en-US" dirty="0" smtClean="0"/>
              <a:t>.</a:t>
            </a:r>
            <a:r>
              <a:rPr lang="ru-RU" dirty="0" smtClean="0"/>
              <a:t> Базовые операции обработки изображений</a:t>
            </a:r>
          </a:p>
          <a:p>
            <a:r>
              <a:rPr lang="ru-RU" dirty="0" smtClean="0"/>
              <a:t>Модуль </a:t>
            </a:r>
            <a:r>
              <a:rPr lang="en-US" dirty="0" err="1" smtClean="0"/>
              <a:t>dnn</a:t>
            </a:r>
            <a:r>
              <a:rPr lang="en-US" dirty="0" smtClean="0"/>
              <a:t>. </a:t>
            </a:r>
            <a:r>
              <a:rPr lang="ru-RU" dirty="0" smtClean="0"/>
              <a:t>Состав и основные возможности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99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Сглаживание изображений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Сглаживание</a:t>
            </a:r>
            <a:r>
              <a:rPr lang="ru-RU" dirty="0"/>
              <a:t> – свертка с ядрами специального вида.</a:t>
            </a:r>
          </a:p>
          <a:p>
            <a:endParaRPr lang="ru-RU" dirty="0"/>
          </a:p>
          <a:p>
            <a:r>
              <a:rPr lang="ru-RU" dirty="0"/>
              <a:t>Сглаживание играет важную роль при необходимости уменьшить разрешение изображения и получить пирамиду изображений разного масштаба (</a:t>
            </a:r>
            <a:r>
              <a:rPr lang="en-US" dirty="0"/>
              <a:t>image pyramids</a:t>
            </a:r>
            <a:r>
              <a:rPr lang="ru-RU" dirty="0"/>
              <a:t>).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4207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Сглаживание изображений. Функции </a:t>
            </a:r>
            <a:r>
              <a:rPr lang="en-US" dirty="0" err="1"/>
              <a:t>OpenCV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blur(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InputArray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OutputArray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Size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ksize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anchor=Point(-1, -1), 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borderType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=BORDER_DEFAULT)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boxFilter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InputArray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OutputArray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ddepth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Size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ksize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anchor=Point(-1, -1), 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normalize=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borderType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=BORDER_DEFAULT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GaussianBlur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InputArray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OutputArray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Size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ksize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double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sigmaX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sigmaY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=0, </a:t>
            </a:r>
          </a:p>
          <a:p>
            <a:pPr marL="0" indent="0">
              <a:buNone/>
            </a:pPr>
            <a:r>
              <a:rPr lang="ru-RU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borderType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=BORDER_DEFAULT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4114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Морфологические </a:t>
            </a:r>
            <a:r>
              <a:rPr lang="ru-RU" dirty="0" smtClean="0"/>
              <a:t>преобразования</a:t>
            </a:r>
            <a:r>
              <a:rPr lang="en-US" dirty="0" smtClean="0"/>
              <a:t>. </a:t>
            </a:r>
            <a:r>
              <a:rPr lang="ru-RU" dirty="0"/>
              <a:t>Дилатация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Дилатация</a:t>
            </a:r>
            <a:r>
              <a:rPr lang="ru-RU" dirty="0"/>
              <a:t> (морфологическое расширение) – «свертка» изображения или выделенной области изображения с некоторым ядром. </a:t>
            </a:r>
          </a:p>
          <a:p>
            <a:r>
              <a:rPr lang="ru-RU" dirty="0"/>
              <a:t>Ядро может иметь произвольную форму и размер (во квадрат или круг). </a:t>
            </a:r>
          </a:p>
          <a:p>
            <a:r>
              <a:rPr lang="ru-RU" dirty="0"/>
              <a:t>При этом в ядре выделяется единственная </a:t>
            </a:r>
            <a:r>
              <a:rPr lang="ru-RU" b="1" i="1" dirty="0"/>
              <a:t>ведущая позиция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dirty="0"/>
              <a:t>anchor</a:t>
            </a:r>
            <a:r>
              <a:rPr lang="ru-RU" dirty="0"/>
              <a:t>), которая совмещается с текущим пикселем при вычислении свертки. </a:t>
            </a:r>
          </a:p>
          <a:p>
            <a:endParaRPr lang="ru-RU" dirty="0"/>
          </a:p>
          <a:p>
            <a:r>
              <a:rPr lang="ru-RU" dirty="0"/>
              <a:t>Проход шаблоном по изображению и применение </a:t>
            </a:r>
            <a:r>
              <a:rPr lang="ru-RU" b="1" i="1" dirty="0"/>
              <a:t>оператора локального максимума к интенсивностям</a:t>
            </a:r>
            <a:r>
              <a:rPr lang="ru-RU" dirty="0"/>
              <a:t> пикселей изображения, которые накрываются шаблоном =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ru-RU" b="1" i="1" dirty="0"/>
              <a:t>рост светлых областей</a:t>
            </a:r>
            <a:r>
              <a:rPr lang="ru-RU" dirty="0"/>
              <a:t>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9846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Морфологические преобразования. </a:t>
            </a:r>
            <a:r>
              <a:rPr lang="ru-RU" dirty="0" smtClean="0"/>
              <a:t>Эрозия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Эрозия</a:t>
            </a:r>
            <a:r>
              <a:rPr lang="ru-RU" dirty="0"/>
              <a:t> (морфологическое сужение) – операция, обратная к дилатации. </a:t>
            </a:r>
          </a:p>
          <a:p>
            <a:endParaRPr lang="ru-RU" dirty="0"/>
          </a:p>
          <a:p>
            <a:r>
              <a:rPr lang="ru-RU" dirty="0"/>
              <a:t>Действие эрозии подобно дилатации, разница лишь в том, что используется </a:t>
            </a:r>
            <a:r>
              <a:rPr lang="ru-RU" b="1" i="1" dirty="0"/>
              <a:t>оператор поиска локального минимума</a:t>
            </a:r>
            <a:r>
              <a:rPr lang="ru-RU" dirty="0"/>
              <a:t> =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ru-RU" b="1" i="1" dirty="0"/>
              <a:t>рост темных областей</a:t>
            </a:r>
            <a:r>
              <a:rPr lang="ru-RU" dirty="0"/>
              <a:t>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3433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действия дилатации и эрозии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140" y="1057060"/>
            <a:ext cx="5478164" cy="525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581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Дилатация и эрозия. Функции </a:t>
            </a:r>
            <a:r>
              <a:rPr lang="en-US" dirty="0" err="1"/>
              <a:t>OpenCV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dilate(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InputArray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OutputArray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InputArray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element,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Point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anchor=Point(-1, -1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iterations=1,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borderType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=BORDER_CONSTANT, 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Scalar&amp;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borderValue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		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morphologyDefaultBorderValue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())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erode(.)</a:t>
            </a: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ru-RU" kern="1200" dirty="0" smtClean="0"/>
              <a:t> </a:t>
            </a:r>
            <a:r>
              <a:rPr lang="ru-RU" kern="1200" dirty="0"/>
              <a:t>– шаблон, который используется в процессе дилатации. Если </a:t>
            </a:r>
            <a:r>
              <a:rPr lang="ru-RU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ru-RU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ru-RU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kern="1200" dirty="0"/>
              <a:t>, то применяется квадратный шаблон размером 3x3.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1292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en-US" dirty="0" err="1" smtClean="0"/>
              <a:t>dnn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 err="1" smtClean="0"/>
              <a:t>OpenCV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1394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en-US" dirty="0" err="1" smtClean="0"/>
              <a:t>dnn</a:t>
            </a:r>
            <a:r>
              <a:rPr lang="en-US" dirty="0" smtClean="0"/>
              <a:t>. </a:t>
            </a:r>
            <a:r>
              <a:rPr lang="ru-RU" dirty="0" smtClean="0"/>
              <a:t>Состав</a:t>
            </a:r>
            <a:r>
              <a:rPr lang="en-US" dirty="0" smtClean="0"/>
              <a:t> </a:t>
            </a:r>
            <a:r>
              <a:rPr lang="ru-RU" dirty="0" smtClean="0"/>
              <a:t>модуля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r>
              <a:rPr lang="ru-RU" dirty="0" smtClean="0"/>
              <a:t>для создания новых слоев, которые по сути являются строительными единицами нейронных сетей</a:t>
            </a:r>
          </a:p>
          <a:p>
            <a:r>
              <a:rPr lang="ru-RU" dirty="0" smtClean="0"/>
              <a:t>Множество встроенных наиболее полезных слоев</a:t>
            </a:r>
          </a:p>
          <a:p>
            <a:r>
              <a:rPr lang="en-US" dirty="0" smtClean="0"/>
              <a:t>API</a:t>
            </a:r>
            <a:r>
              <a:rPr lang="ru-RU" dirty="0" smtClean="0"/>
              <a:t> для построения и изменения нейронных сетей из слоев</a:t>
            </a:r>
          </a:p>
          <a:p>
            <a:r>
              <a:rPr lang="ru-RU" dirty="0" smtClean="0"/>
              <a:t>Функционал, необходимый для загрузки моделей нейронных сетей в форматах, которые используются библиотеками </a:t>
            </a:r>
            <a:r>
              <a:rPr lang="en-US" dirty="0" smtClean="0"/>
              <a:t>Caffe, Torch, TensorFlow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u-RU" b="1" i="1" dirty="0" smtClean="0"/>
              <a:t>Функциональность этого модуля направлена </a:t>
            </a:r>
            <a:br>
              <a:rPr lang="ru-RU" b="1" i="1" dirty="0" smtClean="0"/>
            </a:br>
            <a:r>
              <a:rPr lang="ru-RU" b="1" i="1" dirty="0" smtClean="0"/>
              <a:t>на поддержку прямого прохода вычислений по сети,</a:t>
            </a:r>
            <a:br>
              <a:rPr lang="ru-RU" b="1" i="1" dirty="0" smtClean="0"/>
            </a:br>
            <a:r>
              <a:rPr lang="ru-RU" b="1" i="1" dirty="0" smtClean="0"/>
              <a:t>т.е. для </a:t>
            </a:r>
            <a:r>
              <a:rPr lang="ru-RU" b="1" i="1" u="sng" dirty="0" smtClean="0"/>
              <a:t>тестирования</a:t>
            </a:r>
            <a:r>
              <a:rPr lang="ru-RU" b="1" i="1" dirty="0" smtClean="0"/>
              <a:t> сетей</a:t>
            </a:r>
            <a:endParaRPr lang="ru-RU" b="1" i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745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схема тестирования нейронной сети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56641" y="1406208"/>
            <a:ext cx="7753223" cy="397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Захват </a:t>
            </a:r>
            <a:r>
              <a:rPr lang="ru-RU" sz="2000" b="1" dirty="0" smtClean="0"/>
              <a:t>изображения/изображений</a:t>
            </a:r>
            <a:endParaRPr lang="ru-RU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56641" y="2158048"/>
            <a:ext cx="7753223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Чтение модели нейронной сети</a:t>
            </a:r>
            <a:br>
              <a:rPr lang="ru-RU" sz="2000" b="1" dirty="0" smtClean="0"/>
            </a:br>
            <a:r>
              <a:rPr lang="ru-RU" sz="2000" b="1" dirty="0" smtClean="0"/>
              <a:t>(загрузка архитектуры и весов сети)</a:t>
            </a:r>
            <a:endParaRPr lang="ru-RU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56641" y="3219877"/>
            <a:ext cx="7753224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Предварительная </a:t>
            </a:r>
            <a:r>
              <a:rPr lang="ru-RU" sz="2000" b="1" dirty="0" smtClean="0"/>
              <a:t>обработка изображения/изображений (масштабирование, вычитание среднего и др.)</a:t>
            </a:r>
            <a:endParaRPr lang="ru-RU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56641" y="4244385"/>
            <a:ext cx="775322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Прямой проход сети (вычисление выхода сети)</a:t>
            </a:r>
            <a:endParaRPr lang="ru-RU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56641" y="4983738"/>
            <a:ext cx="7753223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Анализ полученного выхода сети</a:t>
            </a:r>
            <a:br>
              <a:rPr lang="ru-RU" sz="2000" b="1" dirty="0" smtClean="0"/>
            </a:br>
            <a:r>
              <a:rPr lang="ru-RU" sz="2000" b="1" dirty="0" smtClean="0"/>
              <a:t>(зависит от задачи)</a:t>
            </a:r>
            <a:endParaRPr lang="ru-RU" sz="2000" b="1" dirty="0"/>
          </a:p>
        </p:txBody>
      </p:sp>
      <p:cxnSp>
        <p:nvCxnSpPr>
          <p:cNvPr id="12" name="Прямая со стрелкой 11"/>
          <p:cNvCxnSpPr>
            <a:stCxn id="6" idx="2"/>
            <a:endCxn id="7" idx="0"/>
          </p:cNvCxnSpPr>
          <p:nvPr/>
        </p:nvCxnSpPr>
        <p:spPr>
          <a:xfrm>
            <a:off x="4933253" y="1804105"/>
            <a:ext cx="0" cy="35394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2"/>
            <a:endCxn id="8" idx="0"/>
          </p:cNvCxnSpPr>
          <p:nvPr/>
        </p:nvCxnSpPr>
        <p:spPr>
          <a:xfrm>
            <a:off x="4933253" y="2865934"/>
            <a:ext cx="0" cy="35394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2"/>
            <a:endCxn id="9" idx="0"/>
          </p:cNvCxnSpPr>
          <p:nvPr/>
        </p:nvCxnSpPr>
        <p:spPr>
          <a:xfrm>
            <a:off x="4933253" y="3927763"/>
            <a:ext cx="0" cy="31662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9" idx="2"/>
            <a:endCxn id="11" idx="0"/>
          </p:cNvCxnSpPr>
          <p:nvPr/>
        </p:nvCxnSpPr>
        <p:spPr>
          <a:xfrm>
            <a:off x="4933253" y="4644495"/>
            <a:ext cx="0" cy="33924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181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Чтение модели нейронной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 cv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readNetFromCaffe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&amp;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prototxt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&amp;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caffeModel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=String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 cv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readNetFromTensorflow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&amp;model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 cv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readNetFromTorch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&amp;model,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isBinary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ru-RU" dirty="0"/>
              <a:t>Ч</a:t>
            </a:r>
            <a:r>
              <a:rPr lang="ru-RU" dirty="0" smtClean="0"/>
              <a:t>тение натренированных моделей в форматах, с которыми работают библиотеки </a:t>
            </a:r>
            <a:r>
              <a:rPr lang="en-US" dirty="0" smtClean="0"/>
              <a:t>Caffe, TensorFlow, Torch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486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Краткая справочная информация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Официальная страница: </a:t>
            </a:r>
            <a:r>
              <a:rPr lang="en-US" dirty="0" smtClean="0">
                <a:hlinkClick r:id="rId2"/>
              </a:rPr>
              <a:t>http://opencv.org</a:t>
            </a:r>
            <a:endParaRPr lang="en-US" dirty="0" smtClean="0"/>
          </a:p>
          <a:p>
            <a:r>
              <a:rPr lang="ru-RU" dirty="0" smtClean="0"/>
              <a:t>Библиотека с открытым исходным кодом</a:t>
            </a:r>
          </a:p>
          <a:p>
            <a:r>
              <a:rPr lang="ru-RU" dirty="0" smtClean="0"/>
              <a:t>Распространяется под лицензией </a:t>
            </a:r>
            <a:r>
              <a:rPr lang="en-US" dirty="0" smtClean="0"/>
              <a:t>BSD</a:t>
            </a:r>
          </a:p>
          <a:p>
            <a:r>
              <a:rPr lang="ru-RU" dirty="0" smtClean="0"/>
              <a:t>Разрабатывается с 1998 г. (</a:t>
            </a:r>
            <a:r>
              <a:rPr lang="en-US" dirty="0" smtClean="0"/>
              <a:t>Intel, </a:t>
            </a:r>
            <a:r>
              <a:rPr lang="en-US" dirty="0" err="1" smtClean="0"/>
              <a:t>Itseez</a:t>
            </a:r>
            <a:r>
              <a:rPr lang="ru-RU" dirty="0" smtClean="0"/>
              <a:t> при активном участии сообщества)</a:t>
            </a:r>
          </a:p>
          <a:p>
            <a:r>
              <a:rPr lang="ru-RU" dirty="0" smtClean="0"/>
              <a:t>Используется многими компаниями, организациями, ВУЗами (</a:t>
            </a:r>
            <a:r>
              <a:rPr lang="en-US" dirty="0" smtClean="0"/>
              <a:t>NVIDIA, Willow Garage, Intel, Google, Stanford </a:t>
            </a:r>
            <a:r>
              <a:rPr lang="ru-RU" dirty="0" smtClean="0"/>
              <a:t>и другие)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657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</a:t>
            </a:r>
            <a:r>
              <a:rPr lang="en-US" dirty="0" err="1" smtClean="0"/>
              <a:t>prototxt</a:t>
            </a:r>
            <a:r>
              <a:rPr lang="ru-RU" dirty="0" smtClean="0"/>
              <a:t> на примере сети </a:t>
            </a:r>
            <a:r>
              <a:rPr lang="en-US" dirty="0" err="1" smtClean="0"/>
              <a:t>GoogLeNet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3453" y="1196976"/>
            <a:ext cx="9378547" cy="4968875"/>
          </a:xfrm>
        </p:spPr>
        <p:txBody>
          <a:bodyPr numCol="2" spcCol="1080000"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GoogleNet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"data"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10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3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224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224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layer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name: "conv1/7x7_s2"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type: "Convolution"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bottom: "data"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top: "conv1/7x7_s2"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convolution_param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num_output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64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pad: 3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stride: 2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weight_filler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type: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xavier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0.1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7007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Предварительная обработка </a:t>
            </a:r>
            <a:r>
              <a:rPr lang="ru-RU" sz="2800" dirty="0" smtClean="0"/>
              <a:t>изображения (1)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blobFromImage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 &amp;image,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scalefactor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en-US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 &amp;size=Size(),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Scalar &amp;mean=Scalar(), </a:t>
            </a:r>
            <a:r>
              <a:rPr lang="en-US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swapRB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blobFromImages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vector&lt;Mat&gt;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images,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scalefactor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=1.0, Size size=Size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Scalar &amp;mean=Scalar(), </a:t>
            </a:r>
            <a:r>
              <a:rPr lang="en-US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swapRB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/>
          </a:p>
          <a:p>
            <a:r>
              <a:rPr lang="ru-RU" dirty="0"/>
              <a:t>С</a:t>
            </a:r>
            <a:r>
              <a:rPr lang="ru-RU" dirty="0" smtClean="0"/>
              <a:t>оздание четырехмерного </a:t>
            </a:r>
            <a:r>
              <a:rPr lang="ru-RU" dirty="0" err="1" smtClean="0"/>
              <a:t>блоба</a:t>
            </a:r>
            <a:r>
              <a:rPr lang="ru-RU" dirty="0" smtClean="0"/>
              <a:t> из изображения/набора изображений размерности </a:t>
            </a:r>
            <a:r>
              <a:rPr lang="pt-BR" dirty="0"/>
              <a:t>[W x H x C x N</a:t>
            </a:r>
            <a:r>
              <a:rPr lang="pt-BR" dirty="0" smtClean="0"/>
              <a:t>]</a:t>
            </a:r>
            <a:r>
              <a:rPr lang="ru-RU" dirty="0" smtClean="0"/>
              <a:t>, </a:t>
            </a:r>
            <a:r>
              <a:rPr lang="en-US" dirty="0" smtClean="0"/>
              <a:t>W – </a:t>
            </a:r>
            <a:r>
              <a:rPr lang="ru-RU" dirty="0" smtClean="0"/>
              <a:t>ширина изображения</a:t>
            </a:r>
            <a:r>
              <a:rPr lang="en-US" dirty="0" smtClean="0"/>
              <a:t>, H – </a:t>
            </a:r>
            <a:r>
              <a:rPr lang="ru-RU" dirty="0" smtClean="0"/>
              <a:t>высота изображения</a:t>
            </a:r>
            <a:r>
              <a:rPr lang="en-US" dirty="0" smtClean="0"/>
              <a:t>, C – </a:t>
            </a:r>
            <a:r>
              <a:rPr lang="ru-RU" dirty="0" smtClean="0"/>
              <a:t>число каналов</a:t>
            </a:r>
            <a:r>
              <a:rPr lang="en-US" dirty="0" smtClean="0"/>
              <a:t>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N –</a:t>
            </a:r>
            <a:r>
              <a:rPr lang="ru-RU" dirty="0" smtClean="0"/>
              <a:t> количество изображений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9454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Предварительная обработка </a:t>
            </a:r>
            <a:r>
              <a:rPr lang="ru-RU" sz="2800" dirty="0" smtClean="0"/>
              <a:t>изображения 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blobFromImage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 &amp;image,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scalefactor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en-US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 &amp;size=Size(),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Scalar &amp;mean=Scalar(), </a:t>
            </a:r>
            <a:r>
              <a:rPr lang="en-US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swapRB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blobFromImages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vector&lt;Mat&gt;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images,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scalefactor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=1.0, Size size=Size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Scalar &amp;mean=Scalar(), </a:t>
            </a:r>
            <a:r>
              <a:rPr lang="en-US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swapRB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/>
          </a:p>
          <a:p>
            <a:r>
              <a:rPr lang="ru-RU" dirty="0" smtClean="0"/>
              <a:t>Дополнительно обеспечивается масштабирование с коэффициентом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scalefactor</a:t>
            </a:r>
            <a:r>
              <a:rPr lang="en-US" dirty="0" smtClean="0"/>
              <a:t>, </a:t>
            </a:r>
            <a:r>
              <a:rPr lang="ru-RU" dirty="0" smtClean="0"/>
              <a:t>обрезка изображения для размеров входа сети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 smtClean="0"/>
              <a:t>, </a:t>
            </a:r>
            <a:r>
              <a:rPr lang="ru-RU" dirty="0" smtClean="0"/>
              <a:t>вычитание среднего значения интенсивности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dirty="0" smtClean="0"/>
              <a:t> </a:t>
            </a:r>
            <a:r>
              <a:rPr lang="ru-RU" dirty="0" smtClean="0"/>
              <a:t>из всех пикселей изображения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6159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Класс представления нейронной сети </a:t>
            </a:r>
            <a:r>
              <a:rPr lang="en-US" sz="2800" dirty="0" smtClean="0"/>
              <a:t>Net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::Net</a:t>
            </a:r>
            <a:r>
              <a:rPr lang="ru-RU" dirty="0" smtClean="0"/>
              <a:t> предоставляет возможности для создания и манипулирования нейронными сетями</a:t>
            </a:r>
          </a:p>
          <a:p>
            <a:endParaRPr lang="ru-RU" dirty="0" smtClean="0"/>
          </a:p>
          <a:p>
            <a:r>
              <a:rPr lang="ru-RU" dirty="0" smtClean="0"/>
              <a:t>Нейронная сеть представляется направленным ацикличным графом</a:t>
            </a:r>
          </a:p>
          <a:p>
            <a:r>
              <a:rPr lang="ru-RU" dirty="0" smtClean="0"/>
              <a:t>Вершина графа – слой нейронной сети. Каждый слой сети имеет уникальный целочисленный идентификатор или уникальное в рамках сети название</a:t>
            </a:r>
          </a:p>
          <a:p>
            <a:r>
              <a:rPr lang="ru-RU" dirty="0" smtClean="0"/>
              <a:t>Ребра графа – отношения между слоями</a:t>
            </a:r>
            <a:endParaRPr lang="en-US" dirty="0" smtClean="0"/>
          </a:p>
          <a:p>
            <a:r>
              <a:rPr lang="ru-RU" dirty="0" smtClean="0"/>
              <a:t>Для представления слоев сети определен класс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cv::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Layer</a:t>
            </a:r>
            <a:r>
              <a:rPr lang="en-US" dirty="0" smtClean="0"/>
              <a:t>. </a:t>
            </a:r>
            <a:r>
              <a:rPr lang="ru-RU" dirty="0" smtClean="0"/>
              <a:t>В </a:t>
            </a:r>
            <a:r>
              <a:rPr lang="ru-RU" dirty="0" smtClean="0">
                <a:hlinkClick r:id="rId2"/>
              </a:rPr>
              <a:t>документации</a:t>
            </a:r>
            <a:r>
              <a:rPr lang="ru-RU" dirty="0" smtClean="0"/>
              <a:t> представлен полный </a:t>
            </a:r>
            <a:r>
              <a:rPr lang="ru-RU" dirty="0"/>
              <a:t>список поддерживаемых слоев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02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Прямой проход </a:t>
            </a:r>
            <a:r>
              <a:rPr lang="ru-RU" sz="2800" dirty="0" smtClean="0"/>
              <a:t>сети</a:t>
            </a:r>
            <a:r>
              <a:rPr lang="en-US" sz="2800" dirty="0" smtClean="0"/>
              <a:t>. </a:t>
            </a:r>
            <a:r>
              <a:rPr lang="ru-RU" sz="2800" dirty="0" smtClean="0"/>
              <a:t>Методы класса </a:t>
            </a:r>
            <a:r>
              <a:rPr lang="en-US" sz="2800" dirty="0" smtClean="0"/>
              <a:t>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setInput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&amp;blob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&amp;name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"") 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220" dirty="0" smtClean="0">
                <a:latin typeface="+mj-lt"/>
                <a:cs typeface="Courier New" panose="02070309020205020404" pitchFamily="49" charset="0"/>
              </a:rPr>
              <a:t>Установка данных </a:t>
            </a:r>
            <a:r>
              <a:rPr lang="en-US" sz="222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  <a:r>
              <a:rPr lang="ru-RU" sz="2220" dirty="0" smtClean="0">
                <a:latin typeface="+mj-lt"/>
                <a:cs typeface="Courier New" panose="02070309020205020404" pitchFamily="49" charset="0"/>
              </a:rPr>
              <a:t> в качестве входа </a:t>
            </a:r>
            <a:r>
              <a:rPr lang="en-US" sz="222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2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ru-RU" sz="2220" dirty="0" smtClean="0">
                <a:latin typeface="+mj-lt"/>
                <a:cs typeface="Courier New" panose="02070309020205020404" pitchFamily="49" charset="0"/>
              </a:rPr>
              <a:t>сети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 forward(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&amp;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outputName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=String())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forward(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vector&lt;Mat&gt;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outputBlobs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&amp;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=String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forward(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vector&lt;Mat&gt;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outputBlobs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vector&lt;String&gt;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outBlobNames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/>
              <a:t>Вычисление значений выходного слоя нейронной сети с названием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/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outBlobNames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564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 bwMode="auto">
          <a:xfrm>
            <a:off x="4953000" y="3342639"/>
            <a:ext cx="4871720" cy="2844801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63097" y="1199514"/>
            <a:ext cx="4386983" cy="4987926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Названия входного/выходного слоев </a:t>
            </a:r>
            <a:r>
              <a:rPr lang="ru-RU" dirty="0"/>
              <a:t>сети </a:t>
            </a:r>
            <a:r>
              <a:rPr lang="en-US" dirty="0" err="1"/>
              <a:t>GoogLeNet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3453" y="1199514"/>
            <a:ext cx="9654540" cy="4968875"/>
          </a:xfrm>
        </p:spPr>
        <p:txBody>
          <a:bodyPr numCol="2" spcCol="0"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GoogleNet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input: "data"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10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3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224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224 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layer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name: "conv1/7x7_s2"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type: "Convolution"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bottom: 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data"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layer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"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type: "Softmax"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bottom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"loss3/classifier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top: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251460" y="1635760"/>
            <a:ext cx="2359660" cy="3454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5311140" y="4097214"/>
            <a:ext cx="2359660" cy="3454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8090" y="1199514"/>
            <a:ext cx="3862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Название входного слоя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38090" y="1912352"/>
            <a:ext cx="3973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Название выходного слоя</a:t>
            </a:r>
            <a:endParaRPr lang="ru-RU" sz="2400" dirty="0">
              <a:solidFill>
                <a:srgbClr val="FF0000"/>
              </a:solidFill>
            </a:endParaRPr>
          </a:p>
        </p:txBody>
      </p:sp>
      <p:cxnSp>
        <p:nvCxnSpPr>
          <p:cNvPr id="11" name="Прямая со стрелкой 10"/>
          <p:cNvCxnSpPr>
            <a:stCxn id="8" idx="1"/>
            <a:endCxn id="6" idx="3"/>
          </p:cNvCxnSpPr>
          <p:nvPr/>
        </p:nvCxnSpPr>
        <p:spPr bwMode="auto">
          <a:xfrm flipH="1">
            <a:off x="2611120" y="1430347"/>
            <a:ext cx="2426970" cy="3781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6" name="Прямая со стрелкой 15"/>
          <p:cNvCxnSpPr>
            <a:stCxn id="9" idx="2"/>
            <a:endCxn id="7" idx="0"/>
          </p:cNvCxnSpPr>
          <p:nvPr/>
        </p:nvCxnSpPr>
        <p:spPr bwMode="auto">
          <a:xfrm flipH="1">
            <a:off x="6490970" y="2374017"/>
            <a:ext cx="534035" cy="172319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003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Анализ </a:t>
            </a:r>
            <a:r>
              <a:rPr lang="ru-RU" sz="2800" dirty="0" smtClean="0"/>
              <a:t>выхода </a:t>
            </a:r>
            <a:r>
              <a:rPr lang="ru-RU" sz="2800" dirty="0"/>
              <a:t>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Метод анализа выхода сети зависит от задачи!</a:t>
            </a:r>
          </a:p>
          <a:p>
            <a:endParaRPr lang="ru-RU" b="1" dirty="0" smtClean="0"/>
          </a:p>
          <a:p>
            <a:r>
              <a:rPr lang="ru-RU" b="1" dirty="0" smtClean="0"/>
              <a:t>Задача классификации изображений</a:t>
            </a:r>
          </a:p>
          <a:p>
            <a:pPr lvl="1"/>
            <a:r>
              <a:rPr lang="ru-RU" dirty="0" smtClean="0"/>
              <a:t>Выход сети – вектор достоверностей принадлежности изображения каждому из возможных классов</a:t>
            </a:r>
          </a:p>
          <a:p>
            <a:pPr lvl="1"/>
            <a:r>
              <a:rPr lang="ru-RU" dirty="0" smtClean="0"/>
              <a:t>Анализ предполагает выбор класса с максимальной достоверностью</a:t>
            </a:r>
          </a:p>
          <a:p>
            <a:r>
              <a:rPr lang="ru-RU" b="1" dirty="0" smtClean="0"/>
              <a:t>Задача семантической сегментации</a:t>
            </a:r>
          </a:p>
          <a:p>
            <a:pPr lvl="1"/>
            <a:r>
              <a:rPr lang="ru-RU" dirty="0" smtClean="0"/>
              <a:t>Выход сети – набор матриц, каждая из которых содержит достоверность принадлежности пикселей определенному классу</a:t>
            </a:r>
          </a:p>
          <a:p>
            <a:pPr lvl="1"/>
            <a:r>
              <a:rPr lang="ru-RU" dirty="0" smtClean="0"/>
              <a:t>Анализ предполагает выбор класса с максимальной достоверностью для каждого пикселя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08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???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93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 чего начать изучение?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8" y="1169034"/>
            <a:ext cx="8543925" cy="486813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223760" y="3200400"/>
            <a:ext cx="1920240" cy="965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223760" y="5161280"/>
            <a:ext cx="1920240" cy="325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563360" y="1503680"/>
            <a:ext cx="883920" cy="436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Нижний Новгород, 2017г.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41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и разработка </a:t>
            </a:r>
            <a:r>
              <a:rPr lang="en-US" dirty="0" err="1" smtClean="0"/>
              <a:t>OpenCV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011758" y="1741488"/>
            <a:ext cx="1950642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u="sng" dirty="0" smtClean="0"/>
              <a:t>Сторонние библиотеки</a:t>
            </a:r>
          </a:p>
          <a:p>
            <a:r>
              <a:rPr lang="en-US" sz="2000" dirty="0" smtClean="0"/>
              <a:t>Eigen</a:t>
            </a:r>
          </a:p>
          <a:p>
            <a:r>
              <a:rPr lang="en-US" sz="2000" dirty="0" smtClean="0"/>
              <a:t>IPP</a:t>
            </a:r>
          </a:p>
          <a:p>
            <a:r>
              <a:rPr lang="en-US" sz="2000" dirty="0" smtClean="0"/>
              <a:t>Jasper</a:t>
            </a:r>
          </a:p>
          <a:p>
            <a:r>
              <a:rPr lang="en-US" sz="2000" dirty="0" smtClean="0"/>
              <a:t>JPEG, PNG</a:t>
            </a:r>
          </a:p>
          <a:p>
            <a:r>
              <a:rPr lang="en-US" sz="2000" dirty="0" err="1" smtClean="0"/>
              <a:t>OpenNI</a:t>
            </a:r>
            <a:endParaRPr lang="en-US" sz="2000" dirty="0" smtClean="0"/>
          </a:p>
          <a:p>
            <a:r>
              <a:rPr lang="en-US" sz="2000" dirty="0" err="1" smtClean="0"/>
              <a:t>Qt</a:t>
            </a:r>
            <a:endParaRPr lang="en-US" sz="2000" dirty="0" smtClean="0"/>
          </a:p>
          <a:p>
            <a:r>
              <a:rPr lang="en-US" sz="2000" dirty="0" smtClean="0"/>
              <a:t>TBB</a:t>
            </a:r>
          </a:p>
          <a:p>
            <a:r>
              <a:rPr lang="en-US" sz="2000" dirty="0" err="1" smtClean="0"/>
              <a:t>VideoInput</a:t>
            </a:r>
            <a:endParaRPr lang="en-US" sz="2000" dirty="0" smtClean="0"/>
          </a:p>
          <a:p>
            <a:endParaRPr lang="en-US" sz="2000" dirty="0"/>
          </a:p>
          <a:p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42399" y="1751648"/>
            <a:ext cx="1788160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u="sng" dirty="0" smtClean="0"/>
              <a:t>Языки</a:t>
            </a:r>
          </a:p>
          <a:p>
            <a:r>
              <a:rPr lang="en-US" sz="2000" dirty="0" smtClean="0"/>
              <a:t>C/C++</a:t>
            </a:r>
          </a:p>
          <a:p>
            <a:r>
              <a:rPr lang="en-US" sz="2000" dirty="0" smtClean="0"/>
              <a:t>Python</a:t>
            </a:r>
          </a:p>
          <a:p>
            <a:r>
              <a:rPr lang="en-US" sz="2000" dirty="0" smtClean="0"/>
              <a:t>CUDA</a:t>
            </a:r>
          </a:p>
          <a:p>
            <a:r>
              <a:rPr lang="en-US" sz="2000" dirty="0" smtClean="0"/>
              <a:t>Java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063841" y="1741487"/>
            <a:ext cx="178816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u="sng" dirty="0" smtClean="0"/>
              <a:t>Разработка</a:t>
            </a:r>
          </a:p>
          <a:p>
            <a:r>
              <a:rPr lang="en-US" sz="2000" dirty="0" smtClean="0"/>
              <a:t>Maintainers</a:t>
            </a:r>
          </a:p>
          <a:p>
            <a:r>
              <a:rPr lang="en-US" sz="2000" dirty="0" smtClean="0"/>
              <a:t>Contributors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943282" y="1751648"/>
            <a:ext cx="178816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u="sng" dirty="0" smtClean="0"/>
              <a:t>Модули</a:t>
            </a:r>
          </a:p>
          <a:p>
            <a:r>
              <a:rPr lang="en-US" sz="2000" b="1" dirty="0" smtClean="0"/>
              <a:t>core</a:t>
            </a:r>
          </a:p>
          <a:p>
            <a:r>
              <a:rPr lang="en-US" sz="2000" b="1" dirty="0" err="1" smtClean="0"/>
              <a:t>imgproc</a:t>
            </a:r>
            <a:endParaRPr lang="en-US" sz="2000" b="1" dirty="0" smtClean="0"/>
          </a:p>
          <a:p>
            <a:r>
              <a:rPr lang="en-US" sz="2000" b="1" dirty="0" err="1" smtClean="0"/>
              <a:t>highgui</a:t>
            </a:r>
            <a:endParaRPr lang="en-US" sz="2000" b="1" dirty="0" smtClean="0"/>
          </a:p>
          <a:p>
            <a:r>
              <a:rPr lang="en-US" sz="2000" dirty="0" err="1" smtClean="0"/>
              <a:t>gpu</a:t>
            </a:r>
            <a:endParaRPr lang="en-US" sz="2000" dirty="0" smtClean="0"/>
          </a:p>
          <a:p>
            <a:r>
              <a:rPr lang="en-US" sz="2000" dirty="0" smtClean="0"/>
              <a:t>ml</a:t>
            </a:r>
          </a:p>
          <a:p>
            <a:r>
              <a:rPr lang="en-US" sz="2000" b="1" dirty="0" err="1" smtClean="0"/>
              <a:t>dnn</a:t>
            </a:r>
            <a:endParaRPr lang="en-US" sz="2000" b="1" dirty="0" smtClean="0"/>
          </a:p>
          <a:p>
            <a:r>
              <a:rPr lang="en-US" sz="2000" dirty="0" err="1" smtClean="0"/>
              <a:t>objdetect</a:t>
            </a:r>
            <a:endParaRPr lang="en-US" sz="2000" dirty="0" smtClean="0"/>
          </a:p>
          <a:p>
            <a:r>
              <a:rPr lang="en-US" sz="2000" dirty="0" smtClean="0"/>
              <a:t>video</a:t>
            </a:r>
          </a:p>
          <a:p>
            <a:r>
              <a:rPr lang="en-US" sz="2000" dirty="0" smtClean="0"/>
              <a:t>calib3d</a:t>
            </a:r>
          </a:p>
          <a:p>
            <a:r>
              <a:rPr lang="en-US" sz="2000" dirty="0" smtClean="0"/>
              <a:t>features2d</a:t>
            </a:r>
          </a:p>
          <a:p>
            <a:r>
              <a:rPr lang="en-US" sz="2000" dirty="0" err="1" smtClean="0"/>
              <a:t>flann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802562" y="1751648"/>
            <a:ext cx="1950642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u="sng" dirty="0" smtClean="0"/>
              <a:t>Архитектуры</a:t>
            </a:r>
          </a:p>
          <a:p>
            <a:r>
              <a:rPr lang="en-US" sz="2000" dirty="0" smtClean="0"/>
              <a:t>x86</a:t>
            </a:r>
          </a:p>
          <a:p>
            <a:r>
              <a:rPr lang="en-US" sz="2000" dirty="0" smtClean="0"/>
              <a:t>x64</a:t>
            </a:r>
          </a:p>
          <a:p>
            <a:r>
              <a:rPr lang="en-US" sz="2000" dirty="0" smtClean="0"/>
              <a:t>ARM</a:t>
            </a:r>
          </a:p>
          <a:p>
            <a:r>
              <a:rPr lang="en-US" sz="2000" dirty="0" smtClean="0"/>
              <a:t>CUDA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42399" y="4214735"/>
            <a:ext cx="178816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u="sng" dirty="0" smtClean="0"/>
              <a:t>Технологии</a:t>
            </a:r>
          </a:p>
          <a:p>
            <a:r>
              <a:rPr lang="en-US" sz="2000" dirty="0" smtClean="0"/>
              <a:t>CUDA</a:t>
            </a:r>
            <a:endParaRPr lang="ru-RU" sz="2000" dirty="0" smtClean="0"/>
          </a:p>
          <a:p>
            <a:r>
              <a:rPr lang="en-US" sz="2000" dirty="0" smtClean="0"/>
              <a:t>SSE</a:t>
            </a:r>
          </a:p>
          <a:p>
            <a:r>
              <a:rPr lang="en-US" sz="2000" dirty="0" smtClean="0"/>
              <a:t>TBB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02562" y="3895924"/>
            <a:ext cx="1950642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OC</a:t>
            </a:r>
            <a:endParaRPr lang="ru-RU" sz="2000" b="1" u="sng" dirty="0" smtClean="0"/>
          </a:p>
          <a:p>
            <a:r>
              <a:rPr lang="en-US" sz="2000" dirty="0" smtClean="0"/>
              <a:t>Windows</a:t>
            </a:r>
          </a:p>
          <a:p>
            <a:r>
              <a:rPr lang="en-US" sz="2000" dirty="0" smtClean="0"/>
              <a:t>Linux</a:t>
            </a:r>
          </a:p>
          <a:p>
            <a:r>
              <a:rPr lang="en-US" sz="2000" dirty="0" smtClean="0"/>
              <a:t>Mac OS</a:t>
            </a:r>
          </a:p>
          <a:p>
            <a:r>
              <a:rPr lang="en-US" sz="2000" dirty="0" smtClean="0"/>
              <a:t>Android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063841" y="4214735"/>
            <a:ext cx="178816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u="sng" dirty="0" smtClean="0"/>
              <a:t>Контроль качества</a:t>
            </a:r>
          </a:p>
          <a:p>
            <a:r>
              <a:rPr lang="en-US" sz="2000" dirty="0" err="1" smtClean="0"/>
              <a:t>Buildbot</a:t>
            </a:r>
            <a:endParaRPr lang="en-US" sz="2000" dirty="0" smtClean="0"/>
          </a:p>
          <a:p>
            <a:r>
              <a:rPr lang="en-US" sz="2000" dirty="0" smtClean="0"/>
              <a:t>Google Tests</a:t>
            </a:r>
            <a:endParaRPr lang="ru-RU" sz="2000" dirty="0"/>
          </a:p>
        </p:txBody>
      </p:sp>
      <p:sp>
        <p:nvSpPr>
          <p:cNvPr id="12" name="Счетверенная стрелка 11"/>
          <p:cNvSpPr/>
          <p:nvPr/>
        </p:nvSpPr>
        <p:spPr>
          <a:xfrm>
            <a:off x="4265383" y="2826325"/>
            <a:ext cx="1424217" cy="1333368"/>
          </a:xfrm>
          <a:prstGeom prst="quadArrow">
            <a:avLst>
              <a:gd name="adj1" fmla="val 14183"/>
              <a:gd name="adj2" fmla="val 14183"/>
              <a:gd name="adj3" fmla="val 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15" name="Дата 7"/>
          <p:cNvSpPr>
            <a:spLocks noGrp="1"/>
          </p:cNvSpPr>
          <p:nvPr>
            <p:ph type="dt" sz="half" idx="2"/>
          </p:nvPr>
        </p:nvSpPr>
        <p:spPr>
          <a:xfrm>
            <a:off x="882261" y="6408738"/>
            <a:ext cx="2051711" cy="449262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Нижний Новгород, 2017г.</a:t>
            </a:r>
            <a:endParaRPr lang="ru-RU" dirty="0"/>
          </a:p>
        </p:txBody>
      </p:sp>
      <p:sp>
        <p:nvSpPr>
          <p:cNvPr id="16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3007922" y="6408738"/>
            <a:ext cx="5761302" cy="449262"/>
          </a:xfrm>
        </p:spPr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86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Общая схема приложения компьютерного зрения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6241" y="1253808"/>
            <a:ext cx="646175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Захват изображения</a:t>
            </a:r>
            <a:endParaRPr lang="ru-R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6241" y="2005648"/>
            <a:ext cx="646175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Предварительная обработка</a:t>
            </a:r>
            <a:endParaRPr lang="ru-RU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6241" y="2757488"/>
            <a:ext cx="646176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Извлечение признаков</a:t>
            </a:r>
            <a:endParaRPr lang="ru-RU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6241" y="3509328"/>
            <a:ext cx="646176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Анализ сцены</a:t>
            </a:r>
            <a:br>
              <a:rPr lang="ru-RU" sz="2000" b="1" dirty="0" smtClean="0"/>
            </a:br>
            <a:r>
              <a:rPr lang="ru-RU" sz="2000" b="1" dirty="0" smtClean="0"/>
              <a:t>(детектирование объектов, сегментация и т.п.)</a:t>
            </a:r>
            <a:endParaRPr lang="ru-RU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6241" y="5401868"/>
            <a:ext cx="646176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Принятие решений</a:t>
            </a:r>
            <a:endParaRPr lang="ru-RU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6241" y="4630500"/>
            <a:ext cx="646176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Регистрация, анализ движения и т.п.</a:t>
            </a:r>
            <a:endParaRPr lang="ru-RU" sz="2000" b="1" dirty="0"/>
          </a:p>
        </p:txBody>
      </p:sp>
      <p:cxnSp>
        <p:nvCxnSpPr>
          <p:cNvPr id="11" name="Прямая со стрелкой 10"/>
          <p:cNvCxnSpPr>
            <a:stCxn id="4" idx="2"/>
            <a:endCxn id="5" idx="0"/>
          </p:cNvCxnSpPr>
          <p:nvPr/>
        </p:nvCxnSpPr>
        <p:spPr>
          <a:xfrm>
            <a:off x="3627121" y="1653918"/>
            <a:ext cx="0" cy="35173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2"/>
            <a:endCxn id="6" idx="0"/>
          </p:cNvCxnSpPr>
          <p:nvPr/>
        </p:nvCxnSpPr>
        <p:spPr>
          <a:xfrm>
            <a:off x="3627121" y="2405758"/>
            <a:ext cx="0" cy="35173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6" idx="2"/>
            <a:endCxn id="7" idx="0"/>
          </p:cNvCxnSpPr>
          <p:nvPr/>
        </p:nvCxnSpPr>
        <p:spPr>
          <a:xfrm>
            <a:off x="3627121" y="3157598"/>
            <a:ext cx="0" cy="35173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7" idx="2"/>
            <a:endCxn id="9" idx="0"/>
          </p:cNvCxnSpPr>
          <p:nvPr/>
        </p:nvCxnSpPr>
        <p:spPr>
          <a:xfrm>
            <a:off x="3627121" y="4217214"/>
            <a:ext cx="0" cy="41328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9" idx="2"/>
            <a:endCxn id="8" idx="0"/>
          </p:cNvCxnSpPr>
          <p:nvPr/>
        </p:nvCxnSpPr>
        <p:spPr>
          <a:xfrm>
            <a:off x="3627121" y="5030610"/>
            <a:ext cx="0" cy="37125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6491" y="1253807"/>
            <a:ext cx="101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highgui</a:t>
            </a:r>
            <a:endParaRPr lang="ru-RU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6856490" y="2006928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imgproc</a:t>
            </a:r>
            <a:endParaRPr lang="ru-RU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856491" y="2757487"/>
            <a:ext cx="2448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imgproc</a:t>
            </a:r>
            <a:r>
              <a:rPr lang="en-US" sz="2000" dirty="0" smtClean="0"/>
              <a:t>, features2d</a:t>
            </a:r>
            <a:endParaRPr lang="ru-RU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56490" y="3674313"/>
            <a:ext cx="2278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imgproc</a:t>
            </a:r>
            <a:r>
              <a:rPr lang="en-US" sz="2000" dirty="0" smtClean="0"/>
              <a:t>, </a:t>
            </a:r>
            <a:r>
              <a:rPr lang="en-US" sz="2000" dirty="0" err="1" smtClean="0"/>
              <a:t>objdetect</a:t>
            </a:r>
            <a:endParaRPr lang="ru-RU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6856490" y="4591140"/>
            <a:ext cx="2584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stitching, calib3d, </a:t>
            </a:r>
            <a:r>
              <a:rPr lang="ru-RU" sz="2000" dirty="0" smtClean="0"/>
              <a:t>др.</a:t>
            </a:r>
            <a:endParaRPr lang="ru-RU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856490" y="5401867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ml, </a:t>
            </a:r>
            <a:r>
              <a:rPr lang="en-US" sz="2000" dirty="0" err="1" smtClean="0"/>
              <a:t>dnn</a:t>
            </a:r>
            <a:endParaRPr lang="ru-RU" sz="2000" dirty="0"/>
          </a:p>
        </p:txBody>
      </p:sp>
      <p:sp>
        <p:nvSpPr>
          <p:cNvPr id="43" name="Дата 4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44" name="Нижний колонтитул 4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54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en-US" dirty="0" smtClean="0"/>
              <a:t>core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err="1" smtClean="0"/>
              <a:t>OpenCV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210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core. </a:t>
            </a:r>
            <a:r>
              <a:rPr lang="ru-RU" dirty="0"/>
              <a:t>Хранение </a:t>
            </a:r>
            <a:r>
              <a:rPr lang="ru-RU" dirty="0" smtClean="0"/>
              <a:t>изображений (1)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  <p:sp>
        <p:nvSpPr>
          <p:cNvPr id="9" name="Объект 2"/>
          <p:cNvSpPr>
            <a:spLocks noGrp="1"/>
          </p:cNvSpPr>
          <p:nvPr/>
        </p:nvSpPr>
        <p:spPr bwMode="auto">
          <a:xfrm>
            <a:off x="305400" y="1167449"/>
            <a:ext cx="4940300" cy="366959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6529" indent="-316529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sz="221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3" indent="-2637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15">
                <a:solidFill>
                  <a:schemeClr val="tx1"/>
                </a:solidFill>
                <a:latin typeface="+mn-lt"/>
                <a:cs typeface="+mn-cs"/>
              </a:defRPr>
            </a:lvl2pPr>
            <a:lvl3pPr marL="1055097" indent="-21102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46">
                <a:solidFill>
                  <a:schemeClr val="tx1"/>
                </a:solidFill>
                <a:latin typeface="+mn-lt"/>
                <a:cs typeface="+mn-cs"/>
              </a:defRPr>
            </a:lvl3pPr>
            <a:lvl4pPr marL="1477136" indent="-21102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46">
                <a:solidFill>
                  <a:schemeClr val="tx1"/>
                </a:solidFill>
                <a:latin typeface="+mn-lt"/>
                <a:cs typeface="+mn-cs"/>
              </a:defRPr>
            </a:lvl4pPr>
            <a:lvl5pPr marL="1899175" indent="-21102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77">
                <a:solidFill>
                  <a:schemeClr val="tx1"/>
                </a:solidFill>
                <a:latin typeface="+mn-lt"/>
                <a:cs typeface="+mn-cs"/>
              </a:defRPr>
            </a:lvl5pPr>
            <a:lvl6pPr marL="2321213" indent="-2110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77">
                <a:solidFill>
                  <a:schemeClr val="tx1"/>
                </a:solidFill>
                <a:latin typeface="+mn-lt"/>
                <a:cs typeface="+mn-cs"/>
              </a:defRPr>
            </a:lvl6pPr>
            <a:lvl7pPr marL="2743253" indent="-2110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77">
                <a:solidFill>
                  <a:schemeClr val="tx1"/>
                </a:solidFill>
                <a:latin typeface="+mn-lt"/>
                <a:cs typeface="+mn-cs"/>
              </a:defRPr>
            </a:lvl7pPr>
            <a:lvl8pPr marL="3165291" indent="-2110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77">
                <a:solidFill>
                  <a:schemeClr val="tx1"/>
                </a:solidFill>
                <a:latin typeface="+mn-lt"/>
                <a:cs typeface="+mn-cs"/>
              </a:defRPr>
            </a:lvl8pPr>
            <a:lvl9pPr marL="3587330" indent="-2110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77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RGBRGBRGBRGBRGBRGB*********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RGBRGBRGBRGBRGBRGB*********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RGBRGBRGBRGBRGBRGB*********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RGBRGBRGBRGBRGBRGB*********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RGBRGBRGBRGBRGBRGB*********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RGBRGBRGBRGBRGBRGB*********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RGBRGBRGBRGBRGBRGB*********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RGBRGBRGBRGBRGBRGB*********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RGBRGBRGBRGBRGBRGB</a:t>
            </a:r>
            <a:r>
              <a:rPr lang="en-US" dirty="0" smtClean="0"/>
              <a:t>*********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9220" y="1167448"/>
            <a:ext cx="619760" cy="40830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008980" y="2002790"/>
            <a:ext cx="2438400" cy="24279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5505633" y="1772804"/>
            <a:ext cx="4094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Элемент изображения – пиксель</a:t>
            </a:r>
            <a:endParaRPr lang="ru-RU" sz="2000" dirty="0"/>
          </a:p>
        </p:txBody>
      </p:sp>
      <p:cxnSp>
        <p:nvCxnSpPr>
          <p:cNvPr id="13" name="Прямая со стрелкой 12"/>
          <p:cNvCxnSpPr>
            <a:stCxn id="12" idx="1"/>
            <a:endCxn id="10" idx="3"/>
          </p:cNvCxnSpPr>
          <p:nvPr/>
        </p:nvCxnSpPr>
        <p:spPr bwMode="auto">
          <a:xfrm flipH="1" flipV="1">
            <a:off x="1008980" y="1371600"/>
            <a:ext cx="4496653" cy="6012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4" name="TextBox 7"/>
          <p:cNvSpPr txBox="1"/>
          <p:nvPr/>
        </p:nvSpPr>
        <p:spPr>
          <a:xfrm>
            <a:off x="5505633" y="3024660"/>
            <a:ext cx="2356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Область интереса</a:t>
            </a:r>
            <a:endParaRPr lang="ru-RU" sz="2000" dirty="0"/>
          </a:p>
        </p:txBody>
      </p:sp>
      <p:cxnSp>
        <p:nvCxnSpPr>
          <p:cNvPr id="15" name="Прямая со стрелкой 14"/>
          <p:cNvCxnSpPr>
            <a:stCxn id="14" idx="1"/>
            <a:endCxn id="11" idx="3"/>
          </p:cNvCxnSpPr>
          <p:nvPr/>
        </p:nvCxnSpPr>
        <p:spPr bwMode="auto">
          <a:xfrm flipH="1" flipV="1">
            <a:off x="3447380" y="3216751"/>
            <a:ext cx="2058253" cy="79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9" name="Объект 2"/>
          <p:cNvSpPr>
            <a:spLocks noGrp="1"/>
          </p:cNvSpPr>
          <p:nvPr/>
        </p:nvSpPr>
        <p:spPr bwMode="auto">
          <a:xfrm>
            <a:off x="305400" y="5530149"/>
            <a:ext cx="9295200" cy="45409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6529" indent="-316529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sz="221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3" indent="-2637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15">
                <a:solidFill>
                  <a:schemeClr val="tx1"/>
                </a:solidFill>
                <a:latin typeface="+mn-lt"/>
                <a:cs typeface="+mn-cs"/>
              </a:defRPr>
            </a:lvl2pPr>
            <a:lvl3pPr marL="1055097" indent="-21102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46">
                <a:solidFill>
                  <a:schemeClr val="tx1"/>
                </a:solidFill>
                <a:latin typeface="+mn-lt"/>
                <a:cs typeface="+mn-cs"/>
              </a:defRPr>
            </a:lvl3pPr>
            <a:lvl4pPr marL="1477136" indent="-21102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46">
                <a:solidFill>
                  <a:schemeClr val="tx1"/>
                </a:solidFill>
                <a:latin typeface="+mn-lt"/>
                <a:cs typeface="+mn-cs"/>
              </a:defRPr>
            </a:lvl4pPr>
            <a:lvl5pPr marL="1899175" indent="-21102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77">
                <a:solidFill>
                  <a:schemeClr val="tx1"/>
                </a:solidFill>
                <a:latin typeface="+mn-lt"/>
                <a:cs typeface="+mn-cs"/>
              </a:defRPr>
            </a:lvl5pPr>
            <a:lvl6pPr marL="2321213" indent="-2110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77">
                <a:solidFill>
                  <a:schemeClr val="tx1"/>
                </a:solidFill>
                <a:latin typeface="+mn-lt"/>
                <a:cs typeface="+mn-cs"/>
              </a:defRPr>
            </a:lvl6pPr>
            <a:lvl7pPr marL="2743253" indent="-2110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77">
                <a:solidFill>
                  <a:schemeClr val="tx1"/>
                </a:solidFill>
                <a:latin typeface="+mn-lt"/>
                <a:cs typeface="+mn-cs"/>
              </a:defRPr>
            </a:lvl7pPr>
            <a:lvl8pPr marL="3165291" indent="-2110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77">
                <a:solidFill>
                  <a:schemeClr val="tx1"/>
                </a:solidFill>
                <a:latin typeface="+mn-lt"/>
                <a:cs typeface="+mn-cs"/>
              </a:defRPr>
            </a:lvl8pPr>
            <a:lvl9pPr marL="3587330" indent="-2110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477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RGBRGBRGBRGBRGBRGB*********RGBRGBRGBRGBRGBRGB*********</a:t>
            </a:r>
            <a:r>
              <a:rPr lang="ru-RU" sz="1800" dirty="0" smtClean="0"/>
              <a:t>…</a:t>
            </a:r>
            <a:endParaRPr lang="ru-RU" sz="1800" dirty="0"/>
          </a:p>
        </p:txBody>
      </p:sp>
      <p:sp>
        <p:nvSpPr>
          <p:cNvPr id="20" name="TextBox 7"/>
          <p:cNvSpPr txBox="1"/>
          <p:nvPr/>
        </p:nvSpPr>
        <p:spPr>
          <a:xfrm>
            <a:off x="3038402" y="5128263"/>
            <a:ext cx="3639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Расположение в памяти</a:t>
            </a:r>
            <a:endParaRPr lang="ru-RU" sz="2400" dirty="0"/>
          </a:p>
        </p:txBody>
      </p:sp>
      <p:sp>
        <p:nvSpPr>
          <p:cNvPr id="21" name="TextBox 7"/>
          <p:cNvSpPr txBox="1"/>
          <p:nvPr/>
        </p:nvSpPr>
        <p:spPr>
          <a:xfrm>
            <a:off x="5505633" y="1164686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cv::Mat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en-US" dirty="0" smtClean="0"/>
              <a:t>core. </a:t>
            </a:r>
            <a:r>
              <a:rPr lang="ru-RU" dirty="0" smtClean="0"/>
              <a:t>Хранение изображений 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cv::Mat</a:t>
            </a:r>
            <a:r>
              <a:rPr lang="en-US" dirty="0" smtClean="0"/>
              <a:t> – </a:t>
            </a:r>
            <a:r>
              <a:rPr lang="ru-RU" dirty="0" smtClean="0"/>
              <a:t>многомерный многоканальный массив (матрица)</a:t>
            </a:r>
            <a:endParaRPr lang="en-US" dirty="0" smtClean="0"/>
          </a:p>
          <a:p>
            <a:r>
              <a:rPr lang="ru-RU" dirty="0" smtClean="0"/>
              <a:t>Создание: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cv::Mat A(h, w, type)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/>
              <a:t> – </a:t>
            </a:r>
            <a:r>
              <a:rPr lang="ru-RU" dirty="0" smtClean="0"/>
              <a:t>высота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smtClean="0"/>
              <a:t> – </a:t>
            </a:r>
            <a:r>
              <a:rPr lang="ru-RU" dirty="0" smtClean="0"/>
              <a:t>ширина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– </a:t>
            </a:r>
            <a:r>
              <a:rPr lang="ru-RU" dirty="0" smtClean="0"/>
              <a:t>тип элементов </a:t>
            </a:r>
            <a:r>
              <a:rPr lang="en-US" dirty="0" smtClean="0"/>
              <a:t>(</a:t>
            </a:r>
            <a:r>
              <a:rPr lang="ru-RU" dirty="0" smtClean="0"/>
              <a:t>общий вид названия типа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CV_&lt;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битность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знаковость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канальность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ru-RU" dirty="0" smtClean="0"/>
              <a:t>например,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CV_8UC3</a:t>
            </a:r>
            <a:r>
              <a:rPr lang="ru-RU" dirty="0" smtClean="0"/>
              <a:t>)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cv::Mat B = A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cv::Mat C = A(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, </a:t>
            </a:r>
            <a:r>
              <a:rPr lang="ru-RU" dirty="0" smtClean="0"/>
              <a:t>где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roi</a:t>
            </a:r>
            <a:r>
              <a:rPr lang="en-US" dirty="0" smtClean="0"/>
              <a:t> – </a:t>
            </a:r>
            <a:r>
              <a:rPr lang="ru-RU" dirty="0" smtClean="0"/>
              <a:t>прямоугольная область интереса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/>
              <a:t>Структура хранения:</a:t>
            </a:r>
          </a:p>
          <a:p>
            <a:pPr lvl="1"/>
            <a:r>
              <a:rPr lang="ru-RU" dirty="0" smtClean="0"/>
              <a:t>Размер, шаг выравнивания</a:t>
            </a:r>
          </a:p>
          <a:p>
            <a:pPr lvl="1"/>
            <a:r>
              <a:rPr lang="ru-RU" dirty="0" smtClean="0"/>
              <a:t>Счетчик ссылок</a:t>
            </a:r>
          </a:p>
          <a:p>
            <a:pPr lvl="1"/>
            <a:r>
              <a:rPr lang="ru-RU" dirty="0" smtClean="0"/>
              <a:t>Указатель на данные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smtClean="0"/>
              <a:t>Библиотека </a:t>
            </a:r>
            <a:r>
              <a:rPr lang="en-US" smtClean="0"/>
              <a:t>OpenCV. </a:t>
            </a:r>
            <a:r>
              <a:rPr lang="ru-RU" smtClean="0"/>
              <a:t>Базовые возможности модулей </a:t>
            </a:r>
            <a:r>
              <a:rPr lang="en-US" smtClean="0"/>
              <a:t>core, highgui, imgproc, dnn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82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itlab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2309</TotalTime>
  <Words>2452</Words>
  <Application>Microsoft Office PowerPoint</Application>
  <PresentationFormat>Лист A4 (210x297 мм)</PresentationFormat>
  <Paragraphs>432</Paragraphs>
  <Slides>37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4" baseType="lpstr">
      <vt:lpstr>Arial</vt:lpstr>
      <vt:lpstr>Bernard MT Condensed</vt:lpstr>
      <vt:lpstr>Calibri</vt:lpstr>
      <vt:lpstr>Cambria Math</vt:lpstr>
      <vt:lpstr>Courier New</vt:lpstr>
      <vt:lpstr>Wingdings</vt:lpstr>
      <vt:lpstr>1_itlab</vt:lpstr>
      <vt:lpstr>Библиотека OpenCV. Базовые возможности модулей core, highgui, imgproc, dnn</vt:lpstr>
      <vt:lpstr>Содержание</vt:lpstr>
      <vt:lpstr>Краткая справочная информация</vt:lpstr>
      <vt:lpstr>С чего начать изучение?</vt:lpstr>
      <vt:lpstr>Архитектура и разработка OpenCV</vt:lpstr>
      <vt:lpstr>Общая схема приложения компьютерного зрения</vt:lpstr>
      <vt:lpstr>Модуль core</vt:lpstr>
      <vt:lpstr>Модуль core. Хранение изображений (1)</vt:lpstr>
      <vt:lpstr>Модуль core. Хранение изображений (2)</vt:lpstr>
      <vt:lpstr>Модуль core. Хранение изображений (3)</vt:lpstr>
      <vt:lpstr>Модуль highgui</vt:lpstr>
      <vt:lpstr>Модуль highgui. Чтение/запись изображений</vt:lpstr>
      <vt:lpstr>Модуль highgui. Отображение изображений</vt:lpstr>
      <vt:lpstr>Модуль highgui. Отображение геометрических примитивов и текста</vt:lpstr>
      <vt:lpstr>Модуль imgproc</vt:lpstr>
      <vt:lpstr>Модуль imgproc. Базовые операции обработки изображений</vt:lpstr>
      <vt:lpstr>Cвертка и линейные фильтры</vt:lpstr>
      <vt:lpstr>Cвертка и линейные фильтры. Проблемы</vt:lpstr>
      <vt:lpstr>Линейные фильтры. Функции OpenCV</vt:lpstr>
      <vt:lpstr>Сглаживание изображений</vt:lpstr>
      <vt:lpstr>Сглаживание изображений. Функции OpenCV</vt:lpstr>
      <vt:lpstr>Морфологические преобразования. Дилатация</vt:lpstr>
      <vt:lpstr>Морфологические преобразования. Эрозия</vt:lpstr>
      <vt:lpstr>Пример действия дилатации и эрозии</vt:lpstr>
      <vt:lpstr>Дилатация и эрозия. Функции OpenCV</vt:lpstr>
      <vt:lpstr>Модуль dnn</vt:lpstr>
      <vt:lpstr>Модуль dnn. Состав модуля</vt:lpstr>
      <vt:lpstr>Общая схема тестирования нейронной сети</vt:lpstr>
      <vt:lpstr>Чтение модели нейронной сети</vt:lpstr>
      <vt:lpstr>Формат prototxt на примере сети GoogLeNet</vt:lpstr>
      <vt:lpstr>Предварительная обработка изображения (1)</vt:lpstr>
      <vt:lpstr>Предварительная обработка изображения (2)</vt:lpstr>
      <vt:lpstr>Класс представления нейронной сети Net</vt:lpstr>
      <vt:lpstr>Прямой проход сети. Методы класса Net</vt:lpstr>
      <vt:lpstr>Названия входного/выходного слоев сети GoogLeNet</vt:lpstr>
      <vt:lpstr>Анализ выхода сети</vt:lpstr>
      <vt:lpstr>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Библиотека OpenCV. Базовые возможности модулей highgui, imgproc, dnn</dc:title>
  <dc:creator>kustikova.v</dc:creator>
  <cp:lastModifiedBy>kustikova.v</cp:lastModifiedBy>
  <cp:revision>70</cp:revision>
  <dcterms:created xsi:type="dcterms:W3CDTF">2017-08-24T07:45:41Z</dcterms:created>
  <dcterms:modified xsi:type="dcterms:W3CDTF">2017-08-26T16:03:11Z</dcterms:modified>
</cp:coreProperties>
</file>