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59" r:id="rId6"/>
    <p:sldId id="260" r:id="rId7"/>
    <p:sldId id="271" r:id="rId8"/>
    <p:sldId id="267" r:id="rId9"/>
    <p:sldId id="261" r:id="rId10"/>
    <p:sldId id="291" r:id="rId11"/>
    <p:sldId id="272" r:id="rId12"/>
    <p:sldId id="262" r:id="rId13"/>
    <p:sldId id="269" r:id="rId14"/>
    <p:sldId id="270" r:id="rId15"/>
    <p:sldId id="273" r:id="rId16"/>
    <p:sldId id="26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4" r:id="rId27"/>
    <p:sldId id="264" r:id="rId28"/>
    <p:sldId id="284" r:id="rId29"/>
    <p:sldId id="285" r:id="rId30"/>
    <p:sldId id="289" r:id="rId31"/>
    <p:sldId id="286" r:id="rId32"/>
    <p:sldId id="290" r:id="rId33"/>
    <p:sldId id="293" r:id="rId34"/>
    <p:sldId id="287" r:id="rId35"/>
    <p:sldId id="292" r:id="rId36"/>
    <p:sldId id="288" r:id="rId37"/>
    <p:sldId id="266" r:id="rId3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0911-8D23-4F4E-B996-83CC28C9A463}" type="datetimeFigureOut">
              <a:rPr lang="ru-RU" smtClean="0"/>
              <a:t>28.08.2017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39CE-DC79-4B19-80EE-F36E1AA38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5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(−1, −1)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(−1, −1)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>
            <a:lvl1pPr algn="ctr">
              <a:defRPr sz="3692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7" name="Text Box 1033"/>
          <p:cNvSpPr txBox="1">
            <a:spLocks noChangeArrowheads="1"/>
          </p:cNvSpPr>
          <p:nvPr userDrawn="1"/>
        </p:nvSpPr>
        <p:spPr bwMode="auto">
          <a:xfrm>
            <a:off x="1126139" y="115889"/>
            <a:ext cx="8723313" cy="138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ru-RU" sz="1108" b="1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62" b="1" dirty="0" smtClean="0">
                <a:solidFill>
                  <a:srgbClr val="000000"/>
                </a:solidFill>
              </a:rPr>
              <a:t>Национальный </a:t>
            </a:r>
            <a:r>
              <a:rPr lang="ru-RU" sz="1662" b="1" noProof="0" dirty="0" smtClean="0">
                <a:solidFill>
                  <a:srgbClr val="000000"/>
                </a:solidFill>
              </a:rPr>
              <a:t>исследовательский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62" b="1" noProof="0" dirty="0" smtClean="0">
                <a:solidFill>
                  <a:srgbClr val="000000"/>
                </a:solidFill>
              </a:rPr>
              <a:t>Нижегородский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государственный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университет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им</a:t>
            </a:r>
            <a:r>
              <a:rPr lang="en-US" sz="1662" b="1" baseline="0" dirty="0" smtClean="0">
                <a:solidFill>
                  <a:srgbClr val="000000"/>
                </a:solidFill>
              </a:rPr>
              <a:t>. Н.И.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Лобачевского</a:t>
            </a:r>
            <a:endParaRPr lang="ru-RU" sz="1662" b="1" noProof="0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en-US" sz="1846" b="1" i="1" dirty="0" smtClean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" y="115889"/>
            <a:ext cx="1150867" cy="12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9285161" y="6454780"/>
            <a:ext cx="500459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80D848-2B1E-47B9-981C-1D0CF759AAAF}" type="slidenum">
              <a:rPr lang="ru-RU" sz="1108"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108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7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39" indent="0">
              <a:buNone/>
              <a:defRPr sz="1662"/>
            </a:lvl2pPr>
            <a:lvl3pPr marL="844078" indent="0">
              <a:buNone/>
              <a:defRPr sz="1477"/>
            </a:lvl3pPr>
            <a:lvl4pPr marL="1266117" indent="0">
              <a:buNone/>
              <a:defRPr sz="1292"/>
            </a:lvl4pPr>
            <a:lvl5pPr marL="1688155" indent="0">
              <a:buNone/>
              <a:defRPr sz="1292"/>
            </a:lvl5pPr>
            <a:lvl6pPr marL="2110195" indent="0">
              <a:buNone/>
              <a:defRPr sz="1292"/>
            </a:lvl6pPr>
            <a:lvl7pPr marL="2532233" indent="0">
              <a:buNone/>
              <a:defRPr sz="1292"/>
            </a:lvl7pPr>
            <a:lvl8pPr marL="2954272" indent="0">
              <a:buNone/>
              <a:defRPr sz="1292"/>
            </a:lvl8pPr>
            <a:lvl9pPr marL="3376311" indent="0">
              <a:buNone/>
              <a:defRPr sz="12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3" y="207963"/>
            <a:ext cx="908393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6"/>
            <a:ext cx="8915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5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8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22039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844078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266117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688155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16529" indent="-316529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215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5pPr>
      <a:lvl6pPr marL="232121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6pPr>
      <a:lvl7pPr marL="274325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7pPr>
      <a:lvl8pPr marL="3165291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8pPr>
      <a:lvl9pPr marL="3587330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trunk/d6/d87/group__dnnLayerLis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Библиотека </a:t>
            </a:r>
            <a:r>
              <a:rPr lang="en-US" sz="4000" dirty="0" err="1" smtClean="0"/>
              <a:t>OpenCV</a:t>
            </a:r>
            <a:r>
              <a:rPr lang="en-US" sz="4000" dirty="0" smtClean="0"/>
              <a:t>. </a:t>
            </a:r>
            <a:r>
              <a:rPr lang="ru-RU" sz="4000" dirty="0" smtClean="0"/>
              <a:t>Базовые возможности модулей </a:t>
            </a:r>
            <a:r>
              <a:rPr lang="en-US" sz="4000" dirty="0" smtClean="0"/>
              <a:t>core, </a:t>
            </a:r>
            <a:r>
              <a:rPr lang="en-US" sz="4000" dirty="0" err="1" smtClean="0"/>
              <a:t>highgui</a:t>
            </a:r>
            <a:r>
              <a:rPr lang="en-US" sz="4000" dirty="0" smtClean="0"/>
              <a:t>, </a:t>
            </a:r>
            <a:r>
              <a:rPr lang="en-US" sz="4000" dirty="0" err="1" smtClean="0"/>
              <a:t>imgproc</a:t>
            </a:r>
            <a:r>
              <a:rPr lang="en-US" sz="4000" dirty="0" smtClean="0"/>
              <a:t>, </a:t>
            </a:r>
            <a:r>
              <a:rPr lang="en-US" sz="4000" dirty="0" err="1" smtClean="0"/>
              <a:t>dnn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8250" y="4546918"/>
            <a:ext cx="8007350" cy="167100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Кустикова В.Д.,</a:t>
            </a:r>
            <a:br>
              <a:rPr lang="ru-RU" sz="2800" dirty="0" smtClean="0"/>
            </a:br>
            <a:r>
              <a:rPr lang="ru-RU" sz="2800" dirty="0" smtClean="0"/>
              <a:t>к.т.н., старший преподаватель</a:t>
            </a:r>
            <a:br>
              <a:rPr lang="ru-RU" sz="2800" dirty="0" smtClean="0"/>
            </a:br>
            <a:r>
              <a:rPr lang="ru-RU" sz="2800" dirty="0" smtClean="0"/>
              <a:t>кафедры МОСТ ИИТММ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64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Каналы изображения в формате </a:t>
            </a:r>
            <a:r>
              <a:rPr lang="en-US" b="1" dirty="0" smtClean="0"/>
              <a:t>RGB</a:t>
            </a:r>
            <a:r>
              <a:rPr lang="ru-RU" b="1" dirty="0" smtClean="0"/>
              <a:t> загружаются</a:t>
            </a:r>
            <a:br>
              <a:rPr lang="ru-RU" b="1" dirty="0" smtClean="0"/>
            </a:br>
            <a:r>
              <a:rPr lang="ru-RU" b="1" dirty="0" smtClean="0"/>
              <a:t>и хранятся в порядке </a:t>
            </a:r>
            <a:r>
              <a:rPr lang="en-US" b="1" dirty="0" smtClean="0"/>
              <a:t>BGR</a:t>
            </a:r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filename,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Ч</a:t>
            </a:r>
            <a:r>
              <a:rPr lang="ru-RU" dirty="0" smtClean="0"/>
              <a:t>тение </a:t>
            </a:r>
            <a:r>
              <a:rPr lang="ru-RU" dirty="0"/>
              <a:t>изображения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З</a:t>
            </a:r>
            <a:r>
              <a:rPr lang="ru-RU" dirty="0" smtClean="0"/>
              <a:t>апись </a:t>
            </a:r>
            <a:r>
              <a:rPr lang="ru-RU" dirty="0"/>
              <a:t>изображения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/>
              <a:t> </a:t>
            </a:r>
            <a:r>
              <a:rPr lang="ru-RU" dirty="0"/>
              <a:t>в файл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</a:t>
            </a:r>
            <a:r>
              <a:rPr lang="ru-RU" dirty="0"/>
              <a:t>с параметрами качества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ru-RU" dirty="0" smtClean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cv::Mat&amp;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OutputArray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cv::Mat&amp;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3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/>
              <a:t>О</a:t>
            </a:r>
            <a:r>
              <a:rPr lang="ru-RU" dirty="0" smtClean="0"/>
              <a:t>тображение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namedWindow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flags=WINDOW_AUTOSIZE)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окна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</a:t>
            </a:r>
            <a:r>
              <a:rPr lang="ru-RU" dirty="0" smtClean="0"/>
              <a:t>тображение </a:t>
            </a:r>
            <a:r>
              <a:rPr lang="ru-RU" dirty="0"/>
              <a:t>изображения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US" dirty="0"/>
              <a:t> </a:t>
            </a:r>
            <a:r>
              <a:rPr lang="ru-RU" dirty="0"/>
              <a:t>в окне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waitKey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delay=0)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</a:t>
            </a:r>
            <a:r>
              <a:rPr lang="ru-RU" dirty="0" smtClean="0"/>
              <a:t>жидание </a:t>
            </a:r>
            <a:r>
              <a:rPr lang="ru-RU" dirty="0"/>
              <a:t>ввода символа в течение времени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highgui</a:t>
            </a:r>
            <a:r>
              <a:rPr lang="en-US" dirty="0" smtClean="0"/>
              <a:t>. </a:t>
            </a:r>
            <a:r>
              <a:rPr lang="ru-RU" dirty="0" smtClean="0"/>
              <a:t>Отображение </a:t>
            </a:r>
            <a:r>
              <a:rPr lang="ru-RU" dirty="0"/>
              <a:t>геометрических примитивов 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Point pt1, Point pt2,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putText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text,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Point org,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fontScale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bottomLeftOrigin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25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2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Линейные фильтры</a:t>
            </a:r>
          </a:p>
          <a:p>
            <a:r>
              <a:rPr lang="ru-RU" b="1" dirty="0" smtClean="0"/>
              <a:t>Морфологические операции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Операторы </a:t>
            </a:r>
            <a:r>
              <a:rPr lang="ru-RU" dirty="0" err="1" smtClean="0"/>
              <a:t>Собеля</a:t>
            </a:r>
            <a:r>
              <a:rPr lang="en-US" dirty="0" smtClean="0"/>
              <a:t> (</a:t>
            </a:r>
            <a:r>
              <a:rPr lang="en-US" dirty="0" err="1" smtClean="0"/>
              <a:t>Sobel</a:t>
            </a:r>
            <a:r>
              <a:rPr lang="en-US" dirty="0" smtClean="0"/>
              <a:t>)</a:t>
            </a:r>
            <a:r>
              <a:rPr lang="ru-RU" dirty="0" smtClean="0"/>
              <a:t> и Лапласа</a:t>
            </a:r>
            <a:r>
              <a:rPr lang="en-US" dirty="0" smtClean="0"/>
              <a:t> (Laplace)</a:t>
            </a:r>
            <a:endParaRPr lang="ru-RU" dirty="0" smtClean="0"/>
          </a:p>
          <a:p>
            <a:r>
              <a:rPr lang="ru-RU" dirty="0" smtClean="0"/>
              <a:t>Детектор ребер </a:t>
            </a:r>
            <a:r>
              <a:rPr lang="ru-RU" dirty="0" err="1" smtClean="0"/>
              <a:t>Канни</a:t>
            </a:r>
            <a:r>
              <a:rPr lang="ru-RU" dirty="0" smtClean="0"/>
              <a:t> (</a:t>
            </a:r>
            <a:r>
              <a:rPr lang="en-US" dirty="0" smtClean="0"/>
              <a:t>Canny</a:t>
            </a:r>
            <a:r>
              <a:rPr lang="ru-RU" dirty="0" smtClean="0"/>
              <a:t>)</a:t>
            </a:r>
          </a:p>
          <a:p>
            <a:r>
              <a:rPr lang="ru-RU" dirty="0"/>
              <a:t>Оператор </a:t>
            </a:r>
            <a:r>
              <a:rPr lang="ru-RU" dirty="0" err="1"/>
              <a:t>Шарра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Построение Гауссовой пирамиды изображений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Методы вычисления гистограмм</a:t>
            </a:r>
          </a:p>
          <a:p>
            <a:r>
              <a:rPr lang="ru-RU" dirty="0" smtClean="0"/>
              <a:t>Методы повышения контраста изображения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𝐼</m:t>
                    </m:r>
                  </m:oMath>
                </a14:m>
                <a:r>
                  <a:rPr lang="ru-RU" dirty="0"/>
                  <a:t> – полутоновое изображение.</a:t>
                </a:r>
              </a:p>
              <a:p>
                <a:r>
                  <a:rPr lang="ru-RU" dirty="0"/>
                  <a:t>Линейный фильтр определяется </a:t>
                </a:r>
                <a:r>
                  <a:rPr lang="ru-RU" dirty="0" err="1"/>
                  <a:t>вещественнозначной</a:t>
                </a:r>
                <a:r>
                  <a:rPr lang="ru-RU" dirty="0"/>
                  <a:t> функцией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𝐹</m:t>
                    </m:r>
                  </m:oMath>
                </a14:m>
                <a:r>
                  <a:rPr lang="ru-RU" dirty="0"/>
                  <a:t>, заданной на растре. Данная функция называется </a:t>
                </a:r>
                <a:r>
                  <a:rPr lang="ru-RU" b="1" i="1" dirty="0"/>
                  <a:t>ядром фильтра</a:t>
                </a:r>
                <a:r>
                  <a:rPr lang="ru-RU" dirty="0"/>
                  <a:t>, а операция фильтрации выполняется посредством вычисления </a:t>
                </a:r>
                <a:r>
                  <a:rPr lang="ru-RU" b="1" i="1" dirty="0"/>
                  <a:t>дискретной свертки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Окрестность называется </a:t>
                </a:r>
                <a:r>
                  <a:rPr lang="ru-RU" b="1" i="1" dirty="0"/>
                  <a:t>шаблоном</a:t>
                </a:r>
                <a:r>
                  <a:rPr lang="ru-RU" dirty="0"/>
                  <a:t> или </a:t>
                </a:r>
                <a:r>
                  <a:rPr lang="ru-RU" b="1" i="1" dirty="0"/>
                  <a:t>апертурой</a:t>
                </a:r>
                <a:r>
                  <a:rPr lang="ru-RU" dirty="0"/>
                  <a:t>. </a:t>
                </a:r>
              </a:p>
              <a:p>
                <a:r>
                  <a:rPr lang="ru-RU" dirty="0"/>
                  <a:t>Шаблон накладывается на каждый текущий пиксель посредством совмещения пикселя с конкретной точкой шаблона – </a:t>
                </a:r>
                <a:r>
                  <a:rPr lang="ru-RU" b="1" i="1" dirty="0"/>
                  <a:t>ведущей позицией шаблона</a:t>
                </a:r>
                <a:r>
                  <a:rPr lang="ru-RU" i="1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0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39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фильтры.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Текущий пиксель находится на границе изображения?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Обрезать края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Не учитывать в процессе суммирования пиксель, который реально не существует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экстраполяции (например, простым дублированием граничных пикселей)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зеркального отражения – завернуть изображение в тор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63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фильтры. Функции </a:t>
            </a:r>
            <a:r>
              <a:rPr lang="en-US" dirty="0" err="1"/>
              <a:t>OpenCV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filter2D(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src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OutputArray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dst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400" b="1" dirty="0" err="1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ddepth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kernel,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ru-RU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Point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anchor=Point(-1, -1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delta=0,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borderType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BORDER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_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DEFAULT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dirty="0" smtClean="0"/>
                  <a:t>Новое </a:t>
                </a:r>
                <a:r>
                  <a:rPr lang="ru-RU" dirty="0"/>
                  <a:t>значение интенсивности пикселя вычисляется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𝑑𝑠𝑡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eqArr>
                        </m:sub>
                        <m:sup/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𝑘𝑒𝑟𝑛𝑒𝑙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𝑠𝑟𝑐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 случае многоканального изображения ядро применяется к каждому каналу в отдельности.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Краткая справочная информация</a:t>
            </a:r>
          </a:p>
          <a:p>
            <a:r>
              <a:rPr lang="ru-RU" dirty="0" smtClean="0"/>
              <a:t>С чего начать изучение?</a:t>
            </a:r>
          </a:p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ru-RU" dirty="0" smtClean="0"/>
              <a:t>Общая схема типичного приложения компьютерного зрения</a:t>
            </a:r>
          </a:p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Чтение/запись/отображение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</a:p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 и основные возможности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Сглаживание</a:t>
            </a:r>
            <a:r>
              <a:rPr lang="ru-RU" dirty="0"/>
              <a:t> – свертка с ядрами специального вида.</a:t>
            </a:r>
          </a:p>
          <a:p>
            <a:endParaRPr lang="ru-RU" dirty="0"/>
          </a:p>
          <a:p>
            <a:r>
              <a:rPr lang="ru-RU" dirty="0"/>
              <a:t>Сглаживание играет важную роль при необходимости уменьшить разрешение изображения и получить пирамиду изображений разного масштаба (</a:t>
            </a:r>
            <a:r>
              <a:rPr lang="en-US" dirty="0"/>
              <a:t>image pyramids</a:t>
            </a:r>
            <a:r>
              <a:rPr lang="ru-RU" dirty="0"/>
              <a:t>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20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054736"/>
            <a:ext cx="8915400" cy="49688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blur(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Size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=BORDER_DEFAULT)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boxFilter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ddepth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normalize=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GaussianBlur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double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=0, 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11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</a:t>
            </a:r>
            <a:r>
              <a:rPr lang="ru-RU" dirty="0" smtClean="0"/>
              <a:t>преобразования</a:t>
            </a:r>
            <a:r>
              <a:rPr lang="en-US" dirty="0" smtClean="0"/>
              <a:t>. </a:t>
            </a:r>
            <a:r>
              <a:rPr lang="ru-RU" dirty="0"/>
              <a:t>Дилатация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Дилатация</a:t>
            </a:r>
            <a:r>
              <a:rPr lang="ru-RU" dirty="0"/>
              <a:t> (морфологическое расширение) – «свертка» изображения или выделенной области изображения с некоторым ядром. </a:t>
            </a:r>
          </a:p>
          <a:p>
            <a:r>
              <a:rPr lang="ru-RU" dirty="0"/>
              <a:t>Ядро может иметь произвольную форму и размер (во квадрат или круг). </a:t>
            </a:r>
          </a:p>
          <a:p>
            <a:r>
              <a:rPr lang="ru-RU" dirty="0"/>
              <a:t>При этом в ядре выделяется единственная </a:t>
            </a:r>
            <a:r>
              <a:rPr lang="ru-RU" b="1" i="1" dirty="0"/>
              <a:t>ведущая позиция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anchor</a:t>
            </a:r>
            <a:r>
              <a:rPr lang="ru-RU" dirty="0"/>
              <a:t>), которая совмещается с текущим пикселем при вычислении свертки. </a:t>
            </a:r>
          </a:p>
          <a:p>
            <a:endParaRPr lang="ru-RU" dirty="0"/>
          </a:p>
          <a:p>
            <a:r>
              <a:rPr lang="ru-RU" dirty="0"/>
              <a:t>Проход шаблоном по изображению и применение </a:t>
            </a:r>
            <a:r>
              <a:rPr lang="ru-RU" b="1" i="1" dirty="0"/>
              <a:t>оператора локального максимума к интенсивностям</a:t>
            </a:r>
            <a:r>
              <a:rPr lang="ru-RU" dirty="0"/>
              <a:t> пикселей изображения, которые накрываются шаблоном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светлых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84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преобразования. </a:t>
            </a:r>
            <a:r>
              <a:rPr lang="ru-RU" dirty="0" smtClean="0"/>
              <a:t>Эрозия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Эрозия</a:t>
            </a:r>
            <a:r>
              <a:rPr lang="ru-RU" dirty="0"/>
              <a:t> (морфологическое сужение) – операция, обратная к дилатации. </a:t>
            </a:r>
          </a:p>
          <a:p>
            <a:endParaRPr lang="ru-RU" dirty="0"/>
          </a:p>
          <a:p>
            <a:r>
              <a:rPr lang="ru-RU" dirty="0"/>
              <a:t>Действие эрозии подобно дилатации, разница лишь в том, что используется </a:t>
            </a:r>
            <a:r>
              <a:rPr lang="ru-RU" b="1" i="1" dirty="0"/>
              <a:t>оператор поиска локального минимума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темных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43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действия дилатации и эрозии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40" y="1057060"/>
            <a:ext cx="5478164" cy="52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58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Дилатация и эрозия.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dilate(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element,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iterations=1,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=BORDER_CONSTANT,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Scalar&amp;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morphologyDefaultBorderValue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erode(.)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kern="1200" dirty="0" smtClean="0"/>
              <a:t> </a:t>
            </a:r>
            <a:r>
              <a:rPr lang="ru-RU" kern="1200" dirty="0"/>
              <a:t>– шаблон, который используется в процессе дилатации. Если 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kern="1200" dirty="0"/>
              <a:t>, то применяется квадратный шаблон размером 3x3.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29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39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</a:t>
            </a:r>
            <a:r>
              <a:rPr lang="en-US" dirty="0" smtClean="0"/>
              <a:t>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создания новых слоев, которые по сути являются строительными единицами нейронных сетей</a:t>
            </a:r>
          </a:p>
          <a:p>
            <a:r>
              <a:rPr lang="ru-RU" dirty="0" smtClean="0"/>
              <a:t>Множество встроенных наиболее полезных слоев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 для построения и изменения нейронных сетей из слоев</a:t>
            </a:r>
          </a:p>
          <a:p>
            <a:r>
              <a:rPr lang="ru-RU" dirty="0" smtClean="0"/>
              <a:t>Функционал, необходимый для загрузки моделей нейронных сетей в форматах, которые используются библиотеками </a:t>
            </a:r>
            <a:r>
              <a:rPr lang="en-US" dirty="0" smtClean="0"/>
              <a:t>Caffe, Torch, TensorFlow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b="1" i="1" dirty="0" smtClean="0"/>
              <a:t>Функциональность этого модуля направлена </a:t>
            </a:r>
            <a:br>
              <a:rPr lang="ru-RU" b="1" i="1" dirty="0" smtClean="0"/>
            </a:br>
            <a:r>
              <a:rPr lang="ru-RU" b="1" i="1" dirty="0" smtClean="0"/>
              <a:t>на поддержку прямого прохода вычислений по сети,</a:t>
            </a:r>
            <a:br>
              <a:rPr lang="ru-RU" b="1" i="1" dirty="0" smtClean="0"/>
            </a:br>
            <a:r>
              <a:rPr lang="ru-RU" b="1" i="1" dirty="0" smtClean="0"/>
              <a:t>т.е. для </a:t>
            </a:r>
            <a:r>
              <a:rPr lang="ru-RU" b="1" i="1" u="sng" dirty="0" smtClean="0"/>
              <a:t>тестирования</a:t>
            </a:r>
            <a:r>
              <a:rPr lang="ru-RU" b="1" i="1" dirty="0" smtClean="0"/>
              <a:t> сетей</a:t>
            </a:r>
            <a:endParaRPr lang="ru-RU" b="1" i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4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тестирования нейронной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56641" y="1406208"/>
            <a:ext cx="7753223" cy="397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изображения/изображений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6641" y="215804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Чтение модели нейронной сети</a:t>
            </a:r>
            <a:br>
              <a:rPr lang="ru-RU" sz="2000" b="1" dirty="0" smtClean="0"/>
            </a:br>
            <a:r>
              <a:rPr lang="ru-RU" sz="2000" b="1" dirty="0" smtClean="0"/>
              <a:t>(загрузка архитектуры и весов сети)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641" y="3219877"/>
            <a:ext cx="775322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Предварительная </a:t>
            </a:r>
            <a:r>
              <a:rPr lang="ru-RU" sz="2000" b="1" dirty="0" smtClean="0"/>
              <a:t>обработка изображения/изображений (масштабирование, вычитание среднего и др.)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6641" y="4244385"/>
            <a:ext cx="77532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Прямой проход сети (вычисление выхода сети)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6641" y="498373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полученного выхода сети</a:t>
            </a:r>
            <a:br>
              <a:rPr lang="ru-RU" sz="2000" b="1" dirty="0" smtClean="0"/>
            </a:br>
            <a:r>
              <a:rPr lang="ru-RU" sz="2000" b="1" dirty="0" smtClean="0"/>
              <a:t>(зависит от задачи)</a:t>
            </a:r>
            <a:endParaRPr lang="ru-RU" sz="2000" b="1" dirty="0"/>
          </a:p>
        </p:txBody>
      </p: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4933253" y="1804105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8" idx="0"/>
          </p:cNvCxnSpPr>
          <p:nvPr/>
        </p:nvCxnSpPr>
        <p:spPr>
          <a:xfrm>
            <a:off x="4933253" y="2865934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2"/>
            <a:endCxn id="9" idx="0"/>
          </p:cNvCxnSpPr>
          <p:nvPr/>
        </p:nvCxnSpPr>
        <p:spPr>
          <a:xfrm>
            <a:off x="4933253" y="3927763"/>
            <a:ext cx="0" cy="3166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2"/>
            <a:endCxn id="11" idx="0"/>
          </p:cNvCxnSpPr>
          <p:nvPr/>
        </p:nvCxnSpPr>
        <p:spPr>
          <a:xfrm>
            <a:off x="4933253" y="4644495"/>
            <a:ext cx="0" cy="3392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8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Функции чтения </a:t>
            </a:r>
            <a:r>
              <a:rPr lang="ru-RU" sz="2800" dirty="0"/>
              <a:t>модели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readNetFromCaffe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prototxt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caffeModel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readNetFromTensorflow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readNetFromTorch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isBinary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ru-RU" dirty="0"/>
              <a:t>Ч</a:t>
            </a:r>
            <a:r>
              <a:rPr lang="ru-RU" dirty="0" smtClean="0"/>
              <a:t>тение натренированных моделей в форматах, с которыми работают библиотеки </a:t>
            </a:r>
            <a:r>
              <a:rPr lang="en-US" dirty="0" smtClean="0"/>
              <a:t>Caffe, TensorFlow, </a:t>
            </a:r>
            <a:r>
              <a:rPr lang="en-US" dirty="0" smtClean="0"/>
              <a:t>Torch</a:t>
            </a:r>
            <a:endParaRPr lang="ru-RU" dirty="0" smtClean="0"/>
          </a:p>
          <a:p>
            <a:r>
              <a:rPr lang="ru-RU" dirty="0" smtClean="0"/>
              <a:t>Возвращают объект нейронной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8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справочная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страница: </a:t>
            </a:r>
            <a:r>
              <a:rPr lang="en-US" dirty="0" smtClean="0">
                <a:hlinkClick r:id="rId2"/>
              </a:rPr>
              <a:t>http://opencv.org</a:t>
            </a:r>
            <a:endParaRPr lang="en-US" dirty="0" smtClean="0"/>
          </a:p>
          <a:p>
            <a:r>
              <a:rPr lang="ru-RU" dirty="0" smtClean="0"/>
              <a:t>Библиотека с открытым исходным кодом</a:t>
            </a:r>
          </a:p>
          <a:p>
            <a:r>
              <a:rPr lang="ru-RU" dirty="0" smtClean="0"/>
              <a:t>Распространяется под лицензией </a:t>
            </a:r>
            <a:r>
              <a:rPr lang="en-US" dirty="0" smtClean="0"/>
              <a:t>BSD</a:t>
            </a:r>
          </a:p>
          <a:p>
            <a:r>
              <a:rPr lang="ru-RU" dirty="0" smtClean="0"/>
              <a:t>Разрабатывается с 1998 г. (</a:t>
            </a:r>
            <a:r>
              <a:rPr lang="en-US" dirty="0" smtClean="0"/>
              <a:t>Intel, </a:t>
            </a:r>
            <a:r>
              <a:rPr lang="en-US" dirty="0" err="1" smtClean="0"/>
              <a:t>Itseez</a:t>
            </a:r>
            <a:r>
              <a:rPr lang="ru-RU" dirty="0" smtClean="0"/>
              <a:t> при активном участии сообщества)</a:t>
            </a:r>
          </a:p>
          <a:p>
            <a:r>
              <a:rPr lang="ru-RU" dirty="0" smtClean="0"/>
              <a:t>Используется многими компаниями, организациями, ВУЗами (</a:t>
            </a:r>
            <a:r>
              <a:rPr lang="en-US" dirty="0" smtClean="0"/>
              <a:t>NVIDIA, Willow Garage, Intel, Google, Stanford </a:t>
            </a:r>
            <a:r>
              <a:rPr lang="ru-RU" dirty="0" smtClean="0"/>
              <a:t>и другие)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err="1" smtClean="0"/>
              <a:t>prototxt</a:t>
            </a:r>
            <a:r>
              <a:rPr lang="ru-RU" dirty="0" smtClean="0"/>
              <a:t> на примере сети </a:t>
            </a:r>
            <a:r>
              <a:rPr lang="en-US" dirty="0" err="1" smtClean="0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6976"/>
            <a:ext cx="9378547" cy="4968875"/>
          </a:xfrm>
        </p:spPr>
        <p:txBody>
          <a:bodyPr numCol="2" spcCol="108000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"data"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"conv1/7x7_s2"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convolution_param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num_output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64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stride: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weight_filler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xavier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007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Функции подготовки </a:t>
            </a:r>
            <a:r>
              <a:rPr lang="ru-RU" sz="2800" dirty="0" smtClean="0"/>
              <a:t>изображения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оздание четырехмерного </a:t>
            </a:r>
            <a:r>
              <a:rPr lang="ru-RU" dirty="0" err="1" smtClean="0"/>
              <a:t>блоба</a:t>
            </a:r>
            <a:r>
              <a:rPr lang="ru-RU" dirty="0" smtClean="0"/>
              <a:t> из изображения/набора изображений размерности </a:t>
            </a:r>
            <a:r>
              <a:rPr lang="pt-BR" dirty="0"/>
              <a:t>[W x H x C x N</a:t>
            </a:r>
            <a:r>
              <a:rPr lang="pt-BR" dirty="0" smtClean="0"/>
              <a:t>]</a:t>
            </a:r>
            <a:r>
              <a:rPr lang="ru-RU" dirty="0" smtClean="0"/>
              <a:t>, </a:t>
            </a:r>
            <a:r>
              <a:rPr lang="en-US" dirty="0" smtClean="0"/>
              <a:t>W – </a:t>
            </a:r>
            <a:r>
              <a:rPr lang="ru-RU" dirty="0" smtClean="0"/>
              <a:t>ширина изображения</a:t>
            </a:r>
            <a:r>
              <a:rPr lang="en-US" dirty="0" smtClean="0"/>
              <a:t>, H – </a:t>
            </a:r>
            <a:r>
              <a:rPr lang="ru-RU" dirty="0" smtClean="0"/>
              <a:t>высота изображения</a:t>
            </a:r>
            <a:r>
              <a:rPr lang="en-US" dirty="0" smtClean="0"/>
              <a:t>, C – </a:t>
            </a:r>
            <a:r>
              <a:rPr lang="ru-RU" dirty="0" smtClean="0"/>
              <a:t>число каналов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 –</a:t>
            </a:r>
            <a:r>
              <a:rPr lang="ru-RU" dirty="0" smtClean="0"/>
              <a:t> количество изображений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45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Функции подготовки изображения </a:t>
            </a:r>
            <a:r>
              <a:rPr lang="ru-RU" sz="2800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 smtClean="0"/>
              <a:t>Дополнительно обеспечивается масштабирование с коэффициентом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dirty="0" smtClean="0"/>
              <a:t>, </a:t>
            </a:r>
            <a:r>
              <a:rPr lang="ru-RU" dirty="0" smtClean="0"/>
              <a:t>обрезка изображения для размеров входа сети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, </a:t>
            </a:r>
            <a:r>
              <a:rPr lang="ru-RU" dirty="0" smtClean="0"/>
              <a:t>вычитание среднего значения интенсивности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 smtClean="0"/>
              <a:t> </a:t>
            </a:r>
            <a:r>
              <a:rPr lang="ru-RU" dirty="0" smtClean="0"/>
              <a:t>из всех пикселей изображения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15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Класс представления нейронной сети </a:t>
            </a:r>
            <a:r>
              <a:rPr lang="en-US" sz="2800" dirty="0" smtClean="0"/>
              <a:t>Net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</a:t>
            </a:r>
            <a:r>
              <a:rPr lang="ru-RU" dirty="0" smtClean="0"/>
              <a:t> предоставляет возможности для создания и манипулирования нейронными сетями</a:t>
            </a:r>
          </a:p>
          <a:p>
            <a:endParaRPr lang="ru-RU" dirty="0" smtClean="0"/>
          </a:p>
          <a:p>
            <a:r>
              <a:rPr lang="ru-RU" dirty="0" smtClean="0"/>
              <a:t>Нейронная сеть представляется направленным ацикличным графом</a:t>
            </a:r>
          </a:p>
          <a:p>
            <a:r>
              <a:rPr lang="ru-RU" dirty="0" smtClean="0"/>
              <a:t>Вершина графа – слой нейронной сети. Каждый слой сети имеет уникальный целочисленный идентификатор или уникальное в рамках сети название</a:t>
            </a:r>
          </a:p>
          <a:p>
            <a:r>
              <a:rPr lang="ru-RU" dirty="0" smtClean="0"/>
              <a:t>Ребра графа – отношения между слоями</a:t>
            </a:r>
            <a:endParaRPr lang="en-US" dirty="0" smtClean="0"/>
          </a:p>
          <a:p>
            <a:r>
              <a:rPr lang="ru-RU" dirty="0" smtClean="0"/>
              <a:t>Для представления слоев сети определен класс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ru-RU" dirty="0" smtClean="0">
                <a:hlinkClick r:id="rId2"/>
              </a:rPr>
              <a:t>документации</a:t>
            </a:r>
            <a:r>
              <a:rPr lang="ru-RU" dirty="0" smtClean="0"/>
              <a:t> представлен полный </a:t>
            </a:r>
            <a:r>
              <a:rPr lang="ru-RU" dirty="0"/>
              <a:t>список поддерживаемых слоев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Прямой проход </a:t>
            </a:r>
            <a:r>
              <a:rPr lang="ru-RU" sz="2800" dirty="0" smtClean="0"/>
              <a:t>сети</a:t>
            </a:r>
            <a:r>
              <a:rPr lang="en-US" sz="2800" dirty="0" smtClean="0"/>
              <a:t>. </a:t>
            </a:r>
            <a:r>
              <a:rPr lang="ru-RU" sz="2800" dirty="0" smtClean="0"/>
              <a:t>Методы класса </a:t>
            </a:r>
            <a:r>
              <a:rPr lang="en-US" sz="2800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setInput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&amp;blob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"")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Установка данных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 в качестве входа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2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сети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 forward(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=String())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Вычисление значений выходного слоя нейронной сети с названием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6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 bwMode="auto">
          <a:xfrm>
            <a:off x="4953000" y="3342639"/>
            <a:ext cx="4871720" cy="2844801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63097" y="1199514"/>
            <a:ext cx="4386983" cy="4987926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Названия входного/выходного слоев </a:t>
            </a:r>
            <a:r>
              <a:rPr lang="ru-RU" dirty="0"/>
              <a:t>сети </a:t>
            </a:r>
            <a:r>
              <a:rPr lang="en-US" dirty="0" err="1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9514"/>
            <a:ext cx="9654540" cy="4968875"/>
          </a:xfrm>
        </p:spPr>
        <p:txBody>
          <a:bodyPr numCol="2" spcCol="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data"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"Softmax"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"loss3/classifier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51460" y="1635760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311140" y="4097214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8090" y="1199514"/>
            <a:ext cx="386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8090" y="1912352"/>
            <a:ext cx="397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выходного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>
            <a:stCxn id="8" idx="1"/>
            <a:endCxn id="6" idx="3"/>
          </p:cNvCxnSpPr>
          <p:nvPr/>
        </p:nvCxnSpPr>
        <p:spPr bwMode="auto">
          <a:xfrm flipH="1">
            <a:off x="2611120" y="1430347"/>
            <a:ext cx="2426970" cy="3781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Прямая со стрелкой 15"/>
          <p:cNvCxnSpPr>
            <a:stCxn id="9" idx="2"/>
            <a:endCxn id="7" idx="0"/>
          </p:cNvCxnSpPr>
          <p:nvPr/>
        </p:nvCxnSpPr>
        <p:spPr bwMode="auto">
          <a:xfrm flipH="1">
            <a:off x="6490970" y="2374017"/>
            <a:ext cx="534035" cy="17231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0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Анализ </a:t>
            </a:r>
            <a:r>
              <a:rPr lang="ru-RU" sz="2800" dirty="0" smtClean="0"/>
              <a:t>выхода </a:t>
            </a:r>
            <a:r>
              <a:rPr lang="ru-RU" sz="2800" dirty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Метод анализа выхода сети зависит от задачи!</a:t>
            </a:r>
          </a:p>
          <a:p>
            <a:endParaRPr lang="ru-RU" b="1" dirty="0" smtClean="0"/>
          </a:p>
          <a:p>
            <a:r>
              <a:rPr lang="ru-RU" b="1" dirty="0" smtClean="0"/>
              <a:t>Задача классификации изображений</a:t>
            </a:r>
          </a:p>
          <a:p>
            <a:pPr lvl="1"/>
            <a:r>
              <a:rPr lang="ru-RU" dirty="0" smtClean="0"/>
              <a:t>Выход сети – вектор достоверностей принадлежности изображения каждому из возможных классов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</a:t>
            </a:r>
          </a:p>
          <a:p>
            <a:r>
              <a:rPr lang="ru-RU" b="1" dirty="0" smtClean="0"/>
              <a:t>Задача семантической сегментации</a:t>
            </a:r>
          </a:p>
          <a:p>
            <a:pPr lvl="1"/>
            <a:r>
              <a:rPr lang="ru-RU" dirty="0" smtClean="0"/>
              <a:t>Выход сети – набор матриц, каждая из которых содержит достоверность принадлежности пикселей определенному классу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 для каждого пикселя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???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 изучение?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169034"/>
            <a:ext cx="8543925" cy="4868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23760" y="3200400"/>
            <a:ext cx="1920240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23760" y="5161280"/>
            <a:ext cx="192024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63360" y="1503680"/>
            <a:ext cx="883920" cy="43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11758" y="1741488"/>
            <a:ext cx="195064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Сторонние библиотеки</a:t>
            </a:r>
          </a:p>
          <a:p>
            <a:r>
              <a:rPr lang="en-US" sz="2000" dirty="0" smtClean="0"/>
              <a:t>Eigen</a:t>
            </a:r>
          </a:p>
          <a:p>
            <a:r>
              <a:rPr lang="en-US" sz="2000" dirty="0" smtClean="0"/>
              <a:t>IPP</a:t>
            </a:r>
          </a:p>
          <a:p>
            <a:r>
              <a:rPr lang="en-US" sz="2000" dirty="0" smtClean="0"/>
              <a:t>Jasper</a:t>
            </a:r>
          </a:p>
          <a:p>
            <a:r>
              <a:rPr lang="en-US" sz="2000" dirty="0" smtClean="0"/>
              <a:t>JPEG, PNG</a:t>
            </a:r>
          </a:p>
          <a:p>
            <a:r>
              <a:rPr lang="en-US" sz="2000" dirty="0" err="1" smtClean="0"/>
              <a:t>OpenNI</a:t>
            </a:r>
            <a:endParaRPr lang="en-US" sz="2000" dirty="0" smtClean="0"/>
          </a:p>
          <a:p>
            <a:r>
              <a:rPr lang="en-US" sz="2000" dirty="0" err="1" smtClean="0"/>
              <a:t>Qt</a:t>
            </a:r>
            <a:endParaRPr lang="en-US" sz="2000" dirty="0" smtClean="0"/>
          </a:p>
          <a:p>
            <a:r>
              <a:rPr lang="en-US" sz="2000" dirty="0" smtClean="0"/>
              <a:t>TBB</a:t>
            </a:r>
          </a:p>
          <a:p>
            <a:r>
              <a:rPr lang="en-US" sz="2000" dirty="0" err="1" smtClean="0"/>
              <a:t>VideoInput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399" y="1751648"/>
            <a:ext cx="17881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Языки</a:t>
            </a:r>
          </a:p>
          <a:p>
            <a:r>
              <a:rPr lang="en-US" sz="2000" dirty="0" smtClean="0"/>
              <a:t>C/C++</a:t>
            </a:r>
          </a:p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CUDA</a:t>
            </a:r>
          </a:p>
          <a:p>
            <a:r>
              <a:rPr lang="en-US" sz="2000" dirty="0" smtClean="0"/>
              <a:t>Java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63841" y="1741487"/>
            <a:ext cx="17881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Разработка</a:t>
            </a:r>
          </a:p>
          <a:p>
            <a:r>
              <a:rPr lang="en-US" sz="2000" dirty="0" smtClean="0"/>
              <a:t>Maintainers</a:t>
            </a:r>
          </a:p>
          <a:p>
            <a:r>
              <a:rPr lang="en-US" sz="2000" dirty="0" smtClean="0"/>
              <a:t>Contributors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282" y="1751648"/>
            <a:ext cx="178816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Модули</a:t>
            </a:r>
          </a:p>
          <a:p>
            <a:r>
              <a:rPr lang="en-US" sz="2000" b="1" dirty="0" smtClean="0"/>
              <a:t>core</a:t>
            </a:r>
          </a:p>
          <a:p>
            <a:r>
              <a:rPr lang="en-US" sz="2000" b="1" dirty="0" err="1" smtClean="0"/>
              <a:t>imgproc</a:t>
            </a:r>
            <a:endParaRPr lang="en-US" sz="2000" b="1" dirty="0" smtClean="0"/>
          </a:p>
          <a:p>
            <a:r>
              <a:rPr lang="en-US" sz="2000" b="1" dirty="0" err="1" smtClean="0"/>
              <a:t>highgui</a:t>
            </a:r>
            <a:endParaRPr lang="en-US" sz="2000" b="1" dirty="0" smtClean="0"/>
          </a:p>
          <a:p>
            <a:r>
              <a:rPr lang="en-US" sz="2000" dirty="0" err="1" smtClean="0"/>
              <a:t>gpu</a:t>
            </a:r>
            <a:endParaRPr lang="en-US" sz="2000" dirty="0" smtClean="0"/>
          </a:p>
          <a:p>
            <a:r>
              <a:rPr lang="en-US" sz="2000" dirty="0" smtClean="0"/>
              <a:t>ml</a:t>
            </a:r>
          </a:p>
          <a:p>
            <a:r>
              <a:rPr lang="en-US" sz="2000" b="1" dirty="0" err="1" smtClean="0"/>
              <a:t>dnn</a:t>
            </a:r>
            <a:endParaRPr lang="en-US" sz="2000" b="1" dirty="0" smtClean="0"/>
          </a:p>
          <a:p>
            <a:r>
              <a:rPr lang="en-US" sz="2000" dirty="0" err="1" smtClean="0"/>
              <a:t>objdetect</a:t>
            </a:r>
            <a:endParaRPr lang="en-US" sz="2000" dirty="0" smtClean="0"/>
          </a:p>
          <a:p>
            <a:r>
              <a:rPr lang="en-US" sz="2000" dirty="0" smtClean="0"/>
              <a:t>video</a:t>
            </a:r>
          </a:p>
          <a:p>
            <a:r>
              <a:rPr lang="en-US" sz="2000" dirty="0" smtClean="0"/>
              <a:t>calib3d</a:t>
            </a:r>
          </a:p>
          <a:p>
            <a:r>
              <a:rPr lang="en-US" sz="2000" dirty="0" smtClean="0"/>
              <a:t>features2d</a:t>
            </a:r>
          </a:p>
          <a:p>
            <a:r>
              <a:rPr lang="en-US" sz="2000" dirty="0" err="1" smtClean="0"/>
              <a:t>flann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02562" y="1751648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Архитектуры</a:t>
            </a:r>
          </a:p>
          <a:p>
            <a:r>
              <a:rPr lang="en-US" sz="2000" dirty="0" smtClean="0"/>
              <a:t>x86</a:t>
            </a:r>
          </a:p>
          <a:p>
            <a:r>
              <a:rPr lang="en-US" sz="2000" dirty="0" smtClean="0"/>
              <a:t>x64</a:t>
            </a:r>
          </a:p>
          <a:p>
            <a:r>
              <a:rPr lang="en-US" sz="2000" dirty="0" smtClean="0"/>
              <a:t>ARM</a:t>
            </a:r>
          </a:p>
          <a:p>
            <a:r>
              <a:rPr lang="en-US" sz="2000" dirty="0" smtClean="0"/>
              <a:t>CUDA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2399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Технологии</a:t>
            </a:r>
          </a:p>
          <a:p>
            <a:r>
              <a:rPr lang="en-US" sz="2000" dirty="0" smtClean="0"/>
              <a:t>CUDA</a:t>
            </a:r>
            <a:endParaRPr lang="ru-RU" sz="2000" dirty="0" smtClean="0"/>
          </a:p>
          <a:p>
            <a:r>
              <a:rPr lang="en-US" sz="2000" dirty="0" smtClean="0"/>
              <a:t>SSE</a:t>
            </a:r>
          </a:p>
          <a:p>
            <a:r>
              <a:rPr lang="en-US" sz="2000" dirty="0" smtClean="0"/>
              <a:t>TBB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2562" y="3895924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OC</a:t>
            </a:r>
            <a:endParaRPr lang="ru-RU" sz="2000" b="1" u="sng" dirty="0" smtClean="0"/>
          </a:p>
          <a:p>
            <a:r>
              <a:rPr lang="en-US" sz="2000" dirty="0" smtClean="0"/>
              <a:t>Windows</a:t>
            </a:r>
          </a:p>
          <a:p>
            <a:r>
              <a:rPr lang="en-US" sz="2000" dirty="0" smtClean="0"/>
              <a:t>Linux</a:t>
            </a:r>
          </a:p>
          <a:p>
            <a:r>
              <a:rPr lang="en-US" sz="2000" dirty="0" smtClean="0"/>
              <a:t>Mac OS</a:t>
            </a:r>
          </a:p>
          <a:p>
            <a:r>
              <a:rPr lang="en-US" sz="2000" dirty="0" smtClean="0"/>
              <a:t>Android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3841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Контроль качества</a:t>
            </a:r>
          </a:p>
          <a:p>
            <a:r>
              <a:rPr lang="en-US" sz="2000" dirty="0" err="1" smtClean="0"/>
              <a:t>Buildbot</a:t>
            </a:r>
            <a:endParaRPr lang="en-US" sz="2000" dirty="0" smtClean="0"/>
          </a:p>
          <a:p>
            <a:r>
              <a:rPr lang="en-US" sz="2000" dirty="0" smtClean="0"/>
              <a:t>Google Tests</a:t>
            </a:r>
            <a:endParaRPr lang="ru-RU" sz="2000" dirty="0"/>
          </a:p>
        </p:txBody>
      </p:sp>
      <p:sp>
        <p:nvSpPr>
          <p:cNvPr id="12" name="Счетверенная стрелка 11"/>
          <p:cNvSpPr/>
          <p:nvPr/>
        </p:nvSpPr>
        <p:spPr>
          <a:xfrm>
            <a:off x="4265383" y="2826325"/>
            <a:ext cx="1424217" cy="1333368"/>
          </a:xfrm>
          <a:prstGeom prst="quadArrow">
            <a:avLst>
              <a:gd name="adj1" fmla="val 14183"/>
              <a:gd name="adj2" fmla="val 14183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" name="Дата 7"/>
          <p:cNvSpPr>
            <a:spLocks noGrp="1"/>
          </p:cNvSpPr>
          <p:nvPr>
            <p:ph type="dt" sz="half" idx="2"/>
          </p:nvPr>
        </p:nvSpPr>
        <p:spPr>
          <a:xfrm>
            <a:off x="882261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16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3007922" y="6408738"/>
            <a:ext cx="5761302" cy="449262"/>
          </a:xfrm>
        </p:spPr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схема приложения компьютерного зрения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6241" y="125380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изображения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1" y="200564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Предварительная обработка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1" y="275748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Извлечение признаков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1" y="3509328"/>
            <a:ext cx="64617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сцены</a:t>
            </a:r>
            <a:br>
              <a:rPr lang="ru-RU" sz="2000" b="1" dirty="0" smtClean="0"/>
            </a:br>
            <a:r>
              <a:rPr lang="ru-RU" sz="2000" b="1" dirty="0" smtClean="0"/>
              <a:t>(детектирование объектов, сегментация и т.п.)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1" y="540186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Принятие решений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1" y="4630500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Регистрация, анализ движения и т.п.</a:t>
            </a:r>
            <a:endParaRPr lang="ru-RU" sz="2000" b="1" dirty="0"/>
          </a:p>
        </p:txBody>
      </p:sp>
      <p:cxnSp>
        <p:nvCxnSpPr>
          <p:cNvPr id="11" name="Прямая со стрелкой 10"/>
          <p:cNvCxnSpPr>
            <a:stCxn id="4" idx="2"/>
            <a:endCxn id="5" idx="0"/>
          </p:cNvCxnSpPr>
          <p:nvPr/>
        </p:nvCxnSpPr>
        <p:spPr>
          <a:xfrm>
            <a:off x="3627121" y="165391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>
            <a:off x="3627121" y="240575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7" idx="0"/>
          </p:cNvCxnSpPr>
          <p:nvPr/>
        </p:nvCxnSpPr>
        <p:spPr>
          <a:xfrm>
            <a:off x="3627121" y="315759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>
            <a:off x="3627121" y="4217214"/>
            <a:ext cx="0" cy="413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  <a:endCxn id="8" idx="0"/>
          </p:cNvCxnSpPr>
          <p:nvPr/>
        </p:nvCxnSpPr>
        <p:spPr>
          <a:xfrm>
            <a:off x="3627121" y="5030610"/>
            <a:ext cx="0" cy="3712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6491" y="1253807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highgui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6490" y="200692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endParaRPr lang="ru-RU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6491" y="2757487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features2d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6490" y="3674313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</a:t>
            </a:r>
            <a:r>
              <a:rPr lang="en-US" sz="2000" dirty="0" err="1" smtClean="0"/>
              <a:t>objdetect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6490" y="4591140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stitching, calib3d, </a:t>
            </a:r>
            <a:r>
              <a:rPr lang="ru-RU" sz="2000" dirty="0" smtClean="0"/>
              <a:t>др.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6490" y="540186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ml, </a:t>
            </a:r>
            <a:r>
              <a:rPr lang="en-US" sz="2000" dirty="0" err="1" smtClean="0"/>
              <a:t>dnn</a:t>
            </a:r>
            <a:endParaRPr lang="ru-RU" sz="2000" dirty="0"/>
          </a:p>
        </p:txBody>
      </p:sp>
      <p:sp>
        <p:nvSpPr>
          <p:cNvPr id="43" name="Дата 4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44" name="Нижний колонтитул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4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1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core. </a:t>
            </a:r>
            <a:r>
              <a:rPr lang="ru-RU" dirty="0"/>
              <a:t>Хранение </a:t>
            </a:r>
            <a:r>
              <a:rPr lang="ru-RU" dirty="0" smtClean="0"/>
              <a:t>изображений (1)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9" name="Объект 2"/>
          <p:cNvSpPr>
            <a:spLocks noGrp="1"/>
          </p:cNvSpPr>
          <p:nvPr/>
        </p:nvSpPr>
        <p:spPr bwMode="auto">
          <a:xfrm>
            <a:off x="305400" y="1167449"/>
            <a:ext cx="4940300" cy="366959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</a:t>
            </a:r>
            <a:r>
              <a:rPr lang="en-US" dirty="0" smtClean="0"/>
              <a:t>*********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9220" y="1167448"/>
            <a:ext cx="619760" cy="4083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08980" y="2002790"/>
            <a:ext cx="2438400" cy="242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5505633" y="1772804"/>
            <a:ext cx="409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Элемент изображения – пиксель</a:t>
            </a:r>
            <a:endParaRPr lang="ru-RU" sz="2000" dirty="0"/>
          </a:p>
        </p:txBody>
      </p:sp>
      <p:cxnSp>
        <p:nvCxnSpPr>
          <p:cNvPr id="13" name="Прямая со стрелкой 12"/>
          <p:cNvCxnSpPr>
            <a:stCxn id="12" idx="1"/>
            <a:endCxn id="10" idx="3"/>
          </p:cNvCxnSpPr>
          <p:nvPr/>
        </p:nvCxnSpPr>
        <p:spPr bwMode="auto">
          <a:xfrm flipH="1" flipV="1">
            <a:off x="1008980" y="1371600"/>
            <a:ext cx="4496653" cy="6012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4" name="TextBox 7"/>
          <p:cNvSpPr txBox="1"/>
          <p:nvPr/>
        </p:nvSpPr>
        <p:spPr>
          <a:xfrm>
            <a:off x="5505633" y="302466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Область интереса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14" idx="1"/>
            <a:endCxn id="11" idx="3"/>
          </p:cNvCxnSpPr>
          <p:nvPr/>
        </p:nvCxnSpPr>
        <p:spPr bwMode="auto">
          <a:xfrm flipH="1" flipV="1">
            <a:off x="3447380" y="3216751"/>
            <a:ext cx="2058253" cy="7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Объект 2"/>
          <p:cNvSpPr>
            <a:spLocks noGrp="1"/>
          </p:cNvSpPr>
          <p:nvPr/>
        </p:nvSpPr>
        <p:spPr bwMode="auto">
          <a:xfrm>
            <a:off x="305400" y="5530149"/>
            <a:ext cx="9295200" cy="45409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RGBRGBRGBRGBRGBRGB*********RGBRGBRGBRGBRGBRGB*********</a:t>
            </a:r>
            <a:r>
              <a:rPr lang="ru-RU" sz="1800" dirty="0" smtClean="0"/>
              <a:t>…</a:t>
            </a:r>
            <a:endParaRPr lang="ru-RU" sz="1800" dirty="0"/>
          </a:p>
        </p:txBody>
      </p:sp>
      <p:sp>
        <p:nvSpPr>
          <p:cNvPr id="20" name="TextBox 7"/>
          <p:cNvSpPr txBox="1"/>
          <p:nvPr/>
        </p:nvSpPr>
        <p:spPr>
          <a:xfrm>
            <a:off x="3038402" y="5128263"/>
            <a:ext cx="363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Расположение в памяти</a:t>
            </a:r>
            <a:endParaRPr lang="ru-RU" sz="2400" dirty="0"/>
          </a:p>
        </p:txBody>
      </p:sp>
      <p:sp>
        <p:nvSpPr>
          <p:cNvPr id="21" name="TextBox 7"/>
          <p:cNvSpPr txBox="1"/>
          <p:nvPr/>
        </p:nvSpPr>
        <p:spPr>
          <a:xfrm>
            <a:off x="5505633" y="116468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r>
              <a:rPr lang="ru-RU" dirty="0" smtClean="0"/>
              <a:t>Создание: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A(h, w, type)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высота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/>
              <a:t> – </a:t>
            </a:r>
            <a:r>
              <a:rPr lang="ru-RU" dirty="0" smtClean="0"/>
              <a:t>ширина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– </a:t>
            </a:r>
            <a:r>
              <a:rPr lang="ru-RU" dirty="0" smtClean="0"/>
              <a:t>тип элементов </a:t>
            </a:r>
            <a:r>
              <a:rPr lang="en-US" dirty="0" smtClean="0"/>
              <a:t>(</a:t>
            </a:r>
            <a:r>
              <a:rPr lang="ru-RU" dirty="0" smtClean="0"/>
              <a:t>общий вид названия типа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битность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знаковость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канальность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ru-RU" dirty="0" smtClean="0"/>
              <a:t>например,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CV_8UC3</a:t>
            </a:r>
            <a:r>
              <a:rPr lang="ru-RU" dirty="0" smtClean="0"/>
              <a:t>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B = 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C = A(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dirty="0" smtClean="0"/>
              <a:t> – </a:t>
            </a:r>
            <a:r>
              <a:rPr lang="ru-RU" dirty="0" smtClean="0"/>
              <a:t>прямоугольная область интереса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Структура хранения:</a:t>
            </a:r>
          </a:p>
          <a:p>
            <a:pPr lvl="1"/>
            <a:r>
              <a:rPr lang="ru-RU" dirty="0" smtClean="0"/>
              <a:t>Размер, шаг выравнивания</a:t>
            </a:r>
          </a:p>
          <a:p>
            <a:pPr lvl="1"/>
            <a:r>
              <a:rPr lang="ru-RU" dirty="0" smtClean="0"/>
              <a:t>Счетчик ссылок</a:t>
            </a:r>
          </a:p>
          <a:p>
            <a:pPr lvl="1"/>
            <a:r>
              <a:rPr lang="ru-RU" dirty="0" smtClean="0"/>
              <a:t>Указатель на данные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2469</Words>
  <Application>Microsoft Office PowerPoint</Application>
  <PresentationFormat>Лист A4 (210x297 мм)</PresentationFormat>
  <Paragraphs>433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Bernard MT Condensed</vt:lpstr>
      <vt:lpstr>Calibri</vt:lpstr>
      <vt:lpstr>Cambria Math</vt:lpstr>
      <vt:lpstr>Courier New</vt:lpstr>
      <vt:lpstr>Wingdings</vt:lpstr>
      <vt:lpstr>1_itlab</vt:lpstr>
      <vt:lpstr>Библиотека OpenCV. Базовые возможности модулей core, highgui, imgproc, dnn</vt:lpstr>
      <vt:lpstr>Содержание</vt:lpstr>
      <vt:lpstr>Краткая справочная информация</vt:lpstr>
      <vt:lpstr>С чего начать изучение?</vt:lpstr>
      <vt:lpstr>Архитектура и разработка OpenCV</vt:lpstr>
      <vt:lpstr>Общая схема приложения компьютерного зрения</vt:lpstr>
      <vt:lpstr>Модуль core</vt:lpstr>
      <vt:lpstr>Модуль core. Хранение изображений (1)</vt:lpstr>
      <vt:lpstr>Модуль core. Хранение изображений (2)</vt:lpstr>
      <vt:lpstr>Модуль core. Хранение изображений (3)</vt:lpstr>
      <vt:lpstr>Модуль highgui</vt:lpstr>
      <vt:lpstr>Модуль highgui. Чтение/запись изображений</vt:lpstr>
      <vt:lpstr>Модуль highgui. Отображение изображений</vt:lpstr>
      <vt:lpstr>Модуль highgui. Отображение геометрических примитивов и текста</vt:lpstr>
      <vt:lpstr>Модуль imgproc</vt:lpstr>
      <vt:lpstr>Модуль imgproc. Базовые операции обработки изображений</vt:lpstr>
      <vt:lpstr>Cвертка и линейные фильтры</vt:lpstr>
      <vt:lpstr>Cвертка и линейные фильтры. Проблемы</vt:lpstr>
      <vt:lpstr>Линейные фильтры. Функции OpenCV</vt:lpstr>
      <vt:lpstr>Сглаживание изображений</vt:lpstr>
      <vt:lpstr>Сглаживание изображений. Функции OpenCV</vt:lpstr>
      <vt:lpstr>Морфологические преобразования. Дилатация</vt:lpstr>
      <vt:lpstr>Морфологические преобразования. Эрозия</vt:lpstr>
      <vt:lpstr>Пример действия дилатации и эрозии</vt:lpstr>
      <vt:lpstr>Дилатация и эрозия. Функции OpenCV</vt:lpstr>
      <vt:lpstr>Модуль dnn</vt:lpstr>
      <vt:lpstr>Модуль dnn. Состав модуля</vt:lpstr>
      <vt:lpstr>Общая схема тестирования нейронной сети</vt:lpstr>
      <vt:lpstr>Функции чтения модели нейронной сети</vt:lpstr>
      <vt:lpstr>Формат prototxt на примере сети GoogLeNet</vt:lpstr>
      <vt:lpstr>Функции подготовки изображения (1)</vt:lpstr>
      <vt:lpstr>Функции подготовки изображения (2)</vt:lpstr>
      <vt:lpstr>Класс представления нейронной сети Net</vt:lpstr>
      <vt:lpstr>Прямой проход сети. Методы класса Net</vt:lpstr>
      <vt:lpstr>Названия входного/выходного слоев сети GoogLeNet</vt:lpstr>
      <vt:lpstr>Анализ выхода сети</vt:lpstr>
      <vt:lpstr>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OpenCV. Базовые возможности модулей highgui, imgproc, dnn</dc:title>
  <dc:creator>kustikova.v</dc:creator>
  <cp:lastModifiedBy>kustikova.v</cp:lastModifiedBy>
  <cp:revision>73</cp:revision>
  <dcterms:created xsi:type="dcterms:W3CDTF">2017-08-24T07:45:41Z</dcterms:created>
  <dcterms:modified xsi:type="dcterms:W3CDTF">2017-08-28T14:03:30Z</dcterms:modified>
</cp:coreProperties>
</file>