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4"/>
  </p:notesMasterIdLst>
  <p:handoutMasterIdLst>
    <p:handoutMasterId r:id="rId15"/>
  </p:handoutMasterIdLst>
  <p:sldIdLst>
    <p:sldId id="289" r:id="rId3"/>
    <p:sldId id="290" r:id="rId4"/>
    <p:sldId id="293" r:id="rId5"/>
    <p:sldId id="303" r:id="rId6"/>
    <p:sldId id="295" r:id="rId7"/>
    <p:sldId id="291" r:id="rId8"/>
    <p:sldId id="304" r:id="rId9"/>
    <p:sldId id="305" r:id="rId10"/>
    <p:sldId id="299" r:id="rId11"/>
    <p:sldId id="294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C5F"/>
    <a:srgbClr val="FF0000"/>
    <a:srgbClr val="92928E"/>
    <a:srgbClr val="848480"/>
    <a:srgbClr val="444442"/>
    <a:srgbClr val="4A4A49"/>
    <a:srgbClr val="38A159"/>
    <a:srgbClr val="112C0B"/>
    <a:srgbClr val="B92121"/>
    <a:srgbClr val="D9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C902B7-BE76-CF19-AFE0-2C0F1EF727F1}" v="71" dt="2023-05-06T07:51:40.145"/>
    <p1510:client id="{71C59B9E-9D2A-134F-B457-F23E8969F98A}" v="2159" dt="2023-05-06T09:25:01.720"/>
    <p1510:client id="{E40D3B8C-2948-494A-B9D6-889A294553D4}" v="1941" dt="2023-05-06T09:29:31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732D1-0119-4424-ADB1-6A88624C9257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026BA-B8A7-4B5A-A3B0-0B7D31088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197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54FE6-3F31-4904-9137-AFF662B7D70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9E1F4-77C1-461E-ABFF-BFE7DD57A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5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2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016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01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tx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 flipH="1">
            <a:off x="0" y="-2"/>
            <a:ext cx="12192000" cy="6858001"/>
          </a:xfrm>
          <a:prstGeom prst="rect">
            <a:avLst/>
          </a:prstGeom>
          <a:blipFill dpi="0" rotWithShape="1">
            <a:blip r:embed="rId2">
              <a:alphaModFix amt="52000"/>
            </a:blip>
            <a:srcRect/>
            <a:stretch>
              <a:fillRect t="-45" b="-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00" y="1742900"/>
            <a:ext cx="53594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16398" y="4161275"/>
            <a:ext cx="5359206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4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int Cl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tx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 flipH="1">
            <a:off x="0" y="-2"/>
            <a:ext cx="12192000" cy="6858001"/>
          </a:xfrm>
          <a:prstGeom prst="rect">
            <a:avLst/>
          </a:prstGeom>
          <a:blipFill dpi="0" rotWithShape="1">
            <a:blip r:embed="rId2">
              <a:alphaModFix amt="52000"/>
            </a:blip>
            <a:srcRect/>
            <a:stretch>
              <a:fillRect t="-45" b="-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6000" y="1742900"/>
            <a:ext cx="54000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96099" y="4161275"/>
            <a:ext cx="5399803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53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7000">
                <a:schemeClr val="accent4"/>
              </a:gs>
              <a:gs pos="7000">
                <a:schemeClr val="accent4"/>
              </a:gs>
              <a:gs pos="63000">
                <a:schemeClr val="accent2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0" y="0"/>
            <a:ext cx="12190412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 l="-20940" t="-1372" b="-228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1876" y="2409650"/>
            <a:ext cx="7262923" cy="23876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5562600"/>
            <a:ext cx="11525096" cy="9477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36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09" y="-2"/>
            <a:ext cx="10185395" cy="896472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6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  <p:extLst>
    <p:ext uri="{DCECCB84-F9BA-43D5-87BE-67443E8EF086}">
      <p15:sldGuideLst xmlns:p15="http://schemas.microsoft.com/office/powerpoint/2012/main">
        <p15:guide id="2" pos="7" userDrawn="1">
          <p15:clr>
            <a:srgbClr val="FBAE40"/>
          </p15:clr>
        </p15:guide>
        <p15:guide id="3" pos="753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-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10" y="-1"/>
            <a:ext cx="10185395" cy="89647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753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eacons of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-1"/>
            <a:ext cx="12192000" cy="685799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rgbClr val="009BBD"/>
              </a:gs>
              <a:gs pos="100000">
                <a:srgbClr val="1B2A6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5" y="4"/>
            <a:ext cx="12192000" cy="7874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951" tIns="43972" rIns="87951" bIns="43972" spcCol="0" rtlCol="0" anchor="ctr"/>
          <a:lstStyle/>
          <a:p>
            <a:pPr algn="ctr" defTabSz="1214358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16" y="161934"/>
            <a:ext cx="7319802" cy="473240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 flipV="1">
            <a:off x="5" y="741758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951" tIns="43972" rIns="87951" bIns="43972" spcCol="0" rtlCol="0" anchor="ctr"/>
          <a:lstStyle/>
          <a:p>
            <a:pPr algn="ctr" defTabSz="1214358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8631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 flipV="1">
            <a:off x="-3" y="0"/>
            <a:ext cx="12190413" cy="89647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002004" y="1"/>
            <a:ext cx="10194758" cy="896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2004" y="98987"/>
            <a:ext cx="10189995" cy="6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112F-1B58-4F80-8548-230F871317D2}" type="datetimeFigureOut">
              <a:rPr lang="en-GB" smtClean="0"/>
              <a:t>06/05/2023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696455" cy="62599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D6D5-F6C2-4C88-B07F-0F9DC0B2C38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1997242" y="0"/>
            <a:ext cx="0" cy="89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4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1" r:id="rId2"/>
    <p:sldLayoutId id="2147483662" r:id="rId3"/>
    <p:sldLayoutId id="2147483650" r:id="rId4"/>
    <p:sldLayoutId id="2147483658" r:id="rId5"/>
    <p:sldLayoutId id="214748365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69293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73" y="187758"/>
            <a:ext cx="7380211" cy="564286"/>
          </a:xfrm>
          <a:prstGeom prst="rect">
            <a:avLst/>
          </a:prstGeom>
        </p:spPr>
        <p:txBody>
          <a:bodyPr vert="horz" lIns="121162" tIns="60582" rIns="121162" bIns="60582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31" y="1053286"/>
            <a:ext cx="10972801" cy="5072359"/>
          </a:xfrm>
          <a:prstGeom prst="rect">
            <a:avLst/>
          </a:prstGeom>
        </p:spPr>
        <p:txBody>
          <a:bodyPr vert="horz" lIns="121162" tIns="60582" rIns="121162" bIns="6058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35" y="6356364"/>
            <a:ext cx="2844801" cy="366183"/>
          </a:xfrm>
          <a:prstGeom prst="rect">
            <a:avLst/>
          </a:prstGeom>
        </p:spPr>
        <p:txBody>
          <a:bodyPr vert="horz" lIns="121162" tIns="60582" rIns="121162" bIns="605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4358"/>
            <a:fld id="{137EBBC7-1135-4F53-B6A4-1FD829D3013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1214358"/>
              <a:t>06/05/2023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5" y="6356364"/>
            <a:ext cx="3860800" cy="366183"/>
          </a:xfrm>
          <a:prstGeom prst="rect">
            <a:avLst/>
          </a:prstGeom>
        </p:spPr>
        <p:txBody>
          <a:bodyPr vert="horz" lIns="121162" tIns="60582" rIns="121162" bIns="605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4358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36" y="6356364"/>
            <a:ext cx="2844801" cy="366183"/>
          </a:xfrm>
          <a:prstGeom prst="rect">
            <a:avLst/>
          </a:prstGeom>
        </p:spPr>
        <p:txBody>
          <a:bodyPr vert="horz" lIns="121162" tIns="60582" rIns="121162" bIns="605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4358"/>
            <a:fld id="{EFE3ECAA-E2FC-40FE-B637-1FCEFF4BB8E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1214358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>
    <p:fade/>
  </p:transition>
  <p:txStyles>
    <p:titleStyle>
      <a:lvl1pPr algn="l" defTabSz="1214358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5387" indent="-455387" algn="l" defTabSz="1214358" rtl="0" eaLnBrk="1" latinLnBrk="0" hangingPunct="1">
        <a:spcBef>
          <a:spcPct val="20000"/>
        </a:spcBef>
        <a:buFont typeface="Arial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986668" indent="-379472" algn="l" defTabSz="1214358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17954" indent="-303602" algn="l" defTabSz="12143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125126" indent="-303602" algn="l" defTabSz="121435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732313" indent="-303602" algn="l" defTabSz="121435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3339493" indent="-303602" algn="l" defTabSz="121435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46671" indent="-303602" algn="l" defTabSz="121435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53852" indent="-303602" algn="l" defTabSz="121435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61025" indent="-303602" algn="l" defTabSz="121435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7181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4358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1542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8712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5905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43081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50264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57435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microsoft.com/office/2007/relationships/hdphoto" Target="../media/hdphoto4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494" y="1070625"/>
            <a:ext cx="5359400" cy="3394952"/>
          </a:xfrm>
        </p:spPr>
        <p:txBody>
          <a:bodyPr>
            <a:noAutofit/>
          </a:bodyPr>
          <a:lstStyle/>
          <a:p>
            <a:r>
              <a:rPr lang="en-US" sz="2800" b="0" dirty="0"/>
              <a:t>Prediction of Flight Arrival Delay Time with Machine Learning Approaches on the U.S. Bureau of Transportation Statistics</a:t>
            </a:r>
            <a:br>
              <a:rPr lang="en-US" sz="2800" b="0" dirty="0"/>
            </a:br>
            <a:br>
              <a:rPr lang="en-US" sz="1400" b="0" dirty="0"/>
            </a:br>
            <a:endParaRPr lang="en-GB" sz="1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16688" y="3764931"/>
            <a:ext cx="5359206" cy="1728836"/>
          </a:xfrm>
        </p:spPr>
        <p:txBody>
          <a:bodyPr>
            <a:normAutofit fontScale="55000" lnSpcReduction="20000"/>
          </a:bodyPr>
          <a:lstStyle/>
          <a:p>
            <a:r>
              <a:rPr lang="en-US" b="0"/>
              <a:t>Group: BD02</a:t>
            </a:r>
          </a:p>
          <a:p>
            <a:r>
              <a:rPr lang="en-GB"/>
              <a:t>First </a:t>
            </a:r>
            <a:r>
              <a:rPr lang="en-GB" err="1"/>
              <a:t>UoN</a:t>
            </a:r>
            <a:r>
              <a:rPr lang="en-GB"/>
              <a:t> Local Conference on Big Data</a:t>
            </a:r>
          </a:p>
          <a:p>
            <a:endParaRPr lang="en-GB"/>
          </a:p>
          <a:p>
            <a:r>
              <a:rPr lang="en-GB"/>
              <a:t>Ningbo</a:t>
            </a:r>
          </a:p>
          <a:p>
            <a:r>
              <a:rPr lang="en-GB"/>
              <a:t>May 2023</a:t>
            </a:r>
          </a:p>
          <a:p>
            <a:r>
              <a:rPr lang="en-GB"/>
              <a:t>(COMP4107)</a:t>
            </a:r>
          </a:p>
        </p:txBody>
      </p:sp>
    </p:spTree>
    <p:extLst>
      <p:ext uri="{BB962C8B-B14F-4D97-AF65-F5344CB8AC3E}">
        <p14:creationId xmlns:p14="http://schemas.microsoft.com/office/powerpoint/2010/main" val="28546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6108F4-0CBD-8749-30CD-D01D7C65FA7F}"/>
              </a:ext>
            </a:extLst>
          </p:cNvPr>
          <p:cNvGrpSpPr/>
          <p:nvPr/>
        </p:nvGrpSpPr>
        <p:grpSpPr>
          <a:xfrm>
            <a:off x="1950719" y="2306320"/>
            <a:ext cx="8003621" cy="4155440"/>
            <a:chOff x="1384300" y="1803400"/>
            <a:chExt cx="8432800" cy="444500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FBD0B963-731B-E400-C266-8CAA7A954047}"/>
                </a:ext>
              </a:extLst>
            </p:cNvPr>
            <p:cNvSpPr/>
            <p:nvPr/>
          </p:nvSpPr>
          <p:spPr>
            <a:xfrm>
              <a:off x="1384300" y="1803400"/>
              <a:ext cx="8432800" cy="4445000"/>
            </a:xfrm>
            <a:prstGeom prst="roundRect">
              <a:avLst>
                <a:gd name="adj" fmla="val 327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+mj-lt"/>
              </a:endParaRPr>
            </a:p>
          </p:txBody>
        </p:sp>
        <p:pic>
          <p:nvPicPr>
            <p:cNvPr id="10" name="图片 9" descr="图形用户界面&#10;&#10;描述已自动生成">
              <a:extLst>
                <a:ext uri="{FF2B5EF4-FFF2-40B4-BE49-F238E27FC236}">
                  <a16:creationId xmlns:a16="http://schemas.microsoft.com/office/drawing/2014/main" id="{ABE3C957-CFD1-9135-8DA7-59F0558B8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6700" y="1950985"/>
              <a:ext cx="8128000" cy="4144433"/>
            </a:xfrm>
            <a:prstGeom prst="rect">
              <a:avLst/>
            </a:prstGeom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DAB64C8-8A93-807B-8476-D6F9B818B86A}"/>
              </a:ext>
            </a:extLst>
          </p:cNvPr>
          <p:cNvSpPr txBox="1"/>
          <p:nvPr/>
        </p:nvSpPr>
        <p:spPr>
          <a:xfrm>
            <a:off x="898899" y="1578529"/>
            <a:ext cx="3256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ras Medium ITC" panose="020B0602030504020804" pitchFamily="34" charset="0"/>
              </a:rPr>
              <a:t>Flight Foresight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FF07B7-6359-A9E2-AD80-48E76124E9FB}"/>
              </a:ext>
            </a:extLst>
          </p:cNvPr>
          <p:cNvSpPr txBox="1"/>
          <p:nvPr/>
        </p:nvSpPr>
        <p:spPr>
          <a:xfrm>
            <a:off x="929379" y="1270685"/>
            <a:ext cx="201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Source Sans Pro Light" panose="020B0403030403020204" pitchFamily="34" charset="0"/>
              </a:rPr>
              <a:t>Visualization</a:t>
            </a:r>
            <a:endParaRPr lang="zh-CN" altLang="en-US" sz="2400" dirty="0" err="1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9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1E6160-0B7C-21A0-AD20-3F878A04919F}"/>
              </a:ext>
            </a:extLst>
          </p:cNvPr>
          <p:cNvSpPr txBox="1"/>
          <p:nvPr/>
        </p:nvSpPr>
        <p:spPr>
          <a:xfrm>
            <a:off x="976762" y="2555502"/>
            <a:ext cx="10034138" cy="3619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altLang="zh-CN" sz="24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eparture information of flights can be used to predict flight delay time. 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Ø"/>
            </a:pPr>
            <a:endParaRPr lang="en-US" altLang="zh-CN" sz="24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To handle the large-scale dataset efficiently, Spark for data is applied for processing and distribution among the processing members, thus reducing the overall processing time. 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Ø"/>
            </a:pPr>
            <a:endParaRPr lang="en-US" altLang="zh-CN" sz="24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 proposed Linear Regression performs better than other our evaluated methods.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Ø"/>
            </a:pPr>
            <a:endParaRPr lang="en-US" altLang="zh-CN" sz="24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 results can prove that flight delay time can be predicted to reduce loss of airlines and passengers for economy.</a:t>
            </a:r>
            <a:endParaRPr lang="zh-CN" altLang="en-US" sz="2400" dirty="0">
              <a:latin typeface="Source Sans Pro" panose="020B0503030403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CBCC2E-5A7D-BD5C-6F86-E5071AE7017A}"/>
              </a:ext>
            </a:extLst>
          </p:cNvPr>
          <p:cNvSpPr txBox="1"/>
          <p:nvPr/>
        </p:nvSpPr>
        <p:spPr>
          <a:xfrm>
            <a:off x="898898" y="1578529"/>
            <a:ext cx="3990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ras Medium ITC" panose="020B0602030504020804" pitchFamily="34" charset="0"/>
              </a:rPr>
              <a:t>Airline Delay Predict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A3E213-FC08-8B3E-C066-CC73E07DCD53}"/>
              </a:ext>
            </a:extLst>
          </p:cNvPr>
          <p:cNvSpPr txBox="1"/>
          <p:nvPr/>
        </p:nvSpPr>
        <p:spPr>
          <a:xfrm>
            <a:off x="929379" y="1270685"/>
            <a:ext cx="201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Source Sans Pro Light" panose="020B0403030403020204" pitchFamily="34" charset="0"/>
              </a:rPr>
              <a:t>Conclusion</a:t>
            </a:r>
            <a:endParaRPr lang="zh-CN" altLang="en-US" sz="2400" dirty="0" err="1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11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9534F0D-B967-8528-3FC3-06F272D22DA2}"/>
              </a:ext>
            </a:extLst>
          </p:cNvPr>
          <p:cNvSpPr txBox="1"/>
          <p:nvPr/>
        </p:nvSpPr>
        <p:spPr>
          <a:xfrm>
            <a:off x="836491" y="1691807"/>
            <a:ext cx="5441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anose="020B0602030504020804" pitchFamily="34" charset="0"/>
                <a:ea typeface="Source Sans Pro" panose="020B0503030403020204" pitchFamily="34" charset="0"/>
              </a:rPr>
              <a:t>Member Introduction</a:t>
            </a:r>
            <a:endParaRPr lang="zh-CN" altLang="en-US" sz="4000" dirty="0" err="1">
              <a:solidFill>
                <a:schemeClr val="tx1">
                  <a:lumMod val="75000"/>
                  <a:lumOff val="25000"/>
                </a:schemeClr>
              </a:solidFill>
              <a:latin typeface="Eras Medium ITC" panose="020B0602030504020804" pitchFamily="34" charset="0"/>
            </a:endParaRPr>
          </a:p>
        </p:txBody>
      </p:sp>
      <p:pic>
        <p:nvPicPr>
          <p:cNvPr id="7" name="Picture 2" descr="University of Nottingham Ningbo China (UNNC)">
            <a:extLst>
              <a:ext uri="{FF2B5EF4-FFF2-40B4-BE49-F238E27FC236}">
                <a16:creationId xmlns:a16="http://schemas.microsoft.com/office/drawing/2014/main" id="{EE7D97A4-197F-61C4-55FD-B83B8A5DC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36" b="79469" l="46774" r="99355">
                        <a14:foregroundMark x1="52097" y1="66184" x2="51452" y2="69082"/>
                        <a14:foregroundMark x1="48387" y1="68000" x2="48387" y2="70290"/>
                        <a14:foregroundMark x1="48387" y1="65217" x2="48387" y2="65838"/>
                        <a14:foregroundMark x1="95645" y1="50000" x2="99355" y2="57729"/>
                        <a14:foregroundMark x1="73710" y1="18630" x2="73710" y2="18841"/>
                        <a14:foregroundMark x1="72096" y1="15700" x2="71935" y2="15700"/>
                        <a14:foregroundMark x1="92742" y1="73430" x2="70000" y2="73671"/>
                        <a14:foregroundMark x1="87419" y1="63768" x2="91935" y2="65942"/>
                        <a14:foregroundMark x1="96935" y1="78261" x2="51774" y2="78261"/>
                        <a14:foregroundMark x1="50161" y1="79227" x2="49194" y2="75604"/>
                        <a14:foregroundMark x1="50484" y1="77295" x2="46774" y2="79469"/>
                        <a14:foregroundMark x1="96290" y1="76087" x2="96774" y2="76570"/>
                        <a14:backgroundMark x1="74677" y1="14251" x2="72097" y2="15700"/>
                        <a14:backgroundMark x1="74194" y1="14251" x2="74839" y2="11836"/>
                        <a14:backgroundMark x1="72258" y1="16908" x2="74516" y2="12319"/>
                        <a14:backgroundMark x1="71613" y1="16908" x2="71613" y2="15217"/>
                        <a14:backgroundMark x1="49677" y1="62802" x2="51452" y2="62802"/>
                      </a14:backgroundRemoval>
                    </a14:imgEffect>
                    <a14:imgEffect>
                      <a14:artisticCutout/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204" t="9581" r="1448" b="22921"/>
          <a:stretch/>
        </p:blipFill>
        <p:spPr bwMode="auto">
          <a:xfrm>
            <a:off x="6750996" y="2082121"/>
            <a:ext cx="5441005" cy="477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81C40C7B-5E09-32AC-CD57-36FB50FE39AC}"/>
              </a:ext>
            </a:extLst>
          </p:cNvPr>
          <p:cNvSpPr/>
          <p:nvPr/>
        </p:nvSpPr>
        <p:spPr>
          <a:xfrm>
            <a:off x="1404978" y="3037315"/>
            <a:ext cx="2341420" cy="384247"/>
          </a:xfrm>
          <a:prstGeom prst="roundRect">
            <a:avLst/>
          </a:prstGeom>
          <a:gradFill flip="none" rotWithShape="1">
            <a:gsLst>
              <a:gs pos="79000">
                <a:schemeClr val="bg1"/>
              </a:gs>
              <a:gs pos="52000">
                <a:schemeClr val="bg1">
                  <a:lumMod val="85000"/>
                </a:schemeClr>
              </a:gs>
              <a:gs pos="17000">
                <a:schemeClr val="bg1"/>
              </a:gs>
            </a:gsLst>
            <a:lin ang="2700000" scaled="1"/>
            <a:tileRect/>
          </a:gradFill>
          <a:ln w="222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Source Sans Pro Light" panose="020B0403030403020204" pitchFamily="34" charset="0"/>
                <a:cs typeface="Segoe UI Light" panose="020B0502040204020203" pitchFamily="34" charset="0"/>
              </a:rPr>
              <a:t>Chief Executive Officer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A34452-642B-3085-B3DF-0B0A51CD126E}"/>
              </a:ext>
            </a:extLst>
          </p:cNvPr>
          <p:cNvSpPr txBox="1"/>
          <p:nvPr/>
        </p:nvSpPr>
        <p:spPr>
          <a:xfrm>
            <a:off x="3853227" y="2946915"/>
            <a:ext cx="270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Jiarui LI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(20216422)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AF5BF33-DEBC-28A1-8B4B-8371537D50EF}"/>
              </a:ext>
            </a:extLst>
          </p:cNvPr>
          <p:cNvSpPr/>
          <p:nvPr/>
        </p:nvSpPr>
        <p:spPr>
          <a:xfrm>
            <a:off x="1404978" y="3873117"/>
            <a:ext cx="2341420" cy="384247"/>
          </a:xfrm>
          <a:prstGeom prst="roundRect">
            <a:avLst/>
          </a:prstGeom>
          <a:gradFill flip="none" rotWithShape="1">
            <a:gsLst>
              <a:gs pos="79000">
                <a:schemeClr val="bg1"/>
              </a:gs>
              <a:gs pos="52000">
                <a:schemeClr val="bg1">
                  <a:lumMod val="85000"/>
                </a:schemeClr>
              </a:gs>
              <a:gs pos="17000">
                <a:schemeClr val="bg1"/>
              </a:gs>
            </a:gsLst>
            <a:lin ang="2700000" scaled="1"/>
            <a:tileRect/>
          </a:gradFill>
          <a:ln w="222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Source Sans Pro Light" panose="020B0403030403020204" pitchFamily="34" charset="0"/>
                <a:cs typeface="Segoe UI Light" panose="020B0502040204020203" pitchFamily="34" charset="0"/>
              </a:rPr>
              <a:t>Chief Report Officer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99184FE-395A-A794-572B-4DD9FF7E44C6}"/>
              </a:ext>
            </a:extLst>
          </p:cNvPr>
          <p:cNvSpPr/>
          <p:nvPr/>
        </p:nvSpPr>
        <p:spPr>
          <a:xfrm>
            <a:off x="1404978" y="4749741"/>
            <a:ext cx="2341420" cy="384247"/>
          </a:xfrm>
          <a:prstGeom prst="roundRect">
            <a:avLst/>
          </a:prstGeom>
          <a:gradFill flip="none" rotWithShape="1">
            <a:gsLst>
              <a:gs pos="79000">
                <a:schemeClr val="bg1"/>
              </a:gs>
              <a:gs pos="52000">
                <a:schemeClr val="bg1">
                  <a:lumMod val="85000"/>
                </a:schemeClr>
              </a:gs>
              <a:gs pos="17000">
                <a:schemeClr val="bg1"/>
              </a:gs>
            </a:gsLst>
            <a:lin ang="2700000" scaled="1"/>
            <a:tileRect/>
          </a:gradFill>
          <a:ln w="222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Source Sans Pro Light" panose="020B0403030403020204" pitchFamily="34" charset="0"/>
                <a:cs typeface="Segoe UI Light" panose="020B0502040204020203" pitchFamily="34" charset="0"/>
              </a:rPr>
              <a:t>Chief Data Officer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A6ACBA-1310-B236-82A1-743845BBF88B}"/>
              </a:ext>
            </a:extLst>
          </p:cNvPr>
          <p:cNvSpPr txBox="1"/>
          <p:nvPr/>
        </p:nvSpPr>
        <p:spPr>
          <a:xfrm>
            <a:off x="3853227" y="3799470"/>
            <a:ext cx="270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Ran JI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(20217337)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4D86A1-B913-CC0C-EFEB-1B7EA55BF98F}"/>
              </a:ext>
            </a:extLst>
          </p:cNvPr>
          <p:cNvSpPr txBox="1"/>
          <p:nvPr/>
        </p:nvSpPr>
        <p:spPr>
          <a:xfrm>
            <a:off x="3853227" y="4720903"/>
            <a:ext cx="4430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Yik</a:t>
            </a:r>
            <a:r>
              <a:rPr lang="en-US" altLang="zh-CN" sz="2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en-US" altLang="zh-CN" sz="28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Lun</a:t>
            </a:r>
            <a:r>
              <a:rPr lang="en-US" altLang="zh-CN" sz="2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en-US" altLang="zh-CN" sz="28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Yelan</a:t>
            </a:r>
            <a:r>
              <a:rPr lang="en-US" altLang="zh-CN" sz="2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LAU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(20217531)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FA98B4-0B7F-5688-DE8C-5AA5BA01EBFF}"/>
              </a:ext>
            </a:extLst>
          </p:cNvPr>
          <p:cNvSpPr txBox="1"/>
          <p:nvPr/>
        </p:nvSpPr>
        <p:spPr>
          <a:xfrm>
            <a:off x="846651" y="1383963"/>
            <a:ext cx="290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Source Sans Pro Light" panose="020B0403030403020204" pitchFamily="34" charset="0"/>
              </a:rPr>
              <a:t>Group Organization</a:t>
            </a:r>
            <a:endParaRPr lang="zh-CN" altLang="en-US" sz="2400" dirty="0" err="1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0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96623839-B594-5E34-119E-33D2C4AD28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2" t="88" r="12554"/>
          <a:stretch/>
        </p:blipFill>
        <p:spPr>
          <a:xfrm>
            <a:off x="6247874" y="2858175"/>
            <a:ext cx="5568286" cy="22080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4C8E8E4-650E-36E1-97A9-3DF3DEF4DAB6}"/>
              </a:ext>
            </a:extLst>
          </p:cNvPr>
          <p:cNvSpPr txBox="1"/>
          <p:nvPr/>
        </p:nvSpPr>
        <p:spPr>
          <a:xfrm>
            <a:off x="708399" y="1600491"/>
            <a:ext cx="4705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Eras Medium ITC" panose="020B0602030504020804" pitchFamily="34" charset="0"/>
              </a:rPr>
              <a:t>Airline Problem: Delay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EFBE44-BDFC-7629-CF7A-951107900855}"/>
              </a:ext>
            </a:extLst>
          </p:cNvPr>
          <p:cNvSpPr txBox="1"/>
          <p:nvPr/>
        </p:nvSpPr>
        <p:spPr>
          <a:xfrm>
            <a:off x="971769" y="2753087"/>
            <a:ext cx="5276105" cy="2923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kumimoji="1" lang="en-US" altLang="zh-CN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Common serious problem in the U.S.</a:t>
            </a:r>
          </a:p>
          <a:p>
            <a:pPr marL="457200" indent="-457200">
              <a:lnSpc>
                <a:spcPts val="2200"/>
              </a:lnSpc>
              <a:buFont typeface="Wingdings" panose="05000000000000000000" pitchFamily="2" charset="2"/>
              <a:buChar char="Ø"/>
            </a:pPr>
            <a:endParaRPr kumimoji="1" lang="en-US" altLang="zh-CN" sz="24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457200" indent="-45720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kumimoji="1" lang="en-US" altLang="zh-CN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Only 70% of flights in the U.S. arrived on time</a:t>
            </a:r>
          </a:p>
          <a:p>
            <a:pPr marL="457200" indent="-457200">
              <a:lnSpc>
                <a:spcPts val="2200"/>
              </a:lnSpc>
              <a:buFont typeface="Wingdings" panose="05000000000000000000" pitchFamily="2" charset="2"/>
              <a:buChar char="Ø"/>
            </a:pPr>
            <a:endParaRPr kumimoji="1" lang="en-US" altLang="zh-CN" sz="24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457200" indent="-45720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kumimoji="1" lang="en-US" altLang="zh-CN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$30 billion for all parties involved in 2019 in the US alone</a:t>
            </a:r>
          </a:p>
          <a:p>
            <a:pPr marL="457200" indent="-457200">
              <a:lnSpc>
                <a:spcPts val="2200"/>
              </a:lnSpc>
              <a:buFont typeface="Wingdings" panose="05000000000000000000" pitchFamily="2" charset="2"/>
              <a:buChar char="Ø"/>
            </a:pPr>
            <a:endParaRPr kumimoji="1" lang="en-US" altLang="zh-CN" sz="24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457200" indent="-45720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kumimoji="1" lang="en-US" altLang="zh-CN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Flight delays are caused by many reasons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2CF4AE-6F9A-D8ED-6AFD-C430686A7A51}"/>
              </a:ext>
            </a:extLst>
          </p:cNvPr>
          <p:cNvSpPr txBox="1"/>
          <p:nvPr/>
        </p:nvSpPr>
        <p:spPr>
          <a:xfrm>
            <a:off x="7080730" y="4896993"/>
            <a:ext cx="473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>
                <a:latin typeface="+mj-lt"/>
              </a:rPr>
              <a:t>Samples of cost of Delay in the U.S.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FCD855-D8CD-0259-0C70-3E287010D143}"/>
              </a:ext>
            </a:extLst>
          </p:cNvPr>
          <p:cNvSpPr txBox="1"/>
          <p:nvPr/>
        </p:nvSpPr>
        <p:spPr>
          <a:xfrm>
            <a:off x="738879" y="1292647"/>
            <a:ext cx="201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Source Sans Pro Light" panose="020B0403030403020204" pitchFamily="34" charset="0"/>
              </a:rPr>
              <a:t>Introduction</a:t>
            </a:r>
            <a:endParaRPr lang="zh-CN" altLang="en-US" sz="2400" dirty="0" err="1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4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4C8E8E4-650E-36E1-97A9-3DF3DEF4DAB6}"/>
              </a:ext>
            </a:extLst>
          </p:cNvPr>
          <p:cNvSpPr txBox="1"/>
          <p:nvPr/>
        </p:nvSpPr>
        <p:spPr>
          <a:xfrm>
            <a:off x="708398" y="1744870"/>
            <a:ext cx="7206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ras Medium ITC" panose="020B0602030504020804" pitchFamily="34" charset="0"/>
              </a:rPr>
              <a:t>Bureau of Transportation Statistics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FCD855-D8CD-0259-0C70-3E287010D143}"/>
              </a:ext>
            </a:extLst>
          </p:cNvPr>
          <p:cNvSpPr txBox="1"/>
          <p:nvPr/>
        </p:nvSpPr>
        <p:spPr>
          <a:xfrm>
            <a:off x="738879" y="1437026"/>
            <a:ext cx="201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Source Sans Pro Light" panose="020B0403030403020204" pitchFamily="34" charset="0"/>
              </a:rPr>
              <a:t>Dataset</a:t>
            </a:r>
            <a:endParaRPr lang="zh-CN" altLang="en-US" sz="2400" dirty="0" err="1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图片 2" descr="人的地图&#10;&#10;描述已自动生成">
            <a:extLst>
              <a:ext uri="{FF2B5EF4-FFF2-40B4-BE49-F238E27FC236}">
                <a16:creationId xmlns:a16="http://schemas.microsoft.com/office/drawing/2014/main" id="{B457B2BB-681E-177D-8ADB-3AE7A8A2E7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55" t="14041" r="13262" b="14311"/>
          <a:stretch/>
        </p:blipFill>
        <p:spPr>
          <a:xfrm>
            <a:off x="708398" y="2600461"/>
            <a:ext cx="4891266" cy="33925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4C2DBDF-02B8-28BE-7178-45108294D68F}"/>
              </a:ext>
            </a:extLst>
          </p:cNvPr>
          <p:cNvSpPr txBox="1"/>
          <p:nvPr/>
        </p:nvSpPr>
        <p:spPr>
          <a:xfrm>
            <a:off x="6397324" y="3327400"/>
            <a:ext cx="4389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1F2328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Years: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2009 – 2019</a:t>
            </a:r>
          </a:p>
          <a:p>
            <a:endParaRPr lang="en-US" altLang="zh-CN" sz="2400" b="0" i="0" dirty="0">
              <a:solidFill>
                <a:srgbClr val="1F2328"/>
              </a:solidFill>
              <a:effectLst/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US" altLang="zh-CN" sz="2400" b="1" dirty="0">
                <a:solidFill>
                  <a:srgbClr val="1F2328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Region: </a:t>
            </a:r>
            <a:r>
              <a:rPr lang="en-US" altLang="zh-CN" sz="2400" dirty="0">
                <a:solidFill>
                  <a:srgbClr val="1F2328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United States of America</a:t>
            </a:r>
          </a:p>
          <a:p>
            <a:endParaRPr lang="en-US" altLang="zh-CN" sz="2400" b="0" i="0" dirty="0">
              <a:solidFill>
                <a:srgbClr val="1F2328"/>
              </a:solidFill>
              <a:effectLst/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US" altLang="zh-CN" sz="2400" b="1" i="0" dirty="0">
                <a:solidFill>
                  <a:srgbClr val="1F2328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Total Flights:</a:t>
            </a:r>
            <a:r>
              <a:rPr lang="zh-CN" altLang="en-US" sz="2400" b="1" i="0" dirty="0">
                <a:solidFill>
                  <a:srgbClr val="1F2328"/>
                </a:solidFill>
                <a:effectLst/>
                <a:latin typeface="Source Sans Pro Light" panose="020B0403030403020204" pitchFamily="34" charset="0"/>
              </a:rPr>
              <a:t> 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68,979,001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AA5411E-0F2B-D9FF-C077-C5C2C98CC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477" y="3327400"/>
            <a:ext cx="481263" cy="4812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77A2EBE-F37A-1D35-DC83-E961CA848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477" y="4027242"/>
            <a:ext cx="481264" cy="48126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AB648AB-21F1-08BA-FD9B-0C303E8A6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476" y="4857526"/>
            <a:ext cx="481263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9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729C627-0B4B-0181-4747-840C5FA48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008449"/>
              </p:ext>
            </p:extLst>
          </p:nvPr>
        </p:nvGraphicFramePr>
        <p:xfrm>
          <a:off x="667225" y="2350612"/>
          <a:ext cx="1057853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476">
                  <a:extLst>
                    <a:ext uri="{9D8B030D-6E8A-4147-A177-3AD203B41FA5}">
                      <a16:colId xmlns:a16="http://schemas.microsoft.com/office/drawing/2014/main" val="1253593135"/>
                    </a:ext>
                  </a:extLst>
                </a:gridCol>
                <a:gridCol w="7902054">
                  <a:extLst>
                    <a:ext uri="{9D8B030D-6E8A-4147-A177-3AD203B41FA5}">
                      <a16:colId xmlns:a16="http://schemas.microsoft.com/office/drawing/2014/main" val="37757376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Attributes in Dataset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Flight date, Carrier, Carrier number, Original location, Destination location, Scheduled departure time, Actual departure time, Taxi-out time, Taxi-in time, Wheels-off time, Wheels-on time, Delay departure time, Delay arrival time, Actual arrival time, Carrier delay time, Cancelled, Cancelled code, Weather delay time, NAS delay time, Security delay time, Late aircraft delay, Distance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52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Attributes Setlected</a:t>
                      </a:r>
                      <a:endParaRPr lang="zh-CN" altLang="en-US" sz="2000" b="1">
                        <a:latin typeface="Source Sans Pro" panose="020B0503030403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Flight date, Carrier ID, Original location, Scheduled departure time, Departure delay time, Distance, Carrier delay time, Weather delay time, NAS delay time, Security delay time, Late aircraft delay time</a:t>
                      </a:r>
                      <a:endParaRPr lang="zh-CN" altLang="en-US" sz="2000" dirty="0">
                        <a:latin typeface="Source Sans Pro" panose="020B0503030403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63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Regression (output)</a:t>
                      </a:r>
                      <a:endParaRPr lang="zh-CN" altLang="en-US" sz="2000" b="1" dirty="0">
                        <a:latin typeface="Source Sans Pro" panose="020B0503030403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Number of arrival time difference (min)</a:t>
                      </a:r>
                      <a:endParaRPr lang="zh-CN" altLang="en-US" sz="2000" dirty="0">
                        <a:latin typeface="Source Sans Pro" panose="020B0503030403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75897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6E6C5DF-27C9-B0ED-C310-412C1DF7D780}"/>
              </a:ext>
            </a:extLst>
          </p:cNvPr>
          <p:cNvSpPr txBox="1"/>
          <p:nvPr/>
        </p:nvSpPr>
        <p:spPr>
          <a:xfrm>
            <a:off x="667225" y="5867159"/>
            <a:ext cx="473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</a:rPr>
              <a:t>Table : Features of predictive model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37FAE5-1855-0521-0DEE-89F7614D8514}"/>
              </a:ext>
            </a:extLst>
          </p:cNvPr>
          <p:cNvSpPr txBox="1"/>
          <p:nvPr/>
        </p:nvSpPr>
        <p:spPr>
          <a:xfrm>
            <a:off x="708398" y="1744870"/>
            <a:ext cx="7206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ras Medium ITC" panose="020B0602030504020804" pitchFamily="34" charset="0"/>
              </a:rPr>
              <a:t>Feature Introduction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8AA461-0691-9C09-5AD1-E7C23B32DDF6}"/>
              </a:ext>
            </a:extLst>
          </p:cNvPr>
          <p:cNvSpPr txBox="1"/>
          <p:nvPr/>
        </p:nvSpPr>
        <p:spPr>
          <a:xfrm>
            <a:off x="738879" y="1437026"/>
            <a:ext cx="201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Source Sans Pro Light" panose="020B0403030403020204" pitchFamily="34" charset="0"/>
              </a:rPr>
              <a:t>Dataset</a:t>
            </a:r>
            <a:endParaRPr lang="zh-CN" altLang="en-US" sz="2400" dirty="0" err="1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7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CA24985D-04F6-6DA4-87DC-4B111EBB5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09" y="2637489"/>
            <a:ext cx="8888382" cy="35347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E4A7C26-7193-3E70-D932-CC8B94655DB3}"/>
              </a:ext>
            </a:extLst>
          </p:cNvPr>
          <p:cNvSpPr txBox="1"/>
          <p:nvPr/>
        </p:nvSpPr>
        <p:spPr>
          <a:xfrm>
            <a:off x="711574" y="1677727"/>
            <a:ext cx="7206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ras Medium ITC" panose="020B0602030504020804" pitchFamily="34" charset="0"/>
              </a:rPr>
              <a:t>General Workflow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374F3A-408A-A88B-01DB-BF0C3B9C99F1}"/>
              </a:ext>
            </a:extLst>
          </p:cNvPr>
          <p:cNvSpPr txBox="1"/>
          <p:nvPr/>
        </p:nvSpPr>
        <p:spPr>
          <a:xfrm>
            <a:off x="742055" y="1369883"/>
            <a:ext cx="201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Source Sans Pro Light" panose="020B0403030403020204" pitchFamily="34" charset="0"/>
              </a:rPr>
              <a:t>Method</a:t>
            </a:r>
            <a:endParaRPr lang="zh-CN" altLang="en-US" sz="2400" dirty="0" err="1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20DA8F5-FCCA-3FC0-1383-9B77694CF2F0}"/>
              </a:ext>
            </a:extLst>
          </p:cNvPr>
          <p:cNvGrpSpPr/>
          <p:nvPr/>
        </p:nvGrpSpPr>
        <p:grpSpPr>
          <a:xfrm>
            <a:off x="9422128" y="1744495"/>
            <a:ext cx="1314450" cy="584775"/>
            <a:chOff x="7467600" y="1209040"/>
            <a:chExt cx="1314450" cy="58477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0214E9C-06FC-49B6-DE1B-B0F70CBCC231}"/>
                </a:ext>
              </a:extLst>
            </p:cNvPr>
            <p:cNvSpPr/>
            <p:nvPr/>
          </p:nvSpPr>
          <p:spPr>
            <a:xfrm>
              <a:off x="7467600" y="1209040"/>
              <a:ext cx="1314450" cy="584775"/>
            </a:xfrm>
            <a:prstGeom prst="roundRect">
              <a:avLst/>
            </a:prstGeom>
            <a:gradFill>
              <a:gsLst>
                <a:gs pos="70000">
                  <a:schemeClr val="bg1">
                    <a:lumMod val="85000"/>
                  </a:schemeClr>
                </a:gs>
                <a:gs pos="17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36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+mj-lt"/>
              </a:endParaRPr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C5CBE5A2-49CB-08B6-8A5B-4E2EC61BF3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6973" y="1296093"/>
              <a:ext cx="721203" cy="374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362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8E4A7C26-7193-3E70-D932-CC8B94655DB3}"/>
              </a:ext>
            </a:extLst>
          </p:cNvPr>
          <p:cNvSpPr txBox="1"/>
          <p:nvPr/>
        </p:nvSpPr>
        <p:spPr>
          <a:xfrm>
            <a:off x="695699" y="1682233"/>
            <a:ext cx="3876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ras Medium ITC" panose="020B0602030504020804" pitchFamily="34" charset="0"/>
              </a:rPr>
              <a:t>Sampled Dataset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374F3A-408A-A88B-01DB-BF0C3B9C99F1}"/>
              </a:ext>
            </a:extLst>
          </p:cNvPr>
          <p:cNvSpPr txBox="1"/>
          <p:nvPr/>
        </p:nvSpPr>
        <p:spPr>
          <a:xfrm>
            <a:off x="726179" y="1374389"/>
            <a:ext cx="201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Source Sans Pro Light" panose="020B0403030403020204" pitchFamily="34" charset="0"/>
              </a:rPr>
              <a:t>Method</a:t>
            </a:r>
            <a:endParaRPr lang="zh-CN" altLang="en-US" sz="2400" dirty="0" err="1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图片 2" descr="图表, 直方图&#10;&#10;描述已自动生成">
            <a:extLst>
              <a:ext uri="{FF2B5EF4-FFF2-40B4-BE49-F238E27FC236}">
                <a16:creationId xmlns:a16="http://schemas.microsoft.com/office/drawing/2014/main" id="{B7BC09F5-9046-F513-C2AD-123F85016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60" y="2481751"/>
            <a:ext cx="8186420" cy="40932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6E8004B-CDBE-193A-86AF-6AEAE580DA5A}"/>
              </a:ext>
            </a:extLst>
          </p:cNvPr>
          <p:cNvSpPr txBox="1"/>
          <p:nvPr/>
        </p:nvSpPr>
        <p:spPr>
          <a:xfrm>
            <a:off x="1770755" y="3089126"/>
            <a:ext cx="214656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0" dirty="0">
                <a:solidFill>
                  <a:srgbClr val="1F2328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Train Set</a:t>
            </a:r>
          </a:p>
          <a:p>
            <a:r>
              <a:rPr lang="en-US" altLang="zh-CN" sz="2000" b="0" i="0" dirty="0">
                <a:solidFill>
                  <a:srgbClr val="1F2328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121,513 Samples</a:t>
            </a:r>
          </a:p>
          <a:p>
            <a:r>
              <a:rPr lang="en-US" altLang="zh-CN" sz="2000" dirty="0">
                <a:solidFill>
                  <a:srgbClr val="1F2328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2009 – 2018 Years</a:t>
            </a:r>
          </a:p>
          <a:p>
            <a:endParaRPr lang="en-US" altLang="zh-CN" sz="2800" b="0" i="0" dirty="0">
              <a:solidFill>
                <a:srgbClr val="1F2328"/>
              </a:solidFill>
              <a:effectLst/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US" altLang="zh-CN" sz="2800" b="1" dirty="0">
                <a:solidFill>
                  <a:srgbClr val="1F2328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Test Set</a:t>
            </a:r>
          </a:p>
          <a:p>
            <a:r>
              <a:rPr lang="en-US" altLang="zh-CN" sz="2000" b="0" i="0" dirty="0">
                <a:solidFill>
                  <a:srgbClr val="1F2328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14,861 Samples</a:t>
            </a:r>
            <a:endParaRPr lang="en-US" altLang="zh-CN" sz="2000" dirty="0">
              <a:solidFill>
                <a:srgbClr val="1F2328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US" altLang="zh-CN" sz="2000" b="0" i="0" dirty="0">
                <a:solidFill>
                  <a:srgbClr val="1F2328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2019 Year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2C585E-C161-8407-EFDD-4BBA222B4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8412" y="2810752"/>
            <a:ext cx="1156332" cy="13746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0AE8C94-5337-6362-F996-4C02D82CB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08" y="3071139"/>
            <a:ext cx="942076" cy="11142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550A1D7-FD51-B76F-A082-566541BC2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706" y="4590992"/>
            <a:ext cx="942078" cy="1114235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E55CCB8A-A8E5-881C-E4D2-6FC59000CBFA}"/>
              </a:ext>
            </a:extLst>
          </p:cNvPr>
          <p:cNvGrpSpPr/>
          <p:nvPr/>
        </p:nvGrpSpPr>
        <p:grpSpPr>
          <a:xfrm>
            <a:off x="9422128" y="1744495"/>
            <a:ext cx="1314450" cy="584775"/>
            <a:chOff x="7467600" y="1209040"/>
            <a:chExt cx="1314450" cy="584775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DC08557-6F70-AEC1-ECC0-D335941AC285}"/>
                </a:ext>
              </a:extLst>
            </p:cNvPr>
            <p:cNvSpPr/>
            <p:nvPr/>
          </p:nvSpPr>
          <p:spPr>
            <a:xfrm>
              <a:off x="7467600" y="1209040"/>
              <a:ext cx="1314450" cy="584775"/>
            </a:xfrm>
            <a:prstGeom prst="roundRect">
              <a:avLst/>
            </a:prstGeom>
            <a:gradFill>
              <a:gsLst>
                <a:gs pos="70000">
                  <a:schemeClr val="bg1">
                    <a:lumMod val="85000"/>
                  </a:schemeClr>
                </a:gs>
                <a:gs pos="17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36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+mj-lt"/>
              </a:endParaRPr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602C269A-F30F-16D8-AD11-CD121443E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6973" y="1296093"/>
              <a:ext cx="721203" cy="374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41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8E4A7C26-7193-3E70-D932-CC8B94655DB3}"/>
              </a:ext>
            </a:extLst>
          </p:cNvPr>
          <p:cNvSpPr txBox="1"/>
          <p:nvPr/>
        </p:nvSpPr>
        <p:spPr>
          <a:xfrm>
            <a:off x="949698" y="1744870"/>
            <a:ext cx="7206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ras Medium ITC" panose="020B0602030504020804" pitchFamily="34" charset="0"/>
              </a:rPr>
              <a:t>Methods Detail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374F3A-408A-A88B-01DB-BF0C3B9C99F1}"/>
              </a:ext>
            </a:extLst>
          </p:cNvPr>
          <p:cNvSpPr txBox="1"/>
          <p:nvPr/>
        </p:nvSpPr>
        <p:spPr>
          <a:xfrm>
            <a:off x="980179" y="1437026"/>
            <a:ext cx="201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Source Sans Pro Light" panose="020B0403030403020204" pitchFamily="34" charset="0"/>
              </a:rPr>
              <a:t>Method</a:t>
            </a:r>
            <a:endParaRPr lang="zh-CN" altLang="en-US" sz="2400" dirty="0" err="1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D09CCF8-DEDF-80FC-E149-A277B90B03C8}"/>
              </a:ext>
            </a:extLst>
          </p:cNvPr>
          <p:cNvGrpSpPr/>
          <p:nvPr/>
        </p:nvGrpSpPr>
        <p:grpSpPr>
          <a:xfrm>
            <a:off x="9422128" y="1744495"/>
            <a:ext cx="1314450" cy="584775"/>
            <a:chOff x="7467600" y="1209040"/>
            <a:chExt cx="1314450" cy="58477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89969BD-FA6D-0269-69A4-5413E7F45DCE}"/>
                </a:ext>
              </a:extLst>
            </p:cNvPr>
            <p:cNvSpPr/>
            <p:nvPr/>
          </p:nvSpPr>
          <p:spPr>
            <a:xfrm>
              <a:off x="7467600" y="1209040"/>
              <a:ext cx="1314450" cy="584775"/>
            </a:xfrm>
            <a:prstGeom prst="roundRect">
              <a:avLst/>
            </a:prstGeom>
            <a:gradFill>
              <a:gsLst>
                <a:gs pos="70000">
                  <a:schemeClr val="bg1">
                    <a:lumMod val="85000"/>
                  </a:schemeClr>
                </a:gs>
                <a:gs pos="17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36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+mj-lt"/>
              </a:endParaRPr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ECFD82BC-62FA-0E92-E052-E3F99415D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6973" y="1296093"/>
              <a:ext cx="721203" cy="374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A203013-725B-B6BE-EEEC-059D5CD91328}"/>
              </a:ext>
            </a:extLst>
          </p:cNvPr>
          <p:cNvGrpSpPr/>
          <p:nvPr/>
        </p:nvGrpSpPr>
        <p:grpSpPr>
          <a:xfrm>
            <a:off x="5206933" y="3202486"/>
            <a:ext cx="1778134" cy="2167025"/>
            <a:chOff x="6702282" y="1974084"/>
            <a:chExt cx="986590" cy="12023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F6CA2B2-DC79-285C-6B77-C9732D63D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CrisscrossEtching/>
                      </a14:imgEffect>
                      <a14:imgEffect>
                        <a14:colorTemperature colorTemp="53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36104" y="1974084"/>
              <a:ext cx="866607" cy="8666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6D138F2-1232-332C-6999-FAF870758CDB}"/>
                </a:ext>
              </a:extLst>
            </p:cNvPr>
            <p:cNvSpPr/>
            <p:nvPr/>
          </p:nvSpPr>
          <p:spPr>
            <a:xfrm>
              <a:off x="6702282" y="2915725"/>
              <a:ext cx="986590" cy="260724"/>
            </a:xfrm>
            <a:prstGeom prst="roundRect">
              <a:avLst>
                <a:gd name="adj" fmla="val 42552"/>
              </a:avLst>
            </a:prstGeom>
            <a:solidFill>
              <a:schemeClr val="bg1">
                <a:alpha val="68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r>
                <a:rPr lang="en-US" altLang="zh-CN" sz="2000" dirty="0">
                  <a:solidFill>
                    <a:schemeClr val="tx1"/>
                  </a:solidFill>
                  <a:latin typeface="Corbel" panose="020B0503020204020204" pitchFamily="34" charset="0"/>
                </a:rPr>
                <a:t>-Folds</a:t>
              </a:r>
              <a:endParaRPr lang="zh-CN" altLang="en-US" sz="2000" dirty="0">
                <a:solidFill>
                  <a:schemeClr val="tx1"/>
                </a:solidFill>
                <a:latin typeface="Corbel" panose="020B0503020204020204" pitchFamily="34" charset="0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2F3C9B96-55CD-08D0-8B38-D00C9E35DE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  <a14:imgEffect>
                      <a14:artisticCrisscrossEtching/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9698" y="2637489"/>
            <a:ext cx="711752" cy="6600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D2E9099-FCA8-A4F8-CACA-D13A3A70345B}"/>
              </a:ext>
            </a:extLst>
          </p:cNvPr>
          <p:cNvSpPr/>
          <p:nvPr/>
        </p:nvSpPr>
        <p:spPr>
          <a:xfrm>
            <a:off x="1765885" y="2732583"/>
            <a:ext cx="2989243" cy="469903"/>
          </a:xfrm>
          <a:prstGeom prst="roundRect">
            <a:avLst>
              <a:gd name="adj" fmla="val 42552"/>
            </a:avLst>
          </a:prstGeom>
          <a:solidFill>
            <a:schemeClr val="bg1">
              <a:alpha val="68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Decision Tree</a:t>
            </a:r>
            <a:endParaRPr lang="zh-CN" altLang="en-US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8AB5DCD-5993-1864-442F-47CF2F076F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  <a14:imgEffect>
                      <a14:artisticCrisscrossEtching/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9698" y="3345924"/>
            <a:ext cx="711752" cy="6600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65C7CFF-B581-5D0D-3DD5-7C344F9EADFC}"/>
              </a:ext>
            </a:extLst>
          </p:cNvPr>
          <p:cNvSpPr/>
          <p:nvPr/>
        </p:nvSpPr>
        <p:spPr>
          <a:xfrm>
            <a:off x="1765885" y="3441018"/>
            <a:ext cx="2989243" cy="469903"/>
          </a:xfrm>
          <a:prstGeom prst="roundRect">
            <a:avLst>
              <a:gd name="adj" fmla="val 42552"/>
            </a:avLst>
          </a:prstGeom>
          <a:solidFill>
            <a:schemeClr val="bg1">
              <a:alpha val="68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Random Forest</a:t>
            </a:r>
            <a:endParaRPr lang="zh-CN" altLang="en-US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0133002-4EFF-AAF7-B0B0-F285CE0A6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  <a14:imgEffect>
                      <a14:artisticCrisscrossEtching/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9698" y="4076996"/>
            <a:ext cx="711752" cy="6600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68A9C48-8C22-30A2-DE7E-AA4A9D3D8A5A}"/>
              </a:ext>
            </a:extLst>
          </p:cNvPr>
          <p:cNvSpPr/>
          <p:nvPr/>
        </p:nvSpPr>
        <p:spPr>
          <a:xfrm>
            <a:off x="1765885" y="4172090"/>
            <a:ext cx="2989243" cy="469903"/>
          </a:xfrm>
          <a:prstGeom prst="roundRect">
            <a:avLst>
              <a:gd name="adj" fmla="val 42552"/>
            </a:avLst>
          </a:prstGeom>
          <a:solidFill>
            <a:schemeClr val="bg1">
              <a:alpha val="68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Gradient Boost</a:t>
            </a:r>
            <a:endParaRPr lang="zh-CN" altLang="en-US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CBA873F-7125-5A3A-9A8C-83106190BB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  <a14:imgEffect>
                      <a14:artisticCrisscrossEtching/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9698" y="4785431"/>
            <a:ext cx="711752" cy="6600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76F8BD0-B446-0A55-F232-B9B1A03AD85A}"/>
              </a:ext>
            </a:extLst>
          </p:cNvPr>
          <p:cNvSpPr/>
          <p:nvPr/>
        </p:nvSpPr>
        <p:spPr>
          <a:xfrm>
            <a:off x="1765885" y="4880525"/>
            <a:ext cx="2989243" cy="469903"/>
          </a:xfrm>
          <a:prstGeom prst="roundRect">
            <a:avLst>
              <a:gd name="adj" fmla="val 42552"/>
            </a:avLst>
          </a:prstGeom>
          <a:solidFill>
            <a:schemeClr val="bg1">
              <a:alpha val="68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Linear Regression</a:t>
            </a:r>
            <a:endParaRPr lang="zh-CN" altLang="en-US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D331F94-56F8-2536-FF4F-BC974A38C9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  <a14:imgEffect>
                      <a14:artisticCrisscrossEtching/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9698" y="5493866"/>
            <a:ext cx="711752" cy="6600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FD60D68-FCC4-8D77-AF74-C765727532E8}"/>
              </a:ext>
            </a:extLst>
          </p:cNvPr>
          <p:cNvSpPr/>
          <p:nvPr/>
        </p:nvSpPr>
        <p:spPr>
          <a:xfrm>
            <a:off x="1765885" y="5588960"/>
            <a:ext cx="2989243" cy="469903"/>
          </a:xfrm>
          <a:prstGeom prst="roundRect">
            <a:avLst>
              <a:gd name="adj" fmla="val 42552"/>
            </a:avLst>
          </a:prstGeom>
          <a:solidFill>
            <a:schemeClr val="bg1">
              <a:alpha val="68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Gaussian Regression</a:t>
            </a:r>
            <a:endParaRPr lang="zh-CN" altLang="en-US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AE7F228-92B1-C635-EF17-CA8DEAA9C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  <a14:imgEffect>
                      <a14:artisticCrisscrossEtching/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74114" y="3726986"/>
            <a:ext cx="1090814" cy="9150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71B4BF1-FA32-15E9-C9C4-5420295F553E}"/>
              </a:ext>
            </a:extLst>
          </p:cNvPr>
          <p:cNvSpPr/>
          <p:nvPr/>
        </p:nvSpPr>
        <p:spPr>
          <a:xfrm>
            <a:off x="8584731" y="4172090"/>
            <a:ext cx="2989243" cy="425016"/>
          </a:xfrm>
          <a:prstGeom prst="roundRect">
            <a:avLst>
              <a:gd name="adj" fmla="val 42552"/>
            </a:avLst>
          </a:prstGeom>
          <a:solidFill>
            <a:schemeClr val="accent6">
              <a:lumMod val="20000"/>
              <a:lumOff val="80000"/>
              <a:alpha val="68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Gaussian Regression</a:t>
            </a:r>
            <a:endParaRPr lang="zh-CN" altLang="en-US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4F10537-A6D0-1DBC-DB47-22B03B95ACF2}"/>
              </a:ext>
            </a:extLst>
          </p:cNvPr>
          <p:cNvSpPr txBox="1"/>
          <p:nvPr/>
        </p:nvSpPr>
        <p:spPr>
          <a:xfrm>
            <a:off x="10094171" y="3736601"/>
            <a:ext cx="135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err="1">
                <a:latin typeface="Consolas" panose="020B0609020204030204" pitchFamily="49" charset="0"/>
                <a:ea typeface="Source Sans Pro" panose="020B0503030403020204" pitchFamily="34" charset="0"/>
              </a:rPr>
              <a:t>tol</a:t>
            </a:r>
            <a:r>
              <a:rPr lang="en-US" altLang="zh-CN" sz="1600" i="1" dirty="0">
                <a:latin typeface="Consolas" panose="020B0609020204030204" pitchFamily="49" charset="0"/>
                <a:ea typeface="Source Sans Pro" panose="020B0503030403020204" pitchFamily="34" charset="0"/>
              </a:rPr>
              <a:t>=1e-4</a:t>
            </a:r>
            <a:endParaRPr lang="zh-CN" altLang="en-US" i="1" dirty="0" err="1">
              <a:latin typeface="Consolas" panose="020B0609020204030204" pitchFamily="49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D833799-0721-7A71-9435-113E079566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6206" y="3736603"/>
            <a:ext cx="1603387" cy="4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D2AAC6DC-B23F-71B6-0F7F-038327B88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21374"/>
              </p:ext>
            </p:extLst>
          </p:nvPr>
        </p:nvGraphicFramePr>
        <p:xfrm>
          <a:off x="490221" y="2852420"/>
          <a:ext cx="6502399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14319">
                  <a:extLst>
                    <a:ext uri="{9D8B030D-6E8A-4147-A177-3AD203B41FA5}">
                      <a16:colId xmlns:a16="http://schemas.microsoft.com/office/drawing/2014/main" val="19003728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6729001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493549682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38788139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8197795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Regression</a:t>
                      </a:r>
                      <a:endParaRPr lang="zh-CN" altLang="en-US" sz="2000" b="1" dirty="0">
                        <a:latin typeface="Consolas" panose="020B06090202040302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Train</a:t>
                      </a:r>
                      <a:endParaRPr lang="zh-CN" altLang="en-US" dirty="0">
                        <a:latin typeface="Consolas" panose="020B06090202040302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Test</a:t>
                      </a:r>
                      <a:endParaRPr lang="zh-CN" altLang="en-US" dirty="0">
                        <a:latin typeface="Consolas" panose="020B06090202040302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61521"/>
                  </a:ext>
                </a:extLst>
              </a:tr>
              <a:tr h="281940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Regressor</a:t>
                      </a:r>
                      <a:endParaRPr lang="zh-CN" alt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RMSE</a:t>
                      </a:r>
                      <a:endParaRPr lang="zh-CN" altLang="en-US" dirty="0">
                        <a:latin typeface="Consolas" panose="020B06090202040302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</a:t>
                      </a:r>
                      <a:r>
                        <a:rPr lang="en-US" altLang="zh-CN" baseline="30000" dirty="0"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RMSE</a:t>
                      </a:r>
                      <a:endParaRPr lang="zh-CN" altLang="en-US" dirty="0">
                        <a:latin typeface="Consolas" panose="020B06090202040302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</a:t>
                      </a:r>
                      <a:r>
                        <a:rPr lang="en-US" altLang="zh-CN" sz="1800" baseline="30000" dirty="0"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57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Decision Tree</a:t>
                      </a:r>
                      <a:endParaRPr lang="zh-CN" altLang="en-US" dirty="0">
                        <a:latin typeface="Consolas" panose="020B06090202040302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17.9888</a:t>
                      </a:r>
                      <a:endParaRPr lang="zh-CN" altLang="en-US" dirty="0">
                        <a:latin typeface="Source Sans Pro Light" panose="020B04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0.7935</a:t>
                      </a:r>
                      <a:endParaRPr lang="zh-CN" altLang="en-US">
                        <a:latin typeface="Source Sans Pro Light" panose="020B04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30.2331</a:t>
                      </a:r>
                      <a:endParaRPr lang="zh-CN" altLang="en-US" dirty="0">
                        <a:latin typeface="Source Sans Pro Light" panose="020B04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0.6314</a:t>
                      </a:r>
                      <a:endParaRPr lang="zh-CN" altLang="en-US" dirty="0">
                        <a:latin typeface="Source Sans Pro Light" panose="020B04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05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Random Forest</a:t>
                      </a:r>
                      <a:endParaRPr lang="zh-CN" altLang="en-US" dirty="0">
                        <a:latin typeface="Consolas" panose="020B06090202040302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17.4475</a:t>
                      </a:r>
                      <a:endParaRPr lang="zh-CN" altLang="en-US">
                        <a:latin typeface="Source Sans Pro Light" panose="020B04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0.8058</a:t>
                      </a:r>
                      <a:endParaRPr lang="zh-CN" altLang="en-US" dirty="0">
                        <a:latin typeface="Source Sans Pro Light" panose="020B04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29.1984</a:t>
                      </a:r>
                      <a:endParaRPr lang="zh-CN" altLang="en-US">
                        <a:latin typeface="Source Sans Pro Light" panose="020B04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0.6562</a:t>
                      </a:r>
                      <a:endParaRPr lang="zh-CN" altLang="en-US">
                        <a:latin typeface="Source Sans Pro Light" panose="020B04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0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Gradient Boost</a:t>
                      </a:r>
                      <a:endParaRPr lang="zh-CN" altLang="en-US" dirty="0">
                        <a:latin typeface="Consolas" panose="020B06090202040302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18.9884</a:t>
                      </a:r>
                      <a:endParaRPr lang="zh-CN" altLang="en-US">
                        <a:latin typeface="Source Sans Pro Light" panose="020B04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0.7700</a:t>
                      </a:r>
                      <a:endParaRPr lang="zh-CN" altLang="en-US" dirty="0">
                        <a:latin typeface="Source Sans Pro Light" panose="020B04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27.4730</a:t>
                      </a:r>
                      <a:endParaRPr lang="zh-CN" altLang="en-US" dirty="0">
                        <a:latin typeface="Source Sans Pro Light" panose="020B04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0.6956</a:t>
                      </a:r>
                      <a:endParaRPr lang="zh-CN" altLang="en-US">
                        <a:latin typeface="Source Sans Pro Light" panose="020B04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17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Linear Regression</a:t>
                      </a:r>
                      <a:endParaRPr lang="zh-CN" altLang="en-US" b="0" dirty="0">
                        <a:latin typeface="Consolas" panose="020B06090202040302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9.4382</a:t>
                      </a:r>
                      <a:endParaRPr lang="zh-CN" altLang="en-US" b="0">
                        <a:latin typeface="Source Sans Pro Light" panose="020B04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0.9432</a:t>
                      </a:r>
                      <a:endParaRPr lang="zh-CN" altLang="en-US" b="0">
                        <a:latin typeface="Source Sans Pro Light" panose="020B04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14.5720</a:t>
                      </a:r>
                      <a:endParaRPr lang="zh-CN" altLang="en-US" b="0" dirty="0">
                        <a:latin typeface="Source Sans Pro Light" panose="020B04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0.9144</a:t>
                      </a:r>
                      <a:endParaRPr lang="zh-CN" altLang="en-US" b="0">
                        <a:latin typeface="Source Sans Pro Light" panose="020B04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Gaussian Regression</a:t>
                      </a:r>
                      <a:endParaRPr lang="zh-CN" altLang="en-US" b="0" dirty="0">
                        <a:latin typeface="Consolas" panose="020B06090202040302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9.4382</a:t>
                      </a:r>
                      <a:endParaRPr lang="zh-CN" altLang="en-US" b="0">
                        <a:latin typeface="Source Sans Pro Light" panose="020B04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0.9432</a:t>
                      </a:r>
                      <a:endParaRPr lang="zh-CN" altLang="en-US" b="0">
                        <a:latin typeface="Source Sans Pro Light" panose="020B04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14.5720</a:t>
                      </a:r>
                      <a:endParaRPr lang="zh-CN" altLang="en-US" b="0" dirty="0">
                        <a:latin typeface="Source Sans Pro Light" panose="020B04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0.9144</a:t>
                      </a:r>
                      <a:endParaRPr lang="zh-CN" altLang="en-US" b="0" dirty="0">
                        <a:latin typeface="Source Sans Pro Light" panose="020B04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5349"/>
                  </a:ext>
                </a:extLst>
              </a:tr>
            </a:tbl>
          </a:graphicData>
        </a:graphic>
      </p:graphicFrame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8C24EC02-E19B-3301-173A-C4A2FC4BB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97" y="2496820"/>
            <a:ext cx="4896082" cy="34972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2654305-5F3B-3489-57B6-9CE793F20FA2}"/>
              </a:ext>
            </a:extLst>
          </p:cNvPr>
          <p:cNvSpPr txBox="1"/>
          <p:nvPr/>
        </p:nvSpPr>
        <p:spPr>
          <a:xfrm>
            <a:off x="375921" y="1795670"/>
            <a:ext cx="7206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ras Medium ITC" panose="020B0602030504020804" pitchFamily="34" charset="0"/>
              </a:rPr>
              <a:t>Performance Comparison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DD0432-4062-C8E5-8D0C-E1E04B2FA38E}"/>
              </a:ext>
            </a:extLst>
          </p:cNvPr>
          <p:cNvSpPr txBox="1"/>
          <p:nvPr/>
        </p:nvSpPr>
        <p:spPr>
          <a:xfrm>
            <a:off x="406402" y="1487826"/>
            <a:ext cx="201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Source Sans Pro Light" panose="020B0403030403020204" pitchFamily="34" charset="0"/>
              </a:rPr>
              <a:t>Evaluation</a:t>
            </a:r>
            <a:endParaRPr lang="zh-CN" altLang="en-US" sz="2400" dirty="0" err="1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3BD5AC4-FF9F-416A-A1D3-95A8D9D2988D}"/>
              </a:ext>
            </a:extLst>
          </p:cNvPr>
          <p:cNvGrpSpPr/>
          <p:nvPr/>
        </p:nvGrpSpPr>
        <p:grpSpPr>
          <a:xfrm>
            <a:off x="10697874" y="1236618"/>
            <a:ext cx="986590" cy="1065595"/>
            <a:chOff x="10418474" y="1905835"/>
            <a:chExt cx="986590" cy="106559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B7683BA-7A77-BBCB-7A53-5F5ED32C9A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9632" b="78528" l="17881" r="76821">
                          <a14:foregroundMark x1="53642" y1="42331" x2="53642" y2="42331"/>
                          <a14:foregroundMark x1="57616" y1="44785" x2="57616" y2="37423"/>
                          <a14:foregroundMark x1="64238" y1="66258" x2="64238" y2="66258"/>
                          <a14:foregroundMark x1="58940" y1="57055" x2="58940" y2="57055"/>
                          <a14:foregroundMark x1="59603" y1="57669" x2="59603" y2="57669"/>
                          <a14:foregroundMark x1="62252" y1="57669" x2="63576" y2="57669"/>
                          <a14:foregroundMark x1="46358" y1="44172" x2="58940" y2="39264"/>
                          <a14:foregroundMark x1="31788" y1="28221" x2="58940" y2="25767"/>
                          <a14:foregroundMark x1="58940" y1="66258" x2="61589" y2="58896"/>
                          <a14:foregroundMark x1="66225" y1="60123" x2="64238" y2="58896"/>
                          <a14:foregroundMark x1="74172" y1="66258" x2="54967" y2="70552"/>
                          <a14:foregroundMark x1="74834" y1="66258" x2="76821" y2="75460"/>
                          <a14:backgroundMark x1="76159" y1="77914" x2="77483" y2="74233"/>
                        </a14:backgroundRemoval>
                      </a14:imgEffect>
                    </a14:imgLayer>
                  </a14:imgProps>
                </a:ext>
              </a:extLst>
            </a:blip>
            <a:srcRect l="11989" t="13450" r="19511" b="13613"/>
            <a:stretch/>
          </p:blipFill>
          <p:spPr>
            <a:xfrm>
              <a:off x="10552475" y="1905835"/>
              <a:ext cx="666162" cy="76568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6748608-D318-68DD-4A9F-2D1324D7F38E}"/>
                </a:ext>
              </a:extLst>
            </p:cNvPr>
            <p:cNvSpPr/>
            <p:nvPr/>
          </p:nvSpPr>
          <p:spPr>
            <a:xfrm>
              <a:off x="10418474" y="2710706"/>
              <a:ext cx="986590" cy="260724"/>
            </a:xfrm>
            <a:prstGeom prst="roundRect">
              <a:avLst>
                <a:gd name="adj" fmla="val 42552"/>
              </a:avLst>
            </a:prstGeom>
            <a:solidFill>
              <a:schemeClr val="bg1">
                <a:alpha val="68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Corbel" panose="020B0503020204020204" pitchFamily="34" charset="0"/>
                </a:rPr>
                <a:t>Evaluation</a:t>
              </a:r>
              <a:endParaRPr lang="zh-CN" altLang="en-US" sz="1200" dirty="0">
                <a:solidFill>
                  <a:schemeClr val="tx1"/>
                </a:solidFill>
                <a:latin typeface="Corbel" panose="020B05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357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0563C1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rgbClr val="00487E">
                <a:lumMod val="85000"/>
                <a:lumOff val="15000"/>
              </a:srgbClr>
            </a:gs>
            <a:gs pos="17000">
              <a:schemeClr val="accent1"/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 sz="2400" b="1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62_Internal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FFFFFF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449</Words>
  <Application>Microsoft Macintosh PowerPoint</Application>
  <PresentationFormat>宽屏</PresentationFormat>
  <Paragraphs>111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Calibri</vt:lpstr>
      <vt:lpstr>Candara</vt:lpstr>
      <vt:lpstr>Consolas</vt:lpstr>
      <vt:lpstr>Corbel</vt:lpstr>
      <vt:lpstr>Eras Medium ITC</vt:lpstr>
      <vt:lpstr>Georgia</vt:lpstr>
      <vt:lpstr>Source Sans Pro</vt:lpstr>
      <vt:lpstr>Source Sans Pro Light</vt:lpstr>
      <vt:lpstr>Wingdings</vt:lpstr>
      <vt:lpstr>Office Theme</vt:lpstr>
      <vt:lpstr>m62_Internal</vt:lpstr>
      <vt:lpstr>Prediction of Flight Arrival Delay Time with Machine Learning Approaches on the U.S. Bureau of Transportation Statistics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Hellon</dc:creator>
  <cp:lastModifiedBy>Ran JI (20217337)</cp:lastModifiedBy>
  <cp:revision>3</cp:revision>
  <dcterms:created xsi:type="dcterms:W3CDTF">2017-04-03T09:48:45Z</dcterms:created>
  <dcterms:modified xsi:type="dcterms:W3CDTF">2023-05-06T09:31:34Z</dcterms:modified>
</cp:coreProperties>
</file>