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454" r:id="rId2"/>
    <p:sldId id="545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93" r:id="rId12"/>
    <p:sldId id="555" r:id="rId13"/>
    <p:sldId id="556" r:id="rId14"/>
    <p:sldId id="557" r:id="rId15"/>
    <p:sldId id="558" r:id="rId16"/>
    <p:sldId id="559" r:id="rId17"/>
    <p:sldId id="592" r:id="rId18"/>
    <p:sldId id="560" r:id="rId19"/>
    <p:sldId id="561" r:id="rId20"/>
    <p:sldId id="562" r:id="rId21"/>
    <p:sldId id="563" r:id="rId22"/>
    <p:sldId id="564" r:id="rId23"/>
    <p:sldId id="590" r:id="rId24"/>
    <p:sldId id="589" r:id="rId25"/>
    <p:sldId id="591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clrMru>
    <a:srgbClr val="990000"/>
    <a:srgbClr val="0000FF"/>
    <a:srgbClr val="800000"/>
    <a:srgbClr val="FF990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03" autoAdjust="0"/>
    <p:restoredTop sz="95337" autoAdjust="0"/>
  </p:normalViewPr>
  <p:slideViewPr>
    <p:cSldViewPr>
      <p:cViewPr varScale="1">
        <p:scale>
          <a:sx n="97" d="100"/>
          <a:sy n="97" d="100"/>
        </p:scale>
        <p:origin x="-28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43EB9C9-AF6B-4D5F-811A-9B3CB7DA59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>
            <a:lvl1pPr algn="r"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89475"/>
            <a:ext cx="49815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79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defTabSz="910378" eaLnBrk="1" hangingPunct="1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80538"/>
            <a:ext cx="29479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5" tIns="45511" rIns="91025" bIns="45511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FA0B103-F9A0-49F1-8054-0A3F73C450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E78A-7E06-4C14-8810-B405FBA35521}" type="slidenum">
              <a:rPr lang="zh-TW" altLang="en-US" smtClean="0">
                <a:latin typeface="Arial" pitchFamily="34" charset="0"/>
              </a:rPr>
              <a:pPr/>
              <a:t>0</a:t>
            </a:fld>
            <a:endParaRPr lang="en-US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EE861C39-6116-456E-9C7E-D4FBD815F73F}" type="slidenum">
              <a:rPr lang="en-US" altLang="zh-TW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ea typeface="MS PGothic" charset="0"/>
              </a:rPr>
              <a:t>You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8EF7B3F-1A53-4CFC-BAF7-8D13B0945DD9}" type="slidenum">
              <a:rPr lang="en-US" altLang="zh-TW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E78A-7E06-4C14-8810-B405FBA35521}" type="slidenum">
              <a:rPr lang="zh-TW" altLang="en-US" smtClean="0">
                <a:latin typeface="Arial" pitchFamily="34" charset="0"/>
              </a:rPr>
              <a:pPr/>
              <a:t>24</a:t>
            </a:fld>
            <a:endParaRPr lang="en-US" altLang="zh-TW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GB" smtClean="0">
              <a:latin typeface="Calibri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2966"/>
            <a:fld id="{945B34E9-7189-47D4-A1C5-E97CF2E6FD13}" type="slidenum">
              <a:rPr lang="en-US" altLang="zh-TW"/>
              <a:pPr defTabSz="912966"/>
              <a:t>33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2966"/>
            <a:fld id="{9C380D8D-132C-4FB5-B7D2-094922AAD522}" type="slidenum">
              <a:rPr lang="en-US" altLang="zh-TW"/>
              <a:pPr defTabSz="912966"/>
              <a:t>42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C6D524D6-3EA3-4E6D-9FCD-4800FAE2B7A9}" type="slidenum">
              <a:rPr lang="en-US" altLang="zh-TW"/>
              <a:pPr/>
              <a:t>46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int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750" y="3524250"/>
            <a:ext cx="813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9" descr="UN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14313" y="5781675"/>
            <a:ext cx="2357437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1268413"/>
            <a:ext cx="7772400" cy="1944687"/>
          </a:xfrm>
        </p:spPr>
        <p:txBody>
          <a:bodyPr anchorCtr="1"/>
          <a:lstStyle>
            <a:lvl1pPr>
              <a:lnSpc>
                <a:spcPct val="120000"/>
              </a:lnSpc>
              <a:spcBef>
                <a:spcPct val="20000"/>
              </a:spcBef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3789363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 altLang="zh-TW"/>
              <a:t>Name and affiliation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7C6D8-DDCF-4733-BBA7-31F128BFCA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91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228600"/>
            <a:ext cx="5678487" cy="5991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5E7B4-E54F-4AC2-9853-B96D8E0CB5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F126-506D-4683-BB18-F43D4B579F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1F4A-17AD-4AD9-B02F-32ADAB3A1A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810000" cy="4951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3286F-E441-4E9A-88C5-94F70F977A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5C018-A747-4807-BB79-F19C9CA39A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29941-9013-4258-BB2B-92CBB0638C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8990B-8D18-462D-A417-FABC4A506D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4F1E5-C529-48E3-AC93-D61AB4BDAF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7AF77-7EAD-42A1-A511-5077B083460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40475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268413"/>
            <a:ext cx="7772400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C46E7E20-9B83-45A0-A51A-5DB15D188C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054" name="Picture 15" descr="pa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88" y="1052513"/>
            <a:ext cx="813752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圖片 7" descr="UNlogo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2875" y="6169025"/>
            <a:ext cx="1643063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Comic Sans MS" pitchFamily="66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0000FF"/>
        </a:buClr>
        <a:buSzPct val="60000"/>
        <a:buFont typeface="Wingdings" pitchFamily="2" charset="2"/>
        <a:buChar char="u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1"/>
        </a:buClr>
        <a:buFont typeface="Arial" pitchFamily="34" charset="0"/>
        <a:buChar char="‒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iQWcD25K0w&amp;feature=youtu.b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071563"/>
            <a:ext cx="7772400" cy="2141537"/>
          </a:xfrm>
        </p:spPr>
        <p:txBody>
          <a:bodyPr/>
          <a:lstStyle/>
          <a:p>
            <a:pPr eaLnBrk="1" hangingPunct="1"/>
            <a:r>
              <a:rPr lang="en-GB" altLang="zh-TW" smtClean="0"/>
              <a:t>COMP 3069</a:t>
            </a:r>
            <a:br>
              <a:rPr lang="en-GB" altLang="zh-TW" smtClean="0"/>
            </a:br>
            <a:r>
              <a:rPr lang="en-US" altLang="zh-TW" smtClean="0"/>
              <a:t>Computer Graphics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89363"/>
            <a:ext cx="6400800" cy="2497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Lecture 7: 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Light &amp; Texture I</a:t>
            </a:r>
          </a:p>
          <a:p>
            <a:pPr eaLnBrk="1" hangingPunct="1">
              <a:defRPr/>
            </a:pPr>
            <a:endParaRPr lang="en-US" altLang="zh-TW" dirty="0" smtClean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Autumn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135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/>
            <a:r>
              <a:rPr lang="en-US" altLang="zh-TW" sz="3200" dirty="0" err="1" smtClean="0"/>
              <a:t>Phong</a:t>
            </a:r>
            <a:r>
              <a:rPr lang="en-IE" sz="3200" dirty="0" smtClean="0"/>
              <a:t> </a:t>
            </a:r>
            <a:r>
              <a:rPr lang="en-IE" sz="3200" dirty="0" smtClean="0"/>
              <a:t>Reflection Model -</a:t>
            </a:r>
            <a:br>
              <a:rPr lang="en-IE" sz="3200" dirty="0" smtClean="0"/>
            </a:br>
            <a:r>
              <a:rPr lang="en-IE" sz="3200" dirty="0" smtClean="0"/>
              <a:t>Calculating Light Intensity at Point</a:t>
            </a:r>
            <a:endParaRPr lang="en-GB" sz="32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682" y="1333723"/>
            <a:ext cx="7772400" cy="49514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IE" altLang="en-US" b="1" dirty="0" err="1" smtClean="0">
                <a:solidFill>
                  <a:srgbClr val="FF8000"/>
                </a:solidFill>
              </a:rPr>
              <a:t>Specular</a:t>
            </a:r>
            <a:r>
              <a:rPr lang="en-IE" altLang="en-US" b="1" dirty="0" smtClean="0">
                <a:solidFill>
                  <a:srgbClr val="FF8000"/>
                </a:solidFill>
              </a:rPr>
              <a:t>: </a:t>
            </a:r>
            <a:r>
              <a:rPr lang="en-IE" altLang="en-US" dirty="0" smtClean="0"/>
              <a:t>light intensity depends on the angle </a:t>
            </a:r>
            <a:r>
              <a:rPr lang="en-IE" altLang="en-US" dirty="0" smtClean="0">
                <a:sym typeface="Symbol" pitchFamily="18" charset="2"/>
              </a:rPr>
              <a:t>between R and V (strongest when   = 0):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IE" altLang="en-US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solidFill>
                  <a:srgbClr val="FF0000"/>
                </a:solidFill>
              </a:rPr>
              <a:t>I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</a:t>
            </a:r>
            <a:r>
              <a:rPr lang="en-GB" altLang="en-US" b="1" dirty="0" smtClean="0">
                <a:solidFill>
                  <a:srgbClr val="FF0000"/>
                </a:solidFill>
              </a:rPr>
              <a:t> = K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 </a:t>
            </a:r>
            <a:r>
              <a:rPr lang="en-GB" altLang="en-US" b="1" dirty="0" smtClean="0">
                <a:solidFill>
                  <a:srgbClr val="FF0000"/>
                </a:solidFill>
              </a:rPr>
              <a:t>* L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 </a:t>
            </a:r>
            <a:r>
              <a:rPr lang="en-GB" altLang="en-US" b="1" dirty="0" smtClean="0">
                <a:solidFill>
                  <a:srgbClr val="FF0000"/>
                </a:solidFill>
              </a:rPr>
              <a:t>* ( R dot V)</a:t>
            </a:r>
            <a:r>
              <a:rPr lang="en-GB" altLang="en-US" b="1" baseline="30000" dirty="0" smtClean="0">
                <a:solidFill>
                  <a:srgbClr val="FF0000"/>
                </a:solidFill>
              </a:rPr>
              <a:t>n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solidFill>
                  <a:srgbClr val="FF0000"/>
                </a:solidFill>
              </a:rPr>
              <a:t>    = K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 </a:t>
            </a:r>
            <a:r>
              <a:rPr lang="en-GB" altLang="en-US" b="1" dirty="0" smtClean="0">
                <a:solidFill>
                  <a:srgbClr val="FF0000"/>
                </a:solidFill>
              </a:rPr>
              <a:t>*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 </a:t>
            </a:r>
            <a:r>
              <a:rPr lang="en-GB" altLang="en-US" b="1" dirty="0" smtClean="0">
                <a:solidFill>
                  <a:srgbClr val="FF0000"/>
                </a:solidFill>
              </a:rPr>
              <a:t>L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 </a:t>
            </a:r>
            <a:r>
              <a:rPr lang="en-GB" altLang="en-US" b="1" dirty="0" smtClean="0">
                <a:solidFill>
                  <a:srgbClr val="FF0000"/>
                </a:solidFill>
              </a:rPr>
              <a:t>* ( |R| * |V| * </a:t>
            </a:r>
            <a:r>
              <a:rPr lang="en-GB" altLang="en-US" b="1" dirty="0" err="1" smtClean="0">
                <a:solidFill>
                  <a:srgbClr val="FF0000"/>
                </a:solidFill>
              </a:rPr>
              <a:t>cos</a:t>
            </a:r>
            <a:r>
              <a:rPr lang="en-GB" altLang="en-US" b="1" dirty="0" smtClean="0">
                <a:solidFill>
                  <a:srgbClr val="FF0000"/>
                </a:solidFill>
              </a:rPr>
              <a:t>(  ) )</a:t>
            </a:r>
            <a:r>
              <a:rPr lang="en-GB" altLang="en-US" b="1" baseline="30000" dirty="0" smtClean="0">
                <a:solidFill>
                  <a:srgbClr val="FF0000"/>
                </a:solidFill>
              </a:rPr>
              <a:t> n</a:t>
            </a:r>
            <a:endParaRPr lang="en-GB" altLang="en-US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GB" altLang="en-US" sz="2000" dirty="0" smtClean="0"/>
          </a:p>
          <a:p>
            <a:pPr marL="0" indent="0">
              <a:buFontTx/>
              <a:buNone/>
            </a:pPr>
            <a:endParaRPr lang="en-GB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sz="2000" dirty="0" smtClean="0"/>
          </a:p>
        </p:txBody>
      </p:sp>
      <p:sp>
        <p:nvSpPr>
          <p:cNvPr id="13315" name="Rectangle 46"/>
          <p:cNvSpPr>
            <a:spLocks noChangeArrowheads="1"/>
          </p:cNvSpPr>
          <p:nvPr/>
        </p:nvSpPr>
        <p:spPr bwMode="auto">
          <a:xfrm>
            <a:off x="4878972" y="2673546"/>
            <a:ext cx="376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800" dirty="0">
                <a:solidFill>
                  <a:srgbClr val="000000"/>
                </a:solidFill>
                <a:latin typeface="Symbol" pitchFamily="18" charset="2"/>
              </a:rPr>
              <a:t></a:t>
            </a:r>
            <a:endParaRPr lang="en-US" altLang="zh-TW" sz="2800" dirty="0">
              <a:solidFill>
                <a:srgbClr val="000000"/>
              </a:solidFill>
              <a:latin typeface="Symbol" pitchFamily="18" charset="2"/>
            </a:endParaRPr>
          </a:p>
        </p:txBody>
      </p:sp>
      <p:pic>
        <p:nvPicPr>
          <p:cNvPr id="30" name="Picture 29" descr="Screen Shot 2016-02-05 at 3.05.45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114800"/>
            <a:ext cx="3327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61"/>
          <p:cNvSpPr>
            <a:spLocks noChangeShapeType="1"/>
          </p:cNvSpPr>
          <p:nvPr/>
        </p:nvSpPr>
        <p:spPr bwMode="auto">
          <a:xfrm>
            <a:off x="4652131" y="4129798"/>
            <a:ext cx="0" cy="355844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0" name="Rectangle 62"/>
          <p:cNvSpPr>
            <a:spLocks noChangeArrowheads="1"/>
          </p:cNvSpPr>
          <p:nvPr/>
        </p:nvSpPr>
        <p:spPr bwMode="auto">
          <a:xfrm>
            <a:off x="967079" y="5053204"/>
            <a:ext cx="365713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V</a:t>
            </a:r>
          </a:p>
        </p:txBody>
      </p:sp>
      <p:sp>
        <p:nvSpPr>
          <p:cNvPr id="13321" name="Line 63"/>
          <p:cNvSpPr>
            <a:spLocks noChangeShapeType="1"/>
          </p:cNvSpPr>
          <p:nvPr/>
        </p:nvSpPr>
        <p:spPr bwMode="auto">
          <a:xfrm>
            <a:off x="1439274" y="6063646"/>
            <a:ext cx="363240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2" name="Line 64"/>
          <p:cNvSpPr>
            <a:spLocks noChangeShapeType="1"/>
          </p:cNvSpPr>
          <p:nvPr/>
        </p:nvSpPr>
        <p:spPr bwMode="auto">
          <a:xfrm>
            <a:off x="3184808" y="4651626"/>
            <a:ext cx="0" cy="140255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3" name="Line 65"/>
          <p:cNvSpPr>
            <a:spLocks noChangeShapeType="1"/>
          </p:cNvSpPr>
          <p:nvPr/>
        </p:nvSpPr>
        <p:spPr bwMode="auto">
          <a:xfrm>
            <a:off x="4448957" y="4309612"/>
            <a:ext cx="408116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Line 66"/>
          <p:cNvSpPr>
            <a:spLocks noChangeShapeType="1"/>
          </p:cNvSpPr>
          <p:nvPr/>
        </p:nvSpPr>
        <p:spPr bwMode="auto">
          <a:xfrm flipH="1">
            <a:off x="4436590" y="4129798"/>
            <a:ext cx="434616" cy="355844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Line 67"/>
          <p:cNvSpPr>
            <a:spLocks noChangeShapeType="1"/>
          </p:cNvSpPr>
          <p:nvPr/>
        </p:nvSpPr>
        <p:spPr bwMode="auto">
          <a:xfrm flipH="1" flipV="1">
            <a:off x="4436590" y="4116547"/>
            <a:ext cx="434616" cy="39180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6" name="Line 68"/>
          <p:cNvSpPr>
            <a:spLocks noChangeShapeType="1"/>
          </p:cNvSpPr>
          <p:nvPr/>
        </p:nvSpPr>
        <p:spPr bwMode="auto">
          <a:xfrm flipV="1">
            <a:off x="3191874" y="4731124"/>
            <a:ext cx="1109509" cy="13400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7" name="Rectangle 69"/>
          <p:cNvSpPr>
            <a:spLocks noChangeArrowheads="1"/>
          </p:cNvSpPr>
          <p:nvPr/>
        </p:nvSpPr>
        <p:spPr bwMode="auto">
          <a:xfrm>
            <a:off x="4725520" y="3513500"/>
            <a:ext cx="1057744" cy="7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light</a:t>
            </a:r>
          </a:p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source</a:t>
            </a:r>
          </a:p>
        </p:txBody>
      </p:sp>
      <p:sp>
        <p:nvSpPr>
          <p:cNvPr id="13328" name="Rectangle 70"/>
          <p:cNvSpPr>
            <a:spLocks noChangeArrowheads="1"/>
          </p:cNvSpPr>
          <p:nvPr/>
        </p:nvSpPr>
        <p:spPr bwMode="auto">
          <a:xfrm>
            <a:off x="3013426" y="4184977"/>
            <a:ext cx="378081" cy="56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3329" name="Rectangle 71"/>
          <p:cNvSpPr>
            <a:spLocks noChangeArrowheads="1"/>
          </p:cNvSpPr>
          <p:nvPr/>
        </p:nvSpPr>
        <p:spPr bwMode="auto">
          <a:xfrm>
            <a:off x="4273551" y="4470294"/>
            <a:ext cx="348046" cy="56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3330" name="Line 72"/>
          <p:cNvSpPr>
            <a:spLocks noChangeShapeType="1"/>
          </p:cNvSpPr>
          <p:nvPr/>
        </p:nvSpPr>
        <p:spPr bwMode="auto">
          <a:xfrm flipH="1" flipV="1">
            <a:off x="1778487" y="4731124"/>
            <a:ext cx="1409854" cy="13400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1" name="Rectangle 73"/>
          <p:cNvSpPr>
            <a:spLocks noChangeArrowheads="1"/>
          </p:cNvSpPr>
          <p:nvPr/>
        </p:nvSpPr>
        <p:spPr bwMode="auto">
          <a:xfrm>
            <a:off x="1428728" y="4438479"/>
            <a:ext cx="379849" cy="56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13332" name="Line 74"/>
          <p:cNvSpPr>
            <a:spLocks noChangeShapeType="1"/>
          </p:cNvSpPr>
          <p:nvPr/>
        </p:nvSpPr>
        <p:spPr bwMode="auto">
          <a:xfrm flipH="1" flipV="1">
            <a:off x="1303235" y="5325459"/>
            <a:ext cx="1888639" cy="74575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3" name="Rectangle 78"/>
          <p:cNvSpPr>
            <a:spLocks noChangeArrowheads="1"/>
          </p:cNvSpPr>
          <p:nvPr/>
        </p:nvSpPr>
        <p:spPr bwMode="auto">
          <a:xfrm>
            <a:off x="413655" y="4906983"/>
            <a:ext cx="593379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eye</a:t>
            </a:r>
          </a:p>
        </p:txBody>
      </p:sp>
      <p:sp>
        <p:nvSpPr>
          <p:cNvPr id="13334" name="Rectangle 79"/>
          <p:cNvSpPr>
            <a:spLocks noChangeArrowheads="1"/>
          </p:cNvSpPr>
          <p:nvPr/>
        </p:nvSpPr>
        <p:spPr bwMode="auto">
          <a:xfrm>
            <a:off x="4029882" y="5699583"/>
            <a:ext cx="1125411" cy="56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surface</a:t>
            </a:r>
          </a:p>
        </p:txBody>
      </p:sp>
      <p:sp>
        <p:nvSpPr>
          <p:cNvPr id="13335" name="Rectangle 80"/>
          <p:cNvSpPr>
            <a:spLocks noChangeArrowheads="1"/>
          </p:cNvSpPr>
          <p:nvPr/>
        </p:nvSpPr>
        <p:spPr bwMode="auto">
          <a:xfrm>
            <a:off x="2250900" y="5333150"/>
            <a:ext cx="356880" cy="65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dirty="0">
                <a:solidFill>
                  <a:srgbClr val="000000"/>
                </a:solidFill>
                <a:latin typeface="Symbol" pitchFamily="18" charset="2"/>
              </a:rPr>
              <a:t></a:t>
            </a:r>
            <a:endParaRPr lang="en-US" altLang="zh-TW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3336" name="Arc 81"/>
          <p:cNvSpPr>
            <a:spLocks/>
          </p:cNvSpPr>
          <p:nvPr/>
        </p:nvSpPr>
        <p:spPr bwMode="auto">
          <a:xfrm>
            <a:off x="3187795" y="5319023"/>
            <a:ext cx="309670" cy="436099"/>
          </a:xfrm>
          <a:custGeom>
            <a:avLst/>
            <a:gdLst>
              <a:gd name="T0" fmla="*/ 0 w 21181"/>
              <a:gd name="T1" fmla="*/ 0 h 21600"/>
              <a:gd name="T2" fmla="*/ 0 w 21181"/>
              <a:gd name="T3" fmla="*/ 0 h 21600"/>
              <a:gd name="T4" fmla="*/ 0 w 21181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81" h="21600" fill="none" extrusionOk="0">
                <a:moveTo>
                  <a:pt x="-1" y="0"/>
                </a:moveTo>
                <a:cubicBezTo>
                  <a:pt x="10296" y="0"/>
                  <a:pt x="19161" y="7267"/>
                  <a:pt x="21180" y="17364"/>
                </a:cubicBezTo>
              </a:path>
              <a:path w="21181" h="21600" stroke="0" extrusionOk="0">
                <a:moveTo>
                  <a:pt x="-1" y="0"/>
                </a:moveTo>
                <a:cubicBezTo>
                  <a:pt x="10296" y="0"/>
                  <a:pt x="19161" y="7267"/>
                  <a:pt x="21180" y="1736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7" name="Rectangle 83"/>
          <p:cNvSpPr>
            <a:spLocks noChangeArrowheads="1"/>
          </p:cNvSpPr>
          <p:nvPr/>
        </p:nvSpPr>
        <p:spPr bwMode="auto">
          <a:xfrm>
            <a:off x="3311793" y="5030490"/>
            <a:ext cx="325080" cy="56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000" dirty="0">
                <a:solidFill>
                  <a:srgbClr val="000000"/>
                </a:solidFill>
                <a:latin typeface="Symbol" pitchFamily="18" charset="2"/>
              </a:rPr>
              <a:t></a:t>
            </a:r>
            <a:endParaRPr lang="en-US" altLang="zh-TW" sz="2000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3339" name="Oval 57"/>
          <p:cNvSpPr>
            <a:spLocks noChangeArrowheads="1"/>
          </p:cNvSpPr>
          <p:nvPr/>
        </p:nvSpPr>
        <p:spPr bwMode="auto">
          <a:xfrm>
            <a:off x="3101655" y="5916069"/>
            <a:ext cx="185737" cy="2365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Arc 81"/>
          <p:cNvSpPr>
            <a:spLocks/>
          </p:cNvSpPr>
          <p:nvPr/>
        </p:nvSpPr>
        <p:spPr bwMode="auto">
          <a:xfrm flipH="1">
            <a:off x="2594811" y="5562057"/>
            <a:ext cx="92242" cy="354330"/>
          </a:xfrm>
          <a:custGeom>
            <a:avLst/>
            <a:gdLst>
              <a:gd name="T0" fmla="*/ 0 w 21181"/>
              <a:gd name="T1" fmla="*/ 0 h 21600"/>
              <a:gd name="T2" fmla="*/ 0 w 21181"/>
              <a:gd name="T3" fmla="*/ 0 h 21600"/>
              <a:gd name="T4" fmla="*/ 0 w 21181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81" h="21600" fill="none" extrusionOk="0">
                <a:moveTo>
                  <a:pt x="-1" y="0"/>
                </a:moveTo>
                <a:cubicBezTo>
                  <a:pt x="10296" y="0"/>
                  <a:pt x="19161" y="7267"/>
                  <a:pt x="21180" y="17364"/>
                </a:cubicBezTo>
              </a:path>
              <a:path w="21181" h="21600" stroke="0" extrusionOk="0">
                <a:moveTo>
                  <a:pt x="-1" y="0"/>
                </a:moveTo>
                <a:cubicBezTo>
                  <a:pt x="10296" y="0"/>
                  <a:pt x="19161" y="7267"/>
                  <a:pt x="21180" y="1736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8" name="Rectangle 46"/>
          <p:cNvSpPr>
            <a:spLocks noChangeArrowheads="1"/>
          </p:cNvSpPr>
          <p:nvPr/>
        </p:nvSpPr>
        <p:spPr bwMode="auto">
          <a:xfrm>
            <a:off x="5715000" y="1609725"/>
            <a:ext cx="376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800">
                <a:solidFill>
                  <a:srgbClr val="000000"/>
                </a:solidFill>
                <a:latin typeface="Symbol" pitchFamily="18" charset="2"/>
              </a:rPr>
              <a:t></a:t>
            </a:r>
            <a:endParaRPr lang="en-US" altLang="zh-TW" sz="2800">
              <a:solidFill>
                <a:srgbClr val="000000"/>
              </a:solidFill>
              <a:latin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135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/>
            <a:r>
              <a:rPr lang="en-US" altLang="zh-TW" sz="3200" dirty="0" smtClean="0"/>
              <a:t>Examples of </a:t>
            </a:r>
            <a:r>
              <a:rPr lang="en-US" altLang="zh-TW" sz="3200" dirty="0" err="1" smtClean="0"/>
              <a:t>Specular</a:t>
            </a:r>
            <a:r>
              <a:rPr lang="en-US" altLang="zh-TW" sz="3200" dirty="0" smtClean="0"/>
              <a:t> Lights</a:t>
            </a:r>
            <a:endParaRPr lang="en-GB" sz="32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682" y="1333723"/>
            <a:ext cx="7772400" cy="49514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IE" altLang="en-US" dirty="0" smtClean="0"/>
              <a:t> With different </a:t>
            </a:r>
            <a:r>
              <a:rPr lang="en-IE" altLang="en-US" dirty="0" smtClean="0"/>
              <a:t>exponent n, n increases, light decrease much more quickly =&gt; smaller spot</a:t>
            </a:r>
            <a:endParaRPr lang="en-IE" altLang="en-US" dirty="0" smtClean="0"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solidFill>
                  <a:srgbClr val="FF0000"/>
                </a:solidFill>
              </a:rPr>
              <a:t>I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</a:t>
            </a:r>
            <a:r>
              <a:rPr lang="en-GB" altLang="en-US" b="1" dirty="0" smtClean="0">
                <a:solidFill>
                  <a:srgbClr val="FF0000"/>
                </a:solidFill>
              </a:rPr>
              <a:t> = K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 </a:t>
            </a:r>
            <a:r>
              <a:rPr lang="en-GB" altLang="en-US" b="1" dirty="0" smtClean="0">
                <a:solidFill>
                  <a:srgbClr val="FF0000"/>
                </a:solidFill>
              </a:rPr>
              <a:t>* L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 </a:t>
            </a:r>
            <a:r>
              <a:rPr lang="en-GB" altLang="en-US" b="1" dirty="0" smtClean="0">
                <a:solidFill>
                  <a:srgbClr val="FF0000"/>
                </a:solidFill>
              </a:rPr>
              <a:t>* ( R dot V)</a:t>
            </a:r>
            <a:r>
              <a:rPr lang="en-GB" altLang="en-US" b="1" baseline="30000" dirty="0" smtClean="0">
                <a:solidFill>
                  <a:srgbClr val="FF0000"/>
                </a:solidFill>
              </a:rPr>
              <a:t>n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solidFill>
                  <a:srgbClr val="FF0000"/>
                </a:solidFill>
              </a:rPr>
              <a:t>    = K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 </a:t>
            </a:r>
            <a:r>
              <a:rPr lang="en-GB" altLang="en-US" b="1" dirty="0" smtClean="0">
                <a:solidFill>
                  <a:srgbClr val="FF0000"/>
                </a:solidFill>
              </a:rPr>
              <a:t>*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 </a:t>
            </a:r>
            <a:r>
              <a:rPr lang="en-GB" altLang="en-US" b="1" dirty="0" smtClean="0">
                <a:solidFill>
                  <a:srgbClr val="FF0000"/>
                </a:solidFill>
              </a:rPr>
              <a:t>L</a:t>
            </a:r>
            <a:r>
              <a:rPr lang="en-GB" altLang="en-US" b="1" baseline="-25000" dirty="0" smtClean="0">
                <a:solidFill>
                  <a:srgbClr val="FF0000"/>
                </a:solidFill>
              </a:rPr>
              <a:t>s </a:t>
            </a:r>
            <a:r>
              <a:rPr lang="en-GB" altLang="en-US" b="1" dirty="0" smtClean="0">
                <a:solidFill>
                  <a:srgbClr val="FF0000"/>
                </a:solidFill>
              </a:rPr>
              <a:t>* ( |R| * |V| * </a:t>
            </a:r>
            <a:r>
              <a:rPr lang="en-GB" altLang="en-US" b="1" dirty="0" err="1" smtClean="0">
                <a:solidFill>
                  <a:srgbClr val="FF0000"/>
                </a:solidFill>
              </a:rPr>
              <a:t>cos</a:t>
            </a:r>
            <a:r>
              <a:rPr lang="en-GB" altLang="en-US" b="1" dirty="0" smtClean="0">
                <a:solidFill>
                  <a:srgbClr val="FF0000"/>
                </a:solidFill>
              </a:rPr>
              <a:t>(  ) )</a:t>
            </a:r>
            <a:r>
              <a:rPr lang="en-GB" altLang="en-US" b="1" baseline="30000" dirty="0" smtClean="0">
                <a:solidFill>
                  <a:srgbClr val="FF0000"/>
                </a:solidFill>
              </a:rPr>
              <a:t> n</a:t>
            </a:r>
            <a:endParaRPr lang="en-GB" altLang="en-US" b="1" dirty="0" smtClean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GB" altLang="en-US" sz="2000" dirty="0" smtClean="0"/>
          </a:p>
          <a:p>
            <a:pPr marL="0" indent="0">
              <a:buFontTx/>
              <a:buNone/>
            </a:pPr>
            <a:endParaRPr lang="en-GB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sz="2000" dirty="0" smtClean="0"/>
          </a:p>
        </p:txBody>
      </p:sp>
      <p:sp>
        <p:nvSpPr>
          <p:cNvPr id="13315" name="Rectangle 46"/>
          <p:cNvSpPr>
            <a:spLocks noChangeArrowheads="1"/>
          </p:cNvSpPr>
          <p:nvPr/>
        </p:nvSpPr>
        <p:spPr bwMode="auto">
          <a:xfrm>
            <a:off x="4878972" y="2673546"/>
            <a:ext cx="376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800" dirty="0">
                <a:solidFill>
                  <a:srgbClr val="000000"/>
                </a:solidFill>
                <a:latin typeface="Symbol" pitchFamily="18" charset="2"/>
              </a:rPr>
              <a:t></a:t>
            </a:r>
            <a:endParaRPr lang="en-US" altLang="zh-TW" sz="2800" dirty="0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13319" name="Line 61"/>
          <p:cNvSpPr>
            <a:spLocks noChangeShapeType="1"/>
          </p:cNvSpPr>
          <p:nvPr/>
        </p:nvSpPr>
        <p:spPr bwMode="auto">
          <a:xfrm>
            <a:off x="4652131" y="4129798"/>
            <a:ext cx="0" cy="355844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3" name="Line 65"/>
          <p:cNvSpPr>
            <a:spLocks noChangeShapeType="1"/>
          </p:cNvSpPr>
          <p:nvPr/>
        </p:nvSpPr>
        <p:spPr bwMode="auto">
          <a:xfrm>
            <a:off x="4448957" y="4309612"/>
            <a:ext cx="408116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Line 66"/>
          <p:cNvSpPr>
            <a:spLocks noChangeShapeType="1"/>
          </p:cNvSpPr>
          <p:nvPr/>
        </p:nvSpPr>
        <p:spPr bwMode="auto">
          <a:xfrm flipH="1">
            <a:off x="4436590" y="4129798"/>
            <a:ext cx="434616" cy="355844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Line 67"/>
          <p:cNvSpPr>
            <a:spLocks noChangeShapeType="1"/>
          </p:cNvSpPr>
          <p:nvPr/>
        </p:nvSpPr>
        <p:spPr bwMode="auto">
          <a:xfrm flipH="1" flipV="1">
            <a:off x="4436590" y="4116547"/>
            <a:ext cx="434616" cy="39180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6" name="Line 68"/>
          <p:cNvSpPr>
            <a:spLocks noChangeShapeType="1"/>
          </p:cNvSpPr>
          <p:nvPr/>
        </p:nvSpPr>
        <p:spPr bwMode="auto">
          <a:xfrm flipV="1">
            <a:off x="3191874" y="4731124"/>
            <a:ext cx="1109509" cy="13400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7" name="Rectangle 69"/>
          <p:cNvSpPr>
            <a:spLocks noChangeArrowheads="1"/>
          </p:cNvSpPr>
          <p:nvPr/>
        </p:nvSpPr>
        <p:spPr bwMode="auto">
          <a:xfrm>
            <a:off x="4725520" y="3513500"/>
            <a:ext cx="1057744" cy="70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light</a:t>
            </a:r>
          </a:p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source</a:t>
            </a:r>
          </a:p>
        </p:txBody>
      </p:sp>
      <p:sp>
        <p:nvSpPr>
          <p:cNvPr id="13329" name="Rectangle 71"/>
          <p:cNvSpPr>
            <a:spLocks noChangeArrowheads="1"/>
          </p:cNvSpPr>
          <p:nvPr/>
        </p:nvSpPr>
        <p:spPr bwMode="auto">
          <a:xfrm>
            <a:off x="4273551" y="4470294"/>
            <a:ext cx="348046" cy="56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3334" name="Rectangle 79"/>
          <p:cNvSpPr>
            <a:spLocks noChangeArrowheads="1"/>
          </p:cNvSpPr>
          <p:nvPr/>
        </p:nvSpPr>
        <p:spPr bwMode="auto">
          <a:xfrm>
            <a:off x="4029882" y="5699583"/>
            <a:ext cx="1125411" cy="56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Arial" pitchFamily="34" charset="0"/>
              </a:rPr>
              <a:t>surface</a:t>
            </a:r>
          </a:p>
        </p:txBody>
      </p:sp>
      <p:sp>
        <p:nvSpPr>
          <p:cNvPr id="13318" name="Rectangle 46"/>
          <p:cNvSpPr>
            <a:spLocks noChangeArrowheads="1"/>
          </p:cNvSpPr>
          <p:nvPr/>
        </p:nvSpPr>
        <p:spPr bwMode="auto">
          <a:xfrm>
            <a:off x="4873654" y="1984217"/>
            <a:ext cx="376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sz="2800" dirty="0">
                <a:solidFill>
                  <a:srgbClr val="000000"/>
                </a:solidFill>
                <a:latin typeface="Symbol" pitchFamily="18" charset="2"/>
              </a:rPr>
              <a:t></a:t>
            </a:r>
            <a:endParaRPr lang="en-US" altLang="zh-TW" sz="2800" dirty="0">
              <a:solidFill>
                <a:srgbClr val="000000"/>
              </a:solidFill>
              <a:latin typeface="Symbol" pitchFamily="18" charset="2"/>
            </a:endParaRPr>
          </a:p>
        </p:txBody>
      </p:sp>
      <p:pic>
        <p:nvPicPr>
          <p:cNvPr id="29" name="Picture 5" descr="specul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357562"/>
            <a:ext cx="4283075" cy="321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238" y="2819400"/>
            <a:ext cx="643096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en-US" altLang="zh-TW" dirty="0" smtClean="0"/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scene below, given the eye position </a:t>
            </a:r>
            <a:r>
              <a:rPr lang="en-US" altLang="zh-TW" sz="2400" dirty="0" smtClean="0"/>
              <a:t>(-15,7)</a:t>
            </a:r>
            <a:r>
              <a:rPr lang="en-US" altLang="zh-TW" dirty="0" smtClean="0"/>
              <a:t> and </a:t>
            </a:r>
            <a:r>
              <a:rPr lang="en-US" altLang="zh-TW" dirty="0" smtClean="0"/>
              <a:t>the light source </a:t>
            </a:r>
            <a:r>
              <a:rPr lang="en-US" altLang="zh-TW" dirty="0" smtClean="0"/>
              <a:t>position </a:t>
            </a:r>
            <a:r>
              <a:rPr lang="en-US" altLang="zh-TW" sz="2400" dirty="0" smtClean="0"/>
              <a:t>(16,15)</a:t>
            </a:r>
            <a:r>
              <a:rPr lang="en-US" altLang="zh-TW" dirty="0" smtClean="0"/>
              <a:t>, </a:t>
            </a:r>
            <a:r>
              <a:rPr lang="en-US" altLang="zh-TW" dirty="0" smtClean="0"/>
              <a:t>calculate the </a:t>
            </a:r>
            <a:r>
              <a:rPr lang="en-US" altLang="zh-TW" dirty="0" smtClean="0">
                <a:solidFill>
                  <a:srgbClr val="FF0000"/>
                </a:solidFill>
              </a:rPr>
              <a:t>L, V, N </a:t>
            </a:r>
            <a:r>
              <a:rPr lang="en-US" altLang="zh-TW" dirty="0" smtClean="0"/>
              <a:t>vectors </a:t>
            </a:r>
            <a:r>
              <a:rPr lang="en-US" altLang="zh-TW" dirty="0" smtClean="0">
                <a:solidFill>
                  <a:srgbClr val="FF0000"/>
                </a:solidFill>
              </a:rPr>
              <a:t>at point </a:t>
            </a:r>
            <a:r>
              <a:rPr lang="en-US" altLang="zh-TW" dirty="0" smtClean="0">
                <a:solidFill>
                  <a:srgbClr val="FF0000"/>
                </a:solidFill>
              </a:rPr>
              <a:t>P </a:t>
            </a:r>
            <a:r>
              <a:rPr lang="en-US" altLang="zh-TW" sz="2400" dirty="0" smtClean="0">
                <a:solidFill>
                  <a:srgbClr val="FF0000"/>
                </a:solidFill>
              </a:rPr>
              <a:t>(6,5)</a:t>
            </a:r>
            <a:r>
              <a:rPr lang="en-US" altLang="zh-TW" sz="2400" dirty="0" smtClean="0">
                <a:solidFill>
                  <a:srgbClr val="000000"/>
                </a:solidFill>
              </a:rPr>
              <a:t> </a:t>
            </a:r>
            <a:r>
              <a:rPr lang="en-US" altLang="zh-TW" dirty="0" smtClean="0"/>
              <a:t>on </a:t>
            </a:r>
            <a:r>
              <a:rPr lang="en-US" altLang="zh-TW" dirty="0" smtClean="0"/>
              <a:t>the surface. You may assume that P is in the centre of v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v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.</a:t>
            </a:r>
            <a:endParaRPr lang="en-GB" dirty="0" smtClean="0"/>
          </a:p>
          <a:p>
            <a:pPr>
              <a:buFontTx/>
              <a:buNone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en-US" altLang="zh-TW" dirty="0" smtClean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dirty="0" smtClean="0"/>
              <a:t>The light direction L is:</a:t>
            </a:r>
            <a:endParaRPr lang="en-GB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solidFill>
                  <a:srgbClr val="FF0000"/>
                </a:solidFill>
              </a:rPr>
              <a:t>L= light – P = (16, 15) - (6, 5) =(10, 10) 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TW" dirty="0" smtClean="0"/>
              <a:t> The view direction V is:</a:t>
            </a:r>
            <a:endParaRPr lang="en-GB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solidFill>
                  <a:srgbClr val="FF0000"/>
                </a:solidFill>
              </a:rPr>
              <a:t>V = Eye – P = (-15, 7) – (6, 5) = (-21, 2) 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zh-TW" dirty="0" smtClean="0"/>
          </a:p>
          <a:p>
            <a:pPr>
              <a:spcBef>
                <a:spcPct val="0"/>
              </a:spcBef>
            </a:pPr>
            <a:r>
              <a:rPr lang="en-US" altLang="zh-TW" dirty="0" smtClean="0"/>
              <a:t>The normal direction N can be interpolated between the two </a:t>
            </a:r>
            <a:r>
              <a:rPr lang="en-US" altLang="zh-TW" dirty="0" err="1" smtClean="0"/>
              <a:t>normals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 (-</a:t>
            </a:r>
            <a:r>
              <a:rPr lang="en-US" altLang="zh-TW" dirty="0" smtClean="0">
                <a:solidFill>
                  <a:srgbClr val="FF0000"/>
                </a:solidFill>
              </a:rPr>
              <a:t>6, 6</a:t>
            </a:r>
            <a:r>
              <a:rPr lang="en-US" altLang="zh-TW" dirty="0" smtClean="0"/>
              <a:t>)  and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 (6, 9)</a:t>
            </a:r>
            <a:r>
              <a:rPr lang="en-US" altLang="zh-TW" dirty="0" smtClean="0"/>
              <a:t>. As the point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is half way between the two </a:t>
            </a:r>
            <a:r>
              <a:rPr lang="en-US" altLang="zh-TW" dirty="0" err="1" smtClean="0"/>
              <a:t>normals</a:t>
            </a:r>
            <a:r>
              <a:rPr lang="en-US" altLang="zh-TW" dirty="0" smtClean="0"/>
              <a:t>, we can calculate N:</a:t>
            </a:r>
          </a:p>
          <a:p>
            <a:pPr>
              <a:buFontTx/>
              <a:buNone/>
            </a:pPr>
            <a:endParaRPr lang="en-US" altLang="zh-TW" sz="1800" i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TW" i="1" dirty="0" smtClean="0">
                <a:solidFill>
                  <a:srgbClr val="FF0000"/>
                </a:solidFill>
              </a:rPr>
              <a:t>N = 0.5 </a:t>
            </a:r>
            <a:r>
              <a:rPr lang="en-US" altLang="zh-TW" i="1" dirty="0" smtClean="0">
                <a:solidFill>
                  <a:srgbClr val="FF0000"/>
                </a:solidFill>
              </a:rPr>
              <a:t>× </a:t>
            </a:r>
            <a:r>
              <a:rPr lang="en-US" altLang="zh-TW" i="1" dirty="0" smtClean="0">
                <a:solidFill>
                  <a:srgbClr val="FF0000"/>
                </a:solidFill>
              </a:rPr>
              <a:t>n1  +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0.5 </a:t>
            </a:r>
            <a:r>
              <a:rPr lang="en-US" altLang="zh-TW" i="1" dirty="0" smtClean="0">
                <a:solidFill>
                  <a:srgbClr val="FF0000"/>
                </a:solidFill>
              </a:rPr>
              <a:t>× </a:t>
            </a:r>
            <a:r>
              <a:rPr lang="en-US" altLang="zh-TW" i="1" dirty="0" smtClean="0">
                <a:solidFill>
                  <a:srgbClr val="FF0000"/>
                </a:solidFill>
              </a:rPr>
              <a:t>n2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TW" i="1" dirty="0" smtClean="0">
                <a:solidFill>
                  <a:srgbClr val="FF0000"/>
                </a:solidFill>
              </a:rPr>
              <a:t>    = 0.5 </a:t>
            </a:r>
            <a:r>
              <a:rPr lang="en-US" altLang="zh-TW" i="1" dirty="0" smtClean="0">
                <a:solidFill>
                  <a:srgbClr val="FF0000"/>
                </a:solidFill>
              </a:rPr>
              <a:t>× (6 </a:t>
            </a:r>
            <a:r>
              <a:rPr lang="en-US" altLang="zh-TW" i="1" dirty="0" smtClean="0">
                <a:solidFill>
                  <a:srgbClr val="FF0000"/>
                </a:solidFill>
              </a:rPr>
              <a:t>,9) + 0.5 </a:t>
            </a:r>
            <a:r>
              <a:rPr lang="en-US" altLang="zh-TW" i="1" dirty="0" smtClean="0">
                <a:solidFill>
                  <a:srgbClr val="FF0000"/>
                </a:solidFill>
              </a:rPr>
              <a:t>× </a:t>
            </a:r>
            <a:r>
              <a:rPr lang="en-US" altLang="zh-TW" i="1" dirty="0" smtClean="0">
                <a:solidFill>
                  <a:srgbClr val="FF0000"/>
                </a:solidFill>
              </a:rPr>
              <a:t>(-6, 6 </a:t>
            </a:r>
            <a:r>
              <a:rPr lang="en-US" altLang="zh-TW" i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= (0, 7.5)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Isosceles Triangle 20"/>
          <p:cNvSpPr>
            <a:spLocks noChangeArrowheads="1"/>
          </p:cNvSpPr>
          <p:nvPr/>
        </p:nvSpPr>
        <p:spPr bwMode="auto">
          <a:xfrm>
            <a:off x="6474078" y="1992313"/>
            <a:ext cx="1995487" cy="2484437"/>
          </a:xfrm>
          <a:prstGeom prst="triangle">
            <a:avLst>
              <a:gd name="adj" fmla="val 100000"/>
            </a:avLst>
          </a:prstGeom>
          <a:solidFill>
            <a:srgbClr val="FF0000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Linear Interpolation</a:t>
            </a: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7083678" y="28876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800" b="0" smtClean="0"/>
              <a:t>P(x,y)</a:t>
            </a:r>
          </a:p>
        </p:txBody>
      </p: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6069265" y="4486275"/>
            <a:ext cx="1128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1800" b="0">
                <a:latin typeface="Arial" pitchFamily="34" charset="0"/>
              </a:rPr>
              <a:t>P</a:t>
            </a:r>
            <a:r>
              <a:rPr lang="en-GB" sz="1800" b="0" baseline="-25000">
                <a:latin typeface="Arial" pitchFamily="34" charset="0"/>
              </a:rPr>
              <a:t>1</a:t>
            </a:r>
            <a:r>
              <a:rPr lang="en-GB" sz="1800" b="0">
                <a:latin typeface="Arial" pitchFamily="34" charset="0"/>
              </a:rPr>
              <a:t>(x1,y1)</a:t>
            </a:r>
            <a:endParaRPr lang="en-GB" sz="1800" b="0" baseline="-25000">
              <a:latin typeface="Arial" pitchFamily="34" charset="0"/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7845678" y="1600200"/>
            <a:ext cx="1128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GB" sz="1800" b="0">
                <a:latin typeface="Arial" pitchFamily="34" charset="0"/>
              </a:rPr>
              <a:t>P</a:t>
            </a:r>
            <a:r>
              <a:rPr lang="en-GB" sz="1800" b="0" baseline="-25000">
                <a:latin typeface="Arial" pitchFamily="34" charset="0"/>
              </a:rPr>
              <a:t>2</a:t>
            </a:r>
            <a:r>
              <a:rPr lang="en-GB" sz="1800" b="0">
                <a:latin typeface="Arial" pitchFamily="34" charset="0"/>
              </a:rPr>
              <a:t>(x2,y2)</a:t>
            </a:r>
            <a:endParaRPr lang="en-GB" sz="1800" b="0" baseline="-25000">
              <a:latin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78878" y="3405188"/>
            <a:ext cx="379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latin typeface="Symbol" pitchFamily="18" charset="2"/>
              </a:rPr>
              <a:t></a:t>
            </a:r>
            <a:endParaRPr lang="en-GB"/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7302753" y="2266950"/>
            <a:ext cx="84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>
                <a:latin typeface="Symbol" pitchFamily="18" charset="2"/>
              </a:rPr>
              <a:t> 1-</a:t>
            </a:r>
            <a:endParaRPr lang="en-GB"/>
          </a:p>
        </p:txBody>
      </p:sp>
      <p:cxnSp>
        <p:nvCxnSpPr>
          <p:cNvPr id="16393" name="Straight Connector 4"/>
          <p:cNvCxnSpPr>
            <a:cxnSpLocks noChangeShapeType="1"/>
          </p:cNvCxnSpPr>
          <p:nvPr/>
        </p:nvCxnSpPr>
        <p:spPr bwMode="auto">
          <a:xfrm flipH="1">
            <a:off x="6474078" y="1992313"/>
            <a:ext cx="1995487" cy="2484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4" name="Straight Connector 6"/>
          <p:cNvCxnSpPr>
            <a:cxnSpLocks noChangeShapeType="1"/>
          </p:cNvCxnSpPr>
          <p:nvPr/>
        </p:nvCxnSpPr>
        <p:spPr bwMode="auto">
          <a:xfrm>
            <a:off x="6016878" y="2817813"/>
            <a:ext cx="0" cy="2476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5" name="Straight Connector 8"/>
          <p:cNvCxnSpPr>
            <a:cxnSpLocks noChangeShapeType="1"/>
          </p:cNvCxnSpPr>
          <p:nvPr/>
        </p:nvCxnSpPr>
        <p:spPr bwMode="auto">
          <a:xfrm>
            <a:off x="5483478" y="501015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6" name="Straight Connector 10"/>
          <p:cNvCxnSpPr>
            <a:cxnSpLocks noChangeShapeType="1"/>
          </p:cNvCxnSpPr>
          <p:nvPr/>
        </p:nvCxnSpPr>
        <p:spPr bwMode="auto">
          <a:xfrm>
            <a:off x="8469565" y="1992313"/>
            <a:ext cx="0" cy="3017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7" name="Straight Connector 23"/>
          <p:cNvCxnSpPr>
            <a:cxnSpLocks noChangeShapeType="1"/>
          </p:cNvCxnSpPr>
          <p:nvPr/>
        </p:nvCxnSpPr>
        <p:spPr bwMode="auto">
          <a:xfrm flipH="1">
            <a:off x="7526590" y="3151188"/>
            <a:ext cx="14288" cy="1858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398" name="Straight Connector 34"/>
          <p:cNvCxnSpPr>
            <a:cxnSpLocks noChangeShapeType="1"/>
          </p:cNvCxnSpPr>
          <p:nvPr/>
        </p:nvCxnSpPr>
        <p:spPr bwMode="auto">
          <a:xfrm flipV="1">
            <a:off x="6093078" y="4492625"/>
            <a:ext cx="2701925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Isosceles Triangle 4"/>
          <p:cNvSpPr>
            <a:spLocks noChangeArrowheads="1"/>
          </p:cNvSpPr>
          <p:nvPr/>
        </p:nvSpPr>
        <p:spPr bwMode="auto">
          <a:xfrm>
            <a:off x="6474078" y="3228975"/>
            <a:ext cx="1066800" cy="1247775"/>
          </a:xfrm>
          <a:prstGeom prst="triangle">
            <a:avLst>
              <a:gd name="adj" fmla="val 96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9" name="TextBox 3"/>
          <p:cNvSpPr txBox="1">
            <a:spLocks noChangeArrowheads="1"/>
          </p:cNvSpPr>
          <p:nvPr/>
        </p:nvSpPr>
        <p:spPr bwMode="auto">
          <a:xfrm>
            <a:off x="5948615" y="5162550"/>
            <a:ext cx="31239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GB" sz="2000" b="0" dirty="0">
                <a:latin typeface="Arial" pitchFamily="34" charset="0"/>
                <a:cs typeface="Arial" pitchFamily="34" charset="0"/>
              </a:rPr>
              <a:t>Say P divides P</a:t>
            </a:r>
            <a:r>
              <a:rPr lang="en-GB" sz="2000" b="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GB" sz="2000" b="0" dirty="0">
                <a:latin typeface="Arial" pitchFamily="34" charset="0"/>
                <a:cs typeface="Arial" pitchFamily="34" charset="0"/>
              </a:rPr>
              <a:t> P</a:t>
            </a:r>
            <a:r>
              <a:rPr lang="en-GB" sz="2000" b="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GB" sz="2000" b="0" dirty="0">
                <a:latin typeface="Arial" pitchFamily="34" charset="0"/>
                <a:cs typeface="Arial" pitchFamily="34" charset="0"/>
              </a:rPr>
              <a:t> at the </a:t>
            </a:r>
          </a:p>
          <a:p>
            <a:pPr eaLnBrk="1" hangingPunct="1"/>
            <a:r>
              <a:rPr lang="en-GB" sz="2000" b="0" dirty="0">
                <a:latin typeface="Arial" pitchFamily="34" charset="0"/>
                <a:cs typeface="Arial" pitchFamily="34" charset="0"/>
              </a:rPr>
              <a:t>ratio of </a:t>
            </a:r>
            <a:r>
              <a:rPr lang="en-GB" sz="2000" dirty="0" smtClean="0">
                <a:latin typeface="Symbol" pitchFamily="18" charset="2"/>
              </a:rPr>
              <a:t> </a:t>
            </a:r>
            <a:r>
              <a:rPr lang="en-GB" sz="2000" b="0" dirty="0" smtClean="0">
                <a:latin typeface="Arial" pitchFamily="34" charset="0"/>
                <a:cs typeface="Arial" pitchFamily="34" charset="0"/>
              </a:rPr>
              <a:t>: 1-</a:t>
            </a:r>
            <a:r>
              <a:rPr lang="en-GB" sz="2000" dirty="0" smtClean="0">
                <a:latin typeface="Symbol" pitchFamily="18" charset="2"/>
              </a:rPr>
              <a:t> </a:t>
            </a:r>
            <a:r>
              <a:rPr lang="en-GB" sz="2000" dirty="0" smtClean="0">
                <a:latin typeface="Symbol" pitchFamily="18" charset="2"/>
              </a:rPr>
              <a:t> .</a:t>
            </a:r>
            <a:endParaRPr lang="en-GB" sz="2000" b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4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9550" y="2743200"/>
          <a:ext cx="5734050" cy="2362200"/>
        </p:xfrm>
        <a:graphic>
          <a:graphicData uri="http://schemas.openxmlformats.org/presentationml/2006/ole">
            <p:oleObj spid="_x0000_s65538" name="Equation" r:id="rId3" imgW="4827240" imgH="1983960" progId="Equation.3">
              <p:embed/>
            </p:oleObj>
          </a:graphicData>
        </a:graphic>
      </p:graphicFrame>
      <p:sp>
        <p:nvSpPr>
          <p:cNvPr id="16402" name="Rectangle 5"/>
          <p:cNvSpPr>
            <a:spLocks noChangeArrowheads="1"/>
          </p:cNvSpPr>
          <p:nvPr/>
        </p:nvSpPr>
        <p:spPr bwMode="auto">
          <a:xfrm>
            <a:off x="228600" y="5220801"/>
            <a:ext cx="5486400" cy="109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GB" sz="2400" b="0" dirty="0">
                <a:latin typeface="Arial" pitchFamily="34" charset="0"/>
              </a:rPr>
              <a:t>So (any)thing at P is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GB" sz="2800" b="0" dirty="0" err="1">
                <a:latin typeface="Arial" pitchFamily="34" charset="0"/>
              </a:rPr>
              <a:t>thing</a:t>
            </a:r>
            <a:r>
              <a:rPr lang="en-GB" sz="2800" b="0" baseline="-25000" dirty="0" err="1">
                <a:latin typeface="Arial" pitchFamily="34" charset="0"/>
              </a:rPr>
              <a:t>P</a:t>
            </a:r>
            <a:r>
              <a:rPr lang="en-GB" sz="2800" b="0" dirty="0">
                <a:latin typeface="Arial" pitchFamily="34" charset="0"/>
              </a:rPr>
              <a:t> = (1-</a:t>
            </a:r>
            <a:r>
              <a:rPr lang="en-GB" sz="2800" b="0" dirty="0">
                <a:latin typeface="Symbol" pitchFamily="18" charset="2"/>
              </a:rPr>
              <a:t>) </a:t>
            </a:r>
            <a:r>
              <a:rPr lang="en-GB" sz="2800" b="0" dirty="0">
                <a:latin typeface="Arial" pitchFamily="34" charset="0"/>
              </a:rPr>
              <a:t>thing</a:t>
            </a:r>
            <a:r>
              <a:rPr lang="en-GB" sz="2800" b="0" baseline="-25000" dirty="0">
                <a:latin typeface="Arial" pitchFamily="34" charset="0"/>
              </a:rPr>
              <a:t>P1</a:t>
            </a:r>
            <a:r>
              <a:rPr lang="en-GB" sz="2800" b="0" dirty="0">
                <a:latin typeface="Arial" pitchFamily="34" charset="0"/>
              </a:rPr>
              <a:t> + </a:t>
            </a:r>
            <a:r>
              <a:rPr lang="en-GB" sz="2800" b="0" dirty="0">
                <a:latin typeface="Symbol" pitchFamily="18" charset="2"/>
              </a:rPr>
              <a:t> </a:t>
            </a:r>
            <a:r>
              <a:rPr lang="en-GB" sz="2800" b="0" dirty="0">
                <a:latin typeface="Arial" pitchFamily="34" charset="0"/>
              </a:rPr>
              <a:t>thing</a:t>
            </a:r>
            <a:r>
              <a:rPr lang="en-GB" sz="2800" b="0" baseline="-25000" dirty="0">
                <a:latin typeface="Arial" pitchFamily="34" charset="0"/>
              </a:rPr>
              <a:t>P2</a:t>
            </a:r>
            <a:endParaRPr lang="en-GB" b="0" dirty="0">
              <a:latin typeface="Arial" pitchFamily="34" charset="0"/>
            </a:endParaRP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36525" y="1514475"/>
          <a:ext cx="2368550" cy="1163638"/>
        </p:xfrm>
        <a:graphic>
          <a:graphicData uri="http://schemas.openxmlformats.org/presentationml/2006/ole">
            <p:oleObj spid="_x0000_s65539" name="Equation" r:id="rId4" imgW="596880" imgH="279360" progId="Equation.3">
              <p:embed/>
            </p:oleObj>
          </a:graphicData>
        </a:graphic>
      </p:graphicFrame>
      <p:graphicFrame>
        <p:nvGraphicFramePr>
          <p:cNvPr id="16403" name="Object 2"/>
          <p:cNvGraphicFramePr>
            <a:graphicFrameLocks noChangeAspect="1"/>
          </p:cNvGraphicFramePr>
          <p:nvPr/>
        </p:nvGraphicFramePr>
        <p:xfrm>
          <a:off x="2438400" y="1600200"/>
          <a:ext cx="1981200" cy="990600"/>
        </p:xfrm>
        <a:graphic>
          <a:graphicData uri="http://schemas.openxmlformats.org/presentationml/2006/ole">
            <p:oleObj spid="_x0000_s65540" name="Equation" r:id="rId5" imgW="493560" imgH="237600" progId="Equation.3">
              <p:embed/>
            </p:oleObj>
          </a:graphicData>
        </a:graphic>
      </p:graphicFrame>
      <p:sp>
        <p:nvSpPr>
          <p:cNvPr id="16404" name="TextBox 2"/>
          <p:cNvSpPr txBox="1">
            <a:spLocks noChangeArrowheads="1"/>
          </p:cNvSpPr>
          <p:nvPr/>
        </p:nvSpPr>
        <p:spPr bwMode="auto">
          <a:xfrm>
            <a:off x="265614" y="1260558"/>
            <a:ext cx="5829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b="0" dirty="0">
                <a:latin typeface="Arial" pitchFamily="34" charset="0"/>
                <a:cs typeface="Arial" pitchFamily="34" charset="0"/>
              </a:rPr>
              <a:t>From the two similarity triangles we have: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OpenGL Light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5628" y="1314130"/>
            <a:ext cx="4887919" cy="49514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200" b="1" dirty="0" smtClean="0"/>
              <a:t>// Set position of light</a:t>
            </a:r>
          </a:p>
          <a:p>
            <a:pPr marL="0" indent="0">
              <a:buFontTx/>
              <a:buNone/>
            </a:pPr>
            <a:r>
              <a:rPr lang="en-US" altLang="zh-TW" sz="2200" dirty="0" smtClean="0"/>
              <a:t>position[0] = 0.0;  // x coordinate</a:t>
            </a:r>
          </a:p>
          <a:p>
            <a:pPr marL="0" indent="0">
              <a:buFontTx/>
              <a:buNone/>
            </a:pPr>
            <a:r>
              <a:rPr lang="en-US" altLang="zh-TW" sz="2200" dirty="0" smtClean="0"/>
              <a:t>position[1] = 0.0;  // y coordinate</a:t>
            </a:r>
          </a:p>
          <a:p>
            <a:pPr marL="0" indent="0">
              <a:buFontTx/>
              <a:buNone/>
            </a:pPr>
            <a:r>
              <a:rPr lang="en-US" altLang="zh-TW" sz="2200" dirty="0" smtClean="0"/>
              <a:t>position[2] = 1.0;  // z coordinate</a:t>
            </a:r>
          </a:p>
          <a:p>
            <a:pPr marL="0" indent="0">
              <a:buFontTx/>
              <a:buNone/>
            </a:pPr>
            <a:r>
              <a:rPr lang="en-US" altLang="zh-TW" sz="2200" dirty="0" smtClean="0"/>
              <a:t>position[3] = </a:t>
            </a:r>
            <a:r>
              <a:rPr lang="en-US" altLang="zh-TW" sz="2200" dirty="0" smtClean="0">
                <a:solidFill>
                  <a:srgbClr val="FF0000"/>
                </a:solidFill>
              </a:rPr>
              <a:t>1.0;  // positional light</a:t>
            </a:r>
          </a:p>
          <a:p>
            <a:pPr marL="0" indent="0">
              <a:buFontTx/>
              <a:buNone/>
            </a:pPr>
            <a:r>
              <a:rPr lang="en-US" altLang="zh-TW" sz="2200" b="1" dirty="0" smtClean="0"/>
              <a:t>// Set ambient </a:t>
            </a:r>
            <a:r>
              <a:rPr lang="en-US" altLang="zh-TW" sz="2200" b="1" dirty="0" err="1" smtClean="0"/>
              <a:t>colour</a:t>
            </a:r>
            <a:r>
              <a:rPr lang="en-US" altLang="zh-TW" sz="2200" b="1" dirty="0" smtClean="0"/>
              <a:t> of light</a:t>
            </a:r>
          </a:p>
          <a:p>
            <a:pPr marL="0" indent="0">
              <a:buFontTx/>
              <a:buNone/>
            </a:pPr>
            <a:r>
              <a:rPr lang="en-US" altLang="zh-TW" sz="2200" dirty="0" smtClean="0"/>
              <a:t>ambient[0] = 0.15; </a:t>
            </a:r>
          </a:p>
          <a:p>
            <a:pPr marL="0" indent="0">
              <a:buFontTx/>
              <a:buNone/>
            </a:pPr>
            <a:r>
              <a:rPr lang="es-ES_tradnl" sz="2200" dirty="0" smtClean="0"/>
              <a:t>ambient[1] = 0.15;</a:t>
            </a:r>
          </a:p>
          <a:p>
            <a:pPr marL="0" indent="0">
              <a:buFontTx/>
              <a:buNone/>
            </a:pPr>
            <a:r>
              <a:rPr lang="es-ES_tradnl" sz="2200" dirty="0" smtClean="0"/>
              <a:t>ambient[2] = 0.1;</a:t>
            </a:r>
          </a:p>
          <a:p>
            <a:pPr marL="0" indent="0">
              <a:buFontTx/>
              <a:buNone/>
            </a:pPr>
            <a:r>
              <a:rPr lang="es-ES_tradnl" sz="2200" dirty="0" smtClean="0"/>
              <a:t>ambient[3] = 1.0;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sz="half" idx="4294967295"/>
          </p:nvPr>
        </p:nvSpPr>
        <p:spPr>
          <a:xfrm>
            <a:off x="4800600" y="1264917"/>
            <a:ext cx="4129118" cy="434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200" b="1" dirty="0" smtClean="0"/>
              <a:t>// Set diffuse </a:t>
            </a:r>
            <a:r>
              <a:rPr lang="en-US" altLang="zh-TW" sz="2200" b="1" dirty="0" err="1" smtClean="0"/>
              <a:t>colour</a:t>
            </a:r>
            <a:r>
              <a:rPr lang="en-US" altLang="zh-TW" sz="2200" b="1" dirty="0" smtClean="0"/>
              <a:t> of light</a:t>
            </a:r>
          </a:p>
          <a:p>
            <a:pPr marL="0" indent="0">
              <a:buFontTx/>
              <a:buNone/>
            </a:pPr>
            <a:r>
              <a:rPr lang="en-US" altLang="zh-TW" sz="2200" dirty="0" smtClean="0"/>
              <a:t>diffuse[0] = 0.8; </a:t>
            </a:r>
          </a:p>
          <a:p>
            <a:pPr marL="0" indent="0">
              <a:buFontTx/>
              <a:buNone/>
            </a:pPr>
            <a:r>
              <a:rPr lang="it-IT" sz="2200" dirty="0" smtClean="0"/>
              <a:t>diffuse[1] = 0.0;</a:t>
            </a:r>
          </a:p>
          <a:p>
            <a:pPr marL="0" indent="0">
              <a:buFontTx/>
              <a:buNone/>
            </a:pPr>
            <a:r>
              <a:rPr lang="it-IT" sz="2200" dirty="0" smtClean="0"/>
              <a:t>diffuse[2] = 0.0;</a:t>
            </a:r>
          </a:p>
          <a:p>
            <a:pPr marL="0" indent="0">
              <a:buFontTx/>
              <a:buNone/>
            </a:pPr>
            <a:r>
              <a:rPr lang="it-IT" sz="2200" dirty="0" smtClean="0"/>
              <a:t>diffuse[3] = 1.0;</a:t>
            </a:r>
            <a:endParaRPr lang="en-US" altLang="zh-TW" sz="2200" dirty="0" smtClean="0"/>
          </a:p>
          <a:p>
            <a:pPr marL="0" indent="0">
              <a:buFontTx/>
              <a:buNone/>
            </a:pPr>
            <a:r>
              <a:rPr lang="en-US" altLang="zh-TW" sz="2200" b="1" dirty="0" smtClean="0"/>
              <a:t>// Set </a:t>
            </a:r>
            <a:r>
              <a:rPr lang="en-US" altLang="zh-TW" sz="2200" b="1" dirty="0" err="1" smtClean="0"/>
              <a:t>specular</a:t>
            </a:r>
            <a:r>
              <a:rPr lang="en-US" altLang="zh-TW" sz="2200" b="1" dirty="0" smtClean="0"/>
              <a:t> </a:t>
            </a:r>
            <a:r>
              <a:rPr lang="en-US" altLang="zh-TW" sz="2200" b="1" dirty="0" err="1" smtClean="0"/>
              <a:t>colour</a:t>
            </a:r>
            <a:r>
              <a:rPr lang="en-US" altLang="zh-TW" sz="2200" b="1" dirty="0" smtClean="0"/>
              <a:t> of light</a:t>
            </a:r>
          </a:p>
          <a:p>
            <a:pPr marL="0" indent="0">
              <a:buFontTx/>
              <a:buNone/>
            </a:pPr>
            <a:r>
              <a:rPr lang="en-US" altLang="zh-TW" sz="2200" dirty="0" err="1" smtClean="0"/>
              <a:t>specular</a:t>
            </a:r>
            <a:r>
              <a:rPr lang="en-US" altLang="zh-TW" sz="2200" dirty="0" smtClean="0"/>
              <a:t>[0] = 1.0; </a:t>
            </a:r>
          </a:p>
          <a:p>
            <a:pPr marL="0" indent="0">
              <a:buFontTx/>
              <a:buNone/>
            </a:pPr>
            <a:r>
              <a:rPr lang="tr-TR" sz="2200" dirty="0" smtClean="0"/>
              <a:t>specular[1] = 1.0;</a:t>
            </a:r>
          </a:p>
          <a:p>
            <a:pPr marL="0" indent="0">
              <a:buFontTx/>
              <a:buNone/>
            </a:pPr>
            <a:r>
              <a:rPr lang="tr-TR" sz="2200" dirty="0" smtClean="0"/>
              <a:t>specular[2] = 1.0;</a:t>
            </a:r>
          </a:p>
          <a:p>
            <a:pPr marL="0" indent="0">
              <a:buFontTx/>
              <a:buNone/>
            </a:pPr>
            <a:r>
              <a:rPr lang="tr-TR" sz="2200" dirty="0" smtClean="0"/>
              <a:t>specular[3] = 1.0;</a:t>
            </a:r>
            <a:endParaRPr lang="en-US" altLang="zh-TW" sz="2200" dirty="0" smtClean="0"/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81000" y="5050995"/>
            <a:ext cx="8191528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b="0" dirty="0">
                <a:latin typeface="Arial" pitchFamily="34" charset="0"/>
                <a:cs typeface="Arial" pitchFamily="34" charset="0"/>
              </a:rPr>
              <a:t>OpenGL approximates light as if light can be broken into </a:t>
            </a:r>
          </a:p>
          <a:p>
            <a:pPr eaLnBrk="1" hangingPunct="1"/>
            <a:r>
              <a:rPr lang="en-US" altLang="zh-TW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b="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green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b="0" dirty="0">
                <a:solidFill>
                  <a:srgbClr val="0000EA"/>
                </a:solidFill>
                <a:latin typeface="Arial" pitchFamily="34" charset="0"/>
                <a:cs typeface="Arial" pitchFamily="34" charset="0"/>
              </a:rPr>
              <a:t>blue </a:t>
            </a:r>
            <a:r>
              <a:rPr lang="en-US" altLang="zh-TW" b="0" dirty="0" err="1">
                <a:solidFill>
                  <a:srgbClr val="0000EA"/>
                </a:solidFill>
                <a:latin typeface="Arial" pitchFamily="34" charset="0"/>
                <a:cs typeface="Arial" pitchFamily="34" charset="0"/>
              </a:rPr>
              <a:t>colour</a:t>
            </a:r>
            <a:r>
              <a:rPr lang="en-US" altLang="zh-TW" b="0" dirty="0">
                <a:solidFill>
                  <a:srgbClr val="0000EA"/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altLang="zh-TW" b="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alpha</a:t>
            </a:r>
            <a:r>
              <a:rPr lang="en-US" altLang="zh-TW" b="0" dirty="0">
                <a:solidFill>
                  <a:srgbClr val="0000E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components (so the 4D vectors for each type of light</a:t>
            </a:r>
            <a:r>
              <a:rPr lang="en-US" altLang="zh-TW" b="0" dirty="0" smtClean="0">
                <a:latin typeface="Arial" pitchFamily="34" charset="0"/>
                <a:cs typeface="Arial" pitchFamily="34" charset="0"/>
              </a:rPr>
              <a:t>), where </a:t>
            </a:r>
            <a:r>
              <a:rPr lang="en-US" altLang="zh-TW" sz="2000" dirty="0" smtClean="0">
                <a:solidFill>
                  <a:srgbClr val="7030A0"/>
                </a:solidFill>
                <a:cs typeface="Arial" pitchFamily="34" charset="0"/>
              </a:rPr>
              <a:t>alpha</a:t>
            </a:r>
            <a:r>
              <a:rPr lang="en-US" altLang="zh-TW" sz="2000" dirty="0" smtClean="0">
                <a:solidFill>
                  <a:srgbClr val="0000EA"/>
                </a:solidFill>
                <a:cs typeface="Arial" pitchFamily="34" charset="0"/>
              </a:rPr>
              <a:t> </a:t>
            </a:r>
            <a:r>
              <a:rPr lang="en-US" altLang="zh-TW" sz="2000" dirty="0" smtClean="0">
                <a:cs typeface="Arial" pitchFamily="34" charset="0"/>
              </a:rPr>
              <a:t>is the </a:t>
            </a:r>
            <a:r>
              <a:rPr lang="en-US" altLang="zh-TW" sz="2000" dirty="0" smtClean="0">
                <a:solidFill>
                  <a:srgbClr val="7030A0"/>
                </a:solidFill>
                <a:cs typeface="Arial" pitchFamily="34" charset="0"/>
              </a:rPr>
              <a:t>opacity (transparency)</a:t>
            </a:r>
            <a:r>
              <a:rPr lang="en-US" altLang="zh-TW" sz="2000" dirty="0" smtClean="0">
                <a:solidFill>
                  <a:srgbClr val="0000EA"/>
                </a:solidFill>
                <a:cs typeface="Arial" pitchFamily="34" charset="0"/>
              </a:rPr>
              <a:t> </a:t>
            </a:r>
            <a:r>
              <a:rPr lang="en-US" altLang="zh-TW" sz="2000" dirty="0" smtClean="0">
                <a:cs typeface="Arial" pitchFamily="34" charset="0"/>
              </a:rPr>
              <a:t>value.</a:t>
            </a:r>
            <a:endParaRPr lang="en-US" altLang="zh-TW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OpenGL Light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96797" y="1322670"/>
            <a:ext cx="7772400" cy="48748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200" dirty="0" err="1" smtClean="0">
                <a:cs typeface="Arial" pitchFamily="34" charset="0"/>
              </a:rPr>
              <a:t>glEnable</a:t>
            </a:r>
            <a:r>
              <a:rPr lang="en-GB" sz="2200" dirty="0" smtClean="0">
                <a:cs typeface="Arial" pitchFamily="34" charset="0"/>
              </a:rPr>
              <a:t>(GL_LIGHTING);   </a:t>
            </a:r>
          </a:p>
          <a:p>
            <a:pPr>
              <a:spcBef>
                <a:spcPts val="600"/>
              </a:spcBef>
            </a:pPr>
            <a:r>
              <a:rPr lang="en-GB" dirty="0" err="1" smtClean="0"/>
              <a:t>glLightfv</a:t>
            </a:r>
            <a:r>
              <a:rPr lang="en-GB" dirty="0" smtClean="0"/>
              <a:t>(</a:t>
            </a:r>
            <a:r>
              <a:rPr lang="en-GB" sz="2200" dirty="0" smtClean="0">
                <a:solidFill>
                  <a:srgbClr val="FF0000"/>
                </a:solidFill>
                <a:cs typeface="Arial" pitchFamily="34" charset="0"/>
              </a:rPr>
              <a:t>light, </a:t>
            </a:r>
            <a:r>
              <a:rPr lang="en-GB" sz="2200" dirty="0" err="1" smtClean="0">
                <a:solidFill>
                  <a:srgbClr val="FF0000"/>
                </a:solidFill>
                <a:cs typeface="Arial" pitchFamily="34" charset="0"/>
              </a:rPr>
              <a:t>pname</a:t>
            </a:r>
            <a:r>
              <a:rPr lang="en-GB" sz="2200" dirty="0" smtClean="0">
                <a:solidFill>
                  <a:srgbClr val="FF0000"/>
                </a:solidFill>
                <a:cs typeface="Arial" pitchFamily="34" charset="0"/>
              </a:rPr>
              <a:t>, </a:t>
            </a:r>
            <a:r>
              <a:rPr lang="en-GB" sz="2200" dirty="0" err="1" smtClean="0">
                <a:solidFill>
                  <a:srgbClr val="FF0000"/>
                </a:solidFill>
                <a:cs typeface="Arial" pitchFamily="34" charset="0"/>
              </a:rPr>
              <a:t>params</a:t>
            </a:r>
            <a:r>
              <a:rPr lang="en-GB" sz="2200" dirty="0" smtClean="0">
                <a:cs typeface="Arial" pitchFamily="34" charset="0"/>
              </a:rPr>
              <a:t>);   </a:t>
            </a:r>
          </a:p>
          <a:p>
            <a:pPr lvl="1">
              <a:spcBef>
                <a:spcPts val="600"/>
              </a:spcBef>
            </a:pPr>
            <a:r>
              <a:rPr lang="en-GB" sz="2200" dirty="0" smtClean="0">
                <a:solidFill>
                  <a:srgbClr val="FF0000"/>
                </a:solidFill>
              </a:rPr>
              <a:t>light</a:t>
            </a:r>
            <a:r>
              <a:rPr lang="en-GB" sz="2200" dirty="0" smtClean="0"/>
              <a:t> - specifies a light, identified by symbolic names of the form </a:t>
            </a:r>
            <a:r>
              <a:rPr lang="en-GB" sz="2200" dirty="0" smtClean="0">
                <a:solidFill>
                  <a:srgbClr val="33CC33"/>
                </a:solidFill>
              </a:rPr>
              <a:t>GL_LIGHT0, GL_LIGHT1, .. GL_LIGHT8</a:t>
            </a:r>
          </a:p>
          <a:p>
            <a:pPr lvl="1">
              <a:spcBef>
                <a:spcPts val="600"/>
              </a:spcBef>
            </a:pPr>
            <a:r>
              <a:rPr lang="en-GB" sz="2200" dirty="0" err="1" smtClean="0">
                <a:solidFill>
                  <a:srgbClr val="FF0000"/>
                </a:solidFill>
              </a:rPr>
              <a:t>pname</a:t>
            </a:r>
            <a:r>
              <a:rPr lang="en-GB" sz="2200" dirty="0" smtClean="0"/>
              <a:t> - specifies a light parameter, which can be</a:t>
            </a:r>
          </a:p>
          <a:p>
            <a:pPr marL="914400" lvl="2" indent="0">
              <a:spcBef>
                <a:spcPts val="600"/>
              </a:spcBef>
              <a:buFontTx/>
              <a:buNone/>
            </a:pPr>
            <a:r>
              <a:rPr lang="en-GB" sz="2200" dirty="0" smtClean="0"/>
              <a:t>GL_AMBIENT, GL_DIFFUSE, GL_SPECULAR, </a:t>
            </a:r>
            <a:r>
              <a:rPr lang="en-GB" sz="2200" dirty="0" smtClean="0">
                <a:solidFill>
                  <a:srgbClr val="33CC33"/>
                </a:solidFill>
              </a:rPr>
              <a:t>GL_POSITION</a:t>
            </a:r>
            <a:r>
              <a:rPr lang="en-GB" sz="2200" dirty="0" smtClean="0"/>
              <a:t>, GL_SPOT_CUTOFF, </a:t>
            </a:r>
            <a:r>
              <a:rPr lang="en-GB" sz="2200" dirty="0" smtClean="0"/>
              <a:t>GL_SPOT_DIRECTION, GL_SPOT_EXPONENT, GL_CONSTANT_ATTENUATION</a:t>
            </a:r>
            <a:r>
              <a:rPr lang="en-GB" sz="2200" dirty="0" smtClean="0"/>
              <a:t>, </a:t>
            </a:r>
            <a:r>
              <a:rPr lang="en-GB" dirty="0" smtClean="0"/>
              <a:t>GL_LINEAR_ATTENUATION, </a:t>
            </a:r>
            <a:r>
              <a:rPr lang="en-GB" i="1" dirty="0" smtClean="0"/>
              <a:t>and</a:t>
            </a:r>
            <a:r>
              <a:rPr lang="en-GB" dirty="0" smtClean="0"/>
              <a:t> GL_QUADRATIC_ATTENUATION.</a:t>
            </a:r>
            <a:endParaRPr lang="en-GB" sz="2200" dirty="0" smtClean="0"/>
          </a:p>
          <a:p>
            <a:pPr lvl="1">
              <a:spcBef>
                <a:spcPts val="600"/>
              </a:spcBef>
            </a:pPr>
            <a:r>
              <a:rPr lang="en-GB" sz="2200" dirty="0" err="1" smtClean="0">
                <a:solidFill>
                  <a:srgbClr val="FF0000"/>
                </a:solidFill>
              </a:rPr>
              <a:t>params</a:t>
            </a:r>
            <a:r>
              <a:rPr lang="en-GB" sz="2200" dirty="0" smtClean="0"/>
              <a:t> - specifies a pointer to the value of </a:t>
            </a:r>
            <a:r>
              <a:rPr lang="en-GB" sz="2200" dirty="0" err="1" smtClean="0">
                <a:solidFill>
                  <a:srgbClr val="FF0000"/>
                </a:solidFill>
              </a:rPr>
              <a:t>pname</a:t>
            </a:r>
            <a:r>
              <a:rPr lang="en-GB" sz="2200" dirty="0" smtClean="0"/>
              <a:t> </a:t>
            </a:r>
            <a:r>
              <a:rPr lang="en-US" altLang="zh-TW" sz="2200" dirty="0" smtClean="0"/>
              <a:t>e</a:t>
            </a:r>
            <a:r>
              <a:rPr lang="en-GB" sz="2200" dirty="0" smtClean="0"/>
              <a:t>.g., 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zh-TW" sz="2200" dirty="0" err="1" smtClean="0"/>
              <a:t>light_position</a:t>
            </a:r>
            <a:r>
              <a:rPr lang="en-US" altLang="zh-TW" sz="2200" dirty="0" smtClean="0"/>
              <a:t>[] = { 1.0, 1.0, 1.0, 1.0 }; </a:t>
            </a:r>
            <a:endParaRPr lang="en-GB" sz="2200" dirty="0" smtClean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zh-TW" sz="2200" dirty="0" err="1" smtClean="0"/>
              <a:t>glLightfv</a:t>
            </a:r>
            <a:r>
              <a:rPr lang="en-US" altLang="zh-TW" sz="2200" dirty="0" smtClean="0"/>
              <a:t>(</a:t>
            </a:r>
            <a:r>
              <a:rPr lang="en-US" altLang="zh-TW" sz="2200" dirty="0" smtClean="0">
                <a:solidFill>
                  <a:srgbClr val="33CC33"/>
                </a:solidFill>
              </a:rPr>
              <a:t>GL_LIGHT0</a:t>
            </a:r>
            <a:r>
              <a:rPr lang="en-US" altLang="zh-TW" sz="2200" dirty="0" smtClean="0"/>
              <a:t>, </a:t>
            </a:r>
            <a:r>
              <a:rPr lang="en-US" altLang="zh-TW" sz="2200" dirty="0" smtClean="0">
                <a:solidFill>
                  <a:srgbClr val="33CC33"/>
                </a:solidFill>
              </a:rPr>
              <a:t>GL_POSITION</a:t>
            </a:r>
            <a:r>
              <a:rPr lang="en-US" altLang="zh-TW" sz="2200" dirty="0" smtClean="0"/>
              <a:t>, </a:t>
            </a:r>
            <a:r>
              <a:rPr lang="en-US" altLang="zh-TW" sz="2200" dirty="0" err="1" smtClean="0"/>
              <a:t>light_position</a:t>
            </a:r>
            <a:r>
              <a:rPr lang="en-US" altLang="zh-TW" sz="2200" dirty="0" smtClean="0"/>
              <a:t>); </a:t>
            </a:r>
            <a:endParaRPr lang="en-GB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28600"/>
            <a:ext cx="8643998" cy="823913"/>
          </a:xfrm>
        </p:spPr>
        <p:txBody>
          <a:bodyPr/>
          <a:lstStyle/>
          <a:p>
            <a:pPr eaLnBrk="1" hangingPunct="1"/>
            <a:r>
              <a:rPr lang="en-GB" sz="3200" dirty="0" smtClean="0"/>
              <a:t>Example OpenGL Code -</a:t>
            </a:r>
            <a:br>
              <a:rPr lang="en-GB" sz="3200" dirty="0" smtClean="0"/>
            </a:br>
            <a:r>
              <a:rPr lang="en-GB" sz="3200" dirty="0" smtClean="0"/>
              <a:t>Setting Ambient, Diffuse, </a:t>
            </a:r>
            <a:r>
              <a:rPr lang="en-GB" sz="3200" dirty="0" err="1" smtClean="0"/>
              <a:t>Specular</a:t>
            </a:r>
            <a:r>
              <a:rPr lang="en-GB" sz="3200" dirty="0" smtClean="0"/>
              <a:t> Lights</a:t>
            </a:r>
            <a:endParaRPr lang="en-US" altLang="zh-TW" sz="3200" dirty="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60123" y="1411289"/>
            <a:ext cx="8031192" cy="2303463"/>
          </a:xfrm>
        </p:spPr>
        <p:txBody>
          <a:bodyPr/>
          <a:lstStyle/>
          <a:p>
            <a:pPr eaLnBrk="1" hangingPunct="1"/>
            <a:r>
              <a:rPr lang="en-GB" dirty="0" err="1" smtClean="0"/>
              <a:t>glLightfv</a:t>
            </a:r>
            <a:r>
              <a:rPr lang="en-GB" dirty="0" smtClean="0"/>
              <a:t>(GL_LIGHT0, GL_AMBIENT, </a:t>
            </a:r>
            <a:r>
              <a:rPr lang="en-US" altLang="zh-TW" sz="2800" dirty="0" smtClean="0"/>
              <a:t>ambient);</a:t>
            </a:r>
          </a:p>
          <a:p>
            <a:pPr eaLnBrk="1" hangingPunct="1"/>
            <a:r>
              <a:rPr lang="en-GB" dirty="0" err="1" smtClean="0"/>
              <a:t>glLightfv</a:t>
            </a:r>
            <a:r>
              <a:rPr lang="en-GB" dirty="0" smtClean="0"/>
              <a:t>(GL_LIGHT0, </a:t>
            </a:r>
            <a:r>
              <a:rPr lang="en-GB" dirty="0" smtClean="0"/>
              <a:t>GL_DIFFUSE, </a:t>
            </a:r>
            <a:r>
              <a:rPr lang="en-US" altLang="zh-TW" sz="2800" dirty="0" smtClean="0"/>
              <a:t>diffuse);</a:t>
            </a:r>
            <a:endParaRPr lang="en-US" altLang="zh-TW" sz="2800" dirty="0" smtClean="0"/>
          </a:p>
          <a:p>
            <a:pPr eaLnBrk="1" hangingPunct="1"/>
            <a:r>
              <a:rPr lang="en-GB" dirty="0" err="1" smtClean="0"/>
              <a:t>glLightfv</a:t>
            </a:r>
            <a:r>
              <a:rPr lang="en-GB" dirty="0" smtClean="0"/>
              <a:t>(GL_LIGHT0, </a:t>
            </a:r>
            <a:r>
              <a:rPr lang="en-GB" dirty="0" smtClean="0"/>
              <a:t>GL_SPECULAR, </a:t>
            </a:r>
            <a:r>
              <a:rPr lang="en-US" altLang="zh-TW" sz="2800" dirty="0" err="1" smtClean="0"/>
              <a:t>specular</a:t>
            </a:r>
            <a:r>
              <a:rPr lang="en-US" altLang="zh-TW" sz="2800" dirty="0" smtClean="0"/>
              <a:t>);</a:t>
            </a:r>
            <a:endParaRPr lang="en-US" altLang="zh-TW" sz="2800" dirty="0" smtClean="0"/>
          </a:p>
          <a:p>
            <a:pPr eaLnBrk="1" hangingPunct="1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717550"/>
            <a:ext cx="3505200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75711" y="188845"/>
            <a:ext cx="7772400" cy="823913"/>
          </a:xfrm>
        </p:spPr>
        <p:txBody>
          <a:bodyPr/>
          <a:lstStyle/>
          <a:p>
            <a:r>
              <a:rPr lang="en-GB" dirty="0" smtClean="0"/>
              <a:t>Example OpenGL Code:-</a:t>
            </a:r>
            <a:br>
              <a:rPr lang="en-GB" dirty="0" smtClean="0"/>
            </a:br>
            <a:r>
              <a:rPr lang="en-GB" dirty="0" smtClean="0"/>
              <a:t> Setting up </a:t>
            </a:r>
            <a:r>
              <a:rPr lang="en-US" altLang="zh-TW" dirty="0" smtClean="0"/>
              <a:t>Spotlight</a:t>
            </a:r>
            <a:endParaRPr lang="en-US" altLang="zh-TW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63752" y="1330922"/>
            <a:ext cx="7772400" cy="49514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dirty="0" smtClean="0"/>
              <a:t>Spotlight emits a cone shaped light</a:t>
            </a:r>
          </a:p>
          <a:p>
            <a:pPr>
              <a:spcBef>
                <a:spcPct val="0"/>
              </a:spcBef>
            </a:pPr>
            <a:r>
              <a:rPr lang="en-US" altLang="zh-TW" dirty="0" smtClean="0"/>
              <a:t>Its parameters also include </a:t>
            </a:r>
          </a:p>
          <a:p>
            <a:pPr marL="857250" lvl="2" indent="-45720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light direction</a:t>
            </a:r>
          </a:p>
          <a:p>
            <a:pPr marL="857250" lvl="2" indent="-45720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spread of the cone</a:t>
            </a:r>
            <a:endParaRPr lang="en-US" altLang="zh-TW" sz="2800" dirty="0" smtClean="0"/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346158" y="3608486"/>
            <a:ext cx="851212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spot_direction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[] = { -1.0, -1.0, 0.0 };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glLightfv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(GL_LIGHT0, GL_SPOT_DIRECTION,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spot_direction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glLightf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(GL_LIGHT0, GL_SPOT_CUTOFF, 45.0);</a:t>
            </a:r>
          </a:p>
          <a:p>
            <a:pPr eaLnBrk="1" hangingPunct="1"/>
            <a:endParaRPr lang="en-US" altLang="zh-TW" b="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glLightf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(GL_LIGHT0, GL_CONSTANT_ATTENUATION, 2.0);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glLightf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(GL_LIGHT0, GL_LINEAR_ATTENUATION, 1.0);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glLightf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(GL_LIGHT0, GL_QUADRATIC_ATTENUATION, 0.5);</a:t>
            </a:r>
            <a:endParaRPr lang="en-US" altLang="zh-TW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28600"/>
            <a:ext cx="8215370" cy="823913"/>
          </a:xfrm>
        </p:spPr>
        <p:txBody>
          <a:bodyPr/>
          <a:lstStyle/>
          <a:p>
            <a:pPr eaLnBrk="1" hangingPunct="1"/>
            <a:r>
              <a:rPr lang="en-GB" sz="3200" dirty="0" smtClean="0">
                <a:solidFill>
                  <a:srgbClr val="0000FF"/>
                </a:solidFill>
              </a:rPr>
              <a:t>Flat Shading </a:t>
            </a:r>
            <a:r>
              <a:rPr lang="en-GB" sz="3200" dirty="0" smtClean="0"/>
              <a:t>Model </a:t>
            </a:r>
            <a:r>
              <a:rPr lang="en-US" altLang="zh-TW" sz="3200" dirty="0" smtClean="0"/>
              <a:t>–</a:t>
            </a:r>
            <a:r>
              <a:rPr lang="en-GB" sz="3200" dirty="0" smtClean="0"/>
              <a:t> 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Calculating </a:t>
            </a:r>
            <a:r>
              <a:rPr lang="en-GB" sz="3200" dirty="0" smtClean="0"/>
              <a:t>Light Intensity for Surface</a:t>
            </a:r>
            <a:endParaRPr lang="en-US" altLang="zh-TW" sz="3200" dirty="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560123" y="1411289"/>
            <a:ext cx="8031192" cy="23034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Shading assigns brightness </a:t>
            </a:r>
            <a:r>
              <a:rPr lang="en-US" altLang="zh-TW" sz="2400" dirty="0" smtClean="0"/>
              <a:t>and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colour</a:t>
            </a:r>
            <a:r>
              <a:rPr lang="en-US" altLang="zh-TW" dirty="0" smtClean="0"/>
              <a:t> </a:t>
            </a:r>
            <a:r>
              <a:rPr lang="en-US" altLang="zh-TW" sz="2400" dirty="0" smtClean="0"/>
              <a:t>to a </a:t>
            </a:r>
            <a:r>
              <a:rPr lang="en-US" altLang="zh-TW" dirty="0" smtClean="0"/>
              <a:t>polygon</a:t>
            </a:r>
            <a:br>
              <a:rPr lang="en-US" altLang="zh-TW" dirty="0" smtClean="0"/>
            </a:br>
            <a:endParaRPr lang="en-US" altLang="zh-TW" dirty="0" smtClean="0"/>
          </a:p>
          <a:p>
            <a:pPr eaLnBrk="1" hangingPunct="1"/>
            <a:r>
              <a:rPr lang="en-US" altLang="zh-TW" b="1" dirty="0" smtClean="0">
                <a:solidFill>
                  <a:srgbClr val="0000FF"/>
                </a:solidFill>
              </a:rPr>
              <a:t>In flat shading</a:t>
            </a:r>
            <a:r>
              <a:rPr lang="en-US" altLang="zh-TW" dirty="0" smtClean="0"/>
              <a:t>, the normal of the polygon is used to shade the entire polygon uniformly. A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s</a:t>
            </a:r>
            <a:r>
              <a:rPr lang="en-GB" altLang="ja-JP" dirty="0" smtClean="0"/>
              <a:t>can line</a:t>
            </a:r>
            <a:r>
              <a:rPr lang="en-GB" altLang="en-GB" dirty="0" smtClean="0"/>
              <a:t>’</a:t>
            </a:r>
            <a:r>
              <a:rPr lang="en-GB" altLang="ja-JP" dirty="0" smtClean="0"/>
              <a:t> is used to fill a polygon with a constant colour</a:t>
            </a:r>
            <a:endParaRPr lang="en-US" altLang="ja-JP" dirty="0" smtClean="0"/>
          </a:p>
          <a:p>
            <a:pPr eaLnBrk="1" hangingPunct="1">
              <a:buFontTx/>
              <a:buNone/>
            </a:pPr>
            <a:endParaRPr lang="en-US" altLang="zh-TW" sz="2000" dirty="0" smtClean="0"/>
          </a:p>
        </p:txBody>
      </p:sp>
      <p:sp>
        <p:nvSpPr>
          <p:cNvPr id="21507" name="Freeform 18"/>
          <p:cNvSpPr>
            <a:spLocks/>
          </p:cNvSpPr>
          <p:nvPr/>
        </p:nvSpPr>
        <p:spPr bwMode="auto">
          <a:xfrm>
            <a:off x="1828800" y="4370388"/>
            <a:ext cx="1766888" cy="1408112"/>
          </a:xfrm>
          <a:custGeom>
            <a:avLst/>
            <a:gdLst>
              <a:gd name="T0" fmla="*/ 0 w 2065"/>
              <a:gd name="T1" fmla="*/ 2147483647 h 1393"/>
              <a:gd name="T2" fmla="*/ 2147483647 w 2065"/>
              <a:gd name="T3" fmla="*/ 2147483647 h 1393"/>
              <a:gd name="T4" fmla="*/ 2147483647 w 2065"/>
              <a:gd name="T5" fmla="*/ 0 h 1393"/>
              <a:gd name="T6" fmla="*/ 2147483647 w 2065"/>
              <a:gd name="T7" fmla="*/ 2147483647 h 1393"/>
              <a:gd name="T8" fmla="*/ 0 w 2065"/>
              <a:gd name="T9" fmla="*/ 2147483647 h 13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5" h="1393">
                <a:moveTo>
                  <a:pt x="0" y="1104"/>
                </a:moveTo>
                <a:lnTo>
                  <a:pt x="384" y="192"/>
                </a:lnTo>
                <a:lnTo>
                  <a:pt x="1632" y="0"/>
                </a:lnTo>
                <a:lnTo>
                  <a:pt x="2064" y="1392"/>
                </a:lnTo>
                <a:lnTo>
                  <a:pt x="0" y="1104"/>
                </a:lnTo>
              </a:path>
            </a:pathLst>
          </a:custGeom>
          <a:noFill/>
          <a:ln w="12700" cap="rnd" cmpd="sng">
            <a:solidFill>
              <a:srgbClr val="6E00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508" name="Line 19"/>
          <p:cNvSpPr>
            <a:spLocks noChangeShapeType="1"/>
          </p:cNvSpPr>
          <p:nvPr/>
        </p:nvSpPr>
        <p:spPr bwMode="auto">
          <a:xfrm flipV="1">
            <a:off x="2738438" y="4191000"/>
            <a:ext cx="0" cy="885825"/>
          </a:xfrm>
          <a:prstGeom prst="line">
            <a:avLst/>
          </a:prstGeom>
          <a:noFill/>
          <a:ln w="12700">
            <a:solidFill>
              <a:srgbClr val="6E004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09" name="Rectangle 20"/>
          <p:cNvSpPr>
            <a:spLocks noChangeArrowheads="1"/>
          </p:cNvSpPr>
          <p:nvPr/>
        </p:nvSpPr>
        <p:spPr bwMode="auto">
          <a:xfrm>
            <a:off x="2633663" y="3810000"/>
            <a:ext cx="4016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>
                <a:solidFill>
                  <a:srgbClr val="000000"/>
                </a:solidFill>
                <a:latin typeface="Arial" pitchFamily="34" charset="0"/>
              </a:rPr>
              <a:t>N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724400" y="3962400"/>
            <a:ext cx="2286000" cy="1828800"/>
            <a:chOff x="3408" y="1728"/>
            <a:chExt cx="1684" cy="1344"/>
          </a:xfrm>
        </p:grpSpPr>
        <p:sp>
          <p:nvSpPr>
            <p:cNvPr id="21511" name="Freeform 31"/>
            <p:cNvSpPr>
              <a:spLocks/>
            </p:cNvSpPr>
            <p:nvPr/>
          </p:nvSpPr>
          <p:spPr bwMode="auto">
            <a:xfrm>
              <a:off x="3408" y="1728"/>
              <a:ext cx="1684" cy="1344"/>
            </a:xfrm>
            <a:custGeom>
              <a:avLst/>
              <a:gdLst>
                <a:gd name="T0" fmla="*/ 0 w 2065"/>
                <a:gd name="T1" fmla="*/ 36 h 1393"/>
                <a:gd name="T2" fmla="*/ 2 w 2065"/>
                <a:gd name="T3" fmla="*/ 14 h 1393"/>
                <a:gd name="T4" fmla="*/ 2 w 2065"/>
                <a:gd name="T5" fmla="*/ 0 h 1393"/>
                <a:gd name="T6" fmla="*/ 2 w 2065"/>
                <a:gd name="T7" fmla="*/ 45 h 1393"/>
                <a:gd name="T8" fmla="*/ 0 w 2065"/>
                <a:gd name="T9" fmla="*/ 36 h 1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65" h="1393">
                  <a:moveTo>
                    <a:pt x="0" y="1104"/>
                  </a:moveTo>
                  <a:lnTo>
                    <a:pt x="384" y="192"/>
                  </a:lnTo>
                  <a:lnTo>
                    <a:pt x="1632" y="0"/>
                  </a:lnTo>
                  <a:lnTo>
                    <a:pt x="2064" y="1392"/>
                  </a:lnTo>
                  <a:lnTo>
                    <a:pt x="0" y="1104"/>
                  </a:lnTo>
                </a:path>
              </a:pathLst>
            </a:custGeom>
            <a:noFill/>
            <a:ln w="12700" cap="rnd" cmpd="sng">
              <a:solidFill>
                <a:srgbClr val="6E00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2" name="Oval 32"/>
            <p:cNvSpPr>
              <a:spLocks noChangeArrowheads="1"/>
            </p:cNvSpPr>
            <p:nvPr/>
          </p:nvSpPr>
          <p:spPr bwMode="auto">
            <a:xfrm>
              <a:off x="3509" y="2453"/>
              <a:ext cx="71" cy="84"/>
            </a:xfrm>
            <a:prstGeom prst="ellipse">
              <a:avLst/>
            </a:prstGeom>
            <a:solidFill>
              <a:srgbClr val="6E0043"/>
            </a:solidFill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1513" name="Line 33"/>
            <p:cNvSpPr>
              <a:spLocks noChangeShapeType="1"/>
            </p:cNvSpPr>
            <p:nvPr/>
          </p:nvSpPr>
          <p:spPr bwMode="auto">
            <a:xfrm>
              <a:off x="3509" y="2496"/>
              <a:ext cx="1483" cy="1"/>
            </a:xfrm>
            <a:prstGeom prst="line">
              <a:avLst/>
            </a:prstGeom>
            <a:noFill/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4" name="Oval 34"/>
            <p:cNvSpPr>
              <a:spLocks noChangeArrowheads="1"/>
            </p:cNvSpPr>
            <p:nvPr/>
          </p:nvSpPr>
          <p:spPr bwMode="auto">
            <a:xfrm>
              <a:off x="4896" y="2448"/>
              <a:ext cx="76" cy="85"/>
            </a:xfrm>
            <a:prstGeom prst="ellipse">
              <a:avLst/>
            </a:prstGeom>
            <a:noFill/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1515" name="Oval 35"/>
            <p:cNvSpPr>
              <a:spLocks noChangeArrowheads="1"/>
            </p:cNvSpPr>
            <p:nvPr/>
          </p:nvSpPr>
          <p:spPr bwMode="auto">
            <a:xfrm>
              <a:off x="3652" y="2453"/>
              <a:ext cx="70" cy="84"/>
            </a:xfrm>
            <a:prstGeom prst="ellipse">
              <a:avLst/>
            </a:prstGeom>
            <a:solidFill>
              <a:srgbClr val="6E0043"/>
            </a:solidFill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1516" name="Oval 36"/>
            <p:cNvSpPr>
              <a:spLocks noChangeArrowheads="1"/>
            </p:cNvSpPr>
            <p:nvPr/>
          </p:nvSpPr>
          <p:spPr bwMode="auto">
            <a:xfrm>
              <a:off x="3796" y="2453"/>
              <a:ext cx="70" cy="84"/>
            </a:xfrm>
            <a:prstGeom prst="ellipse">
              <a:avLst/>
            </a:prstGeom>
            <a:solidFill>
              <a:srgbClr val="6E0043"/>
            </a:solidFill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1517" name="Oval 37"/>
            <p:cNvSpPr>
              <a:spLocks noChangeArrowheads="1"/>
            </p:cNvSpPr>
            <p:nvPr/>
          </p:nvSpPr>
          <p:spPr bwMode="auto">
            <a:xfrm>
              <a:off x="3940" y="2453"/>
              <a:ext cx="71" cy="84"/>
            </a:xfrm>
            <a:prstGeom prst="ellipse">
              <a:avLst/>
            </a:prstGeom>
            <a:solidFill>
              <a:srgbClr val="6E0043"/>
            </a:solidFill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1518" name="Oval 38"/>
            <p:cNvSpPr>
              <a:spLocks noChangeArrowheads="1"/>
            </p:cNvSpPr>
            <p:nvPr/>
          </p:nvSpPr>
          <p:spPr bwMode="auto">
            <a:xfrm>
              <a:off x="4084" y="2453"/>
              <a:ext cx="73" cy="84"/>
            </a:xfrm>
            <a:prstGeom prst="ellipse">
              <a:avLst/>
            </a:prstGeom>
            <a:solidFill>
              <a:srgbClr val="6E0043"/>
            </a:solidFill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1519" name="Oval 39"/>
            <p:cNvSpPr>
              <a:spLocks noChangeArrowheads="1"/>
            </p:cNvSpPr>
            <p:nvPr/>
          </p:nvSpPr>
          <p:spPr bwMode="auto">
            <a:xfrm>
              <a:off x="4228" y="2453"/>
              <a:ext cx="74" cy="84"/>
            </a:xfrm>
            <a:prstGeom prst="ellipse">
              <a:avLst/>
            </a:prstGeom>
            <a:solidFill>
              <a:srgbClr val="6E0043"/>
            </a:solidFill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1520" name="Oval 40"/>
            <p:cNvSpPr>
              <a:spLocks noChangeArrowheads="1"/>
            </p:cNvSpPr>
            <p:nvPr/>
          </p:nvSpPr>
          <p:spPr bwMode="auto">
            <a:xfrm>
              <a:off x="4372" y="2453"/>
              <a:ext cx="75" cy="84"/>
            </a:xfrm>
            <a:prstGeom prst="ellipse">
              <a:avLst/>
            </a:prstGeom>
            <a:solidFill>
              <a:srgbClr val="6E0043"/>
            </a:solidFill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>
          <a:xfrm>
            <a:off x="684213" y="1254345"/>
            <a:ext cx="7772400" cy="4951412"/>
          </a:xfrm>
        </p:spPr>
        <p:txBody>
          <a:bodyPr/>
          <a:lstStyle/>
          <a:p>
            <a:r>
              <a:rPr lang="en-GB" sz="2400" dirty="0" smtClean="0"/>
              <a:t>Light models</a:t>
            </a:r>
          </a:p>
          <a:p>
            <a:pPr lvl="1"/>
            <a:r>
              <a:rPr lang="en-GB" dirty="0" smtClean="0"/>
              <a:t>Ambient, Diffuse, </a:t>
            </a:r>
            <a:r>
              <a:rPr lang="en-GB" dirty="0" err="1" smtClean="0"/>
              <a:t>Specular</a:t>
            </a:r>
            <a:endParaRPr lang="en-GB" dirty="0" smtClean="0"/>
          </a:p>
          <a:p>
            <a:pPr lvl="1"/>
            <a:r>
              <a:rPr lang="en-GB" dirty="0" smtClean="0"/>
              <a:t>Phone Reflection Model </a:t>
            </a:r>
          </a:p>
          <a:p>
            <a:endParaRPr lang="en-GB" sz="2000" dirty="0" smtClean="0"/>
          </a:p>
          <a:p>
            <a:r>
              <a:rPr lang="en-GB" sz="2400" dirty="0" smtClean="0"/>
              <a:t>Shading </a:t>
            </a:r>
            <a:r>
              <a:rPr lang="en-GB" sz="2400" dirty="0" smtClean="0"/>
              <a:t>models </a:t>
            </a:r>
          </a:p>
          <a:p>
            <a:pPr lvl="1"/>
            <a:r>
              <a:rPr lang="en-GB" dirty="0" err="1" smtClean="0"/>
              <a:t>Gouraud</a:t>
            </a:r>
            <a:r>
              <a:rPr lang="en-GB" dirty="0" smtClean="0"/>
              <a:t> shading</a:t>
            </a:r>
          </a:p>
          <a:p>
            <a:pPr lvl="1"/>
            <a:r>
              <a:rPr lang="en-GB" dirty="0" err="1" smtClean="0"/>
              <a:t>Phong</a:t>
            </a:r>
            <a:r>
              <a:rPr lang="en-GB" dirty="0" smtClean="0"/>
              <a:t> shading</a:t>
            </a:r>
          </a:p>
          <a:p>
            <a:endParaRPr lang="en-GB" sz="2000" dirty="0" smtClean="0"/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357430"/>
            <a:ext cx="40005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Coming Topics: Rendering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err="1" smtClean="0">
                <a:solidFill>
                  <a:srgbClr val="0000FF"/>
                </a:solidFill>
              </a:rPr>
              <a:t>Gouraud</a:t>
            </a:r>
            <a:r>
              <a:rPr lang="en-US" altLang="zh-TW" sz="3200" dirty="0" smtClean="0">
                <a:solidFill>
                  <a:srgbClr val="0000FF"/>
                </a:solidFill>
              </a:rPr>
              <a:t> Shading </a:t>
            </a:r>
            <a:r>
              <a:rPr lang="en-US" altLang="zh-TW" sz="3200" dirty="0" smtClean="0"/>
              <a:t>Model – </a:t>
            </a:r>
            <a:br>
              <a:rPr lang="en-US" altLang="zh-TW" sz="3200" dirty="0" smtClean="0"/>
            </a:br>
            <a:r>
              <a:rPr lang="en-US" altLang="zh-TW" sz="3200" dirty="0" smtClean="0"/>
              <a:t>C</a:t>
            </a:r>
            <a:r>
              <a:rPr lang="en-GB" sz="3200" dirty="0" err="1" smtClean="0"/>
              <a:t>alculating</a:t>
            </a:r>
            <a:r>
              <a:rPr lang="en-GB" sz="3200" dirty="0" smtClean="0"/>
              <a:t> Intensity on Surface</a:t>
            </a:r>
            <a:endParaRPr lang="en-US" altLang="zh-TW" sz="3200" dirty="0" smtClean="0"/>
          </a:p>
        </p:txBody>
      </p:sp>
      <p:sp>
        <p:nvSpPr>
          <p:cNvPr id="1149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10634"/>
            <a:ext cx="5486400" cy="440438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b="1" dirty="0" err="1" smtClean="0">
                <a:solidFill>
                  <a:srgbClr val="0000FF"/>
                </a:solidFill>
              </a:rPr>
              <a:t>Gouraud</a:t>
            </a:r>
            <a:r>
              <a:rPr lang="en-GB" b="1" dirty="0" smtClean="0">
                <a:solidFill>
                  <a:srgbClr val="0000FF"/>
                </a:solidFill>
              </a:rPr>
              <a:t> shading </a:t>
            </a:r>
            <a:r>
              <a:rPr lang="en-GB" dirty="0" smtClean="0"/>
              <a:t>begins by calculating the </a:t>
            </a:r>
            <a:r>
              <a:rPr lang="en-GB" dirty="0" smtClean="0">
                <a:solidFill>
                  <a:srgbClr val="FF0000"/>
                </a:solidFill>
              </a:rPr>
              <a:t>normal</a:t>
            </a:r>
            <a:r>
              <a:rPr lang="en-GB" dirty="0" smtClean="0"/>
              <a:t> at each </a:t>
            </a:r>
            <a:r>
              <a:rPr lang="en-GB" b="1" dirty="0" smtClean="0"/>
              <a:t>vertex</a:t>
            </a:r>
            <a:r>
              <a:rPr lang="en-GB" dirty="0" smtClean="0"/>
              <a:t>, which is the average of </a:t>
            </a:r>
            <a:r>
              <a:rPr lang="en-GB" dirty="0" err="1" smtClean="0"/>
              <a:t>normals</a:t>
            </a:r>
            <a:r>
              <a:rPr lang="en-GB" dirty="0" smtClean="0"/>
              <a:t> of its neighbouring polygons</a:t>
            </a:r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  <a:p>
            <a:pPr eaLnBrk="1" hangingPunct="1">
              <a:spcBef>
                <a:spcPct val="0"/>
              </a:spcBef>
            </a:pPr>
            <a:r>
              <a:rPr lang="en-GB" dirty="0" smtClean="0"/>
              <a:t>It then uses the </a:t>
            </a:r>
            <a:r>
              <a:rPr lang="en-GB" b="1" dirty="0" smtClean="0"/>
              <a:t>reflection</a:t>
            </a:r>
            <a:r>
              <a:rPr lang="en-GB" dirty="0" smtClean="0"/>
              <a:t> model to calculate </a:t>
            </a:r>
            <a:r>
              <a:rPr lang="en-GB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intensity</a:t>
            </a:r>
            <a:r>
              <a:rPr lang="en-GB" dirty="0" smtClean="0"/>
              <a:t> at each vertex, then interpolates the intensities across the surface</a:t>
            </a:r>
            <a:endParaRPr lang="en-US" altLang="zh-TW" sz="2000" dirty="0" smtClean="0"/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5175250" y="4827588"/>
          <a:ext cx="3816350" cy="1268412"/>
        </p:xfrm>
        <a:graphic>
          <a:graphicData uri="http://schemas.openxmlformats.org/presentationml/2006/ole">
            <p:oleObj spid="_x0000_s66562" name="Equation" r:id="rId3" imgW="1333500" imgH="444500" progId="Equation.3">
              <p:embed/>
            </p:oleObj>
          </a:graphicData>
        </a:graphic>
      </p:graphicFrame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5840413" y="1143000"/>
          <a:ext cx="2998787" cy="2938463"/>
        </p:xfrm>
        <a:graphic>
          <a:graphicData uri="http://schemas.openxmlformats.org/presentationml/2006/ole">
            <p:oleObj spid="_x0000_s66563" name="Image" r:id="rId4" imgW="4485704" imgH="4396753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93910"/>
            <a:ext cx="8429684" cy="823913"/>
          </a:xfrm>
          <a:effectLst>
            <a:outerShdw dist="17961" dir="13500000" algn="ctr" rotWithShape="0">
              <a:schemeClr val="bg2"/>
            </a:outerShdw>
          </a:effectLst>
        </p:spPr>
        <p:txBody>
          <a:bodyPr lIns="90488" tIns="44450" rIns="90488" bIns="44450" anchor="b"/>
          <a:lstStyle/>
          <a:p>
            <a:pPr eaLnBrk="1" hangingPunct="1"/>
            <a:r>
              <a:rPr lang="en-GB" sz="3200" dirty="0" err="1" smtClean="0"/>
              <a:t>Gouraud</a:t>
            </a:r>
            <a:r>
              <a:rPr lang="en-GB" sz="3200" dirty="0" smtClean="0"/>
              <a:t> Shading Model </a:t>
            </a:r>
            <a:r>
              <a:rPr lang="en-US" altLang="zh-TW" sz="3200" dirty="0" smtClean="0"/>
              <a:t>–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 Calculating Intensity on </a:t>
            </a:r>
            <a:r>
              <a:rPr lang="en-GB" sz="3200" dirty="0" smtClean="0"/>
              <a:t>Surface (Cont’d)</a:t>
            </a:r>
            <a:endParaRPr lang="en-GB" sz="3200" dirty="0" smtClean="0"/>
          </a:p>
        </p:txBody>
      </p:sp>
      <p:sp>
        <p:nvSpPr>
          <p:cNvPr id="863235" name="Rectangle 3"/>
          <p:cNvSpPr>
            <a:spLocks noGrp="1" noChangeArrowheads="1"/>
          </p:cNvSpPr>
          <p:nvPr>
            <p:ph idx="1"/>
          </p:nvPr>
        </p:nvSpPr>
        <p:spPr>
          <a:xfrm>
            <a:off x="332936" y="1312143"/>
            <a:ext cx="5715000" cy="4724400"/>
          </a:xfrm>
          <a:extLst/>
        </p:spPr>
        <p:txBody>
          <a:bodyPr lIns="90488" tIns="44450" rIns="90488" bIns="44450"/>
          <a:lstStyle/>
          <a:p>
            <a:pPr eaLnBrk="1" hangingPunct="1"/>
            <a:r>
              <a:rPr lang="en-GB" dirty="0" smtClean="0"/>
              <a:t>We can use </a:t>
            </a:r>
            <a:r>
              <a:rPr lang="en-GB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linear interpolation </a:t>
            </a:r>
            <a:r>
              <a:rPr lang="en-GB" dirty="0" smtClean="0"/>
              <a:t>to calculate light intensity at any point P on the edge</a:t>
            </a:r>
          </a:p>
          <a:p>
            <a:pPr eaLnBrk="1" hangingPunct="1">
              <a:buFontTx/>
              <a:buNone/>
            </a:pPr>
            <a:r>
              <a:rPr lang="en-GB" b="1" dirty="0" smtClean="0"/>
              <a:t>	I</a:t>
            </a:r>
            <a:r>
              <a:rPr lang="en-GB" baseline="-25000" dirty="0" smtClean="0"/>
              <a:t>P</a:t>
            </a:r>
            <a:r>
              <a:rPr lang="en-GB" dirty="0" smtClean="0"/>
              <a:t> = (1-</a:t>
            </a:r>
            <a:r>
              <a:rPr lang="en-GB" dirty="0" smtClean="0">
                <a:latin typeface="Symbol" pitchFamily="18" charset="2"/>
              </a:rPr>
              <a:t>) </a:t>
            </a:r>
            <a:r>
              <a:rPr lang="en-GB" b="1" dirty="0" smtClean="0"/>
              <a:t>I</a:t>
            </a:r>
            <a:r>
              <a:rPr lang="en-GB" baseline="-25000" dirty="0" smtClean="0"/>
              <a:t>P1</a:t>
            </a:r>
            <a:r>
              <a:rPr lang="en-GB" dirty="0" smtClean="0"/>
              <a:t> + </a:t>
            </a:r>
            <a:r>
              <a:rPr lang="en-GB" dirty="0" smtClean="0">
                <a:latin typeface="Symbol" pitchFamily="18" charset="2"/>
              </a:rPr>
              <a:t> </a:t>
            </a:r>
            <a:r>
              <a:rPr lang="en-GB" b="1" dirty="0" smtClean="0"/>
              <a:t>I</a:t>
            </a:r>
            <a:r>
              <a:rPr lang="en-GB" baseline="-25000" dirty="0" smtClean="0"/>
              <a:t>P2</a:t>
            </a:r>
            <a:endParaRPr lang="en-GB" baseline="30000" dirty="0" smtClean="0"/>
          </a:p>
          <a:p>
            <a:pPr eaLnBrk="1" hangingPunct="1">
              <a:buFontTx/>
              <a:buNone/>
            </a:pPr>
            <a:endParaRPr lang="en-GB" baseline="30000" dirty="0" smtClean="0"/>
          </a:p>
          <a:p>
            <a:pPr algn="just" eaLnBrk="1" hangingPunct="1">
              <a:buFontTx/>
              <a:buNone/>
            </a:pPr>
            <a:r>
              <a:rPr lang="en-GB" dirty="0" smtClean="0"/>
              <a:t>  where P divides P1 P2 in the ratio </a:t>
            </a:r>
            <a:r>
              <a:rPr lang="en-GB" dirty="0" smtClean="0">
                <a:latin typeface="Symbol" pitchFamily="18" charset="2"/>
              </a:rPr>
              <a:t>1-</a:t>
            </a:r>
            <a:r>
              <a:rPr lang="en-GB" dirty="0" smtClean="0">
                <a:latin typeface="Symbol" pitchFamily="18" charset="2"/>
              </a:rPr>
              <a:t></a:t>
            </a:r>
            <a:endParaRPr lang="en-GB" dirty="0" smtClean="0">
              <a:latin typeface="Symbol" pitchFamily="18" charset="2"/>
            </a:endParaRPr>
          </a:p>
          <a:p>
            <a:pPr eaLnBrk="1" hangingPunct="1">
              <a:buNone/>
            </a:pPr>
            <a:endParaRPr lang="en-GB" sz="1600" dirty="0" smtClean="0"/>
          </a:p>
          <a:p>
            <a:pPr eaLnBrk="1" hangingPunct="1"/>
            <a:r>
              <a:rPr lang="en-GB" dirty="0" smtClean="0"/>
              <a:t>Similarly </a:t>
            </a:r>
            <a:r>
              <a:rPr lang="en-GB" dirty="0" smtClean="0"/>
              <a:t>to get light intensity at Q using P3 and </a:t>
            </a:r>
            <a:r>
              <a:rPr lang="en-GB" dirty="0" smtClean="0"/>
              <a:t>P4</a:t>
            </a:r>
            <a:br>
              <a:rPr lang="en-GB" dirty="0" smtClean="0"/>
            </a:br>
            <a:endParaRPr lang="en-GB" sz="1600" dirty="0" smtClean="0"/>
          </a:p>
          <a:p>
            <a:pPr eaLnBrk="1" hangingPunct="1"/>
            <a:r>
              <a:rPr lang="en-GB" dirty="0" smtClean="0"/>
              <a:t>Then linear interpolation to calculate light for points on PQ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65850" y="1228264"/>
            <a:ext cx="2673350" cy="2522301"/>
            <a:chOff x="3025" y="1324"/>
            <a:chExt cx="2531" cy="210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025" y="1324"/>
              <a:ext cx="2531" cy="2109"/>
              <a:chOff x="3255" y="1408"/>
              <a:chExt cx="2531" cy="2109"/>
            </a:xfrm>
          </p:grpSpPr>
          <p:sp>
            <p:nvSpPr>
              <p:cNvPr id="23577" name="Rectangle 5"/>
              <p:cNvSpPr>
                <a:spLocks noChangeArrowheads="1"/>
              </p:cNvSpPr>
              <p:nvPr/>
            </p:nvSpPr>
            <p:spPr bwMode="auto">
              <a:xfrm>
                <a:off x="5320" y="3188"/>
                <a:ext cx="466" cy="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GB" sz="2000">
                    <a:solidFill>
                      <a:srgbClr val="000000"/>
                    </a:solidFill>
                    <a:latin typeface="Century Gothic" pitchFamily="34" charset="0"/>
                  </a:rPr>
                  <a:t>P4</a:t>
                </a: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255" y="1408"/>
                <a:ext cx="2358" cy="1773"/>
                <a:chOff x="3255" y="1408"/>
                <a:chExt cx="2358" cy="1773"/>
              </a:xfrm>
            </p:grpSpPr>
            <p:sp>
              <p:nvSpPr>
                <p:cNvPr id="23579" name="Line 7"/>
                <p:cNvSpPr>
                  <a:spLocks noChangeShapeType="1"/>
                </p:cNvSpPr>
                <p:nvPr/>
              </p:nvSpPr>
              <p:spPr bwMode="auto">
                <a:xfrm>
                  <a:off x="3604" y="2496"/>
                  <a:ext cx="1817" cy="0"/>
                </a:xfrm>
                <a:prstGeom prst="line">
                  <a:avLst/>
                </a:prstGeom>
                <a:noFill/>
                <a:ln w="12700">
                  <a:solidFill>
                    <a:srgbClr val="6E004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3255" y="1408"/>
                  <a:ext cx="2358" cy="1773"/>
                  <a:chOff x="3255" y="1408"/>
                  <a:chExt cx="2358" cy="1773"/>
                </a:xfrm>
              </p:grpSpPr>
              <p:sp>
                <p:nvSpPr>
                  <p:cNvPr id="23581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1876"/>
                    <a:ext cx="87" cy="88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358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459" y="2788"/>
                    <a:ext cx="89" cy="8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358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092" y="1684"/>
                    <a:ext cx="90" cy="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35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5524" y="3076"/>
                    <a:ext cx="87" cy="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358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604" y="2452"/>
                    <a:ext cx="89" cy="8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12700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GB"/>
                  </a:p>
                </p:txBody>
              </p:sp>
              <p:sp>
                <p:nvSpPr>
                  <p:cNvPr id="2358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5332" y="2452"/>
                    <a:ext cx="89" cy="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/>
                    <a:endParaRPr lang="en-GB"/>
                  </a:p>
                </p:txBody>
              </p:sp>
              <p:grpSp>
                <p:nvGrpSpPr>
                  <p:cNvPr id="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255" y="1408"/>
                    <a:ext cx="2358" cy="1773"/>
                    <a:chOff x="3255" y="1408"/>
                    <a:chExt cx="2358" cy="1773"/>
                  </a:xfrm>
                </p:grpSpPr>
                <p:sp>
                  <p:nvSpPr>
                    <p:cNvPr id="23588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504" y="1728"/>
                      <a:ext cx="2065" cy="1393"/>
                    </a:xfrm>
                    <a:custGeom>
                      <a:avLst/>
                      <a:gdLst>
                        <a:gd name="T0" fmla="*/ 0 w 2065"/>
                        <a:gd name="T1" fmla="*/ 1104 h 1393"/>
                        <a:gd name="T2" fmla="*/ 384 w 2065"/>
                        <a:gd name="T3" fmla="*/ 192 h 1393"/>
                        <a:gd name="T4" fmla="*/ 1632 w 2065"/>
                        <a:gd name="T5" fmla="*/ 0 h 1393"/>
                        <a:gd name="T6" fmla="*/ 2064 w 2065"/>
                        <a:gd name="T7" fmla="*/ 1392 h 1393"/>
                        <a:gd name="T8" fmla="*/ 0 w 2065"/>
                        <a:gd name="T9" fmla="*/ 1104 h 13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65" h="1393">
                          <a:moveTo>
                            <a:pt x="0" y="1104"/>
                          </a:moveTo>
                          <a:lnTo>
                            <a:pt x="384" y="192"/>
                          </a:lnTo>
                          <a:lnTo>
                            <a:pt x="1632" y="0"/>
                          </a:lnTo>
                          <a:lnTo>
                            <a:pt x="2064" y="1392"/>
                          </a:lnTo>
                          <a:lnTo>
                            <a:pt x="0" y="1104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6E0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23589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0" y="1604"/>
                      <a:ext cx="466" cy="3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GB" sz="200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P2</a:t>
                      </a:r>
                    </a:p>
                  </p:txBody>
                </p:sp>
                <p:sp>
                  <p:nvSpPr>
                    <p:cNvPr id="2359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5" y="2852"/>
                      <a:ext cx="466" cy="3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GB" sz="200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P1</a:t>
                      </a:r>
                    </a:p>
                  </p:txBody>
                </p:sp>
                <p:sp>
                  <p:nvSpPr>
                    <p:cNvPr id="2359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7" y="1408"/>
                      <a:ext cx="466" cy="3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GB" sz="2000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P3</a:t>
                      </a:r>
                    </a:p>
                  </p:txBody>
                </p:sp>
                <p:sp>
                  <p:nvSpPr>
                    <p:cNvPr id="2359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1" y="2228"/>
                      <a:ext cx="332" cy="3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GB" sz="2000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2359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1" y="2213"/>
                      <a:ext cx="252" cy="3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r>
                        <a:rPr lang="en-GB" sz="2000" dirty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Q</a:t>
                      </a:r>
                    </a:p>
                  </p:txBody>
                </p:sp>
              </p:grpSp>
            </p:grpSp>
          </p:grpSp>
        </p:grpSp>
        <p:sp>
          <p:nvSpPr>
            <p:cNvPr id="23575" name="Text Box 22"/>
            <p:cNvSpPr txBox="1">
              <a:spLocks noChangeArrowheads="1"/>
            </p:cNvSpPr>
            <p:nvPr/>
          </p:nvSpPr>
          <p:spPr bwMode="auto">
            <a:xfrm>
              <a:off x="3359" y="2496"/>
              <a:ext cx="2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b="0">
                  <a:solidFill>
                    <a:srgbClr val="000000"/>
                  </a:solidFill>
                  <a:latin typeface="Symbol" pitchFamily="18" charset="2"/>
                </a:rPr>
                <a:t></a:t>
              </a:r>
              <a:endParaRPr lang="en-GB" b="0">
                <a:latin typeface="Symbol" pitchFamily="18" charset="2"/>
              </a:endParaRPr>
            </a:p>
          </p:txBody>
        </p:sp>
        <p:sp>
          <p:nvSpPr>
            <p:cNvPr id="23576" name="Text Box 23"/>
            <p:cNvSpPr txBox="1">
              <a:spLocks noChangeArrowheads="1"/>
            </p:cNvSpPr>
            <p:nvPr/>
          </p:nvSpPr>
          <p:spPr bwMode="auto">
            <a:xfrm>
              <a:off x="3553" y="1968"/>
              <a:ext cx="46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600" b="0">
                  <a:solidFill>
                    <a:srgbClr val="000000"/>
                  </a:solidFill>
                  <a:latin typeface="Century Gothic" pitchFamily="34" charset="0"/>
                </a:rPr>
                <a:t>1-</a:t>
              </a:r>
              <a:r>
                <a:rPr lang="en-GB" sz="1600" b="0">
                  <a:solidFill>
                    <a:srgbClr val="000000"/>
                  </a:solidFill>
                  <a:latin typeface="Symbol" pitchFamily="18" charset="2"/>
                </a:rPr>
                <a:t>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861050" y="3842640"/>
            <a:ext cx="2961747" cy="2438400"/>
            <a:chOff x="2352" y="1824"/>
            <a:chExt cx="2357" cy="1800"/>
          </a:xfrm>
        </p:grpSpPr>
        <p:sp>
          <p:nvSpPr>
            <p:cNvPr id="23557" name="Line 33"/>
            <p:cNvSpPr>
              <a:spLocks noChangeShapeType="1"/>
            </p:cNvSpPr>
            <p:nvPr/>
          </p:nvSpPr>
          <p:spPr bwMode="auto">
            <a:xfrm>
              <a:off x="2701" y="2956"/>
              <a:ext cx="1817" cy="0"/>
            </a:xfrm>
            <a:prstGeom prst="line">
              <a:avLst/>
            </a:prstGeom>
            <a:noFill/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58" name="Oval 34"/>
            <p:cNvSpPr>
              <a:spLocks noChangeArrowheads="1"/>
            </p:cNvSpPr>
            <p:nvPr/>
          </p:nvSpPr>
          <p:spPr bwMode="auto">
            <a:xfrm>
              <a:off x="2941" y="2336"/>
              <a:ext cx="88" cy="88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3559" name="Oval 35"/>
            <p:cNvSpPr>
              <a:spLocks noChangeArrowheads="1"/>
            </p:cNvSpPr>
            <p:nvPr/>
          </p:nvSpPr>
          <p:spPr bwMode="auto">
            <a:xfrm>
              <a:off x="2557" y="3248"/>
              <a:ext cx="88" cy="88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3560" name="Oval 36"/>
            <p:cNvSpPr>
              <a:spLocks noChangeArrowheads="1"/>
            </p:cNvSpPr>
            <p:nvPr/>
          </p:nvSpPr>
          <p:spPr bwMode="auto">
            <a:xfrm>
              <a:off x="4189" y="2144"/>
              <a:ext cx="88" cy="88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3561" name="Oval 37"/>
            <p:cNvSpPr>
              <a:spLocks noChangeArrowheads="1"/>
            </p:cNvSpPr>
            <p:nvPr/>
          </p:nvSpPr>
          <p:spPr bwMode="auto">
            <a:xfrm>
              <a:off x="4621" y="3536"/>
              <a:ext cx="88" cy="88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3562" name="Oval 38"/>
            <p:cNvSpPr>
              <a:spLocks noChangeArrowheads="1"/>
            </p:cNvSpPr>
            <p:nvPr/>
          </p:nvSpPr>
          <p:spPr bwMode="auto">
            <a:xfrm>
              <a:off x="2701" y="2912"/>
              <a:ext cx="88" cy="89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3563" name="Oval 39"/>
            <p:cNvSpPr>
              <a:spLocks noChangeArrowheads="1"/>
            </p:cNvSpPr>
            <p:nvPr/>
          </p:nvSpPr>
          <p:spPr bwMode="auto">
            <a:xfrm>
              <a:off x="4429" y="2912"/>
              <a:ext cx="88" cy="8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3564" name="Oval 40"/>
            <p:cNvSpPr>
              <a:spLocks noChangeArrowheads="1"/>
            </p:cNvSpPr>
            <p:nvPr/>
          </p:nvSpPr>
          <p:spPr bwMode="auto">
            <a:xfrm>
              <a:off x="2893" y="2912"/>
              <a:ext cx="88" cy="89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3565" name="Oval 41"/>
            <p:cNvSpPr>
              <a:spLocks noChangeArrowheads="1"/>
            </p:cNvSpPr>
            <p:nvPr/>
          </p:nvSpPr>
          <p:spPr bwMode="auto">
            <a:xfrm>
              <a:off x="3037" y="2912"/>
              <a:ext cx="88" cy="89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3566" name="Oval 42"/>
            <p:cNvSpPr>
              <a:spLocks noChangeArrowheads="1"/>
            </p:cNvSpPr>
            <p:nvPr/>
          </p:nvSpPr>
          <p:spPr bwMode="auto">
            <a:xfrm>
              <a:off x="3181" y="2912"/>
              <a:ext cx="88" cy="89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352" y="1824"/>
              <a:ext cx="2329" cy="1779"/>
              <a:chOff x="3255" y="1364"/>
              <a:chExt cx="2329" cy="1779"/>
            </a:xfrm>
          </p:grpSpPr>
          <p:sp>
            <p:nvSpPr>
              <p:cNvPr id="23568" name="Freeform 44"/>
              <p:cNvSpPr>
                <a:spLocks/>
              </p:cNvSpPr>
              <p:nvPr/>
            </p:nvSpPr>
            <p:spPr bwMode="auto">
              <a:xfrm>
                <a:off x="3504" y="1728"/>
                <a:ext cx="2065" cy="1393"/>
              </a:xfrm>
              <a:custGeom>
                <a:avLst/>
                <a:gdLst>
                  <a:gd name="T0" fmla="*/ 0 w 2065"/>
                  <a:gd name="T1" fmla="*/ 1104 h 1393"/>
                  <a:gd name="T2" fmla="*/ 384 w 2065"/>
                  <a:gd name="T3" fmla="*/ 192 h 1393"/>
                  <a:gd name="T4" fmla="*/ 1632 w 2065"/>
                  <a:gd name="T5" fmla="*/ 0 h 1393"/>
                  <a:gd name="T6" fmla="*/ 2064 w 2065"/>
                  <a:gd name="T7" fmla="*/ 1392 h 1393"/>
                  <a:gd name="T8" fmla="*/ 0 w 2065"/>
                  <a:gd name="T9" fmla="*/ 1104 h 1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65" h="1393">
                    <a:moveTo>
                      <a:pt x="0" y="1104"/>
                    </a:moveTo>
                    <a:lnTo>
                      <a:pt x="384" y="192"/>
                    </a:lnTo>
                    <a:lnTo>
                      <a:pt x="1632" y="0"/>
                    </a:lnTo>
                    <a:lnTo>
                      <a:pt x="2064" y="1392"/>
                    </a:lnTo>
                    <a:lnTo>
                      <a:pt x="0" y="1104"/>
                    </a:lnTo>
                  </a:path>
                </a:pathLst>
              </a:custGeom>
              <a:noFill/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69" name="Rectangle 45"/>
              <p:cNvSpPr>
                <a:spLocks noChangeArrowheads="1"/>
              </p:cNvSpPr>
              <p:nvPr/>
            </p:nvSpPr>
            <p:spPr bwMode="auto">
              <a:xfrm>
                <a:off x="3639" y="1604"/>
                <a:ext cx="3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GB" sz="2000">
                    <a:solidFill>
                      <a:srgbClr val="000000"/>
                    </a:solidFill>
                    <a:latin typeface="Century Gothic" pitchFamily="34" charset="0"/>
                  </a:rPr>
                  <a:t>P2</a:t>
                </a:r>
              </a:p>
            </p:txBody>
          </p:sp>
          <p:sp>
            <p:nvSpPr>
              <p:cNvPr id="23570" name="Rectangle 46"/>
              <p:cNvSpPr>
                <a:spLocks noChangeArrowheads="1"/>
              </p:cNvSpPr>
              <p:nvPr/>
            </p:nvSpPr>
            <p:spPr bwMode="auto">
              <a:xfrm>
                <a:off x="3255" y="2852"/>
                <a:ext cx="3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GB" sz="2000">
                    <a:solidFill>
                      <a:srgbClr val="000000"/>
                    </a:solidFill>
                    <a:latin typeface="Century Gothic" pitchFamily="34" charset="0"/>
                  </a:rPr>
                  <a:t>P1</a:t>
                </a:r>
              </a:p>
            </p:txBody>
          </p:sp>
          <p:sp>
            <p:nvSpPr>
              <p:cNvPr id="23571" name="Rectangle 47"/>
              <p:cNvSpPr>
                <a:spLocks noChangeArrowheads="1"/>
              </p:cNvSpPr>
              <p:nvPr/>
            </p:nvSpPr>
            <p:spPr bwMode="auto">
              <a:xfrm>
                <a:off x="5127" y="1364"/>
                <a:ext cx="3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GB" sz="2000">
                    <a:solidFill>
                      <a:srgbClr val="000000"/>
                    </a:solidFill>
                    <a:latin typeface="Century Gothic" pitchFamily="34" charset="0"/>
                  </a:rPr>
                  <a:t>P3</a:t>
                </a:r>
              </a:p>
            </p:txBody>
          </p:sp>
          <p:sp>
            <p:nvSpPr>
              <p:cNvPr id="23572" name="Rectangle 48"/>
              <p:cNvSpPr>
                <a:spLocks noChangeArrowheads="1"/>
              </p:cNvSpPr>
              <p:nvPr/>
            </p:nvSpPr>
            <p:spPr bwMode="auto">
              <a:xfrm>
                <a:off x="3495" y="2228"/>
                <a:ext cx="279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GB" sz="2000">
                    <a:solidFill>
                      <a:srgbClr val="000000"/>
                    </a:solidFill>
                    <a:latin typeface="Century Gothic" pitchFamily="34" charset="0"/>
                  </a:rPr>
                  <a:t>P</a:t>
                </a:r>
              </a:p>
            </p:txBody>
          </p:sp>
          <p:sp>
            <p:nvSpPr>
              <p:cNvPr id="23573" name="Rectangle 49"/>
              <p:cNvSpPr>
                <a:spLocks noChangeArrowheads="1"/>
              </p:cNvSpPr>
              <p:nvPr/>
            </p:nvSpPr>
            <p:spPr bwMode="auto">
              <a:xfrm>
                <a:off x="5331" y="2233"/>
                <a:ext cx="253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GB" sz="2000" dirty="0">
                    <a:solidFill>
                      <a:srgbClr val="000000"/>
                    </a:solidFill>
                    <a:latin typeface="Century Gothic" pitchFamily="34" charset="0"/>
                  </a:rPr>
                  <a:t>Q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52"/>
          <p:cNvGrpSpPr>
            <a:grpSpLocks/>
          </p:cNvGrpSpPr>
          <p:nvPr/>
        </p:nvGrpSpPr>
        <p:grpSpPr bwMode="auto">
          <a:xfrm>
            <a:off x="5583238" y="1270209"/>
            <a:ext cx="2951162" cy="2644775"/>
            <a:chOff x="3159" y="1364"/>
            <a:chExt cx="2592" cy="2143"/>
          </a:xfrm>
        </p:grpSpPr>
        <p:sp>
          <p:nvSpPr>
            <p:cNvPr id="24610" name="Line 2053"/>
            <p:cNvSpPr>
              <a:spLocks noChangeShapeType="1"/>
            </p:cNvSpPr>
            <p:nvPr/>
          </p:nvSpPr>
          <p:spPr bwMode="auto">
            <a:xfrm>
              <a:off x="3604" y="2496"/>
              <a:ext cx="1817" cy="0"/>
            </a:xfrm>
            <a:prstGeom prst="line">
              <a:avLst/>
            </a:prstGeom>
            <a:noFill/>
            <a:ln w="12700">
              <a:solidFill>
                <a:srgbClr val="6E004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11" name="Oval 2054"/>
            <p:cNvSpPr>
              <a:spLocks noChangeArrowheads="1"/>
            </p:cNvSpPr>
            <p:nvPr/>
          </p:nvSpPr>
          <p:spPr bwMode="auto">
            <a:xfrm>
              <a:off x="3604" y="2452"/>
              <a:ext cx="88" cy="86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4612" name="Line 2055"/>
            <p:cNvSpPr>
              <a:spLocks noChangeShapeType="1"/>
            </p:cNvSpPr>
            <p:nvPr/>
          </p:nvSpPr>
          <p:spPr bwMode="auto">
            <a:xfrm>
              <a:off x="3556" y="1828"/>
              <a:ext cx="328" cy="8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" name="Group 2056"/>
            <p:cNvGrpSpPr>
              <a:grpSpLocks/>
            </p:cNvGrpSpPr>
            <p:nvPr/>
          </p:nvGrpSpPr>
          <p:grpSpPr bwMode="auto">
            <a:xfrm>
              <a:off x="3159" y="1364"/>
              <a:ext cx="2592" cy="2143"/>
              <a:chOff x="3159" y="1364"/>
              <a:chExt cx="2592" cy="2143"/>
            </a:xfrm>
          </p:grpSpPr>
          <p:sp>
            <p:nvSpPr>
              <p:cNvPr id="24614" name="Oval 2057"/>
              <p:cNvSpPr>
                <a:spLocks noChangeArrowheads="1"/>
              </p:cNvSpPr>
              <p:nvPr/>
            </p:nvSpPr>
            <p:spPr bwMode="auto">
              <a:xfrm>
                <a:off x="3844" y="1876"/>
                <a:ext cx="88" cy="87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615" name="Oval 2058"/>
              <p:cNvSpPr>
                <a:spLocks noChangeArrowheads="1"/>
              </p:cNvSpPr>
              <p:nvPr/>
            </p:nvSpPr>
            <p:spPr bwMode="auto">
              <a:xfrm>
                <a:off x="3460" y="2788"/>
                <a:ext cx="88" cy="87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616" name="Oval 2059"/>
              <p:cNvSpPr>
                <a:spLocks noChangeArrowheads="1"/>
              </p:cNvSpPr>
              <p:nvPr/>
            </p:nvSpPr>
            <p:spPr bwMode="auto">
              <a:xfrm>
                <a:off x="5091" y="1684"/>
                <a:ext cx="88" cy="86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617" name="Oval 2060"/>
              <p:cNvSpPr>
                <a:spLocks noChangeArrowheads="1"/>
              </p:cNvSpPr>
              <p:nvPr/>
            </p:nvSpPr>
            <p:spPr bwMode="auto">
              <a:xfrm>
                <a:off x="5524" y="3076"/>
                <a:ext cx="88" cy="87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618" name="Oval 2061"/>
              <p:cNvSpPr>
                <a:spLocks noChangeArrowheads="1"/>
              </p:cNvSpPr>
              <p:nvPr/>
            </p:nvSpPr>
            <p:spPr bwMode="auto">
              <a:xfrm>
                <a:off x="5331" y="2452"/>
                <a:ext cx="89" cy="86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619" name="Line 2062"/>
              <p:cNvSpPr>
                <a:spLocks noChangeShapeType="1"/>
              </p:cNvSpPr>
              <p:nvPr/>
            </p:nvSpPr>
            <p:spPr bwMode="auto">
              <a:xfrm>
                <a:off x="3460" y="2308"/>
                <a:ext cx="184" cy="184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4" name="Group 2063"/>
              <p:cNvGrpSpPr>
                <a:grpSpLocks/>
              </p:cNvGrpSpPr>
              <p:nvPr/>
            </p:nvGrpSpPr>
            <p:grpSpPr bwMode="auto">
              <a:xfrm>
                <a:off x="3159" y="1364"/>
                <a:ext cx="2592" cy="2143"/>
                <a:chOff x="3159" y="1364"/>
                <a:chExt cx="2592" cy="2143"/>
              </a:xfrm>
            </p:grpSpPr>
            <p:sp>
              <p:nvSpPr>
                <p:cNvPr id="24621" name="Rectangle 2064"/>
                <p:cNvSpPr>
                  <a:spLocks noChangeArrowheads="1"/>
                </p:cNvSpPr>
                <p:nvPr/>
              </p:nvSpPr>
              <p:spPr bwMode="auto">
                <a:xfrm>
                  <a:off x="5319" y="3188"/>
                  <a:ext cx="432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P4</a:t>
                  </a:r>
                </a:p>
              </p:txBody>
            </p:sp>
            <p:sp>
              <p:nvSpPr>
                <p:cNvPr id="24622" name="Freeform 2065"/>
                <p:cNvSpPr>
                  <a:spLocks/>
                </p:cNvSpPr>
                <p:nvPr/>
              </p:nvSpPr>
              <p:spPr bwMode="auto">
                <a:xfrm>
                  <a:off x="3504" y="1728"/>
                  <a:ext cx="2065" cy="1393"/>
                </a:xfrm>
                <a:custGeom>
                  <a:avLst/>
                  <a:gdLst>
                    <a:gd name="T0" fmla="*/ 0 w 2065"/>
                    <a:gd name="T1" fmla="*/ 1104 h 1393"/>
                    <a:gd name="T2" fmla="*/ 384 w 2065"/>
                    <a:gd name="T3" fmla="*/ 192 h 1393"/>
                    <a:gd name="T4" fmla="*/ 1632 w 2065"/>
                    <a:gd name="T5" fmla="*/ 0 h 1393"/>
                    <a:gd name="T6" fmla="*/ 2064 w 2065"/>
                    <a:gd name="T7" fmla="*/ 1392 h 1393"/>
                    <a:gd name="T8" fmla="*/ 0 w 2065"/>
                    <a:gd name="T9" fmla="*/ 1104 h 13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65" h="1393">
                      <a:moveTo>
                        <a:pt x="0" y="1104"/>
                      </a:moveTo>
                      <a:lnTo>
                        <a:pt x="384" y="192"/>
                      </a:lnTo>
                      <a:lnTo>
                        <a:pt x="1632" y="0"/>
                      </a:lnTo>
                      <a:lnTo>
                        <a:pt x="2064" y="1392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12700" cap="rnd" cmpd="sng">
                  <a:solidFill>
                    <a:srgbClr val="6E004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623" name="Rectangle 2066"/>
                <p:cNvSpPr>
                  <a:spLocks noChangeArrowheads="1"/>
                </p:cNvSpPr>
                <p:nvPr/>
              </p:nvSpPr>
              <p:spPr bwMode="auto">
                <a:xfrm>
                  <a:off x="3639" y="1605"/>
                  <a:ext cx="432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P2</a:t>
                  </a:r>
                </a:p>
              </p:txBody>
            </p:sp>
            <p:sp>
              <p:nvSpPr>
                <p:cNvPr id="24624" name="Rectangle 2067"/>
                <p:cNvSpPr>
                  <a:spLocks noChangeArrowheads="1"/>
                </p:cNvSpPr>
                <p:nvPr/>
              </p:nvSpPr>
              <p:spPr bwMode="auto">
                <a:xfrm>
                  <a:off x="3257" y="2852"/>
                  <a:ext cx="432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P1</a:t>
                  </a:r>
                </a:p>
              </p:txBody>
            </p:sp>
            <p:sp>
              <p:nvSpPr>
                <p:cNvPr id="24625" name="Rectangle 2068"/>
                <p:cNvSpPr>
                  <a:spLocks noChangeArrowheads="1"/>
                </p:cNvSpPr>
                <p:nvPr/>
              </p:nvSpPr>
              <p:spPr bwMode="auto">
                <a:xfrm>
                  <a:off x="5128" y="1364"/>
                  <a:ext cx="432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P3</a:t>
                  </a:r>
                </a:p>
              </p:txBody>
            </p:sp>
            <p:sp>
              <p:nvSpPr>
                <p:cNvPr id="24626" name="Rectangle 2069"/>
                <p:cNvSpPr>
                  <a:spLocks noChangeArrowheads="1"/>
                </p:cNvSpPr>
                <p:nvPr/>
              </p:nvSpPr>
              <p:spPr bwMode="auto">
                <a:xfrm>
                  <a:off x="3733" y="2180"/>
                  <a:ext cx="308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</a:t>
                  </a:r>
                </a:p>
              </p:txBody>
            </p:sp>
            <p:sp>
              <p:nvSpPr>
                <p:cNvPr id="24627" name="Rectangle 2070"/>
                <p:cNvSpPr>
                  <a:spLocks noChangeArrowheads="1"/>
                </p:cNvSpPr>
                <p:nvPr/>
              </p:nvSpPr>
              <p:spPr bwMode="auto">
                <a:xfrm>
                  <a:off x="5368" y="2132"/>
                  <a:ext cx="252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Q</a:t>
                  </a:r>
                </a:p>
              </p:txBody>
            </p:sp>
            <p:sp>
              <p:nvSpPr>
                <p:cNvPr id="24628" name="Line 2071"/>
                <p:cNvSpPr>
                  <a:spLocks noChangeShapeType="1"/>
                </p:cNvSpPr>
                <p:nvPr/>
              </p:nvSpPr>
              <p:spPr bwMode="auto">
                <a:xfrm>
                  <a:off x="3411" y="2596"/>
                  <a:ext cx="89" cy="232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629" name="Line 2072"/>
                <p:cNvSpPr>
                  <a:spLocks noChangeShapeType="1"/>
                </p:cNvSpPr>
                <p:nvPr/>
              </p:nvSpPr>
              <p:spPr bwMode="auto">
                <a:xfrm flipV="1">
                  <a:off x="5140" y="1677"/>
                  <a:ext cx="230" cy="55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630" name="Line 2073"/>
                <p:cNvSpPr>
                  <a:spLocks noChangeShapeType="1"/>
                </p:cNvSpPr>
                <p:nvPr/>
              </p:nvSpPr>
              <p:spPr bwMode="auto">
                <a:xfrm flipV="1">
                  <a:off x="5573" y="2828"/>
                  <a:ext cx="88" cy="296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631" name="Rectangle 2074"/>
                <p:cNvSpPr>
                  <a:spLocks noChangeArrowheads="1"/>
                </p:cNvSpPr>
                <p:nvPr/>
              </p:nvSpPr>
              <p:spPr bwMode="auto">
                <a:xfrm>
                  <a:off x="3303" y="1796"/>
                  <a:ext cx="445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N2</a:t>
                  </a:r>
                </a:p>
              </p:txBody>
            </p:sp>
            <p:sp>
              <p:nvSpPr>
                <p:cNvPr id="24632" name="Rectangle 2075"/>
                <p:cNvSpPr>
                  <a:spLocks noChangeArrowheads="1"/>
                </p:cNvSpPr>
                <p:nvPr/>
              </p:nvSpPr>
              <p:spPr bwMode="auto">
                <a:xfrm>
                  <a:off x="3159" y="2468"/>
                  <a:ext cx="445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N1</a:t>
                  </a:r>
                </a:p>
              </p:txBody>
            </p:sp>
            <p:sp>
              <p:nvSpPr>
                <p:cNvPr id="24633" name="Rectangle 2076"/>
                <p:cNvSpPr>
                  <a:spLocks noChangeArrowheads="1"/>
                </p:cNvSpPr>
                <p:nvPr/>
              </p:nvSpPr>
              <p:spPr bwMode="auto">
                <a:xfrm>
                  <a:off x="3448" y="2086"/>
                  <a:ext cx="321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N</a:t>
                  </a:r>
                </a:p>
              </p:txBody>
            </p:sp>
          </p:grpSp>
        </p:grpSp>
      </p:grpSp>
      <p:grpSp>
        <p:nvGrpSpPr>
          <p:cNvPr id="5" name="Group 2092"/>
          <p:cNvGrpSpPr>
            <a:grpSpLocks/>
          </p:cNvGrpSpPr>
          <p:nvPr/>
        </p:nvGrpSpPr>
        <p:grpSpPr bwMode="auto">
          <a:xfrm>
            <a:off x="5545138" y="3670509"/>
            <a:ext cx="3065462" cy="3009900"/>
            <a:chOff x="2496" y="1584"/>
            <a:chExt cx="2573" cy="2099"/>
          </a:xfrm>
        </p:grpSpPr>
        <p:grpSp>
          <p:nvGrpSpPr>
            <p:cNvPr id="6" name="Group 2093"/>
            <p:cNvGrpSpPr>
              <a:grpSpLocks/>
            </p:cNvGrpSpPr>
            <p:nvPr/>
          </p:nvGrpSpPr>
          <p:grpSpPr bwMode="auto">
            <a:xfrm>
              <a:off x="2496" y="1584"/>
              <a:ext cx="2573" cy="2099"/>
              <a:chOff x="3159" y="1364"/>
              <a:chExt cx="2573" cy="2099"/>
            </a:xfrm>
          </p:grpSpPr>
          <p:sp>
            <p:nvSpPr>
              <p:cNvPr id="24590" name="Oval 2094"/>
              <p:cNvSpPr>
                <a:spLocks noChangeArrowheads="1"/>
              </p:cNvSpPr>
              <p:nvPr/>
            </p:nvSpPr>
            <p:spPr bwMode="auto">
              <a:xfrm>
                <a:off x="3844" y="1875"/>
                <a:ext cx="88" cy="89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591" name="Oval 2095"/>
              <p:cNvSpPr>
                <a:spLocks noChangeArrowheads="1"/>
              </p:cNvSpPr>
              <p:nvPr/>
            </p:nvSpPr>
            <p:spPr bwMode="auto">
              <a:xfrm>
                <a:off x="3460" y="2788"/>
                <a:ext cx="88" cy="91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592" name="Oval 2096"/>
              <p:cNvSpPr>
                <a:spLocks noChangeArrowheads="1"/>
              </p:cNvSpPr>
              <p:nvPr/>
            </p:nvSpPr>
            <p:spPr bwMode="auto">
              <a:xfrm>
                <a:off x="5092" y="1684"/>
                <a:ext cx="88" cy="89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593" name="Oval 2097"/>
              <p:cNvSpPr>
                <a:spLocks noChangeArrowheads="1"/>
              </p:cNvSpPr>
              <p:nvPr/>
            </p:nvSpPr>
            <p:spPr bwMode="auto">
              <a:xfrm>
                <a:off x="5524" y="3076"/>
                <a:ext cx="88" cy="93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594" name="Oval 2098"/>
              <p:cNvSpPr>
                <a:spLocks noChangeArrowheads="1"/>
              </p:cNvSpPr>
              <p:nvPr/>
            </p:nvSpPr>
            <p:spPr bwMode="auto">
              <a:xfrm>
                <a:off x="5332" y="2452"/>
                <a:ext cx="88" cy="85"/>
              </a:xfrm>
              <a:prstGeom prst="ellips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24595" name="Line 2099"/>
              <p:cNvSpPr>
                <a:spLocks noChangeShapeType="1"/>
              </p:cNvSpPr>
              <p:nvPr/>
            </p:nvSpPr>
            <p:spPr bwMode="auto">
              <a:xfrm>
                <a:off x="3460" y="2308"/>
                <a:ext cx="184" cy="184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7" name="Group 2100"/>
              <p:cNvGrpSpPr>
                <a:grpSpLocks/>
              </p:cNvGrpSpPr>
              <p:nvPr/>
            </p:nvGrpSpPr>
            <p:grpSpPr bwMode="auto">
              <a:xfrm>
                <a:off x="3159" y="1364"/>
                <a:ext cx="2573" cy="2099"/>
                <a:chOff x="3159" y="1364"/>
                <a:chExt cx="2573" cy="2099"/>
              </a:xfrm>
            </p:grpSpPr>
            <p:sp>
              <p:nvSpPr>
                <p:cNvPr id="24597" name="Rectangle 2101"/>
                <p:cNvSpPr>
                  <a:spLocks noChangeArrowheads="1"/>
                </p:cNvSpPr>
                <p:nvPr/>
              </p:nvSpPr>
              <p:spPr bwMode="auto">
                <a:xfrm>
                  <a:off x="5319" y="3188"/>
                  <a:ext cx="413" cy="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P4</a:t>
                  </a:r>
                </a:p>
              </p:txBody>
            </p:sp>
            <p:sp>
              <p:nvSpPr>
                <p:cNvPr id="24598" name="Freeform 2102"/>
                <p:cNvSpPr>
                  <a:spLocks/>
                </p:cNvSpPr>
                <p:nvPr/>
              </p:nvSpPr>
              <p:spPr bwMode="auto">
                <a:xfrm>
                  <a:off x="3504" y="1728"/>
                  <a:ext cx="2065" cy="1393"/>
                </a:xfrm>
                <a:custGeom>
                  <a:avLst/>
                  <a:gdLst>
                    <a:gd name="T0" fmla="*/ 0 w 2065"/>
                    <a:gd name="T1" fmla="*/ 1104 h 1393"/>
                    <a:gd name="T2" fmla="*/ 384 w 2065"/>
                    <a:gd name="T3" fmla="*/ 192 h 1393"/>
                    <a:gd name="T4" fmla="*/ 1632 w 2065"/>
                    <a:gd name="T5" fmla="*/ 0 h 1393"/>
                    <a:gd name="T6" fmla="*/ 2064 w 2065"/>
                    <a:gd name="T7" fmla="*/ 1392 h 1393"/>
                    <a:gd name="T8" fmla="*/ 0 w 2065"/>
                    <a:gd name="T9" fmla="*/ 1104 h 13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65" h="1393">
                      <a:moveTo>
                        <a:pt x="0" y="1104"/>
                      </a:moveTo>
                      <a:lnTo>
                        <a:pt x="384" y="192"/>
                      </a:lnTo>
                      <a:lnTo>
                        <a:pt x="1632" y="0"/>
                      </a:lnTo>
                      <a:lnTo>
                        <a:pt x="2064" y="1392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12700" cap="rnd" cmpd="sng">
                  <a:solidFill>
                    <a:srgbClr val="6E004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599" name="Rectangle 2103"/>
                <p:cNvSpPr>
                  <a:spLocks noChangeArrowheads="1"/>
                </p:cNvSpPr>
                <p:nvPr/>
              </p:nvSpPr>
              <p:spPr bwMode="auto">
                <a:xfrm>
                  <a:off x="3639" y="1604"/>
                  <a:ext cx="413" cy="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P2</a:t>
                  </a:r>
                </a:p>
              </p:txBody>
            </p:sp>
            <p:sp>
              <p:nvSpPr>
                <p:cNvPr id="24600" name="Rectangle 2104"/>
                <p:cNvSpPr>
                  <a:spLocks noChangeArrowheads="1"/>
                </p:cNvSpPr>
                <p:nvPr/>
              </p:nvSpPr>
              <p:spPr bwMode="auto">
                <a:xfrm>
                  <a:off x="3255" y="2852"/>
                  <a:ext cx="413" cy="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P1</a:t>
                  </a:r>
                </a:p>
              </p:txBody>
            </p:sp>
            <p:sp>
              <p:nvSpPr>
                <p:cNvPr id="24601" name="Rectangle 2105"/>
                <p:cNvSpPr>
                  <a:spLocks noChangeArrowheads="1"/>
                </p:cNvSpPr>
                <p:nvPr/>
              </p:nvSpPr>
              <p:spPr bwMode="auto">
                <a:xfrm>
                  <a:off x="5127" y="1364"/>
                  <a:ext cx="413" cy="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P3</a:t>
                  </a:r>
                </a:p>
              </p:txBody>
            </p:sp>
            <p:sp>
              <p:nvSpPr>
                <p:cNvPr id="24602" name="Rectangle 2106"/>
                <p:cNvSpPr>
                  <a:spLocks noChangeArrowheads="1"/>
                </p:cNvSpPr>
                <p:nvPr/>
              </p:nvSpPr>
              <p:spPr bwMode="auto">
                <a:xfrm>
                  <a:off x="3735" y="2180"/>
                  <a:ext cx="294" cy="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P</a:t>
                  </a:r>
                </a:p>
              </p:txBody>
            </p:sp>
            <p:sp>
              <p:nvSpPr>
                <p:cNvPr id="24603" name="Rectangle 2107"/>
                <p:cNvSpPr>
                  <a:spLocks noChangeArrowheads="1"/>
                </p:cNvSpPr>
                <p:nvPr/>
              </p:nvSpPr>
              <p:spPr bwMode="auto">
                <a:xfrm>
                  <a:off x="5367" y="2132"/>
                  <a:ext cx="253" cy="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Q</a:t>
                  </a:r>
                </a:p>
              </p:txBody>
            </p:sp>
            <p:sp>
              <p:nvSpPr>
                <p:cNvPr id="24604" name="Line 2108"/>
                <p:cNvSpPr>
                  <a:spLocks noChangeShapeType="1"/>
                </p:cNvSpPr>
                <p:nvPr/>
              </p:nvSpPr>
              <p:spPr bwMode="auto">
                <a:xfrm>
                  <a:off x="3412" y="2596"/>
                  <a:ext cx="88" cy="231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605" name="Line 2109"/>
                <p:cNvSpPr>
                  <a:spLocks noChangeShapeType="1"/>
                </p:cNvSpPr>
                <p:nvPr/>
              </p:nvSpPr>
              <p:spPr bwMode="auto">
                <a:xfrm flipV="1">
                  <a:off x="5140" y="1676"/>
                  <a:ext cx="232" cy="55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606" name="Line 2110"/>
                <p:cNvSpPr>
                  <a:spLocks noChangeShapeType="1"/>
                </p:cNvSpPr>
                <p:nvPr/>
              </p:nvSpPr>
              <p:spPr bwMode="auto">
                <a:xfrm flipV="1">
                  <a:off x="5572" y="2828"/>
                  <a:ext cx="88" cy="299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4607" name="Rectangle 2111"/>
                <p:cNvSpPr>
                  <a:spLocks noChangeArrowheads="1"/>
                </p:cNvSpPr>
                <p:nvPr/>
              </p:nvSpPr>
              <p:spPr bwMode="auto">
                <a:xfrm>
                  <a:off x="3303" y="1796"/>
                  <a:ext cx="425" cy="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N2</a:t>
                  </a:r>
                </a:p>
              </p:txBody>
            </p:sp>
            <p:sp>
              <p:nvSpPr>
                <p:cNvPr id="24608" name="Rectangle 2112"/>
                <p:cNvSpPr>
                  <a:spLocks noChangeArrowheads="1"/>
                </p:cNvSpPr>
                <p:nvPr/>
              </p:nvSpPr>
              <p:spPr bwMode="auto">
                <a:xfrm>
                  <a:off x="3159" y="2468"/>
                  <a:ext cx="425" cy="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N1</a:t>
                  </a:r>
                </a:p>
              </p:txBody>
            </p:sp>
            <p:sp>
              <p:nvSpPr>
                <p:cNvPr id="24609" name="Rectangle 2113"/>
                <p:cNvSpPr>
                  <a:spLocks noChangeArrowheads="1"/>
                </p:cNvSpPr>
                <p:nvPr/>
              </p:nvSpPr>
              <p:spPr bwMode="auto">
                <a:xfrm>
                  <a:off x="3447" y="2085"/>
                  <a:ext cx="306" cy="2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GB" sz="2000">
                      <a:solidFill>
                        <a:srgbClr val="000000"/>
                      </a:solidFill>
                      <a:latin typeface="Century Gothic" pitchFamily="34" charset="0"/>
                    </a:rPr>
                    <a:t>N</a:t>
                  </a:r>
                </a:p>
              </p:txBody>
            </p:sp>
          </p:grpSp>
        </p:grpSp>
        <p:sp>
          <p:nvSpPr>
            <p:cNvPr id="24582" name="Line 2114"/>
            <p:cNvSpPr>
              <a:spLocks noChangeShapeType="1"/>
            </p:cNvSpPr>
            <p:nvPr/>
          </p:nvSpPr>
          <p:spPr bwMode="auto">
            <a:xfrm>
              <a:off x="2989" y="2717"/>
              <a:ext cx="172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3" name="Oval 2115"/>
            <p:cNvSpPr>
              <a:spLocks noChangeArrowheads="1"/>
            </p:cNvSpPr>
            <p:nvPr/>
          </p:nvSpPr>
          <p:spPr bwMode="auto">
            <a:xfrm>
              <a:off x="2941" y="2672"/>
              <a:ext cx="88" cy="85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4584" name="Line 2116"/>
            <p:cNvSpPr>
              <a:spLocks noChangeShapeType="1"/>
            </p:cNvSpPr>
            <p:nvPr/>
          </p:nvSpPr>
          <p:spPr bwMode="auto">
            <a:xfrm flipH="1" flipV="1">
              <a:off x="2933" y="2040"/>
              <a:ext cx="296" cy="10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5" name="Oval 2117"/>
            <p:cNvSpPr>
              <a:spLocks noChangeArrowheads="1"/>
            </p:cNvSpPr>
            <p:nvPr/>
          </p:nvSpPr>
          <p:spPr bwMode="auto">
            <a:xfrm>
              <a:off x="3133" y="2672"/>
              <a:ext cx="88" cy="85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4586" name="Oval 2118"/>
            <p:cNvSpPr>
              <a:spLocks noChangeArrowheads="1"/>
            </p:cNvSpPr>
            <p:nvPr/>
          </p:nvSpPr>
          <p:spPr bwMode="auto">
            <a:xfrm>
              <a:off x="3373" y="2672"/>
              <a:ext cx="88" cy="85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24587" name="Line 2119"/>
            <p:cNvSpPr>
              <a:spLocks noChangeShapeType="1"/>
            </p:cNvSpPr>
            <p:nvPr/>
          </p:nvSpPr>
          <p:spPr bwMode="auto">
            <a:xfrm flipV="1">
              <a:off x="4717" y="2568"/>
              <a:ext cx="184" cy="15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8" name="Line 2120"/>
            <p:cNvSpPr>
              <a:spLocks noChangeShapeType="1"/>
            </p:cNvSpPr>
            <p:nvPr/>
          </p:nvSpPr>
          <p:spPr bwMode="auto">
            <a:xfrm flipH="1" flipV="1">
              <a:off x="3029" y="2519"/>
              <a:ext cx="152" cy="19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9" name="Line 2121"/>
            <p:cNvSpPr>
              <a:spLocks noChangeShapeType="1"/>
            </p:cNvSpPr>
            <p:nvPr/>
          </p:nvSpPr>
          <p:spPr bwMode="auto">
            <a:xfrm flipH="1" flipV="1">
              <a:off x="3317" y="2472"/>
              <a:ext cx="104" cy="2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4579" name="Rectangle 2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err="1" smtClean="0">
                <a:solidFill>
                  <a:srgbClr val="0000FF"/>
                </a:solidFill>
              </a:rPr>
              <a:t>Phong</a:t>
            </a:r>
            <a:r>
              <a:rPr lang="en-GB" sz="3200" dirty="0" smtClean="0">
                <a:solidFill>
                  <a:srgbClr val="0000FF"/>
                </a:solidFill>
              </a:rPr>
              <a:t> Shading </a:t>
            </a:r>
            <a:r>
              <a:rPr lang="en-GB" sz="3200" dirty="0" smtClean="0"/>
              <a:t>Model </a:t>
            </a:r>
            <a:r>
              <a:rPr lang="en-GB" sz="3200" dirty="0" smtClean="0"/>
              <a:t>– </a:t>
            </a:r>
            <a:br>
              <a:rPr lang="en-GB" sz="3200" dirty="0" smtClean="0"/>
            </a:br>
            <a:r>
              <a:rPr lang="en-GB" sz="3200" dirty="0" smtClean="0"/>
              <a:t>Calculating </a:t>
            </a:r>
            <a:r>
              <a:rPr lang="en-GB" sz="3200" dirty="0" smtClean="0"/>
              <a:t>Intensity on Surface</a:t>
            </a:r>
          </a:p>
        </p:txBody>
      </p:sp>
      <p:sp>
        <p:nvSpPr>
          <p:cNvPr id="21509" name="Rectangle 2123"/>
          <p:cNvSpPr>
            <a:spLocks noGrp="1" noChangeArrowheads="1"/>
          </p:cNvSpPr>
          <p:nvPr>
            <p:ph idx="1"/>
          </p:nvPr>
        </p:nvSpPr>
        <p:spPr>
          <a:xfrm>
            <a:off x="428596" y="1357298"/>
            <a:ext cx="5105400" cy="4469289"/>
          </a:xfrm>
        </p:spPr>
        <p:txBody>
          <a:bodyPr/>
          <a:lstStyle/>
          <a:p>
            <a:pPr eaLnBrk="1" hangingPunct="1"/>
            <a:r>
              <a:rPr lang="en-GB" dirty="0" smtClean="0"/>
              <a:t>In </a:t>
            </a:r>
            <a:r>
              <a:rPr lang="en-GB" dirty="0" err="1" smtClean="0"/>
              <a:t>Phong</a:t>
            </a:r>
            <a:r>
              <a:rPr lang="en-GB" dirty="0" smtClean="0"/>
              <a:t> shading, there are three values to interpolate, </a:t>
            </a:r>
            <a:r>
              <a:rPr lang="en-GB" dirty="0" err="1" smtClean="0"/>
              <a:t>Nx</a:t>
            </a:r>
            <a:r>
              <a:rPr lang="en-GB" dirty="0" smtClean="0"/>
              <a:t>, </a:t>
            </a:r>
            <a:r>
              <a:rPr lang="en-GB" dirty="0" err="1" smtClean="0"/>
              <a:t>Ny</a:t>
            </a:r>
            <a:r>
              <a:rPr lang="en-GB" dirty="0" smtClean="0"/>
              <a:t> and </a:t>
            </a:r>
            <a:r>
              <a:rPr lang="en-GB" dirty="0" err="1" smtClean="0"/>
              <a:t>Nz</a:t>
            </a:r>
            <a:r>
              <a:rPr lang="en-GB" dirty="0" smtClean="0"/>
              <a:t> (three components of the normal vector), in contrast to </a:t>
            </a:r>
            <a:r>
              <a:rPr lang="en-GB" dirty="0" err="1" smtClean="0"/>
              <a:t>Gouraud</a:t>
            </a:r>
            <a:r>
              <a:rPr lang="en-GB" dirty="0" smtClean="0"/>
              <a:t> shading, which has one value to interpolate</a:t>
            </a:r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  <a:p>
            <a:pPr eaLnBrk="1" hangingPunct="1"/>
            <a:r>
              <a:rPr lang="en-GB" dirty="0" smtClean="0"/>
              <a:t>It then applies the </a:t>
            </a:r>
            <a:r>
              <a:rPr lang="en-GB" dirty="0" err="1" smtClean="0"/>
              <a:t>Phong</a:t>
            </a:r>
            <a:r>
              <a:rPr lang="en-GB" dirty="0" smtClean="0"/>
              <a:t> reflection model at each pixel to calculate the intensity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>
                <a:ea typeface="ＭＳ Ｐゴシック" charset="0"/>
                <a:cs typeface="+mj-cs"/>
              </a:rPr>
              <a:t>Comparison of Shading Models</a:t>
            </a:r>
            <a:endParaRPr lang="en-GB" dirty="0">
              <a:ea typeface="ＭＳ Ｐゴシック" charset="0"/>
              <a:cs typeface="+mj-cs"/>
            </a:endParaRPr>
          </a:p>
        </p:txBody>
      </p:sp>
      <p:pic>
        <p:nvPicPr>
          <p:cNvPr id="25602" name="Picture 1"/>
          <p:cNvPicPr>
            <a:picLocks noChangeAspect="1"/>
          </p:cNvPicPr>
          <p:nvPr/>
        </p:nvPicPr>
        <p:blipFill>
          <a:blip r:embed="rId2"/>
          <a:srcRect b="17271"/>
          <a:stretch>
            <a:fillRect/>
          </a:stretch>
        </p:blipFill>
        <p:spPr bwMode="auto">
          <a:xfrm>
            <a:off x="25400" y="24384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4648200"/>
            <a:ext cx="1295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800" dirty="0">
                <a:latin typeface="+mn-lt"/>
                <a:ea typeface="ＭＳ Ｐゴシック" charset="0"/>
              </a:rPr>
              <a:t>Geometry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4648200"/>
            <a:ext cx="1828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800" dirty="0">
                <a:latin typeface="+mn-lt"/>
                <a:ea typeface="ＭＳ Ｐゴシック" charset="0"/>
              </a:rPr>
              <a:t>Flat Shading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648200"/>
            <a:ext cx="2209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800" dirty="0" err="1">
                <a:latin typeface="+mn-lt"/>
                <a:ea typeface="ＭＳ Ｐゴシック" charset="0"/>
              </a:rPr>
              <a:t>Gouraud</a:t>
            </a:r>
            <a:r>
              <a:rPr lang="en-US" sz="1800" dirty="0">
                <a:latin typeface="+mn-lt"/>
                <a:ea typeface="ＭＳ Ｐゴシック" charset="0"/>
              </a:rPr>
              <a:t> Shading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2800" y="4648200"/>
            <a:ext cx="1905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800" dirty="0" err="1">
                <a:latin typeface="+mn-lt"/>
                <a:ea typeface="ＭＳ Ｐゴシック" charset="0"/>
              </a:rPr>
              <a:t>Phong</a:t>
            </a:r>
            <a:r>
              <a:rPr lang="en-US" sz="1800" dirty="0">
                <a:latin typeface="+mn-lt"/>
                <a:ea typeface="ＭＳ Ｐゴシック" charset="0"/>
              </a:rPr>
              <a:t> Shading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1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OpenGL Code for Shading Models</a:t>
            </a:r>
            <a:endParaRPr lang="en-GB" sz="3200" dirty="0" smtClean="0"/>
          </a:p>
        </p:txBody>
      </p:sp>
      <p:sp>
        <p:nvSpPr>
          <p:cNvPr id="21509" name="Rectangle 2123"/>
          <p:cNvSpPr>
            <a:spLocks noGrp="1" noChangeArrowheads="1"/>
          </p:cNvSpPr>
          <p:nvPr>
            <p:ph idx="1"/>
          </p:nvPr>
        </p:nvSpPr>
        <p:spPr>
          <a:xfrm>
            <a:off x="528472" y="1407377"/>
            <a:ext cx="8230234" cy="4347515"/>
          </a:xfrm>
        </p:spPr>
        <p:txBody>
          <a:bodyPr/>
          <a:lstStyle/>
          <a:p>
            <a:pPr eaLnBrk="1" hangingPunct="1"/>
            <a:r>
              <a:rPr lang="en-GB" dirty="0" smtClean="0"/>
              <a:t>For </a:t>
            </a:r>
            <a:r>
              <a:rPr lang="en-GB" b="1" dirty="0" smtClean="0">
                <a:solidFill>
                  <a:srgbClr val="0000FF"/>
                </a:solidFill>
              </a:rPr>
              <a:t>Flat shading </a:t>
            </a:r>
            <a:r>
              <a:rPr lang="en-GB" dirty="0" smtClean="0"/>
              <a:t>model, command in OpenGL is</a:t>
            </a:r>
          </a:p>
          <a:p>
            <a:pPr lvl="1" eaLnBrk="1" hangingPunct="1"/>
            <a:r>
              <a:rPr lang="en-GB" dirty="0" err="1" smtClean="0"/>
              <a:t>glShadeModel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00FF"/>
                </a:solidFill>
              </a:rPr>
              <a:t>GL_FLAT</a:t>
            </a:r>
            <a:r>
              <a:rPr lang="en-GB" dirty="0" smtClean="0"/>
              <a:t>);</a:t>
            </a:r>
            <a:endParaRPr lang="en-GB" dirty="0" smtClean="0"/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  <a:p>
            <a:pPr eaLnBrk="1" hangingPunct="1"/>
            <a:r>
              <a:rPr lang="en-GB" dirty="0" smtClean="0"/>
              <a:t>For </a:t>
            </a:r>
            <a:r>
              <a:rPr lang="en-GB" b="1" dirty="0" err="1" smtClean="0">
                <a:solidFill>
                  <a:srgbClr val="990000"/>
                </a:solidFill>
              </a:rPr>
              <a:t>Gouraud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b="1" dirty="0" smtClean="0">
                <a:solidFill>
                  <a:srgbClr val="990000"/>
                </a:solidFill>
              </a:rPr>
              <a:t>shading </a:t>
            </a:r>
            <a:r>
              <a:rPr lang="en-GB" dirty="0" smtClean="0"/>
              <a:t>model, command OpenGL </a:t>
            </a:r>
            <a:r>
              <a:rPr lang="en-GB" dirty="0" smtClean="0"/>
              <a:t>i</a:t>
            </a:r>
            <a:r>
              <a:rPr lang="en-GB" dirty="0" smtClean="0"/>
              <a:t>s</a:t>
            </a:r>
            <a:endParaRPr lang="en-GB" dirty="0" smtClean="0"/>
          </a:p>
          <a:p>
            <a:pPr lvl="1" eaLnBrk="1" hangingPunct="1"/>
            <a:r>
              <a:rPr lang="en-GB" dirty="0" err="1" smtClean="0"/>
              <a:t>glShadeModel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990000"/>
                </a:solidFill>
              </a:rPr>
              <a:t>GL_SMOOTH</a:t>
            </a:r>
            <a:r>
              <a:rPr lang="en-GB" dirty="0" smtClean="0"/>
              <a:t>);</a:t>
            </a:r>
            <a:endParaRPr lang="en-GB" dirty="0" smtClean="0"/>
          </a:p>
          <a:p>
            <a:pPr eaLnBrk="1" hangingPunct="1">
              <a:spcBef>
                <a:spcPct val="0"/>
              </a:spcBef>
            </a:pPr>
            <a:endParaRPr lang="en-GB" dirty="0" smtClean="0"/>
          </a:p>
          <a:p>
            <a:pPr eaLnBrk="1" hangingPunct="1"/>
            <a:r>
              <a:rPr lang="en-GB" dirty="0" smtClean="0"/>
              <a:t>For </a:t>
            </a:r>
            <a:r>
              <a:rPr lang="en-GB" dirty="0" err="1" smtClean="0">
                <a:solidFill>
                  <a:srgbClr val="7030A0"/>
                </a:solidFill>
              </a:rPr>
              <a:t>Phong</a:t>
            </a:r>
            <a:r>
              <a:rPr lang="en-GB" dirty="0" smtClean="0">
                <a:solidFill>
                  <a:srgbClr val="7030A0"/>
                </a:solidFill>
              </a:rPr>
              <a:t> </a:t>
            </a:r>
            <a:r>
              <a:rPr lang="en-GB" dirty="0" smtClean="0">
                <a:solidFill>
                  <a:srgbClr val="7030A0"/>
                </a:solidFill>
              </a:rPr>
              <a:t>shading </a:t>
            </a:r>
            <a:r>
              <a:rPr lang="en-GB" dirty="0" smtClean="0"/>
              <a:t>model,</a:t>
            </a:r>
          </a:p>
          <a:p>
            <a:pPr lvl="1" eaLnBrk="1" hangingPunct="1"/>
            <a:r>
              <a:rPr lang="en-GB" dirty="0" smtClean="0">
                <a:solidFill>
                  <a:srgbClr val="7030A0"/>
                </a:solidFill>
              </a:rPr>
              <a:t>OpenGL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rgbClr val="7030A0"/>
                </a:solidFill>
              </a:rPr>
              <a:t>not set up </a:t>
            </a:r>
            <a:r>
              <a:rPr lang="en-GB" dirty="0" smtClean="0"/>
              <a:t>to do </a:t>
            </a:r>
            <a:r>
              <a:rPr lang="en-GB" dirty="0" err="1" smtClean="0"/>
              <a:t>Phong</a:t>
            </a:r>
            <a:r>
              <a:rPr lang="en-GB" dirty="0" smtClean="0"/>
              <a:t> shading,</a:t>
            </a:r>
          </a:p>
          <a:p>
            <a:pPr lvl="1" eaLnBrk="1" hangingPunct="1"/>
            <a:r>
              <a:rPr lang="en-GB" dirty="0" smtClean="0"/>
              <a:t>You may write the code yourselves to do the task.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3714752"/>
            <a:ext cx="6400800" cy="2497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 </a:t>
            </a:r>
            <a:endParaRPr lang="en-US" altLang="zh-TW" dirty="0" smtClean="0">
              <a:latin typeface="+mj-lt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smtClean="0"/>
              <a:t>Texture Mapping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Texture Mapping</a:t>
            </a:r>
            <a:endParaRPr lang="en-GB" smtClean="0"/>
          </a:p>
        </p:txBody>
      </p:sp>
      <p:sp>
        <p:nvSpPr>
          <p:cNvPr id="26626" name="Content Placeholder 5"/>
          <p:cNvSpPr>
            <a:spLocks noGrp="1"/>
          </p:cNvSpPr>
          <p:nvPr>
            <p:ph sz="half" idx="1"/>
          </p:nvPr>
        </p:nvSpPr>
        <p:spPr>
          <a:xfrm>
            <a:off x="235634" y="1401390"/>
            <a:ext cx="4407804" cy="4742253"/>
          </a:xfrm>
        </p:spPr>
        <p:txBody>
          <a:bodyPr/>
          <a:lstStyle/>
          <a:p>
            <a:r>
              <a:rPr lang="en-US" altLang="zh-TW" dirty="0" smtClean="0"/>
              <a:t>Modeling a complex surface is difficult because of the detail required and it would be difficult to render this fine detail accurately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r>
              <a:rPr lang="en-US" altLang="zh-TW" dirty="0" smtClean="0"/>
              <a:t>Texture mapping allows a simple polygon to appear to have a complex surface texture. </a:t>
            </a:r>
          </a:p>
        </p:txBody>
      </p:sp>
      <p:sp>
        <p:nvSpPr>
          <p:cNvPr id="26627" name="Content Placeholder 1"/>
          <p:cNvSpPr>
            <a:spLocks noGrp="1"/>
          </p:cNvSpPr>
          <p:nvPr>
            <p:ph sz="half" idx="2"/>
          </p:nvPr>
        </p:nvSpPr>
        <p:spPr>
          <a:xfrm>
            <a:off x="4481732" y="1422493"/>
            <a:ext cx="4419600" cy="4343400"/>
          </a:xfrm>
        </p:spPr>
        <p:txBody>
          <a:bodyPr/>
          <a:lstStyle/>
          <a:p>
            <a:r>
              <a:rPr lang="en-US" altLang="zh-TW" dirty="0" smtClean="0"/>
              <a:t>Texture mapping assigns pixel (or </a:t>
            </a:r>
            <a:r>
              <a:rPr lang="en-US" altLang="zh-TW" dirty="0" err="1" smtClean="0"/>
              <a:t>texel</a:t>
            </a:r>
            <a:r>
              <a:rPr lang="en-US" altLang="zh-TW" dirty="0" smtClean="0"/>
              <a:t>) values of a </a:t>
            </a:r>
            <a:r>
              <a:rPr lang="en-US" altLang="zh-TW" b="1" dirty="0" smtClean="0">
                <a:solidFill>
                  <a:srgbClr val="FF6600"/>
                </a:solidFill>
              </a:rPr>
              <a:t>texture image </a:t>
            </a:r>
            <a:r>
              <a:rPr lang="en-US" altLang="zh-TW" dirty="0" smtClean="0"/>
              <a:t>to vertices on the object</a:t>
            </a:r>
          </a:p>
          <a:p>
            <a:endParaRPr lang="en-GB" dirty="0" smtClean="0"/>
          </a:p>
        </p:txBody>
      </p:sp>
      <p:pic>
        <p:nvPicPr>
          <p:cNvPr id="2662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2800" y="3757731"/>
            <a:ext cx="411956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Texture Mapping</a:t>
            </a:r>
          </a:p>
        </p:txBody>
      </p:sp>
      <p:sp>
        <p:nvSpPr>
          <p:cNvPr id="27650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52400" y="1276636"/>
            <a:ext cx="5105400" cy="500988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OpenGL supports several types of textures such as 1D, 2D, 3D, cube, etc that can be used for different techniques. </a:t>
            </a:r>
            <a:endParaRPr lang="en-US" altLang="zh-TW" dirty="0" smtClean="0"/>
          </a:p>
          <a:p>
            <a:pPr eaLnBrk="1" hangingPunct="1"/>
            <a:endParaRPr lang="en-US" altLang="zh-TW" sz="1600" dirty="0" smtClean="0"/>
          </a:p>
          <a:p>
            <a:pPr eaLnBrk="1" hangingPunct="1"/>
            <a:r>
              <a:rPr lang="en-US" altLang="zh-TW" dirty="0" smtClean="0"/>
              <a:t>A texture is a 2D image (a 2D array of </a:t>
            </a:r>
            <a:r>
              <a:rPr lang="en-US" altLang="zh-TW" dirty="0" err="1" smtClean="0"/>
              <a:t>colour</a:t>
            </a:r>
            <a:r>
              <a:rPr lang="en-US" altLang="zh-TW" dirty="0" smtClean="0"/>
              <a:t> values). Each pixel is called a </a:t>
            </a:r>
            <a:r>
              <a:rPr lang="en-US" altLang="zh-TW" dirty="0" err="1" smtClean="0">
                <a:solidFill>
                  <a:srgbClr val="FF6600"/>
                </a:solidFill>
              </a:rPr>
              <a:t>texel</a:t>
            </a:r>
            <a:endParaRPr lang="en-US" altLang="zh-TW" dirty="0" smtClean="0">
              <a:solidFill>
                <a:srgbClr val="FF6600"/>
              </a:solidFill>
            </a:endParaRPr>
          </a:p>
          <a:p>
            <a:pPr eaLnBrk="1" hangingPunct="1"/>
            <a:endParaRPr lang="en-US" altLang="zh-TW" sz="1600" dirty="0" smtClean="0">
              <a:cs typeface="Arial" pitchFamily="34" charset="0"/>
            </a:endParaRPr>
          </a:p>
          <a:p>
            <a:pPr eaLnBrk="1" hangingPunct="1"/>
            <a:r>
              <a:rPr lang="en-US" altLang="zh-TW" dirty="0" smtClean="0">
                <a:cs typeface="Arial" pitchFamily="34" charset="0"/>
              </a:rPr>
              <a:t>In </a:t>
            </a:r>
            <a:r>
              <a:rPr lang="en-US" altLang="zh-TW" dirty="0" smtClean="0">
                <a:cs typeface="Arial" pitchFamily="34" charset="0"/>
              </a:rPr>
              <a:t>OpenGL, the height and</a:t>
            </a:r>
            <a:r>
              <a:rPr lang="en-US" altLang="zh-TW" dirty="0" smtClean="0">
                <a:cs typeface="Arial" pitchFamily="34" charset="0"/>
              </a:rPr>
              <a:t>/ or </a:t>
            </a:r>
            <a:r>
              <a:rPr lang="en-US" altLang="zh-TW" dirty="0" smtClean="0">
                <a:cs typeface="Arial" pitchFamily="34" charset="0"/>
              </a:rPr>
              <a:t>width of a texture image must be the power of 2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GB" sz="2400" dirty="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24154" y="2323508"/>
            <a:ext cx="3429000" cy="3124200"/>
            <a:chOff x="381000" y="3352800"/>
            <a:chExt cx="3429000" cy="3124200"/>
          </a:xfrm>
        </p:grpSpPr>
        <p:pic>
          <p:nvPicPr>
            <p:cNvPr id="27652" name="Picture 133" descr="buc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249" y="3357226"/>
              <a:ext cx="3406751" cy="311977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27653" name="Line 136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905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54" name="Line 138"/>
            <p:cNvSpPr>
              <a:spLocks noChangeShapeType="1"/>
            </p:cNvSpPr>
            <p:nvPr/>
          </p:nvSpPr>
          <p:spPr bwMode="auto">
            <a:xfrm>
              <a:off x="1223963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55" name="Line 140"/>
            <p:cNvSpPr>
              <a:spLocks noChangeShapeType="1"/>
            </p:cNvSpPr>
            <p:nvPr/>
          </p:nvSpPr>
          <p:spPr bwMode="auto">
            <a:xfrm flipH="1">
              <a:off x="1679575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56" name="Line 142"/>
            <p:cNvSpPr>
              <a:spLocks noChangeShapeType="1"/>
            </p:cNvSpPr>
            <p:nvPr/>
          </p:nvSpPr>
          <p:spPr bwMode="auto">
            <a:xfrm flipH="1">
              <a:off x="2133600" y="3352800"/>
              <a:ext cx="3175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57" name="Line 144"/>
            <p:cNvSpPr>
              <a:spLocks noChangeShapeType="1"/>
            </p:cNvSpPr>
            <p:nvPr/>
          </p:nvSpPr>
          <p:spPr bwMode="auto">
            <a:xfrm>
              <a:off x="25923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58" name="Line 145"/>
            <p:cNvSpPr>
              <a:spLocks noChangeShapeType="1"/>
            </p:cNvSpPr>
            <p:nvPr/>
          </p:nvSpPr>
          <p:spPr bwMode="auto">
            <a:xfrm>
              <a:off x="387350" y="5624513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59" name="Line 146"/>
            <p:cNvSpPr>
              <a:spLocks noChangeShapeType="1"/>
            </p:cNvSpPr>
            <p:nvPr/>
          </p:nvSpPr>
          <p:spPr bwMode="auto">
            <a:xfrm>
              <a:off x="387350" y="5199063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60" name="Line 148"/>
            <p:cNvSpPr>
              <a:spLocks noChangeShapeType="1"/>
            </p:cNvSpPr>
            <p:nvPr/>
          </p:nvSpPr>
          <p:spPr bwMode="auto">
            <a:xfrm>
              <a:off x="387350" y="4773613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61" name="Line 150"/>
            <p:cNvSpPr>
              <a:spLocks noChangeShapeType="1"/>
            </p:cNvSpPr>
            <p:nvPr/>
          </p:nvSpPr>
          <p:spPr bwMode="auto">
            <a:xfrm>
              <a:off x="381000" y="4418013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62" name="Line 152"/>
            <p:cNvSpPr>
              <a:spLocks noChangeShapeType="1"/>
            </p:cNvSpPr>
            <p:nvPr/>
          </p:nvSpPr>
          <p:spPr bwMode="auto">
            <a:xfrm>
              <a:off x="381000" y="4062413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63" name="Line 153"/>
            <p:cNvSpPr>
              <a:spLocks noChangeShapeType="1"/>
            </p:cNvSpPr>
            <p:nvPr/>
          </p:nvSpPr>
          <p:spPr bwMode="auto">
            <a:xfrm>
              <a:off x="381000" y="3708400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64" name="Line 155"/>
            <p:cNvSpPr>
              <a:spLocks noChangeShapeType="1"/>
            </p:cNvSpPr>
            <p:nvPr/>
          </p:nvSpPr>
          <p:spPr bwMode="auto">
            <a:xfrm>
              <a:off x="381000" y="3352800"/>
              <a:ext cx="2963863" cy="15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65" name="Line 144"/>
            <p:cNvSpPr>
              <a:spLocks noChangeShapeType="1"/>
            </p:cNvSpPr>
            <p:nvPr/>
          </p:nvSpPr>
          <p:spPr bwMode="auto">
            <a:xfrm>
              <a:off x="30495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66" name="Line 144"/>
            <p:cNvSpPr>
              <a:spLocks noChangeShapeType="1"/>
            </p:cNvSpPr>
            <p:nvPr/>
          </p:nvSpPr>
          <p:spPr bwMode="auto">
            <a:xfrm>
              <a:off x="3429000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7667" name="Line 145"/>
            <p:cNvSpPr>
              <a:spLocks noChangeShapeType="1"/>
            </p:cNvSpPr>
            <p:nvPr/>
          </p:nvSpPr>
          <p:spPr bwMode="auto">
            <a:xfrm>
              <a:off x="387350" y="6051550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Texture Mapping</a:t>
            </a:r>
          </a:p>
        </p:txBody>
      </p:sp>
      <p:sp>
        <p:nvSpPr>
          <p:cNvPr id="28674" name="Content Placeholder 5"/>
          <p:cNvSpPr>
            <a:spLocks noGrp="1"/>
          </p:cNvSpPr>
          <p:nvPr>
            <p:ph idx="1"/>
          </p:nvPr>
        </p:nvSpPr>
        <p:spPr>
          <a:xfrm>
            <a:off x="623356" y="1324685"/>
            <a:ext cx="7772400" cy="4747521"/>
          </a:xfrm>
        </p:spPr>
        <p:txBody>
          <a:bodyPr/>
          <a:lstStyle/>
          <a:p>
            <a:r>
              <a:rPr lang="en-US" altLang="zh-TW" sz="2700" b="1" dirty="0" smtClean="0">
                <a:solidFill>
                  <a:srgbClr val="FF6600"/>
                </a:solidFill>
                <a:cs typeface="Arial" pitchFamily="34" charset="0"/>
              </a:rPr>
              <a:t>Texture mapping </a:t>
            </a:r>
            <a:r>
              <a:rPr lang="en-GB" sz="2700" dirty="0" smtClean="0">
                <a:solidFill>
                  <a:srgbClr val="FF6600"/>
                </a:solidFill>
                <a:cs typeface="Arial" pitchFamily="34" charset="0"/>
              </a:rPr>
              <a:t>finds colour/texture values for vertices </a:t>
            </a:r>
            <a:r>
              <a:rPr lang="en-GB" sz="2700" dirty="0" smtClean="0">
                <a:cs typeface="Arial" pitchFamily="34" charset="0"/>
              </a:rPr>
              <a:t>by</a:t>
            </a:r>
            <a:r>
              <a:rPr lang="en-GB" sz="2700" dirty="0" smtClean="0">
                <a:solidFill>
                  <a:srgbClr val="FF6600"/>
                </a:solidFill>
                <a:cs typeface="Arial" pitchFamily="34" charset="0"/>
              </a:rPr>
              <a:t> </a:t>
            </a:r>
            <a:r>
              <a:rPr lang="en-US" altLang="zh-TW" sz="2700" dirty="0" smtClean="0">
                <a:cs typeface="Arial" pitchFamily="34" charset="0"/>
              </a:rPr>
              <a:t>associating a</a:t>
            </a:r>
            <a:r>
              <a:rPr lang="en-GB" sz="2700" dirty="0" smtClean="0">
                <a:cs typeface="Arial" pitchFamily="34" charset="0"/>
              </a:rPr>
              <a:t> </a:t>
            </a:r>
            <a:r>
              <a:rPr lang="en-GB" sz="2700" dirty="0" smtClean="0">
                <a:solidFill>
                  <a:srgbClr val="FF6600"/>
                </a:solidFill>
                <a:cs typeface="Arial" pitchFamily="34" charset="0"/>
              </a:rPr>
              <a:t>texture coordinate </a:t>
            </a:r>
            <a:r>
              <a:rPr lang="en-GB" sz="2700" dirty="0" smtClean="0">
                <a:cs typeface="Arial" pitchFamily="34" charset="0"/>
              </a:rPr>
              <a:t>(s, t) with each vertex, then use this texture coordinate (s, t) to index into the texture image.</a:t>
            </a:r>
          </a:p>
          <a:p>
            <a:pPr>
              <a:spcBef>
                <a:spcPct val="0"/>
              </a:spcBef>
            </a:pPr>
            <a:endParaRPr lang="en-US" altLang="zh-TW" sz="2700" dirty="0" smtClean="0">
              <a:solidFill>
                <a:srgbClr val="FF6600"/>
              </a:solidFill>
              <a:cs typeface="Arial" pitchFamily="34" charset="0"/>
            </a:endParaRPr>
          </a:p>
          <a:p>
            <a:r>
              <a:rPr lang="en-US" altLang="zh-TW" sz="2700" dirty="0" smtClean="0">
                <a:cs typeface="Arial" pitchFamily="34" charset="0"/>
              </a:rPr>
              <a:t>The reason not to directly map a vertex to a </a:t>
            </a:r>
            <a:r>
              <a:rPr lang="en-US" altLang="zh-TW" sz="2700" dirty="0" err="1" smtClean="0">
                <a:cs typeface="Arial" pitchFamily="34" charset="0"/>
              </a:rPr>
              <a:t>texel</a:t>
            </a:r>
            <a:r>
              <a:rPr lang="en-US" altLang="zh-TW" sz="2700" dirty="0" smtClean="0">
                <a:cs typeface="Arial" pitchFamily="34" charset="0"/>
              </a:rPr>
              <a:t> in the image is because that would be too limiting, as replacing the texture image with one that has different width and/or height means that we will need to update the mapping.</a:t>
            </a:r>
            <a:endParaRPr lang="en-GB" sz="2700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Texture </a:t>
            </a:r>
            <a:r>
              <a:rPr lang="en-US" dirty="0" smtClean="0">
                <a:ea typeface="ＭＳ Ｐゴシック" charset="0"/>
                <a:cs typeface="+mj-cs"/>
              </a:rPr>
              <a:t>Coordinate</a:t>
            </a:r>
            <a:endParaRPr lang="en-US" dirty="0">
              <a:ea typeface="ＭＳ Ｐゴシック" charset="0"/>
              <a:cs typeface="+mj-cs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2370" y="2880358"/>
            <a:ext cx="3817938" cy="3184525"/>
            <a:chOff x="5249556" y="3352800"/>
            <a:chExt cx="3818244" cy="3183969"/>
          </a:xfrm>
        </p:grpSpPr>
        <p:sp>
          <p:nvSpPr>
            <p:cNvPr id="29717" name="Text Box 130"/>
            <p:cNvSpPr txBox="1">
              <a:spLocks noChangeArrowheads="1"/>
            </p:cNvSpPr>
            <p:nvPr/>
          </p:nvSpPr>
          <p:spPr bwMode="auto">
            <a:xfrm>
              <a:off x="8755037" y="6160598"/>
              <a:ext cx="312763" cy="369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29718" name="Text Box 132"/>
            <p:cNvSpPr txBox="1">
              <a:spLocks noChangeArrowheads="1"/>
            </p:cNvSpPr>
            <p:nvPr/>
          </p:nvSpPr>
          <p:spPr bwMode="auto">
            <a:xfrm>
              <a:off x="5554380" y="3352800"/>
              <a:ext cx="261959" cy="36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t</a:t>
              </a:r>
            </a:p>
          </p:txBody>
        </p:sp>
        <p:sp>
          <p:nvSpPr>
            <p:cNvPr id="29719" name="Line 134"/>
            <p:cNvSpPr>
              <a:spLocks noChangeShapeType="1"/>
            </p:cNvSpPr>
            <p:nvPr/>
          </p:nvSpPr>
          <p:spPr bwMode="auto">
            <a:xfrm flipV="1">
              <a:off x="5854442" y="3417877"/>
              <a:ext cx="4762" cy="2830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20" name="Text Box 157"/>
            <p:cNvSpPr txBox="1">
              <a:spLocks noChangeArrowheads="1"/>
            </p:cNvSpPr>
            <p:nvPr/>
          </p:nvSpPr>
          <p:spPr bwMode="auto">
            <a:xfrm>
              <a:off x="5249556" y="6160598"/>
              <a:ext cx="685855" cy="376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(0,0)</a:t>
              </a:r>
            </a:p>
          </p:txBody>
        </p:sp>
        <p:sp>
          <p:nvSpPr>
            <p:cNvPr id="29721" name="Line 131"/>
            <p:cNvSpPr>
              <a:spLocks noChangeShapeType="1"/>
            </p:cNvSpPr>
            <p:nvPr/>
          </p:nvSpPr>
          <p:spPr bwMode="auto">
            <a:xfrm flipV="1">
              <a:off x="5854442" y="6236784"/>
              <a:ext cx="3129213" cy="23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22" name="Text Box 158"/>
            <p:cNvSpPr txBox="1">
              <a:spLocks noChangeArrowheads="1"/>
            </p:cNvSpPr>
            <p:nvPr/>
          </p:nvSpPr>
          <p:spPr bwMode="auto">
            <a:xfrm>
              <a:off x="7943760" y="3951184"/>
              <a:ext cx="658865" cy="368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(1,1)</a:t>
              </a:r>
            </a:p>
          </p:txBody>
        </p:sp>
        <p:sp>
          <p:nvSpPr>
            <p:cNvPr id="29723" name="Text Box 157"/>
            <p:cNvSpPr txBox="1">
              <a:spLocks noChangeArrowheads="1"/>
            </p:cNvSpPr>
            <p:nvPr/>
          </p:nvSpPr>
          <p:spPr bwMode="auto">
            <a:xfrm>
              <a:off x="7916770" y="6160598"/>
              <a:ext cx="685855" cy="376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(1,0)</a:t>
              </a:r>
            </a:p>
          </p:txBody>
        </p:sp>
        <p:sp>
          <p:nvSpPr>
            <p:cNvPr id="29724" name="Text Box 157"/>
            <p:cNvSpPr txBox="1">
              <a:spLocks noChangeArrowheads="1"/>
            </p:cNvSpPr>
            <p:nvPr/>
          </p:nvSpPr>
          <p:spPr bwMode="auto">
            <a:xfrm>
              <a:off x="5249556" y="3955945"/>
              <a:ext cx="685855" cy="376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cs typeface="Arial" pitchFamily="34" charset="0"/>
                </a:rPr>
                <a:t>(0,1)</a:t>
              </a:r>
            </a:p>
          </p:txBody>
        </p:sp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5859205" y="4103557"/>
              <a:ext cx="2133771" cy="2133227"/>
            </a:xfrm>
            <a:prstGeom prst="rect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en-GB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29699" name="Content Placeholder 1"/>
          <p:cNvSpPr>
            <a:spLocks noGrp="1"/>
          </p:cNvSpPr>
          <p:nvPr>
            <p:ph sz="half" idx="1"/>
          </p:nvPr>
        </p:nvSpPr>
        <p:spPr>
          <a:xfrm>
            <a:off x="445480" y="1487656"/>
            <a:ext cx="8127048" cy="434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cs typeface="Arial" pitchFamily="34" charset="0"/>
              </a:rPr>
              <a:t>T</a:t>
            </a:r>
            <a:r>
              <a:rPr lang="en-GB" dirty="0" err="1" smtClean="0">
                <a:cs typeface="Arial" pitchFamily="34" charset="0"/>
              </a:rPr>
              <a:t>exture</a:t>
            </a:r>
            <a:r>
              <a:rPr lang="en-GB" dirty="0" smtClean="0">
                <a:cs typeface="Arial" pitchFamily="34" charset="0"/>
              </a:rPr>
              <a:t> coordinate (s, t) are specified in 'texture space' which is simply the normalized range [0,1].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813494" y="2828772"/>
            <a:ext cx="3429000" cy="3124200"/>
            <a:chOff x="381000" y="3352800"/>
            <a:chExt cx="3429000" cy="3124200"/>
          </a:xfrm>
        </p:grpSpPr>
        <p:pic>
          <p:nvPicPr>
            <p:cNvPr id="29701" name="Picture 133" descr="buc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249" y="3357226"/>
              <a:ext cx="3406751" cy="311977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29702" name="Line 136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905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03" name="Line 138"/>
            <p:cNvSpPr>
              <a:spLocks noChangeShapeType="1"/>
            </p:cNvSpPr>
            <p:nvPr/>
          </p:nvSpPr>
          <p:spPr bwMode="auto">
            <a:xfrm>
              <a:off x="1223963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04" name="Line 140"/>
            <p:cNvSpPr>
              <a:spLocks noChangeShapeType="1"/>
            </p:cNvSpPr>
            <p:nvPr/>
          </p:nvSpPr>
          <p:spPr bwMode="auto">
            <a:xfrm flipH="1">
              <a:off x="1679575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05" name="Line 142"/>
            <p:cNvSpPr>
              <a:spLocks noChangeShapeType="1"/>
            </p:cNvSpPr>
            <p:nvPr/>
          </p:nvSpPr>
          <p:spPr bwMode="auto">
            <a:xfrm flipH="1">
              <a:off x="2133600" y="3352800"/>
              <a:ext cx="3175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06" name="Line 144"/>
            <p:cNvSpPr>
              <a:spLocks noChangeShapeType="1"/>
            </p:cNvSpPr>
            <p:nvPr/>
          </p:nvSpPr>
          <p:spPr bwMode="auto">
            <a:xfrm>
              <a:off x="25923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07" name="Line 145"/>
            <p:cNvSpPr>
              <a:spLocks noChangeShapeType="1"/>
            </p:cNvSpPr>
            <p:nvPr/>
          </p:nvSpPr>
          <p:spPr bwMode="auto">
            <a:xfrm>
              <a:off x="387350" y="5624513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08" name="Line 146"/>
            <p:cNvSpPr>
              <a:spLocks noChangeShapeType="1"/>
            </p:cNvSpPr>
            <p:nvPr/>
          </p:nvSpPr>
          <p:spPr bwMode="auto">
            <a:xfrm>
              <a:off x="387350" y="5199063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09" name="Line 148"/>
            <p:cNvSpPr>
              <a:spLocks noChangeShapeType="1"/>
            </p:cNvSpPr>
            <p:nvPr/>
          </p:nvSpPr>
          <p:spPr bwMode="auto">
            <a:xfrm>
              <a:off x="387350" y="4773613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10" name="Line 150"/>
            <p:cNvSpPr>
              <a:spLocks noChangeShapeType="1"/>
            </p:cNvSpPr>
            <p:nvPr/>
          </p:nvSpPr>
          <p:spPr bwMode="auto">
            <a:xfrm>
              <a:off x="381000" y="4418013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11" name="Line 152"/>
            <p:cNvSpPr>
              <a:spLocks noChangeShapeType="1"/>
            </p:cNvSpPr>
            <p:nvPr/>
          </p:nvSpPr>
          <p:spPr bwMode="auto">
            <a:xfrm>
              <a:off x="381000" y="4062413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12" name="Line 153"/>
            <p:cNvSpPr>
              <a:spLocks noChangeShapeType="1"/>
            </p:cNvSpPr>
            <p:nvPr/>
          </p:nvSpPr>
          <p:spPr bwMode="auto">
            <a:xfrm>
              <a:off x="381000" y="3708400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13" name="Line 155"/>
            <p:cNvSpPr>
              <a:spLocks noChangeShapeType="1"/>
            </p:cNvSpPr>
            <p:nvPr/>
          </p:nvSpPr>
          <p:spPr bwMode="auto">
            <a:xfrm>
              <a:off x="381000" y="3352800"/>
              <a:ext cx="2963863" cy="15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14" name="Line 144"/>
            <p:cNvSpPr>
              <a:spLocks noChangeShapeType="1"/>
            </p:cNvSpPr>
            <p:nvPr/>
          </p:nvSpPr>
          <p:spPr bwMode="auto">
            <a:xfrm>
              <a:off x="30495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15" name="Line 144"/>
            <p:cNvSpPr>
              <a:spLocks noChangeShapeType="1"/>
            </p:cNvSpPr>
            <p:nvPr/>
          </p:nvSpPr>
          <p:spPr bwMode="auto">
            <a:xfrm>
              <a:off x="3429000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9716" name="Line 145"/>
            <p:cNvSpPr>
              <a:spLocks noChangeShapeType="1"/>
            </p:cNvSpPr>
            <p:nvPr/>
          </p:nvSpPr>
          <p:spPr bwMode="auto">
            <a:xfrm>
              <a:off x="387350" y="6051550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Rendering</a:t>
            </a:r>
            <a:endParaRPr lang="en-GB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91246" y="1233243"/>
            <a:ext cx="7816878" cy="495141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en-US" altLang="zh-TW" dirty="0" smtClean="0">
                <a:latin typeface="+mj-lt"/>
                <a:cs typeface="Arial" pitchFamily="34" charset="0"/>
              </a:rPr>
              <a:t> Rendering </a:t>
            </a:r>
            <a:r>
              <a:rPr lang="en-US" altLang="zh-TW" dirty="0" smtClean="0">
                <a:latin typeface="+mj-lt"/>
                <a:cs typeface="Arial" pitchFamily="34" charset="0"/>
              </a:rPr>
              <a:t>determines the 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most appropriate </a:t>
            </a:r>
            <a:r>
              <a:rPr lang="en-US" altLang="zh-TW" dirty="0" err="1" smtClean="0">
                <a:solidFill>
                  <a:srgbClr val="0000FF"/>
                </a:solidFill>
                <a:latin typeface="+mj-lt"/>
                <a:cs typeface="Arial" pitchFamily="34" charset="0"/>
              </a:rPr>
              <a:t>colour</a:t>
            </a:r>
            <a:r>
              <a:rPr lang="en-US" altLang="zh-TW" dirty="0" smtClean="0">
                <a:latin typeface="+mj-lt"/>
                <a:cs typeface="Arial" pitchFamily="34" charset="0"/>
              </a:rPr>
              <a:t> to assign 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to a pixel </a:t>
            </a:r>
            <a:r>
              <a:rPr lang="en-US" altLang="zh-TW" dirty="0" smtClean="0">
                <a:latin typeface="+mj-lt"/>
                <a:cs typeface="Arial" pitchFamily="34" charset="0"/>
              </a:rPr>
              <a:t>associated with an object in a scene, </a:t>
            </a:r>
            <a:r>
              <a:rPr lang="en-GB" dirty="0" smtClean="0">
                <a:latin typeface="+mj-lt"/>
                <a:cs typeface="Arial" pitchFamily="34" charset="0"/>
              </a:rPr>
              <a:t>according to light intensity at the pixel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GB" sz="1000" dirty="0" smtClean="0">
              <a:solidFill>
                <a:srgbClr val="FF0000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GB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What </a:t>
            </a:r>
            <a:r>
              <a:rPr lang="en-GB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we think light </a:t>
            </a:r>
            <a:r>
              <a:rPr lang="en-GB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is ? </a:t>
            </a:r>
            <a:r>
              <a:rPr lang="en-GB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- </a:t>
            </a:r>
            <a:r>
              <a:rPr lang="en-GB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In </a:t>
            </a:r>
            <a:r>
              <a:rPr lang="en-GB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computer graphics </a:t>
            </a:r>
            <a:r>
              <a:rPr lang="en-GB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/>
            </a:r>
            <a:br>
              <a:rPr lang="en-GB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lang="en-GB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we </a:t>
            </a:r>
            <a:r>
              <a:rPr lang="en-GB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consider the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light we see as the result of </a:t>
            </a:r>
            <a:r>
              <a:rPr lang="en-US" altLang="zh-TW" b="1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interaction </a:t>
            </a:r>
            <a:r>
              <a:rPr lang="en-US" altLang="zh-TW" b="1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of light with a surface / polygon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, or light is reflected by the surface / polygon</a:t>
            </a:r>
          </a:p>
          <a:p>
            <a:pPr marL="0" indent="0" eaLnBrk="1" hangingPunct="1">
              <a:spcBef>
                <a:spcPct val="0"/>
              </a:spcBef>
            </a:pPr>
            <a:endParaRPr lang="en-US" altLang="zh-TW" sz="1000" b="1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How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we calculate 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light ?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-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We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calculate light intensity at a particular </a:t>
            </a:r>
            <a:r>
              <a:rPr lang="en-US" altLang="zh-TW" b="1" dirty="0" smtClean="0">
                <a:solidFill>
                  <a:srgbClr val="800000"/>
                </a:solidFill>
                <a:latin typeface="+mj-lt"/>
                <a:cs typeface="Arial" pitchFamily="34" charset="0"/>
              </a:rPr>
              <a:t>point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on the surface based on some </a:t>
            </a:r>
            <a:r>
              <a:rPr lang="en-US" altLang="zh-TW" b="1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reflection models </a:t>
            </a:r>
            <a:r>
              <a:rPr lang="en-US" altLang="zh-TW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/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methods. We then use some </a:t>
            </a:r>
            <a:r>
              <a:rPr lang="en-US" altLang="zh-TW" b="1" dirty="0" smtClean="0">
                <a:solidFill>
                  <a:srgbClr val="0000FF"/>
                </a:solidFill>
                <a:latin typeface="+mj-lt"/>
                <a:cs typeface="Arial" pitchFamily="34" charset="0"/>
              </a:rPr>
              <a:t>shading models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to calculate light for a surface from lights at points (interpolation)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Texture Coordinate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0362"/>
            <a:ext cx="8229600" cy="4781843"/>
          </a:xfrm>
        </p:spPr>
        <p:txBody>
          <a:bodyPr/>
          <a:lstStyle/>
          <a:p>
            <a:r>
              <a:rPr lang="en-US" altLang="zh-TW" dirty="0" smtClean="0"/>
              <a:t>Multiplying the texture coordinate with the corresponding width and height of the texture image we get the location of the </a:t>
            </a:r>
            <a:r>
              <a:rPr lang="en-US" altLang="zh-TW" dirty="0" err="1" smtClean="0"/>
              <a:t>texel</a:t>
            </a:r>
            <a:r>
              <a:rPr lang="en-US" altLang="zh-TW" dirty="0" smtClean="0"/>
              <a:t> in the texture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example, if the texture coordinate is [0.5,0.1] and the texture image has a width of 300 and a height of 300, the </a:t>
            </a:r>
            <a:r>
              <a:rPr lang="en-US" altLang="zh-TW" dirty="0" err="1" smtClean="0"/>
              <a:t>texel</a:t>
            </a:r>
            <a:r>
              <a:rPr lang="en-US" altLang="zh-TW" dirty="0" smtClean="0"/>
              <a:t> location will be (150, 30):</a:t>
            </a:r>
          </a:p>
          <a:p>
            <a:pPr>
              <a:buFontTx/>
              <a:buNone/>
            </a:pPr>
            <a:r>
              <a:rPr lang="en-US" altLang="zh-TW" dirty="0" smtClean="0"/>
              <a:t>	0.5 * 300 = 150 </a:t>
            </a:r>
          </a:p>
          <a:p>
            <a:pPr>
              <a:buFontTx/>
              <a:buNone/>
            </a:pPr>
            <a:r>
              <a:rPr lang="en-US" altLang="zh-TW" dirty="0" smtClean="0"/>
              <a:t>	0.1 * 300 = 30</a:t>
            </a:r>
          </a:p>
          <a:p>
            <a:endParaRPr lang="en-US" altLang="zh-TW" b="1" dirty="0" smtClean="0">
              <a:solidFill>
                <a:srgbClr val="FF6600"/>
              </a:solidFill>
              <a:cs typeface="Arial" pitchFamily="34" charset="0"/>
            </a:endParaRPr>
          </a:p>
          <a:p>
            <a:r>
              <a:rPr lang="en-US" altLang="zh-TW" b="1" dirty="0" smtClean="0">
                <a:solidFill>
                  <a:srgbClr val="FF6600"/>
                </a:solidFill>
                <a:cs typeface="Arial" pitchFamily="34" charset="0"/>
              </a:rPr>
              <a:t>Texture </a:t>
            </a:r>
            <a:r>
              <a:rPr lang="en-US" altLang="zh-TW" b="1" dirty="0" smtClean="0">
                <a:solidFill>
                  <a:srgbClr val="FF6600"/>
                </a:solidFill>
                <a:cs typeface="Arial" pitchFamily="34" charset="0"/>
              </a:rPr>
              <a:t>coordinates </a:t>
            </a:r>
            <a:r>
              <a:rPr lang="en-US" altLang="zh-TW" dirty="0" smtClean="0">
                <a:solidFill>
                  <a:srgbClr val="FF6600"/>
                </a:solidFill>
                <a:cs typeface="Arial" pitchFamily="34" charset="0"/>
              </a:rPr>
              <a:t>are the means by which texture image positions are assigned to vertices.</a:t>
            </a:r>
            <a:endParaRPr lang="en-GB" dirty="0" smtClean="0">
              <a:solidFill>
                <a:srgbClr val="FF6600"/>
              </a:solidFill>
              <a:cs typeface="Arial" pitchFamily="34" charset="0"/>
            </a:endParaRPr>
          </a:p>
          <a:p>
            <a:endParaRPr lang="en-US" altLang="zh-TW" dirty="0" smtClean="0"/>
          </a:p>
          <a:p>
            <a:pPr>
              <a:buFontTx/>
              <a:buNone/>
            </a:pPr>
            <a:r>
              <a:rPr lang="en-US" altLang="zh-TW" dirty="0" smtClean="0"/>
              <a:t>	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j-cs"/>
              </a:rPr>
              <a:t>Locating Texel using Texture Coordinate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31746" name="Text Box 157"/>
          <p:cNvSpPr txBox="1">
            <a:spLocks noChangeArrowheads="1"/>
          </p:cNvSpPr>
          <p:nvPr/>
        </p:nvSpPr>
        <p:spPr bwMode="auto">
          <a:xfrm>
            <a:off x="914400" y="5950936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(0,0) &lt;= (0,0)</a:t>
            </a:r>
          </a:p>
        </p:txBody>
      </p:sp>
      <p:sp>
        <p:nvSpPr>
          <p:cNvPr id="31747" name="Text Box 158"/>
          <p:cNvSpPr txBox="1">
            <a:spLocks noChangeArrowheads="1"/>
          </p:cNvSpPr>
          <p:nvPr/>
        </p:nvSpPr>
        <p:spPr bwMode="auto">
          <a:xfrm>
            <a:off x="5943600" y="2663223"/>
            <a:ext cx="219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(300, 300) &lt;= (1,1)</a:t>
            </a:r>
          </a:p>
        </p:txBody>
      </p:sp>
      <p:sp>
        <p:nvSpPr>
          <p:cNvPr id="31748" name="Text Box 157"/>
          <p:cNvSpPr txBox="1">
            <a:spLocks noChangeArrowheads="1"/>
          </p:cNvSpPr>
          <p:nvPr/>
        </p:nvSpPr>
        <p:spPr bwMode="auto">
          <a:xfrm>
            <a:off x="5791200" y="5950936"/>
            <a:ext cx="205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(300, 0) &lt;= (1,0)</a:t>
            </a:r>
          </a:p>
        </p:txBody>
      </p:sp>
      <p:sp>
        <p:nvSpPr>
          <p:cNvPr id="31749" name="Text Box 157"/>
          <p:cNvSpPr txBox="1">
            <a:spLocks noChangeArrowheads="1"/>
          </p:cNvSpPr>
          <p:nvPr/>
        </p:nvSpPr>
        <p:spPr bwMode="auto">
          <a:xfrm>
            <a:off x="762000" y="2663223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cs typeface="Arial" pitchFamily="34" charset="0"/>
              </a:rPr>
              <a:t>(0,300) &lt;= (0,1)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514600" y="2804511"/>
            <a:ext cx="3429000" cy="3124200"/>
            <a:chOff x="381000" y="3352800"/>
            <a:chExt cx="3429000" cy="3124200"/>
          </a:xfrm>
        </p:grpSpPr>
        <p:pic>
          <p:nvPicPr>
            <p:cNvPr id="31754" name="Picture 133" descr="buc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3249" y="3357226"/>
              <a:ext cx="3406751" cy="311977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31755" name="Line 136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905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56" name="Line 138"/>
            <p:cNvSpPr>
              <a:spLocks noChangeShapeType="1"/>
            </p:cNvSpPr>
            <p:nvPr/>
          </p:nvSpPr>
          <p:spPr bwMode="auto">
            <a:xfrm>
              <a:off x="1223963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57" name="Line 140"/>
            <p:cNvSpPr>
              <a:spLocks noChangeShapeType="1"/>
            </p:cNvSpPr>
            <p:nvPr/>
          </p:nvSpPr>
          <p:spPr bwMode="auto">
            <a:xfrm flipH="1">
              <a:off x="1679575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58" name="Line 142"/>
            <p:cNvSpPr>
              <a:spLocks noChangeShapeType="1"/>
            </p:cNvSpPr>
            <p:nvPr/>
          </p:nvSpPr>
          <p:spPr bwMode="auto">
            <a:xfrm flipH="1">
              <a:off x="2133600" y="3352800"/>
              <a:ext cx="3175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59" name="Line 144"/>
            <p:cNvSpPr>
              <a:spLocks noChangeShapeType="1"/>
            </p:cNvSpPr>
            <p:nvPr/>
          </p:nvSpPr>
          <p:spPr bwMode="auto">
            <a:xfrm>
              <a:off x="25923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0" name="Line 145"/>
            <p:cNvSpPr>
              <a:spLocks noChangeShapeType="1"/>
            </p:cNvSpPr>
            <p:nvPr/>
          </p:nvSpPr>
          <p:spPr bwMode="auto">
            <a:xfrm>
              <a:off x="387350" y="562451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1" name="Line 146"/>
            <p:cNvSpPr>
              <a:spLocks noChangeShapeType="1"/>
            </p:cNvSpPr>
            <p:nvPr/>
          </p:nvSpPr>
          <p:spPr bwMode="auto">
            <a:xfrm>
              <a:off x="387350" y="519906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2" name="Line 148"/>
            <p:cNvSpPr>
              <a:spLocks noChangeShapeType="1"/>
            </p:cNvSpPr>
            <p:nvPr/>
          </p:nvSpPr>
          <p:spPr bwMode="auto">
            <a:xfrm>
              <a:off x="387350" y="4773612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3" name="Line 150"/>
            <p:cNvSpPr>
              <a:spLocks noChangeShapeType="1"/>
            </p:cNvSpPr>
            <p:nvPr/>
          </p:nvSpPr>
          <p:spPr bwMode="auto">
            <a:xfrm>
              <a:off x="381000" y="4418012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4" name="Line 152"/>
            <p:cNvSpPr>
              <a:spLocks noChangeShapeType="1"/>
            </p:cNvSpPr>
            <p:nvPr/>
          </p:nvSpPr>
          <p:spPr bwMode="auto">
            <a:xfrm>
              <a:off x="381000" y="4062412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5" name="Line 153"/>
            <p:cNvSpPr>
              <a:spLocks noChangeShapeType="1"/>
            </p:cNvSpPr>
            <p:nvPr/>
          </p:nvSpPr>
          <p:spPr bwMode="auto">
            <a:xfrm>
              <a:off x="381000" y="3708400"/>
              <a:ext cx="3429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6" name="Line 155"/>
            <p:cNvSpPr>
              <a:spLocks noChangeShapeType="1"/>
            </p:cNvSpPr>
            <p:nvPr/>
          </p:nvSpPr>
          <p:spPr bwMode="auto">
            <a:xfrm>
              <a:off x="381000" y="3352800"/>
              <a:ext cx="2963863" cy="158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7" name="Line 144"/>
            <p:cNvSpPr>
              <a:spLocks noChangeShapeType="1"/>
            </p:cNvSpPr>
            <p:nvPr/>
          </p:nvSpPr>
          <p:spPr bwMode="auto">
            <a:xfrm>
              <a:off x="3049588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8" name="Line 144"/>
            <p:cNvSpPr>
              <a:spLocks noChangeShapeType="1"/>
            </p:cNvSpPr>
            <p:nvPr/>
          </p:nvSpPr>
          <p:spPr bwMode="auto">
            <a:xfrm>
              <a:off x="3429000" y="3352800"/>
              <a:ext cx="0" cy="3124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1769" name="Line 145"/>
            <p:cNvSpPr>
              <a:spLocks noChangeShapeType="1"/>
            </p:cNvSpPr>
            <p:nvPr/>
          </p:nvSpPr>
          <p:spPr bwMode="auto">
            <a:xfrm>
              <a:off x="387350" y="6051550"/>
              <a:ext cx="34226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1751" name="Rectangle 1"/>
          <p:cNvSpPr>
            <a:spLocks noChangeArrowheads="1"/>
          </p:cNvSpPr>
          <p:nvPr/>
        </p:nvSpPr>
        <p:spPr bwMode="auto">
          <a:xfrm>
            <a:off x="457200" y="1191492"/>
            <a:ext cx="8153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b="0">
                <a:latin typeface="Arial" pitchFamily="34" charset="0"/>
                <a:cs typeface="Arial" pitchFamily="34" charset="0"/>
              </a:rPr>
              <a:t>So we multiply texture coordinate </a:t>
            </a:r>
            <a:r>
              <a:rPr lang="en-US" altLang="zh-TW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(0.5, 0.1) </a:t>
            </a:r>
            <a:r>
              <a:rPr lang="en-US" altLang="zh-TW" b="0">
                <a:latin typeface="Arial" pitchFamily="34" charset="0"/>
                <a:cs typeface="Arial" pitchFamily="34" charset="0"/>
              </a:rPr>
              <a:t>with image width and height to locate a texel at </a:t>
            </a:r>
            <a:r>
              <a:rPr lang="en-US" altLang="zh-TW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(150, 30) </a:t>
            </a:r>
            <a:r>
              <a:rPr lang="en-US" altLang="zh-TW" b="0">
                <a:latin typeface="Arial" pitchFamily="34" charset="0"/>
                <a:cs typeface="Arial" pitchFamily="34" charset="0"/>
              </a:rPr>
              <a:t>in the texture image. The texture coordinate serves as an index into the texture image. Similarly we have:</a:t>
            </a:r>
            <a:endParaRPr lang="en-GB" b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777" name="Straight Arrow Connector 4"/>
          <p:cNvCxnSpPr>
            <a:cxnSpLocks noChangeShapeType="1"/>
          </p:cNvCxnSpPr>
          <p:nvPr/>
        </p:nvCxnSpPr>
        <p:spPr bwMode="auto">
          <a:xfrm flipV="1">
            <a:off x="2514600" y="2510823"/>
            <a:ext cx="0" cy="3657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778" name="Straight Arrow Connector 35"/>
          <p:cNvCxnSpPr>
            <a:cxnSpLocks noChangeShapeType="1"/>
          </p:cNvCxnSpPr>
          <p:nvPr/>
        </p:nvCxnSpPr>
        <p:spPr bwMode="auto">
          <a:xfrm>
            <a:off x="1600200" y="5939823"/>
            <a:ext cx="525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80548"/>
            <a:ext cx="40052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Filtering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43000" y="247114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CC9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00400" y="247114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CC9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00400" y="475714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CC9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143000" y="475714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CC9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286000" y="3461748"/>
            <a:ext cx="228600" cy="228600"/>
          </a:xfrm>
          <a:prstGeom prst="ellipse">
            <a:avLst/>
          </a:prstGeom>
          <a:solidFill>
            <a:srgbClr val="EC49FF"/>
          </a:solidFill>
          <a:ln w="9525">
            <a:solidFill>
              <a:srgbClr val="FFFF00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lang="en-GB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776" name="TextBox 13"/>
          <p:cNvSpPr txBox="1">
            <a:spLocks noChangeArrowheads="1"/>
          </p:cNvSpPr>
          <p:nvPr/>
        </p:nvSpPr>
        <p:spPr bwMode="auto">
          <a:xfrm>
            <a:off x="4286248" y="1442428"/>
            <a:ext cx="4881594" cy="42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563"/>
              </a:spcBef>
            </a:pPr>
            <a:r>
              <a:rPr lang="en-US" altLang="zh-TW" b="0" dirty="0">
                <a:latin typeface="Arial" pitchFamily="34" charset="0"/>
                <a:cs typeface="Arial" pitchFamily="34" charset="0"/>
              </a:rPr>
              <a:t>However, texture coordinates may not exactly mapped to a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texel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 in the texture image</a:t>
            </a:r>
          </a:p>
          <a:p>
            <a:pPr eaLnBrk="1" hangingPunct="1">
              <a:spcBef>
                <a:spcPts val="563"/>
              </a:spcBef>
            </a:pPr>
            <a:r>
              <a:rPr lang="en-US" altLang="zh-TW" b="0" dirty="0">
                <a:latin typeface="Arial" pitchFamily="34" charset="0"/>
                <a:cs typeface="Arial" pitchFamily="34" charset="0"/>
              </a:rPr>
              <a:t>Filtering interpolates a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texel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 value from its neighbors or combine multiple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texel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 values into one</a:t>
            </a:r>
          </a:p>
          <a:p>
            <a:pPr eaLnBrk="1" hangingPunct="1">
              <a:spcBef>
                <a:spcPts val="563"/>
              </a:spcBef>
              <a:buFont typeface="Courier New" pitchFamily="49" charset="0"/>
              <a:buChar char="o"/>
            </a:pPr>
            <a:r>
              <a:rPr lang="en-GB" b="0" dirty="0">
                <a:latin typeface="Arial" pitchFamily="34" charset="0"/>
                <a:cs typeface="Arial" pitchFamily="34" charset="0"/>
              </a:rPr>
              <a:t>Nearest neighbour - s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nap to the nearest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texel</a:t>
            </a:r>
            <a:endParaRPr lang="en-US" altLang="zh-TW" b="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563"/>
              </a:spcBef>
              <a:buFont typeface="Courier New" pitchFamily="49" charset="0"/>
              <a:buChar char="o"/>
            </a:pPr>
            <a:r>
              <a:rPr lang="en-GB" b="0" dirty="0">
                <a:latin typeface="Arial" pitchFamily="34" charset="0"/>
                <a:cs typeface="Arial" pitchFamily="34" charset="0"/>
              </a:rPr>
              <a:t>Bilinear interpolation – 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distance­weighted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 average of the four nearest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texels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 to estimate a new </a:t>
            </a:r>
            <a:r>
              <a:rPr lang="en-US" altLang="zh-TW" b="0" dirty="0" err="1">
                <a:latin typeface="Arial" pitchFamily="34" charset="0"/>
                <a:cs typeface="Arial" pitchFamily="34" charset="0"/>
              </a:rPr>
              <a:t>texel</a:t>
            </a:r>
            <a:r>
              <a:rPr lang="en-US" altLang="zh-TW" b="0" dirty="0">
                <a:latin typeface="Arial" pitchFamily="34" charset="0"/>
                <a:cs typeface="Arial" pitchFamily="34" charset="0"/>
              </a:rPr>
              <a:t> for the </a:t>
            </a:r>
            <a:r>
              <a:rPr lang="en-GB" b="0" dirty="0">
                <a:latin typeface="Arial" pitchFamily="34" charset="0"/>
                <a:cs typeface="Arial" pitchFamily="34" charset="0"/>
              </a:rPr>
              <a:t>vertex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Texture Aliasing</a:t>
            </a:r>
          </a:p>
        </p:txBody>
      </p:sp>
      <p:sp>
        <p:nvSpPr>
          <p:cNvPr id="33794" name="Content Placeholder 5"/>
          <p:cNvSpPr>
            <a:spLocks noGrp="1"/>
          </p:cNvSpPr>
          <p:nvPr>
            <p:ph sz="half" idx="1"/>
          </p:nvPr>
        </p:nvSpPr>
        <p:spPr>
          <a:xfrm>
            <a:off x="144213" y="1441502"/>
            <a:ext cx="4499225" cy="4773579"/>
          </a:xfrm>
        </p:spPr>
        <p:txBody>
          <a:bodyPr/>
          <a:lstStyle/>
          <a:p>
            <a:r>
              <a:rPr lang="en-GB" dirty="0" smtClean="0"/>
              <a:t>Aliasing can happen that ruins the appearance of </a:t>
            </a:r>
            <a:r>
              <a:rPr lang="en-GB" dirty="0" smtClean="0"/>
              <a:t>a </a:t>
            </a:r>
            <a:r>
              <a:rPr lang="en-GB" dirty="0" smtClean="0"/>
              <a:t>textured </a:t>
            </a:r>
            <a:r>
              <a:rPr lang="en-GB" dirty="0" smtClean="0"/>
              <a:t>object</a:t>
            </a:r>
          </a:p>
          <a:p>
            <a:endParaRPr lang="en-GB" dirty="0" smtClean="0"/>
          </a:p>
          <a:p>
            <a:r>
              <a:rPr lang="en-GB" dirty="0" smtClean="0"/>
              <a:t>Aliasing occurs when s</a:t>
            </a:r>
            <a:r>
              <a:rPr lang="en-US" altLang="zh-TW" dirty="0" err="1" smtClean="0">
                <a:cs typeface="Arial" pitchFamily="34" charset="0"/>
              </a:rPr>
              <a:t>creen</a:t>
            </a:r>
            <a:r>
              <a:rPr lang="en-US" altLang="zh-TW" dirty="0" smtClean="0">
                <a:cs typeface="Arial" pitchFamily="34" charset="0"/>
              </a:rPr>
              <a:t> resolution differs from texture resolution </a:t>
            </a:r>
            <a:r>
              <a:rPr lang="en-GB" dirty="0" smtClean="0"/>
              <a:t>- two adjacent pixels on object may not be mapped to two adjacent </a:t>
            </a:r>
            <a:r>
              <a:rPr lang="en-GB" dirty="0" err="1" smtClean="0"/>
              <a:t>texels</a:t>
            </a:r>
            <a:r>
              <a:rPr lang="en-GB" dirty="0" smtClean="0"/>
              <a:t> in the texture image</a:t>
            </a:r>
          </a:p>
        </p:txBody>
      </p:sp>
      <p:pic>
        <p:nvPicPr>
          <p:cNvPr id="3379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813" y="1365303"/>
            <a:ext cx="434340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2213" y="3879903"/>
            <a:ext cx="20335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013" y="3879903"/>
            <a:ext cx="247332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Texture Aliasing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96214"/>
            <a:ext cx="8458200" cy="3461546"/>
          </a:xfrm>
        </p:spPr>
        <p:txBody>
          <a:bodyPr/>
          <a:lstStyle/>
          <a:p>
            <a:r>
              <a:rPr lang="en-US" altLang="zh-TW" b="1" dirty="0" smtClean="0">
                <a:cs typeface="Arial" pitchFamily="34" charset="0"/>
              </a:rPr>
              <a:t>Magnification</a:t>
            </a:r>
            <a:r>
              <a:rPr lang="en-US" altLang="zh-TW" dirty="0" smtClean="0">
                <a:cs typeface="Arial" pitchFamily="34" charset="0"/>
              </a:rPr>
              <a:t> aliasing</a:t>
            </a:r>
          </a:p>
          <a:p>
            <a:pPr lvl="1"/>
            <a:r>
              <a:rPr lang="en-US" altLang="zh-TW" sz="2800" dirty="0" smtClean="0"/>
              <a:t>One </a:t>
            </a:r>
            <a:r>
              <a:rPr lang="en-US" altLang="zh-TW" sz="2800" dirty="0" err="1" smtClean="0"/>
              <a:t>texel</a:t>
            </a:r>
            <a:r>
              <a:rPr lang="en-US" altLang="zh-TW" sz="2800" dirty="0" smtClean="0"/>
              <a:t> (in </a:t>
            </a:r>
            <a:r>
              <a:rPr lang="en-US" altLang="zh-TW" sz="2800" dirty="0" smtClean="0"/>
              <a:t>blue </a:t>
            </a:r>
            <a:r>
              <a:rPr lang="en-US" altLang="zh-TW" sz="2800" dirty="0" smtClean="0"/>
              <a:t>below) to cover multiple pixels, as if the </a:t>
            </a:r>
            <a:r>
              <a:rPr lang="en-US" altLang="zh-TW" sz="2800" dirty="0" err="1" smtClean="0"/>
              <a:t>texel</a:t>
            </a:r>
            <a:r>
              <a:rPr lang="en-US" altLang="zh-TW" sz="2800" dirty="0" smtClean="0"/>
              <a:t> is </a:t>
            </a:r>
            <a:r>
              <a:rPr lang="en-US" altLang="zh-TW" sz="2800" dirty="0" smtClean="0"/>
              <a:t>magnified</a:t>
            </a:r>
          </a:p>
          <a:p>
            <a:pPr lvl="1"/>
            <a:endParaRPr lang="en-US" altLang="zh-TW" sz="2800" dirty="0" smtClean="0"/>
          </a:p>
          <a:p>
            <a:r>
              <a:rPr lang="en-US" altLang="zh-TW" b="1" dirty="0" err="1" smtClean="0">
                <a:cs typeface="Arial" pitchFamily="34" charset="0"/>
              </a:rPr>
              <a:t>Minification</a:t>
            </a:r>
            <a:r>
              <a:rPr lang="en-US" altLang="zh-TW" dirty="0" smtClean="0">
                <a:cs typeface="Arial" pitchFamily="34" charset="0"/>
              </a:rPr>
              <a:t> aliasing</a:t>
            </a:r>
          </a:p>
          <a:p>
            <a:pPr lvl="1"/>
            <a:r>
              <a:rPr lang="en-US" altLang="zh-TW" sz="2800" dirty="0" smtClean="0"/>
              <a:t>Multiple </a:t>
            </a:r>
            <a:r>
              <a:rPr lang="en-US" altLang="zh-TW" sz="2800" dirty="0" err="1" smtClean="0"/>
              <a:t>texels</a:t>
            </a:r>
            <a:r>
              <a:rPr lang="en-US" altLang="zh-TW" sz="2800" dirty="0" smtClean="0"/>
              <a:t> (in </a:t>
            </a:r>
            <a:r>
              <a:rPr lang="en-US" altLang="zh-TW" sz="2800" dirty="0" smtClean="0"/>
              <a:t>blue </a:t>
            </a:r>
            <a:r>
              <a:rPr lang="en-US" altLang="zh-TW" sz="2800" dirty="0" smtClean="0"/>
              <a:t>below) to cover one pixel, as if the </a:t>
            </a:r>
            <a:r>
              <a:rPr lang="en-US" altLang="zh-TW" sz="2800" dirty="0" err="1" smtClean="0"/>
              <a:t>textels</a:t>
            </a:r>
            <a:r>
              <a:rPr lang="en-US" altLang="zh-TW" sz="2800" dirty="0" smtClean="0"/>
              <a:t> are minified</a:t>
            </a:r>
          </a:p>
          <a:p>
            <a:pPr lvl="1"/>
            <a:endParaRPr lang="en-US" altLang="zh-TW" sz="2800" dirty="0" smtClean="0"/>
          </a:p>
          <a:p>
            <a:pPr lvl="1"/>
            <a:endParaRPr lang="en-US" altLang="zh-TW" sz="2800" dirty="0" smtClean="0"/>
          </a:p>
          <a:p>
            <a:pPr lvl="1"/>
            <a:endParaRPr lang="en-US" altLang="zh-TW" sz="2800" dirty="0" smtClean="0"/>
          </a:p>
        </p:txBody>
      </p:sp>
      <p:sp>
        <p:nvSpPr>
          <p:cNvPr id="34819" name="Rectangle 46"/>
          <p:cNvSpPr>
            <a:spLocks noChangeArrowheads="1"/>
          </p:cNvSpPr>
          <p:nvPr/>
        </p:nvSpPr>
        <p:spPr bwMode="auto">
          <a:xfrm>
            <a:off x="5528604" y="499754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5979" y="5226142"/>
            <a:ext cx="381000" cy="381000"/>
            <a:chOff x="432" y="2976"/>
            <a:chExt cx="288" cy="288"/>
          </a:xfrm>
        </p:grpSpPr>
        <p:sp>
          <p:nvSpPr>
            <p:cNvPr id="34857" name="Rectangle 4"/>
            <p:cNvSpPr>
              <a:spLocks noChangeArrowheads="1"/>
            </p:cNvSpPr>
            <p:nvPr/>
          </p:nvSpPr>
          <p:spPr bwMode="auto">
            <a:xfrm>
              <a:off x="432" y="297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34858" name="Line 5"/>
            <p:cNvSpPr>
              <a:spLocks noChangeShapeType="1"/>
            </p:cNvSpPr>
            <p:nvPr/>
          </p:nvSpPr>
          <p:spPr bwMode="auto">
            <a:xfrm>
              <a:off x="432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59" name="Line 6"/>
            <p:cNvSpPr>
              <a:spLocks noChangeShapeType="1"/>
            </p:cNvSpPr>
            <p:nvPr/>
          </p:nvSpPr>
          <p:spPr bwMode="auto">
            <a:xfrm>
              <a:off x="576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60" name="Rectangle 7"/>
            <p:cNvSpPr>
              <a:spLocks noChangeArrowheads="1"/>
            </p:cNvSpPr>
            <p:nvPr/>
          </p:nvSpPr>
          <p:spPr bwMode="auto">
            <a:xfrm>
              <a:off x="432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407579" y="4768942"/>
            <a:ext cx="1600200" cy="1143000"/>
            <a:chOff x="1056" y="2592"/>
            <a:chExt cx="1008" cy="720"/>
          </a:xfrm>
        </p:grpSpPr>
        <p:sp>
          <p:nvSpPr>
            <p:cNvPr id="34846" name="Rectangle 9"/>
            <p:cNvSpPr>
              <a:spLocks noChangeArrowheads="1"/>
            </p:cNvSpPr>
            <p:nvPr/>
          </p:nvSpPr>
          <p:spPr bwMode="auto">
            <a:xfrm>
              <a:off x="1056" y="2592"/>
              <a:ext cx="100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34847" name="Line 11"/>
            <p:cNvSpPr>
              <a:spLocks noChangeShapeType="1"/>
            </p:cNvSpPr>
            <p:nvPr/>
          </p:nvSpPr>
          <p:spPr bwMode="auto">
            <a:xfrm>
              <a:off x="1200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8" name="Line 12"/>
            <p:cNvSpPr>
              <a:spLocks noChangeShapeType="1"/>
            </p:cNvSpPr>
            <p:nvPr/>
          </p:nvSpPr>
          <p:spPr bwMode="auto">
            <a:xfrm>
              <a:off x="1344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9" name="Line 13"/>
            <p:cNvSpPr>
              <a:spLocks noChangeShapeType="1"/>
            </p:cNvSpPr>
            <p:nvPr/>
          </p:nvSpPr>
          <p:spPr bwMode="auto">
            <a:xfrm>
              <a:off x="1488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50" name="Line 14"/>
            <p:cNvSpPr>
              <a:spLocks noChangeShapeType="1"/>
            </p:cNvSpPr>
            <p:nvPr/>
          </p:nvSpPr>
          <p:spPr bwMode="auto">
            <a:xfrm>
              <a:off x="1632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51" name="Line 15"/>
            <p:cNvSpPr>
              <a:spLocks noChangeShapeType="1"/>
            </p:cNvSpPr>
            <p:nvPr/>
          </p:nvSpPr>
          <p:spPr bwMode="auto">
            <a:xfrm>
              <a:off x="1776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52" name="Line 16"/>
            <p:cNvSpPr>
              <a:spLocks noChangeShapeType="1"/>
            </p:cNvSpPr>
            <p:nvPr/>
          </p:nvSpPr>
          <p:spPr bwMode="auto">
            <a:xfrm>
              <a:off x="1920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53" name="Line 17"/>
            <p:cNvSpPr>
              <a:spLocks noChangeShapeType="1"/>
            </p:cNvSpPr>
            <p:nvPr/>
          </p:nvSpPr>
          <p:spPr bwMode="auto">
            <a:xfrm>
              <a:off x="1056" y="31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54" name="Line 18"/>
            <p:cNvSpPr>
              <a:spLocks noChangeShapeType="1"/>
            </p:cNvSpPr>
            <p:nvPr/>
          </p:nvSpPr>
          <p:spPr bwMode="auto">
            <a:xfrm>
              <a:off x="1056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55" name="Line 19"/>
            <p:cNvSpPr>
              <a:spLocks noChangeShapeType="1"/>
            </p:cNvSpPr>
            <p:nvPr/>
          </p:nvSpPr>
          <p:spPr bwMode="auto">
            <a:xfrm>
              <a:off x="1056" y="28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56" name="Line 20"/>
            <p:cNvSpPr>
              <a:spLocks noChangeShapeType="1"/>
            </p:cNvSpPr>
            <p:nvPr/>
          </p:nvSpPr>
          <p:spPr bwMode="auto">
            <a:xfrm>
              <a:off x="1056" y="27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4822" name="Line 22"/>
          <p:cNvSpPr>
            <a:spLocks noChangeShapeType="1"/>
          </p:cNvSpPr>
          <p:nvPr/>
        </p:nvSpPr>
        <p:spPr bwMode="auto">
          <a:xfrm flipV="1">
            <a:off x="1035979" y="4768942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823" name="Line 23"/>
          <p:cNvSpPr>
            <a:spLocks noChangeShapeType="1"/>
          </p:cNvSpPr>
          <p:nvPr/>
        </p:nvSpPr>
        <p:spPr bwMode="auto">
          <a:xfrm flipV="1">
            <a:off x="1214414" y="4768942"/>
            <a:ext cx="1878965" cy="44600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824" name="Line 24"/>
          <p:cNvSpPr>
            <a:spLocks noChangeShapeType="1"/>
          </p:cNvSpPr>
          <p:nvPr/>
        </p:nvSpPr>
        <p:spPr bwMode="auto">
          <a:xfrm>
            <a:off x="1035979" y="5454742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825" name="Line 25"/>
          <p:cNvSpPr>
            <a:spLocks noChangeShapeType="1"/>
          </p:cNvSpPr>
          <p:nvPr/>
        </p:nvSpPr>
        <p:spPr bwMode="auto">
          <a:xfrm>
            <a:off x="1214414" y="5429264"/>
            <a:ext cx="1878964" cy="25407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071404" y="4768942"/>
            <a:ext cx="1600200" cy="1143000"/>
            <a:chOff x="1056" y="2592"/>
            <a:chExt cx="1008" cy="720"/>
          </a:xfrm>
        </p:grpSpPr>
        <p:sp>
          <p:nvSpPr>
            <p:cNvPr id="34835" name="Rectangle 30"/>
            <p:cNvSpPr>
              <a:spLocks noChangeArrowheads="1"/>
            </p:cNvSpPr>
            <p:nvPr/>
          </p:nvSpPr>
          <p:spPr bwMode="auto">
            <a:xfrm>
              <a:off x="1056" y="2592"/>
              <a:ext cx="100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34836" name="Line 31"/>
            <p:cNvSpPr>
              <a:spLocks noChangeShapeType="1"/>
            </p:cNvSpPr>
            <p:nvPr/>
          </p:nvSpPr>
          <p:spPr bwMode="auto">
            <a:xfrm>
              <a:off x="1200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37" name="Line 32"/>
            <p:cNvSpPr>
              <a:spLocks noChangeShapeType="1"/>
            </p:cNvSpPr>
            <p:nvPr/>
          </p:nvSpPr>
          <p:spPr bwMode="auto">
            <a:xfrm>
              <a:off x="1344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38" name="Line 33"/>
            <p:cNvSpPr>
              <a:spLocks noChangeShapeType="1"/>
            </p:cNvSpPr>
            <p:nvPr/>
          </p:nvSpPr>
          <p:spPr bwMode="auto">
            <a:xfrm>
              <a:off x="1488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39" name="Line 34"/>
            <p:cNvSpPr>
              <a:spLocks noChangeShapeType="1"/>
            </p:cNvSpPr>
            <p:nvPr/>
          </p:nvSpPr>
          <p:spPr bwMode="auto">
            <a:xfrm>
              <a:off x="1632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0" name="Line 35"/>
            <p:cNvSpPr>
              <a:spLocks noChangeShapeType="1"/>
            </p:cNvSpPr>
            <p:nvPr/>
          </p:nvSpPr>
          <p:spPr bwMode="auto">
            <a:xfrm>
              <a:off x="1776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1" name="Line 36"/>
            <p:cNvSpPr>
              <a:spLocks noChangeShapeType="1"/>
            </p:cNvSpPr>
            <p:nvPr/>
          </p:nvSpPr>
          <p:spPr bwMode="auto">
            <a:xfrm>
              <a:off x="1920" y="25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2" name="Line 37"/>
            <p:cNvSpPr>
              <a:spLocks noChangeShapeType="1"/>
            </p:cNvSpPr>
            <p:nvPr/>
          </p:nvSpPr>
          <p:spPr bwMode="auto">
            <a:xfrm>
              <a:off x="1056" y="316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3" name="Line 38"/>
            <p:cNvSpPr>
              <a:spLocks noChangeShapeType="1"/>
            </p:cNvSpPr>
            <p:nvPr/>
          </p:nvSpPr>
          <p:spPr bwMode="auto">
            <a:xfrm>
              <a:off x="1056" y="30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4" name="Line 39"/>
            <p:cNvSpPr>
              <a:spLocks noChangeShapeType="1"/>
            </p:cNvSpPr>
            <p:nvPr/>
          </p:nvSpPr>
          <p:spPr bwMode="auto">
            <a:xfrm>
              <a:off x="1056" y="28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45" name="Line 40"/>
            <p:cNvSpPr>
              <a:spLocks noChangeShapeType="1"/>
            </p:cNvSpPr>
            <p:nvPr/>
          </p:nvSpPr>
          <p:spPr bwMode="auto">
            <a:xfrm>
              <a:off x="1056" y="27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281204" y="5302342"/>
            <a:ext cx="381000" cy="381000"/>
            <a:chOff x="4464" y="2736"/>
            <a:chExt cx="240" cy="240"/>
          </a:xfrm>
        </p:grpSpPr>
        <p:sp>
          <p:nvSpPr>
            <p:cNvPr id="34832" name="Rectangle 42"/>
            <p:cNvSpPr>
              <a:spLocks noChangeArrowheads="1"/>
            </p:cNvSpPr>
            <p:nvPr/>
          </p:nvSpPr>
          <p:spPr bwMode="auto">
            <a:xfrm>
              <a:off x="4464" y="273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34833" name="Line 43"/>
            <p:cNvSpPr>
              <a:spLocks noChangeShapeType="1"/>
            </p:cNvSpPr>
            <p:nvPr/>
          </p:nvSpPr>
          <p:spPr bwMode="auto">
            <a:xfrm>
              <a:off x="4464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34834" name="Line 44"/>
            <p:cNvSpPr>
              <a:spLocks noChangeShapeType="1"/>
            </p:cNvSpPr>
            <p:nvPr/>
          </p:nvSpPr>
          <p:spPr bwMode="auto">
            <a:xfrm>
              <a:off x="4584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34828" name="Line 47"/>
          <p:cNvSpPr>
            <a:spLocks noChangeShapeType="1"/>
          </p:cNvSpPr>
          <p:nvPr/>
        </p:nvSpPr>
        <p:spPr bwMode="auto">
          <a:xfrm>
            <a:off x="6000760" y="5000636"/>
            <a:ext cx="1509044" cy="3017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829" name="Line 48"/>
          <p:cNvSpPr>
            <a:spLocks noChangeShapeType="1"/>
          </p:cNvSpPr>
          <p:nvPr/>
        </p:nvSpPr>
        <p:spPr bwMode="auto">
          <a:xfrm>
            <a:off x="5500694" y="5000636"/>
            <a:ext cx="1780510" cy="3017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830" name="Line 50"/>
          <p:cNvSpPr>
            <a:spLocks noChangeShapeType="1"/>
          </p:cNvSpPr>
          <p:nvPr/>
        </p:nvSpPr>
        <p:spPr bwMode="auto">
          <a:xfrm>
            <a:off x="5528604" y="5454742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4831" name="Line 52"/>
          <p:cNvSpPr>
            <a:spLocks noChangeShapeType="1"/>
          </p:cNvSpPr>
          <p:nvPr/>
        </p:nvSpPr>
        <p:spPr bwMode="auto">
          <a:xfrm>
            <a:off x="5877854" y="545474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6" descr="Mipm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524" y="3935977"/>
            <a:ext cx="5411788" cy="258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Mipmapping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358376"/>
            <a:ext cx="8534400" cy="4114800"/>
          </a:xfrm>
        </p:spPr>
        <p:txBody>
          <a:bodyPr/>
          <a:lstStyle/>
          <a:p>
            <a:pPr eaLnBrk="1" hangingPunct="1"/>
            <a:r>
              <a:rPr lang="en-GB" dirty="0" err="1" smtClean="0"/>
              <a:t>Antialiasing</a:t>
            </a:r>
            <a:r>
              <a:rPr lang="en-GB" dirty="0" smtClean="0"/>
              <a:t> methods may involve using a texture image that matches the resolution of the </a:t>
            </a:r>
            <a:r>
              <a:rPr lang="en-GB" dirty="0" smtClean="0"/>
              <a:t>screen</a:t>
            </a:r>
          </a:p>
          <a:p>
            <a:pPr eaLnBrk="1" hangingPunct="1">
              <a:buNone/>
            </a:pPr>
            <a:r>
              <a:rPr lang="en-GB" dirty="0" smtClean="0"/>
              <a:t> </a:t>
            </a:r>
            <a:endParaRPr lang="en-GB" dirty="0" smtClean="0"/>
          </a:p>
          <a:p>
            <a:pPr eaLnBrk="1" hangingPunct="1"/>
            <a:r>
              <a:rPr lang="en-US" altLang="ko-KR" dirty="0" smtClean="0">
                <a:cs typeface="Arial" pitchFamily="34" charset="0"/>
              </a:rPr>
              <a:t>A </a:t>
            </a:r>
            <a:r>
              <a:rPr lang="en-US" altLang="ko-KR" dirty="0" err="1" smtClean="0">
                <a:cs typeface="Arial" pitchFamily="34" charset="0"/>
              </a:rPr>
              <a:t>mipmap</a:t>
            </a:r>
            <a:r>
              <a:rPr lang="en-US" altLang="ko-KR" dirty="0" smtClean="0">
                <a:cs typeface="Arial" pitchFamily="34" charset="0"/>
              </a:rPr>
              <a:t> is an ordered set of arrays representing the same texture image at progressively lower resolutions – ‘</a:t>
            </a:r>
            <a:r>
              <a:rPr lang="en-US" altLang="ko-KR" dirty="0" err="1" smtClean="0">
                <a:cs typeface="Arial" pitchFamily="34" charset="0"/>
              </a:rPr>
              <a:t>mip</a:t>
            </a:r>
            <a:r>
              <a:rPr lang="en-US" altLang="ko-KR" dirty="0" smtClean="0">
                <a:cs typeface="Arial" pitchFamily="34" charset="0"/>
              </a:rPr>
              <a:t>’ stands for “many things in a small place”</a:t>
            </a:r>
            <a:endParaRPr lang="en-US" altLang="zh-TW" sz="2200" dirty="0" smtClean="0">
              <a:cs typeface="Arial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668463" y="206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Texture Mapping</a:t>
            </a:r>
            <a:endParaRPr lang="en-GB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/>
              <a:t>For texture mapping you need to do the following: </a:t>
            </a:r>
          </a:p>
          <a:p>
            <a:pPr marL="0" indent="0">
              <a:buFont typeface="Impact" pitchFamily="34" charset="0"/>
              <a:buAutoNum type="arabicPeriod"/>
            </a:pPr>
            <a:r>
              <a:rPr lang="en-US" altLang="zh-TW" smtClean="0">
                <a:cs typeface="Arial" pitchFamily="34" charset="0"/>
              </a:rPr>
              <a:t>Load a texture (into OpenGL) </a:t>
            </a:r>
          </a:p>
          <a:p>
            <a:pPr marL="0" indent="0">
              <a:buFont typeface="Impact" pitchFamily="34" charset="0"/>
              <a:buAutoNum type="arabicPeriod"/>
            </a:pPr>
            <a:r>
              <a:rPr lang="en-US" altLang="zh-TW" smtClean="0">
                <a:cs typeface="Arial" pitchFamily="34" charset="0"/>
              </a:rPr>
              <a:t>Enable texture and bind the texture to the target</a:t>
            </a:r>
          </a:p>
          <a:p>
            <a:pPr marL="0" indent="0">
              <a:buFont typeface="Impact" pitchFamily="34" charset="0"/>
              <a:buAutoNum type="arabicPeriod"/>
            </a:pPr>
            <a:r>
              <a:rPr lang="en-US" altLang="zh-TW" smtClean="0">
                <a:cs typeface="Arial" pitchFamily="34" charset="0"/>
              </a:rPr>
              <a:t>Provide </a:t>
            </a:r>
            <a:r>
              <a:rPr lang="en-US" altLang="zh-TW" b="1" smtClean="0">
                <a:solidFill>
                  <a:srgbClr val="FF6600"/>
                </a:solidFill>
                <a:cs typeface="Arial" pitchFamily="34" charset="0"/>
              </a:rPr>
              <a:t>texture coordinates </a:t>
            </a:r>
            <a:r>
              <a:rPr lang="en-US" altLang="zh-TW" smtClean="0">
                <a:cs typeface="Arial" pitchFamily="34" charset="0"/>
              </a:rPr>
              <a:t>for vertices, e.g., </a:t>
            </a:r>
          </a:p>
          <a:p>
            <a:pPr marL="457200" lvl="1" indent="0">
              <a:buFontTx/>
              <a:buNone/>
            </a:pPr>
            <a:r>
              <a:rPr lang="en-GB" sz="2800" smtClean="0">
                <a:cs typeface="Arial" pitchFamily="34" charset="0"/>
              </a:rPr>
              <a:t>glTexCoord2f(0.0f, 1.0f);</a:t>
            </a:r>
          </a:p>
          <a:p>
            <a:pPr marL="457200" lvl="1" indent="0">
              <a:buFontTx/>
              <a:buNone/>
            </a:pPr>
            <a:r>
              <a:rPr lang="en-GB" sz="2800" smtClean="0">
                <a:cs typeface="Arial" pitchFamily="34" charset="0"/>
              </a:rPr>
              <a:t>glVertex3f(-0.5f, 0.5f, 0.5f);</a:t>
            </a:r>
          </a:p>
          <a:p>
            <a:pPr marL="0" indent="0">
              <a:buFont typeface="Impact" pitchFamily="34" charset="0"/>
              <a:buAutoNum type="arabicPeriod"/>
            </a:pPr>
            <a:r>
              <a:rPr lang="en-US" altLang="zh-TW" smtClean="0">
                <a:cs typeface="Arial" pitchFamily="34" charset="0"/>
              </a:rPr>
              <a:t>Perform a sampling operation from the texture image using the texture coordinates to get the colour </a:t>
            </a:r>
            <a:r>
              <a:rPr lang="en-US" altLang="zh-TW" smtClean="0"/>
              <a:t>for the vertices</a:t>
            </a:r>
            <a:endParaRPr lang="en-GB" smtClean="0"/>
          </a:p>
          <a:p>
            <a:pPr marL="0" indent="0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MS PGothic" pitchFamily="34" charset="-128"/>
                <a:cs typeface="+mj-cs"/>
              </a:rPr>
              <a:t>OpenGL Texture</a:t>
            </a:r>
            <a:endParaRPr lang="en-GB" dirty="0">
              <a:ea typeface="MS PGothic" pitchFamily="34" charset="-128"/>
              <a:cs typeface="+mj-cs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4213" y="1207956"/>
            <a:ext cx="7772400" cy="50785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400" dirty="0" err="1" smtClean="0"/>
              <a:t>glEnable</a:t>
            </a:r>
            <a:r>
              <a:rPr lang="en-GB" sz="2400" dirty="0" smtClean="0"/>
              <a:t>(GL_TEXTURE_2D);</a:t>
            </a:r>
          </a:p>
          <a:p>
            <a:pPr>
              <a:spcBef>
                <a:spcPts val="600"/>
              </a:spcBef>
            </a:pPr>
            <a:r>
              <a:rPr lang="en-GB" sz="2400" dirty="0" err="1" smtClean="0"/>
              <a:t>glEnable</a:t>
            </a:r>
            <a:r>
              <a:rPr lang="en-GB" sz="2400" dirty="0" smtClean="0"/>
              <a:t>(GL_COLOR_MATERIAL);  </a:t>
            </a:r>
          </a:p>
          <a:p>
            <a:pPr>
              <a:spcBef>
                <a:spcPts val="600"/>
              </a:spcBef>
            </a:pPr>
            <a:r>
              <a:rPr lang="en-GB" sz="2400" dirty="0" err="1" smtClean="0"/>
              <a:t>glBindTexture</a:t>
            </a:r>
            <a:r>
              <a:rPr lang="en-GB" sz="2400" dirty="0" smtClean="0"/>
              <a:t>(target, texture), for example </a:t>
            </a:r>
            <a:r>
              <a:rPr lang="en-GB" sz="2400" dirty="0" err="1" smtClean="0">
                <a:cs typeface="Arial" pitchFamily="34" charset="0"/>
              </a:rPr>
              <a:t>glBindTexture</a:t>
            </a:r>
            <a:r>
              <a:rPr lang="en-GB" sz="2400" dirty="0" smtClean="0">
                <a:cs typeface="Arial" pitchFamily="34" charset="0"/>
              </a:rPr>
              <a:t>(</a:t>
            </a:r>
            <a:r>
              <a:rPr lang="en-GB" sz="2000" dirty="0" smtClean="0">
                <a:solidFill>
                  <a:srgbClr val="FF0000"/>
                </a:solidFill>
                <a:cs typeface="Arial" pitchFamily="34" charset="0"/>
              </a:rPr>
              <a:t>GL_TEXTURE_2D, </a:t>
            </a:r>
            <a:r>
              <a:rPr lang="en-GB" sz="2400" dirty="0" err="1" smtClean="0">
                <a:solidFill>
                  <a:srgbClr val="FF0000"/>
                </a:solidFill>
                <a:cs typeface="Arial" pitchFamily="34" charset="0"/>
              </a:rPr>
              <a:t>texId</a:t>
            </a:r>
            <a:r>
              <a:rPr lang="en-GB" sz="2400" dirty="0" smtClean="0">
                <a:cs typeface="Arial" pitchFamily="34" charset="0"/>
              </a:rPr>
              <a:t>) (this says </a:t>
            </a:r>
            <a:r>
              <a:rPr lang="en-GB" sz="2400" dirty="0" err="1" smtClean="0">
                <a:solidFill>
                  <a:srgbClr val="FF0000"/>
                </a:solidFill>
                <a:cs typeface="Arial" pitchFamily="34" charset="0"/>
              </a:rPr>
              <a:t>texId</a:t>
            </a:r>
            <a:r>
              <a:rPr lang="en-GB" sz="24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cs typeface="Arial" pitchFamily="34" charset="0"/>
              </a:rPr>
              <a:t>(the </a:t>
            </a:r>
            <a:r>
              <a:rPr lang="en-GB" sz="2400" dirty="0" smtClean="0">
                <a:cs typeface="Arial" pitchFamily="34" charset="0"/>
              </a:rPr>
              <a:t>loaded texture</a:t>
            </a:r>
            <a:r>
              <a:rPr lang="en-GB" sz="2400" dirty="0" smtClean="0">
                <a:solidFill>
                  <a:srgbClr val="FF0000"/>
                </a:solidFill>
                <a:cs typeface="Arial" pitchFamily="34" charset="0"/>
              </a:rPr>
              <a:t>) </a:t>
            </a:r>
            <a:r>
              <a:rPr lang="en-GB" sz="2400" dirty="0" smtClean="0">
                <a:cs typeface="Arial" pitchFamily="34" charset="0"/>
              </a:rPr>
              <a:t>is a 2D texture and is bounded to c</a:t>
            </a:r>
            <a:r>
              <a:rPr lang="en-GB" sz="2400" dirty="0" smtClean="0"/>
              <a:t>urrently active texture unit.</a:t>
            </a:r>
          </a:p>
          <a:p>
            <a:pPr>
              <a:spcBef>
                <a:spcPts val="600"/>
              </a:spcBef>
            </a:pPr>
            <a:r>
              <a:rPr lang="en-GB" sz="2400" dirty="0" err="1" smtClean="0"/>
              <a:t>glTexParameteri</a:t>
            </a:r>
            <a:r>
              <a:rPr lang="en-GB" sz="2400" dirty="0" smtClean="0"/>
              <a:t>(</a:t>
            </a:r>
            <a:r>
              <a:rPr lang="en-GB" sz="2400" b="1" dirty="0" smtClean="0">
                <a:solidFill>
                  <a:srgbClr val="FF6600"/>
                </a:solidFill>
              </a:rPr>
              <a:t>target, </a:t>
            </a:r>
            <a:r>
              <a:rPr lang="en-GB" sz="2400" b="1" dirty="0" err="1" smtClean="0">
                <a:solidFill>
                  <a:srgbClr val="FF6600"/>
                </a:solidFill>
              </a:rPr>
              <a:t>pname</a:t>
            </a:r>
            <a:r>
              <a:rPr lang="en-GB" sz="2400" b="1" dirty="0" smtClean="0">
                <a:solidFill>
                  <a:srgbClr val="FF6600"/>
                </a:solidFill>
              </a:rPr>
              <a:t>, </a:t>
            </a:r>
            <a:r>
              <a:rPr lang="en-GB" sz="2400" b="1" dirty="0" err="1" smtClean="0">
                <a:solidFill>
                  <a:srgbClr val="FF6600"/>
                </a:solidFill>
              </a:rPr>
              <a:t>param</a:t>
            </a:r>
            <a:r>
              <a:rPr lang="en-GB" sz="2400" dirty="0" smtClean="0"/>
              <a:t>);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GB" sz="2400" dirty="0" smtClean="0">
                <a:solidFill>
                  <a:srgbClr val="FF6600"/>
                </a:solidFill>
              </a:rPr>
              <a:t>target </a:t>
            </a:r>
            <a:r>
              <a:rPr lang="en-GB" sz="2400" dirty="0" smtClean="0"/>
              <a:t>- Specifies the target texture of the active texture unit, which must be </a:t>
            </a:r>
            <a:r>
              <a:rPr lang="en-GB" sz="2000" dirty="0" smtClean="0"/>
              <a:t>GL_TEXTURE_2D or GL_TEXTURE_CUBE_MAP.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GB" sz="2400" dirty="0" err="1" smtClean="0">
                <a:solidFill>
                  <a:srgbClr val="FF6600"/>
                </a:solidFill>
              </a:rPr>
              <a:t>pname</a:t>
            </a:r>
            <a:r>
              <a:rPr lang="en-GB" sz="2400" dirty="0" smtClean="0"/>
              <a:t> - specifies the symbolic name of a single-valued texture parameter, including: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GL_TEXTURE_MIN_FILTER,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GL_TEXTURE_MAG_FILTER,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GB" sz="2000" dirty="0" smtClean="0"/>
              <a:t>..</a:t>
            </a:r>
            <a:r>
              <a:rPr lang="en-GB" sz="2000" dirty="0" smtClean="0"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Setting Texturing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2400" smtClean="0">
                <a:solidFill>
                  <a:srgbClr val="FF6600"/>
                </a:solidFill>
              </a:rPr>
              <a:t>param</a:t>
            </a:r>
            <a:r>
              <a:rPr lang="en-GB" sz="2400" smtClean="0"/>
              <a:t> - Specifies the value of pname. </a:t>
            </a:r>
            <a:r>
              <a:rPr lang="en-US" altLang="zh-TW" sz="2400" smtClean="0"/>
              <a:t>For example, </a:t>
            </a:r>
            <a:r>
              <a:rPr lang="en-US" altLang="zh-TW" sz="2400" smtClean="0">
                <a:solidFill>
                  <a:srgbClr val="FF6600"/>
                </a:solidFill>
              </a:rPr>
              <a:t>params</a:t>
            </a:r>
            <a:r>
              <a:rPr lang="en-US" altLang="zh-TW" sz="2400" smtClean="0"/>
              <a:t> supplies functions for minifying the texture: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TW" sz="2400" smtClean="0"/>
          </a:p>
          <a:p>
            <a:pPr marL="0" indent="0"/>
            <a:r>
              <a:rPr lang="en-US" altLang="zh-TW" sz="2400" smtClean="0"/>
              <a:t>GL_NEAREST - returns the value of the nearest texel</a:t>
            </a:r>
          </a:p>
          <a:p>
            <a:pPr marL="0" indent="0"/>
            <a:r>
              <a:rPr lang="en-US" altLang="zh-TW" sz="2400" smtClean="0"/>
              <a:t>GL_LINEAR - returns the weighted average of four texels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TW" sz="2400" smtClean="0"/>
          </a:p>
          <a:p>
            <a:pPr marL="0" indent="0"/>
            <a:r>
              <a:rPr lang="en-US" altLang="zh-TW" sz="2400" smtClean="0"/>
              <a:t>GL_NEAREST_MIPMAP_NEAREST - chooses the </a:t>
            </a:r>
            <a:r>
              <a:rPr lang="en-US" altLang="zh-TW" sz="2400" smtClean="0">
                <a:solidFill>
                  <a:srgbClr val="FF6600"/>
                </a:solidFill>
              </a:rPr>
              <a:t>mipmap</a:t>
            </a:r>
            <a:r>
              <a:rPr lang="en-US" altLang="zh-TW" sz="2400" smtClean="0"/>
              <a:t> that most closely matches the size of the pixel being textured and uses the GL_NEAREST criterion</a:t>
            </a:r>
          </a:p>
          <a:p>
            <a:pPr marL="0" indent="0">
              <a:spcBef>
                <a:spcPct val="0"/>
              </a:spcBef>
            </a:pPr>
            <a:endParaRPr lang="en-US" altLang="zh-TW" sz="2400" smtClean="0"/>
          </a:p>
          <a:p>
            <a:pPr marL="0" indent="0"/>
            <a:r>
              <a:rPr lang="en-US" altLang="zh-TW" sz="2400" smtClean="0"/>
              <a:t>GL_LINEAR_MIPMAP_NEAREST - chooses the </a:t>
            </a:r>
            <a:r>
              <a:rPr lang="en-US" altLang="zh-TW" sz="2400" smtClean="0">
                <a:solidFill>
                  <a:srgbClr val="FF6600"/>
                </a:solidFill>
              </a:rPr>
              <a:t>mipmap</a:t>
            </a:r>
            <a:r>
              <a:rPr lang="en-US" altLang="zh-TW" sz="2400" smtClean="0"/>
              <a:t> that most closely matches the size of the pixel being textured and uses the GL_LINEAR criterion.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620946" y="228600"/>
            <a:ext cx="7958166" cy="823913"/>
          </a:xfrm>
        </p:spPr>
        <p:txBody>
          <a:bodyPr/>
          <a:lstStyle/>
          <a:p>
            <a:r>
              <a:rPr lang="en-GB" dirty="0" smtClean="0"/>
              <a:t>Some Example Parameter Settings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43693" y="1266267"/>
            <a:ext cx="8443149" cy="49514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1800" dirty="0" err="1" smtClean="0">
                <a:solidFill>
                  <a:srgbClr val="FF0000"/>
                </a:solidFill>
              </a:rPr>
              <a:t>glTexParameteri</a:t>
            </a:r>
            <a:r>
              <a:rPr lang="en-US" altLang="zh-TW" sz="1800" dirty="0" smtClean="0">
                <a:solidFill>
                  <a:srgbClr val="FF0000"/>
                </a:solidFill>
              </a:rPr>
              <a:t>(GL_TEXTURE_2D, GL_TEXTURE_WRAP_S, GL_REPEAT);</a:t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r>
              <a:rPr lang="en-US" altLang="zh-TW" sz="1800" dirty="0" err="1" smtClean="0">
                <a:solidFill>
                  <a:srgbClr val="FF0000"/>
                </a:solidFill>
              </a:rPr>
              <a:t>glTexParameteri</a:t>
            </a:r>
            <a:r>
              <a:rPr lang="en-US" altLang="zh-TW" sz="1800" dirty="0" smtClean="0">
                <a:solidFill>
                  <a:srgbClr val="FF0000"/>
                </a:solidFill>
              </a:rPr>
              <a:t>(GL_TEXTURE_2D, GL_TEXTURE_WRAP_T, GL_REPEAT);</a:t>
            </a:r>
          </a:p>
          <a:p>
            <a:pPr marL="0" indent="0">
              <a:buFontTx/>
              <a:buNone/>
            </a:pPr>
            <a:r>
              <a:rPr lang="en-US" altLang="zh-TW" sz="2000" dirty="0" err="1" smtClean="0"/>
              <a:t>glTexParameter</a:t>
            </a:r>
            <a:r>
              <a:rPr lang="en-US" altLang="zh-TW" sz="2000" dirty="0" smtClean="0"/>
              <a:t> calls tell OpenGL that we will "tile" the texture, e.g.,  the texture will repeat if we go beyond its bounds. </a:t>
            </a:r>
          </a:p>
          <a:p>
            <a:pPr marL="0" indent="0">
              <a:buFontTx/>
              <a:buNone/>
            </a:pPr>
            <a:endParaRPr lang="en-US" altLang="zh-TW" sz="1600" dirty="0" smtClean="0"/>
          </a:p>
          <a:p>
            <a:pPr marL="0" indent="0">
              <a:buFontTx/>
              <a:buNone/>
            </a:pPr>
            <a:r>
              <a:rPr lang="en-US" altLang="zh-TW" sz="1800" dirty="0" err="1" smtClean="0">
                <a:solidFill>
                  <a:srgbClr val="FF0000"/>
                </a:solidFill>
              </a:rPr>
              <a:t>glTexParameteri</a:t>
            </a:r>
            <a:r>
              <a:rPr lang="en-US" altLang="zh-TW" sz="1800" dirty="0" smtClean="0">
                <a:solidFill>
                  <a:srgbClr val="FF0000"/>
                </a:solidFill>
              </a:rPr>
              <a:t>(GL_TEXTURE_2D, GL_TEXTURE_MAG_FILTER, GL_LINEAR);</a:t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r>
              <a:rPr lang="en-US" altLang="zh-TW" sz="1800" dirty="0" err="1" smtClean="0">
                <a:solidFill>
                  <a:srgbClr val="FF0000"/>
                </a:solidFill>
              </a:rPr>
              <a:t>glTexParameteri</a:t>
            </a:r>
            <a:r>
              <a:rPr lang="en-US" altLang="zh-TW" sz="1800" dirty="0" smtClean="0">
                <a:solidFill>
                  <a:srgbClr val="FF0000"/>
                </a:solidFill>
              </a:rPr>
              <a:t>(GL_TEXTURE_2D, GL_TEXTURE_MIN_FILTER, GL_LINEAR);</a:t>
            </a:r>
          </a:p>
          <a:p>
            <a:pPr marL="0" indent="0">
              <a:buFontTx/>
              <a:buNone/>
            </a:pPr>
            <a:r>
              <a:rPr lang="en-US" altLang="zh-TW" sz="2000" dirty="0" err="1" smtClean="0"/>
              <a:t>glTexParameter</a:t>
            </a:r>
            <a:r>
              <a:rPr lang="en-US" altLang="zh-TW" sz="2000" dirty="0" smtClean="0"/>
              <a:t> calls tell OpenGL that bilinear interpolation will be used to determine what the color is between pixels on a texture. The other option is GL_NEAREST, which is often faster, but not as good in quality.</a:t>
            </a:r>
            <a:r>
              <a:rPr lang="en-US" altLang="zh-TW" sz="1800" dirty="0" smtClean="0"/>
              <a:t> </a:t>
            </a:r>
          </a:p>
          <a:p>
            <a:pPr marL="0" indent="0">
              <a:buFontTx/>
              <a:buNone/>
            </a:pP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800" dirty="0" err="1" smtClean="0">
                <a:solidFill>
                  <a:srgbClr val="FF0000"/>
                </a:solidFill>
              </a:rPr>
              <a:t>glTexEnvf</a:t>
            </a:r>
            <a:r>
              <a:rPr lang="en-US" altLang="zh-TW" sz="1800" dirty="0" smtClean="0">
                <a:solidFill>
                  <a:srgbClr val="FF0000"/>
                </a:solidFill>
              </a:rPr>
              <a:t>(GL_TEXTURE_ENV, GL_TEXTURE_ENV_MODE, GL_MODULATE);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2000" dirty="0" smtClean="0"/>
              <a:t>this sets the texture environment mode to</a:t>
            </a:r>
            <a:r>
              <a:rPr lang="en-US" altLang="zh-TW" sz="2000" dirty="0" smtClean="0">
                <a:solidFill>
                  <a:srgbClr val="FF0000"/>
                </a:solidFill>
              </a:rPr>
              <a:t> GL_MODULATE</a:t>
            </a:r>
            <a:r>
              <a:rPr lang="en-US" altLang="zh-TW" sz="2000" dirty="0" smtClean="0"/>
              <a:t>, which means the surface color is multiplied by the texture </a:t>
            </a:r>
            <a:r>
              <a:rPr lang="en-US" altLang="zh-TW" sz="2000" dirty="0" err="1" smtClean="0"/>
              <a:t>colour</a:t>
            </a:r>
            <a:r>
              <a:rPr lang="en-US" altLang="zh-TW" sz="2000" dirty="0" smtClean="0"/>
              <a:t> (e.g., we want the surface intensity to vary depending on the lighting on the surface). </a:t>
            </a:r>
            <a:r>
              <a:rPr lang="en-US" altLang="zh-TW" sz="2000" dirty="0" smtClean="0">
                <a:solidFill>
                  <a:srgbClr val="FF0000"/>
                </a:solidFill>
              </a:rPr>
              <a:t>If set to GL_REPLACE </a:t>
            </a:r>
            <a:r>
              <a:rPr lang="en-US" altLang="zh-TW" sz="2000" dirty="0" smtClean="0"/>
              <a:t>the surface will be drawn using the texture </a:t>
            </a:r>
            <a:r>
              <a:rPr lang="en-US" altLang="zh-TW" sz="2000" dirty="0" err="1" smtClean="0"/>
              <a:t>colour</a:t>
            </a:r>
            <a:r>
              <a:rPr lang="en-US" altLang="zh-TW" sz="2000" dirty="0" smtClean="0"/>
              <a:t> only</a:t>
            </a:r>
          </a:p>
          <a:p>
            <a:pPr marL="0" indent="0">
              <a:buFontTx/>
              <a:buNone/>
            </a:pPr>
            <a:endParaRPr lang="en-US" altLang="zh-TW" sz="1800" dirty="0" smtClean="0"/>
          </a:p>
          <a:p>
            <a:pPr marL="0" indent="0">
              <a:buFontTx/>
              <a:buNone/>
            </a:pPr>
            <a:endParaRPr lang="en-US" altLang="zh-TW" sz="1800" dirty="0" smtClean="0"/>
          </a:p>
          <a:p>
            <a:pPr marL="0" indent="0">
              <a:buFontTx/>
              <a:buNone/>
            </a:pPr>
            <a:r>
              <a:rPr lang="en-US" altLang="zh-TW" sz="1800" dirty="0" smtClean="0"/>
              <a:t> </a:t>
            </a:r>
          </a:p>
          <a:p>
            <a:pPr marL="0" indent="0">
              <a:buFontTx/>
              <a:buNone/>
            </a:pP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Light Models</a:t>
            </a:r>
            <a:endParaRPr lang="en-GB" smtClean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Light models simulate the light </a:t>
            </a:r>
            <a:r>
              <a:rPr lang="en-GB" dirty="0" smtClean="0">
                <a:solidFill>
                  <a:srgbClr val="FF0000"/>
                </a:solidFill>
              </a:rPr>
              <a:t>reflected from a surface </a:t>
            </a:r>
            <a:r>
              <a:rPr lang="en-GB" dirty="0" smtClean="0"/>
              <a:t>and the effect it has on the object.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The emphasis of light models is computational efficiency, rather than physical or optical correctness.</a:t>
            </a:r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6078538" y="3352800"/>
          <a:ext cx="2760662" cy="3352800"/>
        </p:xfrm>
        <a:graphic>
          <a:graphicData uri="http://schemas.openxmlformats.org/presentationml/2006/ole">
            <p:oleObj spid="_x0000_s64514" name="Image" r:id="rId3" imgW="5070244" imgH="5413343" progId="">
              <p:embed/>
            </p:oleObj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3286124"/>
            <a:ext cx="5791200" cy="29354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o"/>
            </a:pPr>
            <a:r>
              <a:rPr lang="en-US" altLang="zh-TW" sz="2600" b="0" dirty="0">
                <a:latin typeface="Arial" pitchFamily="34" charset="0"/>
              </a:rPr>
              <a:t>For real-time speed we approximate it with </a:t>
            </a:r>
            <a:r>
              <a:rPr lang="en-US" altLang="zh-TW" sz="2600" b="0" dirty="0">
                <a:solidFill>
                  <a:srgbClr val="FF0000"/>
                </a:solidFill>
                <a:latin typeface="Arial" pitchFamily="34" charset="0"/>
              </a:rPr>
              <a:t>point light source </a:t>
            </a:r>
            <a:r>
              <a:rPr lang="en-US" altLang="zh-TW" sz="2600" b="0" dirty="0">
                <a:latin typeface="Arial" pitchFamily="34" charset="0"/>
              </a:rPr>
              <a:t>(or set of point sources). A point light has a position.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o"/>
            </a:pPr>
            <a:r>
              <a:rPr lang="en-US" altLang="zh-TW" sz="2600" b="0" dirty="0">
                <a:solidFill>
                  <a:srgbClr val="0000FF"/>
                </a:solidFill>
                <a:latin typeface="Arial" pitchFamily="34" charset="0"/>
              </a:rPr>
              <a:t>Directional light </a:t>
            </a:r>
            <a:r>
              <a:rPr lang="en-US" altLang="zh-TW" sz="2600" b="0" dirty="0">
                <a:latin typeface="Arial" pitchFamily="34" charset="0"/>
              </a:rPr>
              <a:t>has a direction but no specific position/origin. All light rays are assumed to be parallel to each other.</a:t>
            </a:r>
            <a:endParaRPr lang="en-GB" sz="2600" b="0" dirty="0">
              <a:latin typeface="Arial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b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Filtering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GL_NEAREST: Returns the pixel that is closest to the coordinates.</a:t>
            </a:r>
          </a:p>
          <a:p>
            <a:r>
              <a:rPr lang="en-US" altLang="zh-TW" smtClean="0"/>
              <a:t>GL_LINEAR: Returns the weighted average of the 4 pixels surrounding the given coordinates.</a:t>
            </a:r>
          </a:p>
        </p:txBody>
      </p:sp>
      <p:pic>
        <p:nvPicPr>
          <p:cNvPr id="4198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343275"/>
            <a:ext cx="75438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chemeClr val="tx1"/>
                </a:solidFill>
              </a:rPr>
              <a:t>Demo 1: Texturing a Cube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sp>
        <p:nvSpPr>
          <p:cNvPr id="43010" name="Content Placeholder 5"/>
          <p:cNvSpPr>
            <a:spLocks noGrp="1"/>
          </p:cNvSpPr>
          <p:nvPr>
            <p:ph idx="1"/>
          </p:nvPr>
        </p:nvSpPr>
        <p:spPr>
          <a:xfrm>
            <a:off x="4114800" y="1287213"/>
            <a:ext cx="47244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sz="2200" b="1" smtClean="0"/>
              <a:t>glEnable</a:t>
            </a:r>
            <a:r>
              <a:rPr lang="en-US" altLang="zh-TW" sz="2200" smtClean="0"/>
              <a:t>(GL_TEXTURE_2D);</a:t>
            </a:r>
          </a:p>
          <a:p>
            <a:pPr marL="0" indent="0">
              <a:buFontTx/>
              <a:buNone/>
            </a:pPr>
            <a:r>
              <a:rPr lang="en-US" altLang="zh-TW" sz="2200" smtClean="0"/>
              <a:t>glEnable(GL_COLOR_MATERIAL);</a:t>
            </a:r>
          </a:p>
          <a:p>
            <a:pPr marL="0" indent="0">
              <a:buFontTx/>
              <a:buNone/>
            </a:pPr>
            <a:r>
              <a:rPr lang="en-US" altLang="zh-TW" sz="2200" b="1" smtClean="0"/>
              <a:t>glBindTexture</a:t>
            </a:r>
            <a:r>
              <a:rPr lang="en-US" altLang="zh-TW" sz="2200" smtClean="0"/>
              <a:t>(GL_TEXTURE_2D, texId);</a:t>
            </a:r>
          </a:p>
          <a:p>
            <a:pPr marL="0" indent="0">
              <a:buFontTx/>
              <a:buNone/>
            </a:pPr>
            <a:r>
              <a:rPr lang="de-DE" sz="2200" smtClean="0"/>
              <a:t>glBegin(GL_QUADS);</a:t>
            </a:r>
          </a:p>
          <a:p>
            <a:pPr marL="0" indent="0">
              <a:buFontTx/>
              <a:buNone/>
            </a:pPr>
            <a:r>
              <a:rPr lang="nl-NL" sz="2200" smtClean="0">
                <a:solidFill>
                  <a:srgbClr val="FF0000"/>
                </a:solidFill>
              </a:rPr>
              <a:t>   glTexCoord2f(0.0f, 1.0f);</a:t>
            </a:r>
          </a:p>
          <a:p>
            <a:pPr marL="0" indent="0">
              <a:buFontTx/>
              <a:buNone/>
            </a:pPr>
            <a:r>
              <a:rPr lang="de-DE" sz="2200" smtClean="0"/>
              <a:t>   glVertex3f(-0.5f, 0.5f, 0.5f);</a:t>
            </a:r>
          </a:p>
          <a:p>
            <a:pPr marL="0" indent="0">
              <a:buFontTx/>
              <a:buNone/>
            </a:pPr>
            <a:r>
              <a:rPr lang="nl-NL" sz="2200" smtClean="0">
                <a:solidFill>
                  <a:srgbClr val="FF0000"/>
                </a:solidFill>
              </a:rPr>
              <a:t>   glTexCoord2f(0.0f, 0.0f);</a:t>
            </a:r>
          </a:p>
          <a:p>
            <a:pPr marL="0" indent="0">
              <a:buFontTx/>
              <a:buNone/>
            </a:pPr>
            <a:r>
              <a:rPr lang="de-DE" sz="2200" smtClean="0"/>
              <a:t>   glVertex3f(-0.5f,-0.5f, 0.5f);</a:t>
            </a:r>
            <a:r>
              <a:rPr lang="nl-NL" sz="2200" smtClean="0"/>
              <a:t>      </a:t>
            </a:r>
          </a:p>
          <a:p>
            <a:pPr marL="0" indent="0">
              <a:buFontTx/>
              <a:buNone/>
            </a:pPr>
            <a:r>
              <a:rPr lang="nl-NL" sz="2200" smtClean="0">
                <a:solidFill>
                  <a:srgbClr val="FF0000"/>
                </a:solidFill>
              </a:rPr>
              <a:t>   glTexCoord2f(1.0f, 0.0f);</a:t>
            </a:r>
          </a:p>
          <a:p>
            <a:pPr marL="0" indent="0">
              <a:buFontTx/>
              <a:buNone/>
            </a:pPr>
            <a:r>
              <a:rPr lang="de-DE" sz="2200" smtClean="0"/>
              <a:t>   glVertex3f( 0.5f,-0.5f, 0.5f);</a:t>
            </a:r>
          </a:p>
          <a:p>
            <a:pPr marL="0" indent="0">
              <a:buFontTx/>
              <a:buNone/>
            </a:pPr>
            <a:r>
              <a:rPr lang="nl-NL" sz="2200" smtClean="0">
                <a:solidFill>
                  <a:srgbClr val="FF0000"/>
                </a:solidFill>
              </a:rPr>
              <a:t>   glTexCoord2f(1.0f, 1.0f);</a:t>
            </a:r>
          </a:p>
          <a:p>
            <a:pPr marL="0" indent="0">
              <a:buFontTx/>
              <a:buNone/>
            </a:pPr>
            <a:r>
              <a:rPr lang="de-DE" sz="2200" smtClean="0"/>
              <a:t>   glVertex3f( 0.5f, 0.5f, 0.5f);</a:t>
            </a:r>
          </a:p>
          <a:p>
            <a:pPr marL="0" indent="0">
              <a:buFontTx/>
              <a:buNone/>
            </a:pPr>
            <a:r>
              <a:rPr lang="de-DE" sz="2200" smtClean="0"/>
              <a:t>glEnd()</a:t>
            </a:r>
            <a:endParaRPr lang="en-US" altLang="zh-TW" sz="2200" smtClean="0"/>
          </a:p>
        </p:txBody>
      </p:sp>
      <p:pic>
        <p:nvPicPr>
          <p:cNvPr id="43011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" y="2277813"/>
            <a:ext cx="36131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148935" y="2887413"/>
            <a:ext cx="461665" cy="3941393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en-GB" sz="1800" b="0" dirty="0">
                <a:latin typeface="Arial"/>
                <a:ea typeface="MS PGothic" charset="0"/>
                <a:cs typeface="Arial"/>
              </a:rPr>
              <a:t>Assign texture coordinates to vertices</a:t>
            </a:r>
          </a:p>
        </p:txBody>
      </p:sp>
      <p:sp>
        <p:nvSpPr>
          <p:cNvPr id="43013" name="Right Brace 2"/>
          <p:cNvSpPr>
            <a:spLocks/>
          </p:cNvSpPr>
          <p:nvPr/>
        </p:nvSpPr>
        <p:spPr bwMode="auto">
          <a:xfrm>
            <a:off x="7543800" y="3268413"/>
            <a:ext cx="533400" cy="3124200"/>
          </a:xfrm>
          <a:prstGeom prst="rightBrace">
            <a:avLst>
              <a:gd name="adj1" fmla="val 83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76400" y="1371600"/>
            <a:ext cx="5486400" cy="4737100"/>
            <a:chOff x="304800" y="-12700"/>
            <a:chExt cx="8242300" cy="6743701"/>
          </a:xfrm>
        </p:grpSpPr>
        <p:pic>
          <p:nvPicPr>
            <p:cNvPr id="44035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-12700"/>
              <a:ext cx="4038600" cy="345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6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5800" y="0"/>
              <a:ext cx="4051300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4800" y="3276600"/>
              <a:ext cx="40386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8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95800" y="3276601"/>
              <a:ext cx="4051300" cy="345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39" name="Picture 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25700" y="1651000"/>
              <a:ext cx="4292600" cy="3543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0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Demo 2: Texturing a Sphere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Spherical Coordinates</a:t>
            </a:r>
            <a:endParaRPr lang="en-GB" dirty="0" smtClean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04800" y="1310642"/>
            <a:ext cx="4572000" cy="3975746"/>
          </a:xfrm>
        </p:spPr>
        <p:txBody>
          <a:bodyPr/>
          <a:lstStyle/>
          <a:p>
            <a:r>
              <a:rPr lang="en-GB" dirty="0" smtClean="0"/>
              <a:t>In </a:t>
            </a:r>
            <a:r>
              <a:rPr lang="en-GB" dirty="0" smtClean="0"/>
              <a:t>a spherical coordinate system, a point on the sphere is represented by </a:t>
            </a:r>
          </a:p>
          <a:p>
            <a:pPr>
              <a:buFontTx/>
              <a:buNone/>
            </a:pPr>
            <a:r>
              <a:rPr lang="en-GB" dirty="0" smtClean="0"/>
              <a:t>   (</a:t>
            </a:r>
            <a:r>
              <a:rPr lang="en-GB" i="1" dirty="0" smtClean="0"/>
              <a:t>r, </a:t>
            </a:r>
            <a:r>
              <a:rPr lang="en-US" altLang="zh-TW" b="1" i="1" dirty="0" smtClean="0">
                <a:sym typeface="Symbol" pitchFamily="18" charset="2"/>
              </a:rPr>
              <a:t></a:t>
            </a:r>
            <a:r>
              <a:rPr lang="en-US" altLang="zh-TW" dirty="0" smtClean="0"/>
              <a:t> , </a:t>
            </a:r>
            <a:r>
              <a:rPr lang="en-GB" i="1" dirty="0" smtClean="0"/>
              <a:t>φ</a:t>
            </a:r>
            <a:r>
              <a:rPr lang="en-GB" dirty="0" smtClean="0"/>
              <a:t>), but </a:t>
            </a:r>
            <a:r>
              <a:rPr lang="en-GB" i="1" dirty="0" smtClean="0"/>
              <a:t>r</a:t>
            </a:r>
            <a:r>
              <a:rPr lang="en-GB" dirty="0" smtClean="0"/>
              <a:t> is constant, so we can ignore it.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Thus </a:t>
            </a:r>
            <a:r>
              <a:rPr lang="en-GB" dirty="0" smtClean="0"/>
              <a:t>we can map a point on the sphere represented as (</a:t>
            </a:r>
            <a:r>
              <a:rPr lang="en-US" altLang="zh-TW" b="1" i="1" dirty="0" smtClean="0">
                <a:sym typeface="Symbol" pitchFamily="18" charset="2"/>
              </a:rPr>
              <a:t></a:t>
            </a:r>
            <a:r>
              <a:rPr lang="en-US" altLang="zh-TW" dirty="0" smtClean="0"/>
              <a:t>, </a:t>
            </a:r>
            <a:r>
              <a:rPr lang="en-GB" i="1" dirty="0" smtClean="0"/>
              <a:t>φ</a:t>
            </a:r>
            <a:r>
              <a:rPr lang="en-US" altLang="zh-TW" dirty="0" smtClean="0"/>
              <a:t>) to a texture coordinate (</a:t>
            </a:r>
            <a:r>
              <a:rPr lang="en-US" altLang="zh-TW" i="1" dirty="0" smtClean="0"/>
              <a:t>s, t</a:t>
            </a:r>
            <a:r>
              <a:rPr lang="en-US" altLang="zh-TW" dirty="0" smtClean="0"/>
              <a:t>).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0580" y="1557996"/>
            <a:ext cx="382905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5672138" y="5189538"/>
            <a:ext cx="27860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-90</a:t>
            </a:r>
            <a:r>
              <a:rPr lang="en-GB" baseline="30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   </a:t>
            </a:r>
            <a:r>
              <a:rPr lang="en-GB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&lt;=    &lt;=90</a:t>
            </a:r>
            <a:r>
              <a:rPr lang="en-GB" baseline="30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GB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eaLnBrk="1" hangingPunct="1"/>
            <a:r>
              <a:rPr lang="en-GB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-180</a:t>
            </a:r>
            <a:r>
              <a:rPr lang="en-GB" baseline="30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</a:t>
            </a:r>
            <a:r>
              <a:rPr lang="en-GB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&lt;=    &lt;=180</a:t>
            </a:r>
            <a:r>
              <a:rPr lang="en-GB" baseline="30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GB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GB">
              <a:cs typeface="Arial" pitchFamily="34" charset="0"/>
            </a:endParaRP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6705615" y="5195902"/>
            <a:ext cx="415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i="1">
                <a:latin typeface="Arial" pitchFamily="34" charset="0"/>
                <a:sym typeface="Symbol" pitchFamily="18" charset="2"/>
              </a:rPr>
              <a:t></a:t>
            </a:r>
            <a:endParaRPr lang="en-US" altLang="zh-TW"/>
          </a:p>
        </p:txBody>
      </p:sp>
      <p:sp>
        <p:nvSpPr>
          <p:cNvPr id="45062" name="Rectangle 13"/>
          <p:cNvSpPr>
            <a:spLocks noChangeArrowheads="1"/>
          </p:cNvSpPr>
          <p:nvPr/>
        </p:nvSpPr>
        <p:spPr bwMode="auto">
          <a:xfrm>
            <a:off x="6715140" y="5500702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b="0" i="1">
                <a:latin typeface="Arial" pitchFamily="34" charset="0"/>
              </a:rPr>
              <a:t>φ</a:t>
            </a:r>
            <a:endParaRPr lang="en-US" altLang="zh-TW" b="0"/>
          </a:p>
        </p:txBody>
      </p:sp>
      <p:sp>
        <p:nvSpPr>
          <p:cNvPr id="45063" name="TextBox 8">
            <a:hlinkClick r:id="rId4"/>
          </p:cNvPr>
          <p:cNvSpPr txBox="1">
            <a:spLocks noChangeArrowheads="1"/>
          </p:cNvSpPr>
          <p:nvPr/>
        </p:nvSpPr>
        <p:spPr bwMode="auto">
          <a:xfrm>
            <a:off x="500034" y="5357826"/>
            <a:ext cx="4800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000" b="0" dirty="0">
                <a:latin typeface="Arial" pitchFamily="34" charset="0"/>
                <a:cs typeface="Arial" pitchFamily="34" charset="0"/>
                <a:hlinkClick r:id="rId4"/>
              </a:rPr>
              <a:t>https://www.youtube.com/watch?v=MiQWcD25K0w&amp;feature=youtu.be</a:t>
            </a:r>
            <a:endParaRPr lang="en-GB" sz="2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/>
              <a:t>Making a Sphere Through Surface Subdivision</a:t>
            </a:r>
          </a:p>
        </p:txBody>
      </p:sp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dirty="0" smtClean="0">
                <a:cs typeface="Arial" pitchFamily="34" charset="0"/>
              </a:rPr>
              <a:t>We can start with an o</a:t>
            </a:r>
            <a:r>
              <a:rPr lang="en-GB" dirty="0" smtClean="0"/>
              <a:t>ctahedron</a:t>
            </a:r>
            <a:r>
              <a:rPr lang="en-GB" dirty="0" smtClean="0">
                <a:cs typeface="Arial" pitchFamily="34" charset="0"/>
              </a:rPr>
              <a:t> then call the sub</a:t>
            </a:r>
            <a:r>
              <a:rPr lang="en-GB" dirty="0" smtClean="0">
                <a:solidFill>
                  <a:srgbClr val="000000"/>
                </a:solidFill>
                <a:cs typeface="Arial" pitchFamily="34" charset="0"/>
              </a:rPr>
              <a:t>divide()</a:t>
            </a:r>
            <a:r>
              <a:rPr lang="en-GB" dirty="0" smtClean="0">
                <a:solidFill>
                  <a:srgbClr val="FF6600"/>
                </a:solidFill>
                <a:cs typeface="Arial" pitchFamily="34" charset="0"/>
              </a:rPr>
              <a:t> </a:t>
            </a:r>
            <a:r>
              <a:rPr lang="en-GB" dirty="0" smtClean="0">
                <a:cs typeface="Arial" pitchFamily="34" charset="0"/>
              </a:rPr>
              <a:t>function on each of its 8 triangles until the triangles are </a:t>
            </a:r>
            <a:r>
              <a:rPr lang="en-GB" b="1" dirty="0" smtClean="0">
                <a:solidFill>
                  <a:srgbClr val="FF0000"/>
                </a:solidFill>
                <a:cs typeface="Arial" pitchFamily="34" charset="0"/>
              </a:rPr>
              <a:t>small enough</a:t>
            </a:r>
            <a:r>
              <a:rPr lang="en-GB" b="1" dirty="0" smtClean="0">
                <a:solidFill>
                  <a:srgbClr val="FF6600"/>
                </a:solidFill>
                <a:cs typeface="Arial" pitchFamily="34" charset="0"/>
              </a:rPr>
              <a:t> </a:t>
            </a:r>
            <a:r>
              <a:rPr lang="en-GB" dirty="0" smtClean="0">
                <a:cs typeface="Arial" pitchFamily="34" charset="0"/>
              </a:rPr>
              <a:t>to be considered as vertices and the sphere is round enough</a:t>
            </a:r>
          </a:p>
          <a:p>
            <a:pPr eaLnBrk="1" hangingPunct="1">
              <a:spcBef>
                <a:spcPct val="0"/>
              </a:spcBef>
            </a:pPr>
            <a:r>
              <a:rPr lang="en-GB" dirty="0" smtClean="0">
                <a:cs typeface="Arial" pitchFamily="34" charset="0"/>
              </a:rPr>
              <a:t>Vertices in spherical coordinate (  ,   ) </a:t>
            </a:r>
          </a:p>
          <a:p>
            <a:pPr eaLnBrk="1" hangingPunct="1">
              <a:spcBef>
                <a:spcPct val="0"/>
              </a:spcBef>
            </a:pPr>
            <a:r>
              <a:rPr lang="en-GB" sz="2600" b="1" dirty="0" smtClean="0">
                <a:solidFill>
                  <a:srgbClr val="FF0000"/>
                </a:solidFill>
                <a:cs typeface="Arial" pitchFamily="34" charset="0"/>
              </a:rPr>
              <a:t>Texture coordinates </a:t>
            </a:r>
            <a:r>
              <a:rPr lang="en-GB" sz="2600" dirty="0" smtClean="0">
                <a:cs typeface="Arial" pitchFamily="34" charset="0"/>
              </a:rPr>
              <a:t>can then be assigned to vertices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196042" y="4293320"/>
            <a:ext cx="2590800" cy="1600200"/>
            <a:chOff x="5334000" y="5181600"/>
            <a:chExt cx="2590800" cy="1600200"/>
          </a:xfrm>
        </p:grpSpPr>
        <p:sp>
          <p:nvSpPr>
            <p:cNvPr id="47142" name="Line 112"/>
            <p:cNvSpPr>
              <a:spLocks noChangeShapeType="1"/>
            </p:cNvSpPr>
            <p:nvPr/>
          </p:nvSpPr>
          <p:spPr bwMode="auto">
            <a:xfrm flipH="1">
              <a:off x="5334000" y="5181600"/>
              <a:ext cx="12954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3" name="Line 113"/>
            <p:cNvSpPr>
              <a:spLocks noChangeShapeType="1"/>
            </p:cNvSpPr>
            <p:nvPr/>
          </p:nvSpPr>
          <p:spPr bwMode="auto">
            <a:xfrm>
              <a:off x="5334000" y="6781800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4" name="Line 114"/>
            <p:cNvSpPr>
              <a:spLocks noChangeShapeType="1"/>
            </p:cNvSpPr>
            <p:nvPr/>
          </p:nvSpPr>
          <p:spPr bwMode="auto">
            <a:xfrm flipH="1" flipV="1">
              <a:off x="6629400" y="5181600"/>
              <a:ext cx="12954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5" name="Line 115"/>
            <p:cNvSpPr>
              <a:spLocks noChangeShapeType="1"/>
            </p:cNvSpPr>
            <p:nvPr/>
          </p:nvSpPr>
          <p:spPr bwMode="auto">
            <a:xfrm>
              <a:off x="6019800" y="5943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6" name="Line 116"/>
            <p:cNvSpPr>
              <a:spLocks noChangeShapeType="1"/>
            </p:cNvSpPr>
            <p:nvPr/>
          </p:nvSpPr>
          <p:spPr bwMode="auto">
            <a:xfrm flipH="1">
              <a:off x="6629400" y="5943600"/>
              <a:ext cx="609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47" name="Line 117"/>
            <p:cNvSpPr>
              <a:spLocks noChangeShapeType="1"/>
            </p:cNvSpPr>
            <p:nvPr/>
          </p:nvSpPr>
          <p:spPr bwMode="auto">
            <a:xfrm flipH="1" flipV="1">
              <a:off x="6019800" y="5943600"/>
              <a:ext cx="609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7108" name="Rectangle 7"/>
          <p:cNvSpPr>
            <a:spLocks noChangeArrowheads="1"/>
          </p:cNvSpPr>
          <p:nvPr/>
        </p:nvSpPr>
        <p:spPr bwMode="auto">
          <a:xfrm>
            <a:off x="5802894" y="2652892"/>
            <a:ext cx="441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800" i="1" dirty="0">
                <a:latin typeface="Arial" pitchFamily="34" charset="0"/>
                <a:sym typeface="Symbol" pitchFamily="18" charset="2"/>
              </a:rPr>
              <a:t></a:t>
            </a:r>
            <a:endParaRPr lang="en-US" altLang="zh-TW" sz="2800" dirty="0"/>
          </a:p>
        </p:txBody>
      </p:sp>
      <p:sp>
        <p:nvSpPr>
          <p:cNvPr id="47109" name="Rectangle 13"/>
          <p:cNvSpPr>
            <a:spLocks noChangeArrowheads="1"/>
          </p:cNvSpPr>
          <p:nvPr/>
        </p:nvSpPr>
        <p:spPr bwMode="auto">
          <a:xfrm>
            <a:off x="6152144" y="2610029"/>
            <a:ext cx="425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sz="2800" b="0" i="1" dirty="0">
                <a:latin typeface="Arial" pitchFamily="34" charset="0"/>
              </a:rPr>
              <a:t>φ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01680" y="3683720"/>
            <a:ext cx="3081337" cy="3200400"/>
            <a:chOff x="2785646" y="3733800"/>
            <a:chExt cx="3081754" cy="3200400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3048000" y="4114800"/>
              <a:ext cx="2514600" cy="2438400"/>
              <a:chOff x="1752600" y="4267200"/>
              <a:chExt cx="2514600" cy="2438400"/>
            </a:xfrm>
          </p:grpSpPr>
          <p:sp>
            <p:nvSpPr>
              <p:cNvPr id="47119" name="Line 3"/>
              <p:cNvSpPr>
                <a:spLocks noChangeShapeType="1"/>
              </p:cNvSpPr>
              <p:nvPr/>
            </p:nvSpPr>
            <p:spPr bwMode="auto">
              <a:xfrm flipH="1">
                <a:off x="2695575" y="4267200"/>
                <a:ext cx="471488" cy="143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0" name="Line 4"/>
              <p:cNvSpPr>
                <a:spLocks noChangeShapeType="1"/>
              </p:cNvSpPr>
              <p:nvPr/>
            </p:nvSpPr>
            <p:spPr bwMode="auto">
              <a:xfrm flipH="1">
                <a:off x="1752600" y="4267200"/>
                <a:ext cx="1414463" cy="12906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1" name="Line 5"/>
              <p:cNvSpPr>
                <a:spLocks noChangeShapeType="1"/>
              </p:cNvSpPr>
              <p:nvPr/>
            </p:nvSpPr>
            <p:spPr bwMode="auto">
              <a:xfrm>
                <a:off x="3167063" y="4267200"/>
                <a:ext cx="1100137" cy="1147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2" name="Line 6"/>
              <p:cNvSpPr>
                <a:spLocks noChangeShapeType="1"/>
              </p:cNvSpPr>
              <p:nvPr/>
            </p:nvSpPr>
            <p:spPr bwMode="auto">
              <a:xfrm flipH="1">
                <a:off x="2695575" y="5414963"/>
                <a:ext cx="1571625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3" name="Line 7"/>
              <p:cNvSpPr>
                <a:spLocks noChangeShapeType="1"/>
              </p:cNvSpPr>
              <p:nvPr/>
            </p:nvSpPr>
            <p:spPr bwMode="auto">
              <a:xfrm flipH="1" flipV="1">
                <a:off x="1752600" y="5557838"/>
                <a:ext cx="94297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4" name="Line 8"/>
              <p:cNvSpPr>
                <a:spLocks noChangeShapeType="1"/>
              </p:cNvSpPr>
              <p:nvPr/>
            </p:nvSpPr>
            <p:spPr bwMode="auto">
              <a:xfrm flipV="1">
                <a:off x="3167063" y="5414963"/>
                <a:ext cx="1100137" cy="12906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5" name="Line 9"/>
              <p:cNvSpPr>
                <a:spLocks noChangeShapeType="1"/>
              </p:cNvSpPr>
              <p:nvPr/>
            </p:nvSpPr>
            <p:spPr bwMode="auto">
              <a:xfrm flipH="1" flipV="1">
                <a:off x="2695575" y="5702300"/>
                <a:ext cx="471488" cy="1003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6" name="Line 10"/>
              <p:cNvSpPr>
                <a:spLocks noChangeShapeType="1"/>
              </p:cNvSpPr>
              <p:nvPr/>
            </p:nvSpPr>
            <p:spPr bwMode="auto">
              <a:xfrm flipH="1" flipV="1">
                <a:off x="1752600" y="5557838"/>
                <a:ext cx="1414463" cy="1147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7" name="Line 11"/>
              <p:cNvSpPr>
                <a:spLocks noChangeShapeType="1"/>
              </p:cNvSpPr>
              <p:nvPr/>
            </p:nvSpPr>
            <p:spPr bwMode="auto">
              <a:xfrm flipV="1">
                <a:off x="3167063" y="5270500"/>
                <a:ext cx="157162" cy="1435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8" name="Line 12"/>
              <p:cNvSpPr>
                <a:spLocks noChangeShapeType="1"/>
              </p:cNvSpPr>
              <p:nvPr/>
            </p:nvSpPr>
            <p:spPr bwMode="auto">
              <a:xfrm flipH="1" flipV="1">
                <a:off x="3167063" y="4267200"/>
                <a:ext cx="157162" cy="1003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29" name="Line 13"/>
              <p:cNvSpPr>
                <a:spLocks noChangeShapeType="1"/>
              </p:cNvSpPr>
              <p:nvPr/>
            </p:nvSpPr>
            <p:spPr bwMode="auto">
              <a:xfrm>
                <a:off x="3324225" y="5270500"/>
                <a:ext cx="942975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0" name="Line 14"/>
              <p:cNvSpPr>
                <a:spLocks noChangeShapeType="1"/>
              </p:cNvSpPr>
              <p:nvPr/>
            </p:nvSpPr>
            <p:spPr bwMode="auto">
              <a:xfrm flipH="1">
                <a:off x="1752600" y="5270500"/>
                <a:ext cx="1571625" cy="287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31" name="Oval 15"/>
              <p:cNvSpPr>
                <a:spLocks noChangeArrowheads="1"/>
              </p:cNvSpPr>
              <p:nvPr/>
            </p:nvSpPr>
            <p:spPr bwMode="auto">
              <a:xfrm>
                <a:off x="3657600" y="4800600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32" name="Oval 16"/>
              <p:cNvSpPr>
                <a:spLocks noChangeArrowheads="1"/>
              </p:cNvSpPr>
              <p:nvPr/>
            </p:nvSpPr>
            <p:spPr bwMode="auto">
              <a:xfrm>
                <a:off x="2895600" y="4953000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33" name="Oval 17"/>
              <p:cNvSpPr>
                <a:spLocks noChangeArrowheads="1"/>
              </p:cNvSpPr>
              <p:nvPr/>
            </p:nvSpPr>
            <p:spPr bwMode="auto">
              <a:xfrm>
                <a:off x="2438400" y="4876800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34" name="Oval 18"/>
              <p:cNvSpPr>
                <a:spLocks noChangeArrowheads="1"/>
              </p:cNvSpPr>
              <p:nvPr/>
            </p:nvSpPr>
            <p:spPr bwMode="auto">
              <a:xfrm>
                <a:off x="3200400" y="4800600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35" name="Oval 19"/>
              <p:cNvSpPr>
                <a:spLocks noChangeArrowheads="1"/>
              </p:cNvSpPr>
              <p:nvPr/>
            </p:nvSpPr>
            <p:spPr bwMode="auto">
              <a:xfrm>
                <a:off x="3717925" y="5299075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36" name="Oval 20"/>
              <p:cNvSpPr>
                <a:spLocks noChangeArrowheads="1"/>
              </p:cNvSpPr>
              <p:nvPr/>
            </p:nvSpPr>
            <p:spPr bwMode="auto">
              <a:xfrm>
                <a:off x="2597150" y="5356225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37" name="Oval 21"/>
              <p:cNvSpPr>
                <a:spLocks noChangeArrowheads="1"/>
              </p:cNvSpPr>
              <p:nvPr/>
            </p:nvSpPr>
            <p:spPr bwMode="auto">
              <a:xfrm>
                <a:off x="2228850" y="5602288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38" name="Oval 22"/>
              <p:cNvSpPr>
                <a:spLocks noChangeArrowheads="1"/>
              </p:cNvSpPr>
              <p:nvPr/>
            </p:nvSpPr>
            <p:spPr bwMode="auto">
              <a:xfrm>
                <a:off x="3379788" y="5535613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39" name="Oval 23"/>
              <p:cNvSpPr>
                <a:spLocks noChangeArrowheads="1"/>
              </p:cNvSpPr>
              <p:nvPr/>
            </p:nvSpPr>
            <p:spPr bwMode="auto">
              <a:xfrm>
                <a:off x="3200400" y="5911850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40" name="Oval 25"/>
              <p:cNvSpPr>
                <a:spLocks noChangeArrowheads="1"/>
              </p:cNvSpPr>
              <p:nvPr/>
            </p:nvSpPr>
            <p:spPr bwMode="auto">
              <a:xfrm>
                <a:off x="2889250" y="6157913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  <p:sp>
            <p:nvSpPr>
              <p:cNvPr id="47141" name="Oval 26"/>
              <p:cNvSpPr>
                <a:spLocks noChangeArrowheads="1"/>
              </p:cNvSpPr>
              <p:nvPr/>
            </p:nvSpPr>
            <p:spPr bwMode="auto">
              <a:xfrm>
                <a:off x="2427288" y="6100763"/>
                <a:ext cx="76200" cy="76200"/>
              </a:xfrm>
              <a:prstGeom prst="ellipse">
                <a:avLst/>
              </a:prstGeom>
              <a:solidFill>
                <a:srgbClr val="F8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GB"/>
              </a:p>
            </p:txBody>
          </p:sp>
        </p:grpSp>
        <p:sp>
          <p:nvSpPr>
            <p:cNvPr id="47113" name="TextBox 1"/>
            <p:cNvSpPr txBox="1">
              <a:spLocks noChangeArrowheads="1"/>
            </p:cNvSpPr>
            <p:nvPr/>
          </p:nvSpPr>
          <p:spPr bwMode="auto">
            <a:xfrm>
              <a:off x="4326928" y="3733800"/>
              <a:ext cx="355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47114" name="Rectangle 2"/>
            <p:cNvSpPr>
              <a:spLocks noChangeArrowheads="1"/>
            </p:cNvSpPr>
            <p:nvPr/>
          </p:nvSpPr>
          <p:spPr bwMode="auto">
            <a:xfrm>
              <a:off x="5511563" y="5024735"/>
              <a:ext cx="355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47115" name="Rectangle 3"/>
            <p:cNvSpPr>
              <a:spLocks noChangeArrowheads="1"/>
            </p:cNvSpPr>
            <p:nvPr/>
          </p:nvSpPr>
          <p:spPr bwMode="auto">
            <a:xfrm>
              <a:off x="4292363" y="6472535"/>
              <a:ext cx="2872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47116" name="Rectangle 4"/>
            <p:cNvSpPr>
              <a:spLocks noChangeArrowheads="1"/>
            </p:cNvSpPr>
            <p:nvPr/>
          </p:nvSpPr>
          <p:spPr bwMode="auto">
            <a:xfrm>
              <a:off x="2785646" y="51054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7117" name="Rectangle 54"/>
            <p:cNvSpPr>
              <a:spLocks noChangeArrowheads="1"/>
            </p:cNvSpPr>
            <p:nvPr/>
          </p:nvSpPr>
          <p:spPr bwMode="auto">
            <a:xfrm>
              <a:off x="3733800" y="5481935"/>
              <a:ext cx="355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47118" name="Rectangle 55"/>
            <p:cNvSpPr>
              <a:spLocks noChangeArrowheads="1"/>
            </p:cNvSpPr>
            <p:nvPr/>
          </p:nvSpPr>
          <p:spPr bwMode="auto">
            <a:xfrm>
              <a:off x="4538246" y="4724400"/>
              <a:ext cx="355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83017" y="4107583"/>
            <a:ext cx="2841625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b="0" dirty="0">
                <a:latin typeface="+mn-lt"/>
                <a:ea typeface="MS PGothic" panose="020B0600070205080204" pitchFamily="34" charset="-128"/>
              </a:rPr>
              <a:t>Take each of the 8 triangles of the</a:t>
            </a:r>
          </a:p>
          <a:p>
            <a:pPr eaLnBrk="1" hangingPunct="1">
              <a:defRPr/>
            </a:pPr>
            <a:r>
              <a:rPr lang="en-GB" b="0" dirty="0">
                <a:latin typeface="+mn-lt"/>
                <a:ea typeface="MS PGothic" panose="020B0600070205080204" pitchFamily="34" charset="-128"/>
                <a:cs typeface="Arial" charset="0"/>
              </a:rPr>
              <a:t>o</a:t>
            </a:r>
            <a:r>
              <a:rPr lang="en-GB" b="0" dirty="0">
                <a:latin typeface="+mn-lt"/>
                <a:ea typeface="MS PGothic" panose="020B0600070205080204" pitchFamily="34" charset="-128"/>
              </a:rPr>
              <a:t>ctahedron and divide it into 4 triangles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Implementing Surface Subdivision</a:t>
            </a:r>
            <a:endParaRPr lang="en-GB" smtClean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114800" y="1385454"/>
            <a:ext cx="48768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smtClean="0">
                <a:cs typeface="Arial" pitchFamily="34" charset="0"/>
              </a:rPr>
              <a:t>The </a:t>
            </a:r>
            <a:r>
              <a:rPr lang="en-GB" i="1" smtClean="0">
                <a:solidFill>
                  <a:srgbClr val="FF0000"/>
                </a:solidFill>
                <a:cs typeface="Arial" pitchFamily="34" charset="0"/>
              </a:rPr>
              <a:t>Subdivide(</a:t>
            </a:r>
            <a:r>
              <a:rPr lang="en-GB" i="1" smtClean="0">
                <a:cs typeface="Arial" pitchFamily="34" charset="0"/>
              </a:rPr>
              <a:t>recurse, a,b,c</a:t>
            </a:r>
            <a:r>
              <a:rPr lang="en-GB" i="1" smtClean="0">
                <a:solidFill>
                  <a:srgbClr val="FF0000"/>
                </a:solidFill>
                <a:cs typeface="Arial" pitchFamily="34" charset="0"/>
              </a:rPr>
              <a:t>) </a:t>
            </a:r>
            <a:r>
              <a:rPr lang="en-GB" smtClean="0">
                <a:cs typeface="Arial" pitchFamily="34" charset="0"/>
              </a:rPr>
              <a:t>function takes </a:t>
            </a:r>
            <a:r>
              <a:rPr lang="en-GB" smtClean="0">
                <a:solidFill>
                  <a:srgbClr val="FF0000"/>
                </a:solidFill>
                <a:cs typeface="Arial" pitchFamily="34" charset="0"/>
              </a:rPr>
              <a:t>a triangle, say a,b,c,</a:t>
            </a:r>
            <a:r>
              <a:rPr lang="en-GB" smtClean="0">
                <a:cs typeface="Arial" pitchFamily="34" charset="0"/>
              </a:rPr>
              <a:t> and s</a:t>
            </a:r>
            <a:r>
              <a:rPr lang="de-DE" smtClean="0">
                <a:cs typeface="Arial" pitchFamily="34" charset="0"/>
              </a:rPr>
              <a:t>ubdivide it into 4 triangles: </a:t>
            </a:r>
            <a:r>
              <a:rPr lang="de-DE" smtClean="0">
                <a:solidFill>
                  <a:srgbClr val="FF0000"/>
                </a:solidFill>
                <a:cs typeface="Arial" pitchFamily="34" charset="0"/>
              </a:rPr>
              <a:t>adf, dbe, fec, def</a:t>
            </a:r>
            <a:r>
              <a:rPr lang="de-DE" smtClean="0">
                <a:cs typeface="Arial" pitchFamily="34" charset="0"/>
              </a:rPr>
              <a:t>, then calls itself on the 4 triangles (recursive program):</a:t>
            </a:r>
          </a:p>
          <a:p>
            <a:pPr marL="0" indent="0">
              <a:spcBef>
                <a:spcPts val="1175"/>
              </a:spcBef>
              <a:buFontTx/>
              <a:buNone/>
            </a:pPr>
            <a:endParaRPr lang="en-GB" sz="1200" i="1" smtClean="0">
              <a:cs typeface="Arial" pitchFamily="34" charset="0"/>
            </a:endParaRPr>
          </a:p>
          <a:p>
            <a:pPr marL="0" indent="0">
              <a:spcBef>
                <a:spcPts val="1175"/>
              </a:spcBef>
              <a:buFontTx/>
              <a:buNone/>
            </a:pPr>
            <a:r>
              <a:rPr lang="en-GB" i="1" smtClean="0">
                <a:cs typeface="Arial" pitchFamily="34" charset="0"/>
              </a:rPr>
              <a:t>Subdivide</a:t>
            </a:r>
            <a:r>
              <a:rPr lang="de-DE" i="1" smtClean="0">
                <a:cs typeface="Arial" pitchFamily="34" charset="0"/>
              </a:rPr>
              <a:t>(recurse-1, </a:t>
            </a:r>
            <a:r>
              <a:rPr lang="de-DE" i="1" smtClean="0">
                <a:solidFill>
                  <a:srgbClr val="FF0000"/>
                </a:solidFill>
                <a:cs typeface="Arial" pitchFamily="34" charset="0"/>
              </a:rPr>
              <a:t>a, d, f</a:t>
            </a:r>
            <a:r>
              <a:rPr lang="de-DE" i="1" smtClean="0">
                <a:cs typeface="Arial" pitchFamily="34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GB" i="1" smtClean="0">
                <a:cs typeface="Arial" pitchFamily="34" charset="0"/>
              </a:rPr>
              <a:t>Subdivide</a:t>
            </a:r>
            <a:r>
              <a:rPr lang="de-DE" i="1" smtClean="0">
                <a:cs typeface="Arial" pitchFamily="34" charset="0"/>
              </a:rPr>
              <a:t>(recurse-1, </a:t>
            </a:r>
            <a:r>
              <a:rPr lang="de-DE" i="1" smtClean="0">
                <a:solidFill>
                  <a:srgbClr val="FF0000"/>
                </a:solidFill>
                <a:cs typeface="Arial" pitchFamily="34" charset="0"/>
              </a:rPr>
              <a:t>d, b, e</a:t>
            </a:r>
            <a:r>
              <a:rPr lang="de-DE" i="1" smtClean="0">
                <a:cs typeface="Arial" pitchFamily="34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GB" i="1" smtClean="0">
                <a:cs typeface="Arial" pitchFamily="34" charset="0"/>
              </a:rPr>
              <a:t>Subdivide</a:t>
            </a:r>
            <a:r>
              <a:rPr lang="de-DE" i="1" smtClean="0">
                <a:cs typeface="Arial" pitchFamily="34" charset="0"/>
              </a:rPr>
              <a:t>(recurse-1, </a:t>
            </a:r>
            <a:r>
              <a:rPr lang="de-DE" i="1" smtClean="0">
                <a:solidFill>
                  <a:srgbClr val="FF0000"/>
                </a:solidFill>
                <a:cs typeface="Arial" pitchFamily="34" charset="0"/>
              </a:rPr>
              <a:t>f, e, c</a:t>
            </a:r>
            <a:r>
              <a:rPr lang="de-DE" i="1" smtClean="0">
                <a:cs typeface="Arial" pitchFamily="34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GB" i="1" smtClean="0">
                <a:cs typeface="Arial" pitchFamily="34" charset="0"/>
              </a:rPr>
              <a:t>Subdivide</a:t>
            </a:r>
            <a:r>
              <a:rPr lang="de-DE" i="1" smtClean="0">
                <a:cs typeface="Arial" pitchFamily="34" charset="0"/>
              </a:rPr>
              <a:t>(recurse-1, </a:t>
            </a:r>
            <a:r>
              <a:rPr lang="de-DE" i="1" smtClean="0">
                <a:solidFill>
                  <a:srgbClr val="FF0000"/>
                </a:solidFill>
                <a:cs typeface="Arial" pitchFamily="34" charset="0"/>
              </a:rPr>
              <a:t>f, d, e</a:t>
            </a:r>
            <a:r>
              <a:rPr lang="de-DE" i="1" smtClean="0">
                <a:cs typeface="Arial" pitchFamily="34" charset="0"/>
              </a:rPr>
              <a:t>);</a:t>
            </a:r>
          </a:p>
          <a:p>
            <a:pPr marL="0" indent="0"/>
            <a:endParaRPr lang="en-GB" smtClean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28600" y="1267881"/>
            <a:ext cx="3733800" cy="3546573"/>
            <a:chOff x="228600" y="1646587"/>
            <a:chExt cx="4630917" cy="3916013"/>
          </a:xfrm>
        </p:grpSpPr>
        <p:sp>
          <p:nvSpPr>
            <p:cNvPr id="50182" name="Isosceles Triangle 3"/>
            <p:cNvSpPr>
              <a:spLocks noChangeArrowheads="1"/>
            </p:cNvSpPr>
            <p:nvPr/>
          </p:nvSpPr>
          <p:spPr bwMode="auto">
            <a:xfrm>
              <a:off x="610572" y="1981498"/>
              <a:ext cx="3961482" cy="320073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GB"/>
            </a:p>
          </p:txBody>
        </p:sp>
        <p:sp>
          <p:nvSpPr>
            <p:cNvPr id="48134" name="TextBox 4"/>
            <p:cNvSpPr txBox="1">
              <a:spLocks noChangeArrowheads="1"/>
            </p:cNvSpPr>
            <p:nvPr/>
          </p:nvSpPr>
          <p:spPr bwMode="auto">
            <a:xfrm>
              <a:off x="2551803" y="1646587"/>
              <a:ext cx="355837" cy="4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 dirty="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48135" name="TextBox 5"/>
            <p:cNvSpPr txBox="1">
              <a:spLocks noChangeArrowheads="1"/>
            </p:cNvSpPr>
            <p:nvPr/>
          </p:nvSpPr>
          <p:spPr bwMode="auto">
            <a:xfrm>
              <a:off x="228600" y="4872335"/>
              <a:ext cx="355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48136" name="TextBox 6"/>
            <p:cNvSpPr txBox="1">
              <a:spLocks noChangeArrowheads="1"/>
            </p:cNvSpPr>
            <p:nvPr/>
          </p:nvSpPr>
          <p:spPr bwMode="auto">
            <a:xfrm>
              <a:off x="4520963" y="4796135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8137" name="TextBox 7"/>
            <p:cNvSpPr txBox="1">
              <a:spLocks noChangeArrowheads="1"/>
            </p:cNvSpPr>
            <p:nvPr/>
          </p:nvSpPr>
          <p:spPr bwMode="auto">
            <a:xfrm>
              <a:off x="1219200" y="3272135"/>
              <a:ext cx="441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sp>
          <p:nvSpPr>
            <p:cNvPr id="48138" name="TextBox 8"/>
            <p:cNvSpPr txBox="1">
              <a:spLocks noChangeArrowheads="1"/>
            </p:cNvSpPr>
            <p:nvPr/>
          </p:nvSpPr>
          <p:spPr bwMode="auto">
            <a:xfrm>
              <a:off x="3598942" y="3272135"/>
              <a:ext cx="3562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48139" name="TextBox 9"/>
            <p:cNvSpPr txBox="1">
              <a:spLocks noChangeArrowheads="1"/>
            </p:cNvSpPr>
            <p:nvPr/>
          </p:nvSpPr>
          <p:spPr bwMode="auto">
            <a:xfrm>
              <a:off x="2438400" y="5100935"/>
              <a:ext cx="441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b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cxnSp>
          <p:nvCxnSpPr>
            <p:cNvPr id="50189" name="Straight Connector 12"/>
            <p:cNvCxnSpPr>
              <a:cxnSpLocks noChangeShapeType="1"/>
              <a:stCxn id="50182" idx="1"/>
              <a:endCxn id="48139" idx="0"/>
            </p:cNvCxnSpPr>
            <p:nvPr/>
          </p:nvCxnSpPr>
          <p:spPr bwMode="auto">
            <a:xfrm>
              <a:off x="1600943" y="3581863"/>
              <a:ext cx="1057313" cy="1519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190" name="Straight Connector 17"/>
            <p:cNvCxnSpPr>
              <a:cxnSpLocks noChangeShapeType="1"/>
            </p:cNvCxnSpPr>
            <p:nvPr/>
          </p:nvCxnSpPr>
          <p:spPr bwMode="auto">
            <a:xfrm flipH="1">
              <a:off x="2666132" y="3581863"/>
              <a:ext cx="915552" cy="1600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191" name="Straight Connector 21"/>
            <p:cNvCxnSpPr>
              <a:cxnSpLocks noChangeShapeType="1"/>
              <a:endCxn id="50182" idx="5"/>
            </p:cNvCxnSpPr>
            <p:nvPr/>
          </p:nvCxnSpPr>
          <p:spPr bwMode="auto">
            <a:xfrm>
              <a:off x="1675762" y="3581863"/>
              <a:ext cx="1905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8132" name="TextBox 2"/>
          <p:cNvSpPr txBox="1">
            <a:spLocks noChangeArrowheads="1"/>
          </p:cNvSpPr>
          <p:nvPr/>
        </p:nvSpPr>
        <p:spPr bwMode="auto">
          <a:xfrm>
            <a:off x="280848" y="4927668"/>
            <a:ext cx="386252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GB" b="0" dirty="0">
                <a:latin typeface="Arial" pitchFamily="34" charset="0"/>
                <a:cs typeface="Arial" pitchFamily="34" charset="0"/>
              </a:rPr>
              <a:t>New vertices are then </a:t>
            </a:r>
          </a:p>
          <a:p>
            <a:pPr eaLnBrk="1" hangingPunct="1"/>
            <a:r>
              <a:rPr lang="en-GB" altLang="en-GB" b="0" dirty="0">
                <a:latin typeface="Arial" pitchFamily="34" charset="0"/>
                <a:cs typeface="Arial" pitchFamily="34" charset="0"/>
              </a:rPr>
              <a:t>‘</a:t>
            </a:r>
            <a:r>
              <a:rPr lang="en-GB" altLang="ja-JP" b="0" dirty="0" err="1">
                <a:latin typeface="Arial" pitchFamily="34" charset="0"/>
                <a:cs typeface="Arial" pitchFamily="34" charset="0"/>
              </a:rPr>
              <a:t>nomalised</a:t>
            </a:r>
            <a:r>
              <a:rPr lang="en-GB" altLang="en-GB" b="0" dirty="0">
                <a:latin typeface="Arial" pitchFamily="34" charset="0"/>
                <a:cs typeface="Arial" pitchFamily="34" charset="0"/>
              </a:rPr>
              <a:t>’</a:t>
            </a:r>
            <a:r>
              <a:rPr lang="en-GB" altLang="ja-JP" b="0" dirty="0">
                <a:latin typeface="Arial" pitchFamily="34" charset="0"/>
                <a:cs typeface="Arial" pitchFamily="34" charset="0"/>
              </a:rPr>
              <a:t> to make sure they are on the unit sphere</a:t>
            </a:r>
            <a:endParaRPr lang="en-GB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/>
              <a:t>Making a Sphere Through Surface Subdivision</a:t>
            </a:r>
          </a:p>
        </p:txBody>
      </p:sp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4419600" y="1332399"/>
            <a:ext cx="4438680" cy="50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b="0" dirty="0">
                <a:latin typeface="Arial" pitchFamily="34" charset="0"/>
                <a:cs typeface="Arial" pitchFamily="34" charset="0"/>
              </a:rPr>
              <a:t>Initial 6 vertices (form 8 triangles)</a:t>
            </a:r>
          </a:p>
          <a:p>
            <a:pPr eaLnBrk="1" hangingPunct="1"/>
            <a:endParaRPr lang="pt-BR" sz="2000" b="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pt-BR" b="0" dirty="0">
                <a:latin typeface="Arial" pitchFamily="34" charset="0"/>
                <a:cs typeface="Arial" pitchFamily="34" charset="0"/>
              </a:rPr>
              <a:t>a = (1,  0, 0);    </a:t>
            </a:r>
            <a:r>
              <a:rPr lang="pt-BR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zh-TW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(0, 0, -1);</a:t>
            </a:r>
          </a:p>
          <a:p>
            <a:pPr eaLnBrk="1" hangingPunct="1"/>
            <a:r>
              <a:rPr lang="en-US" altLang="zh-TW" b="0" dirty="0">
                <a:latin typeface="Arial" pitchFamily="34" charset="0"/>
                <a:cs typeface="Arial" pitchFamily="34" charset="0"/>
              </a:rPr>
              <a:t>c = (-1, 0, 0);    d = (0, 0,  1);</a:t>
            </a:r>
          </a:p>
          <a:p>
            <a:pPr eaLnBrk="1" hangingPunct="1"/>
            <a:r>
              <a:rPr lang="en-US" altLang="zh-TW" b="0" dirty="0">
                <a:latin typeface="Arial" pitchFamily="34" charset="0"/>
                <a:cs typeface="Arial" pitchFamily="34" charset="0"/>
              </a:rPr>
              <a:t>e = (0,  1, 0);    f  = (0, -1,  0);</a:t>
            </a:r>
          </a:p>
          <a:p>
            <a:pPr eaLnBrk="1" hangingPunct="1"/>
            <a:endParaRPr lang="en-US" altLang="zh-TW" sz="2000" b="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TW" b="0" dirty="0">
                <a:latin typeface="Arial" pitchFamily="34" charset="0"/>
                <a:cs typeface="Arial" pitchFamily="34" charset="0"/>
              </a:rPr>
              <a:t>Subdivide each of the 8 triangles:</a:t>
            </a:r>
          </a:p>
          <a:p>
            <a:pPr eaLnBrk="1" hangingPunct="1"/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Subdivide(</a:t>
            </a:r>
            <a:r>
              <a:rPr lang="en-GB" sz="2200" b="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recurse</a:t>
            </a:r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d, a, e);</a:t>
            </a:r>
          </a:p>
          <a:p>
            <a:pPr eaLnBrk="1" hangingPunct="1"/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Subdivide(</a:t>
            </a:r>
            <a:r>
              <a:rPr lang="en-GB" sz="2200" b="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recurse</a:t>
            </a:r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a, b, e);</a:t>
            </a:r>
          </a:p>
          <a:p>
            <a:pPr eaLnBrk="1" hangingPunct="1"/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Subdivide(</a:t>
            </a:r>
            <a:r>
              <a:rPr lang="en-GB" sz="2200" b="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recurse</a:t>
            </a:r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b, c, e);</a:t>
            </a:r>
          </a:p>
          <a:p>
            <a:pPr eaLnBrk="1" hangingPunct="1"/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Subdivide(</a:t>
            </a:r>
            <a:r>
              <a:rPr lang="en-GB" sz="2200" b="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recurse</a:t>
            </a:r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c, d, e);</a:t>
            </a:r>
          </a:p>
          <a:p>
            <a:pPr eaLnBrk="1" hangingPunct="1"/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Subdivide(</a:t>
            </a:r>
            <a:r>
              <a:rPr lang="en-GB" sz="2200" b="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recurse</a:t>
            </a:r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a, d, f);</a:t>
            </a:r>
          </a:p>
          <a:p>
            <a:pPr eaLnBrk="1" hangingPunct="1"/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Subdivide(</a:t>
            </a:r>
            <a:r>
              <a:rPr lang="en-GB" sz="2200" b="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recurse</a:t>
            </a:r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b, a, f);</a:t>
            </a:r>
          </a:p>
          <a:p>
            <a:pPr eaLnBrk="1" hangingPunct="1"/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Subdivide(</a:t>
            </a:r>
            <a:r>
              <a:rPr lang="en-GB" sz="2200" b="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recurse</a:t>
            </a:r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c, b, f);</a:t>
            </a:r>
          </a:p>
          <a:p>
            <a:pPr eaLnBrk="1" hangingPunct="1"/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Subdivide(</a:t>
            </a:r>
            <a:r>
              <a:rPr lang="en-GB" sz="2200" b="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recurse</a:t>
            </a:r>
            <a:r>
              <a:rPr lang="en-GB" sz="2200" b="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d, c, f);</a:t>
            </a:r>
            <a:endParaRPr lang="en-US" altLang="zh-TW" sz="2200" b="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1600200"/>
            <a:ext cx="4132263" cy="4191000"/>
            <a:chOff x="457200" y="1828800"/>
            <a:chExt cx="4513083" cy="4191000"/>
          </a:xfrm>
        </p:grpSpPr>
        <p:pic>
          <p:nvPicPr>
            <p:cNvPr id="49156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1981200"/>
              <a:ext cx="4316671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57" name="TextBox 4"/>
            <p:cNvSpPr txBox="1">
              <a:spLocks noChangeArrowheads="1"/>
            </p:cNvSpPr>
            <p:nvPr/>
          </p:nvSpPr>
          <p:spPr bwMode="auto">
            <a:xfrm>
              <a:off x="4614446" y="3657600"/>
              <a:ext cx="355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49158" name="TextBox 40"/>
            <p:cNvSpPr txBox="1">
              <a:spLocks noChangeArrowheads="1"/>
            </p:cNvSpPr>
            <p:nvPr/>
          </p:nvSpPr>
          <p:spPr bwMode="auto">
            <a:xfrm>
              <a:off x="457200" y="3657600"/>
              <a:ext cx="355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9159" name="TextBox 41"/>
            <p:cNvSpPr txBox="1">
              <a:spLocks noChangeArrowheads="1"/>
            </p:cNvSpPr>
            <p:nvPr/>
          </p:nvSpPr>
          <p:spPr bwMode="auto">
            <a:xfrm>
              <a:off x="2590800" y="5558135"/>
              <a:ext cx="28725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49160" name="TextBox 42"/>
            <p:cNvSpPr txBox="1">
              <a:spLocks noChangeArrowheads="1"/>
            </p:cNvSpPr>
            <p:nvPr/>
          </p:nvSpPr>
          <p:spPr bwMode="auto">
            <a:xfrm>
              <a:off x="2590800" y="1828800"/>
              <a:ext cx="355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</a:t>
              </a:r>
            </a:p>
          </p:txBody>
        </p:sp>
        <p:sp>
          <p:nvSpPr>
            <p:cNvPr id="49161" name="TextBox 43"/>
            <p:cNvSpPr txBox="1">
              <a:spLocks noChangeArrowheads="1"/>
            </p:cNvSpPr>
            <p:nvPr/>
          </p:nvSpPr>
          <p:spPr bwMode="auto">
            <a:xfrm>
              <a:off x="2599132" y="3729335"/>
              <a:ext cx="3726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02917" y="2466726"/>
            <a:ext cx="5486400" cy="3940175"/>
            <a:chOff x="3581400" y="3209866"/>
            <a:chExt cx="5486400" cy="3941415"/>
          </a:xfrm>
        </p:grpSpPr>
        <p:sp>
          <p:nvSpPr>
            <p:cNvPr id="50205" name="TextBox 5"/>
            <p:cNvSpPr txBox="1">
              <a:spLocks noChangeArrowheads="1"/>
            </p:cNvSpPr>
            <p:nvPr/>
          </p:nvSpPr>
          <p:spPr bwMode="auto">
            <a:xfrm>
              <a:off x="3581400" y="3209866"/>
              <a:ext cx="5486400" cy="394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ts val="600"/>
                </a:spcBef>
              </a:pPr>
              <a:r>
                <a:rPr lang="en-US" altLang="zh-TW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 = 1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en-US" altLang="zh-TW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sin</a:t>
              </a:r>
              <a:r>
                <a:rPr lang="ro-RO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= a[1] / r = a[1]</a:t>
              </a:r>
            </a:p>
            <a:p>
              <a:pPr eaLnBrk="1" hangingPunct="1">
                <a:spcBef>
                  <a:spcPts val="600"/>
                </a:spcBef>
              </a:pPr>
              <a:r>
                <a:rPr lang="en-US" altLang="zh-TW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tan</a:t>
              </a:r>
              <a:r>
                <a:rPr lang="ro-RO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= a[0] / a[2]</a:t>
              </a:r>
            </a:p>
            <a:p>
              <a:pPr eaLnBrk="1" hangingPunct="1"/>
              <a:endParaRPr lang="pt-B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eaLnBrk="1" hangingPunct="1"/>
              <a:r>
                <a:rPr lang="pt-BR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pt-BR" baseline="-25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pt-BR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= atan2(a[0], a[2]) / (2 * 3.14) + 0.5;</a:t>
              </a:r>
            </a:p>
            <a:p>
              <a:pPr eaLnBrk="1" hangingPunct="1"/>
              <a:r>
                <a:rPr lang="ro-RO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ro-RO" baseline="-25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ro-RO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= asin(a[1]) / 3.14 + 0.5;</a:t>
              </a:r>
            </a:p>
            <a:p>
              <a:pPr eaLnBrk="1" hangingPunct="1"/>
              <a:endParaRPr lang="ro-RO" dirty="0">
                <a:latin typeface="Arial" pitchFamily="34" charset="0"/>
                <a:cs typeface="Arial" pitchFamily="34" charset="0"/>
              </a:endParaRPr>
            </a:p>
            <a:p>
              <a:pPr eaLnBrk="1" hangingPunct="1"/>
              <a:r>
                <a:rPr lang="en-GB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glTexCoord2f(</a:t>
              </a:r>
              <a:r>
                <a:rPr lang="en-GB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sa</a:t>
              </a:r>
              <a:r>
                <a:rPr lang="en-GB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, </a:t>
              </a:r>
              <a:r>
                <a:rPr lang="en-GB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ta</a:t>
              </a:r>
              <a:r>
                <a:rPr lang="en-GB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eaLnBrk="1" hangingPunct="1"/>
              <a:endPara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  <a:p>
              <a:pPr eaLnBrk="1" hangingPunct="1"/>
              <a:r>
                <a:rPr lang="en-GB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Similarly for vertices b and c.</a:t>
              </a:r>
              <a:endParaRPr lang="tr-T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3991122" y="3616787"/>
              <a:ext cx="4032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i="1" dirty="0">
                  <a:latin typeface="Arial" pitchFamily="34" charset="0"/>
                  <a:sym typeface="Symbol" pitchFamily="18" charset="2"/>
                </a:rPr>
                <a:t></a:t>
              </a:r>
              <a:endParaRPr lang="en-US" altLang="zh-TW" dirty="0"/>
            </a:p>
          </p:txBody>
        </p:sp>
        <p:sp>
          <p:nvSpPr>
            <p:cNvPr id="50207" name="Rectangle 13"/>
            <p:cNvSpPr>
              <a:spLocks noChangeArrowheads="1"/>
            </p:cNvSpPr>
            <p:nvPr/>
          </p:nvSpPr>
          <p:spPr bwMode="auto">
            <a:xfrm>
              <a:off x="4007145" y="3957940"/>
              <a:ext cx="4254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GB" b="0" i="1" dirty="0">
                  <a:latin typeface="Arial" pitchFamily="34" charset="0"/>
                </a:rPr>
                <a:t>φ</a:t>
              </a:r>
              <a:endParaRPr lang="en-US" altLang="zh-TW" b="0" dirty="0"/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419017" y="2750695"/>
            <a:ext cx="3657600" cy="3989387"/>
            <a:chOff x="352425" y="2868613"/>
            <a:chExt cx="3657600" cy="3989387"/>
          </a:xfrm>
        </p:grpSpPr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>
              <a:off x="1474788" y="3027363"/>
              <a:ext cx="0" cy="21351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Straight Connector 37"/>
            <p:cNvCxnSpPr>
              <a:cxnSpLocks noChangeShapeType="1"/>
            </p:cNvCxnSpPr>
            <p:nvPr/>
          </p:nvCxnSpPr>
          <p:spPr bwMode="auto">
            <a:xfrm flipH="1">
              <a:off x="1474788" y="5162550"/>
              <a:ext cx="210661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Straight Connector 38"/>
            <p:cNvCxnSpPr>
              <a:cxnSpLocks noChangeShapeType="1"/>
              <a:endCxn id="50199" idx="1"/>
            </p:cNvCxnSpPr>
            <p:nvPr/>
          </p:nvCxnSpPr>
          <p:spPr bwMode="auto">
            <a:xfrm flipH="1">
              <a:off x="352425" y="5162550"/>
              <a:ext cx="1122363" cy="14557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flipH="1">
              <a:off x="1474788" y="3659188"/>
              <a:ext cx="1428750" cy="15033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 flipH="1" flipV="1">
              <a:off x="1474788" y="5162550"/>
              <a:ext cx="1268412" cy="113982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lgDash"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2" name="Straight Connector 41"/>
            <p:cNvCxnSpPr>
              <a:cxnSpLocks noChangeShapeType="1"/>
            </p:cNvCxnSpPr>
            <p:nvPr/>
          </p:nvCxnSpPr>
          <p:spPr bwMode="auto">
            <a:xfrm flipH="1" flipV="1">
              <a:off x="1447800" y="3711575"/>
              <a:ext cx="1455738" cy="269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lgDash"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3" name="Arc 42"/>
            <p:cNvSpPr>
              <a:spLocks/>
            </p:cNvSpPr>
            <p:nvPr/>
          </p:nvSpPr>
          <p:spPr bwMode="auto">
            <a:xfrm rot="8881319">
              <a:off x="990600" y="4702175"/>
              <a:ext cx="914400" cy="838200"/>
            </a:xfrm>
            <a:custGeom>
              <a:avLst/>
              <a:gdLst>
                <a:gd name="T0" fmla="*/ 340385 w 914400"/>
                <a:gd name="T1" fmla="*/ 13910 h 838200"/>
                <a:gd name="T2" fmla="*/ 845471 w 914400"/>
                <a:gd name="T3" fmla="*/ 197810 h 8382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14400" h="838200" stroke="0">
                  <a:moveTo>
                    <a:pt x="340385" y="13910"/>
                  </a:moveTo>
                  <a:cubicBezTo>
                    <a:pt x="534535" y="-33123"/>
                    <a:pt x="739438" y="41482"/>
                    <a:pt x="845471" y="197810"/>
                  </a:cubicBezTo>
                  <a:lnTo>
                    <a:pt x="457200" y="419100"/>
                  </a:lnTo>
                  <a:lnTo>
                    <a:pt x="340385" y="13910"/>
                  </a:lnTo>
                  <a:close/>
                </a:path>
                <a:path w="914400" h="838200" fill="none">
                  <a:moveTo>
                    <a:pt x="340385" y="13910"/>
                  </a:moveTo>
                  <a:cubicBezTo>
                    <a:pt x="534535" y="-33123"/>
                    <a:pt x="739438" y="41482"/>
                    <a:pt x="845471" y="197810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44" name="Arc 43"/>
            <p:cNvSpPr>
              <a:spLocks/>
            </p:cNvSpPr>
            <p:nvPr/>
          </p:nvSpPr>
          <p:spPr bwMode="auto">
            <a:xfrm rot="948436">
              <a:off x="788988" y="4787900"/>
              <a:ext cx="998537" cy="550863"/>
            </a:xfrm>
            <a:custGeom>
              <a:avLst/>
              <a:gdLst>
                <a:gd name="T0" fmla="*/ 837516 w 998537"/>
                <a:gd name="T1" fmla="*/ 72842 h 550863"/>
                <a:gd name="T2" fmla="*/ 893523 w 998537"/>
                <a:gd name="T3" fmla="*/ 444420 h 5508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98537" h="550863" stroke="0">
                  <a:moveTo>
                    <a:pt x="837516" y="72842"/>
                  </a:moveTo>
                  <a:cubicBezTo>
                    <a:pt x="1028414" y="169844"/>
                    <a:pt x="1052759" y="331356"/>
                    <a:pt x="893523" y="444420"/>
                  </a:cubicBezTo>
                  <a:lnTo>
                    <a:pt x="499269" y="275432"/>
                  </a:lnTo>
                  <a:lnTo>
                    <a:pt x="837516" y="72842"/>
                  </a:lnTo>
                  <a:close/>
                </a:path>
                <a:path w="998537" h="550863" fill="none">
                  <a:moveTo>
                    <a:pt x="837516" y="72842"/>
                  </a:moveTo>
                  <a:cubicBezTo>
                    <a:pt x="1028414" y="169844"/>
                    <a:pt x="1052759" y="331356"/>
                    <a:pt x="893523" y="444420"/>
                  </a:cubicBezTo>
                </a:path>
              </a:pathLst>
            </a:custGeom>
            <a:noFill/>
            <a:ln w="25400" cap="flat" cmpd="sng">
              <a:solidFill>
                <a:srgbClr val="0000D6"/>
              </a:solidFill>
              <a:prstDash val="solid"/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45" name="Straight Connector 44"/>
            <p:cNvCxnSpPr>
              <a:cxnSpLocks noChangeShapeType="1"/>
            </p:cNvCxnSpPr>
            <p:nvPr/>
          </p:nvCxnSpPr>
          <p:spPr bwMode="auto">
            <a:xfrm flipV="1">
              <a:off x="2743200" y="5168900"/>
              <a:ext cx="495300" cy="1057275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lgDash"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754313" y="3581400"/>
              <a:ext cx="225425" cy="236538"/>
            </a:xfrm>
            <a:prstGeom prst="ellipse">
              <a:avLst/>
            </a:prstGeom>
            <a:gradFill rotWithShape="1">
              <a:gsLst>
                <a:gs pos="0">
                  <a:srgbClr val="00E9A6"/>
                </a:gs>
                <a:gs pos="20000">
                  <a:srgbClr val="00E3A3"/>
                </a:gs>
                <a:gs pos="100000">
                  <a:srgbClr val="00AD7B"/>
                </a:gs>
              </a:gsLst>
              <a:lin ang="5400000"/>
            </a:gradFill>
            <a:ln w="9525">
              <a:solidFill>
                <a:srgbClr val="00CC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/>
              <a:endParaRPr lang="en-GB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5" name="TextBox 1"/>
            <p:cNvSpPr txBox="1">
              <a:spLocks noChangeArrowheads="1"/>
            </p:cNvSpPr>
            <p:nvPr/>
          </p:nvSpPr>
          <p:spPr bwMode="auto">
            <a:xfrm>
              <a:off x="1504950" y="2868613"/>
              <a:ext cx="346075" cy="47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y</a:t>
              </a:r>
            </a:p>
          </p:txBody>
        </p:sp>
        <p:sp>
          <p:nvSpPr>
            <p:cNvPr id="50196" name="TextBox 4"/>
            <p:cNvSpPr txBox="1">
              <a:spLocks noChangeArrowheads="1"/>
            </p:cNvSpPr>
            <p:nvPr/>
          </p:nvSpPr>
          <p:spPr bwMode="auto">
            <a:xfrm>
              <a:off x="3162300" y="5084763"/>
              <a:ext cx="334963" cy="47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sp>
          <p:nvSpPr>
            <p:cNvPr id="50197" name="Rectangle 7"/>
            <p:cNvSpPr>
              <a:spLocks noChangeArrowheads="1"/>
            </p:cNvSpPr>
            <p:nvPr/>
          </p:nvSpPr>
          <p:spPr bwMode="auto">
            <a:xfrm>
              <a:off x="1724025" y="4908550"/>
              <a:ext cx="409575" cy="47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i="1">
                  <a:latin typeface="Arial" pitchFamily="34" charset="0"/>
                  <a:cs typeface="Arial" pitchFamily="34" charset="0"/>
                  <a:sym typeface="Symbol" pitchFamily="18" charset="2"/>
                </a:rPr>
                <a:t></a:t>
              </a:r>
              <a:endParaRPr lang="en-US" altLang="zh-TW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8" name="Rectangle 13"/>
            <p:cNvSpPr>
              <a:spLocks noChangeArrowheads="1"/>
            </p:cNvSpPr>
            <p:nvPr/>
          </p:nvSpPr>
          <p:spPr bwMode="auto">
            <a:xfrm>
              <a:off x="1295400" y="5387975"/>
              <a:ext cx="401638" cy="47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i="1">
                  <a:latin typeface="Arial" pitchFamily="34" charset="0"/>
                  <a:cs typeface="Arial" pitchFamily="34" charset="0"/>
                </a:rPr>
                <a:t>φ</a:t>
              </a:r>
              <a:endParaRPr lang="en-US" altLang="zh-TW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199" name="TextBox 17"/>
            <p:cNvSpPr txBox="1">
              <a:spLocks noChangeArrowheads="1"/>
            </p:cNvSpPr>
            <p:nvPr/>
          </p:nvSpPr>
          <p:spPr bwMode="auto">
            <a:xfrm>
              <a:off x="352425" y="6378575"/>
              <a:ext cx="333375" cy="47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z</a:t>
              </a:r>
            </a:p>
          </p:txBody>
        </p:sp>
        <p:sp>
          <p:nvSpPr>
            <p:cNvPr id="50200" name="TextBox 21"/>
            <p:cNvSpPr txBox="1">
              <a:spLocks noChangeArrowheads="1"/>
            </p:cNvSpPr>
            <p:nvPr/>
          </p:nvSpPr>
          <p:spPr bwMode="auto">
            <a:xfrm>
              <a:off x="1876425" y="3184525"/>
              <a:ext cx="2133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GB" sz="2000">
                  <a:latin typeface="Arial" pitchFamily="34" charset="0"/>
                  <a:cs typeface="Arial" pitchFamily="34" charset="0"/>
                </a:rPr>
                <a:t>(a[0], a[1], a[2])</a:t>
              </a:r>
            </a:p>
          </p:txBody>
        </p:sp>
        <p:sp>
          <p:nvSpPr>
            <p:cNvPr id="50201" name="TextBox 40"/>
            <p:cNvSpPr txBox="1">
              <a:spLocks noChangeArrowheads="1"/>
            </p:cNvSpPr>
            <p:nvPr/>
          </p:nvSpPr>
          <p:spPr bwMode="auto">
            <a:xfrm>
              <a:off x="2033588" y="3981450"/>
              <a:ext cx="400050" cy="47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i="1"/>
                <a:t>r</a:t>
              </a:r>
            </a:p>
          </p:txBody>
        </p:sp>
        <p:sp>
          <p:nvSpPr>
            <p:cNvPr id="50202" name="TextBox 42"/>
            <p:cNvSpPr txBox="1">
              <a:spLocks noChangeArrowheads="1"/>
            </p:cNvSpPr>
            <p:nvPr/>
          </p:nvSpPr>
          <p:spPr bwMode="auto">
            <a:xfrm>
              <a:off x="1131888" y="4846638"/>
              <a:ext cx="350837" cy="47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>
                  <a:latin typeface="Arial" pitchFamily="34" charset="0"/>
                  <a:cs typeface="Arial" pitchFamily="34" charset="0"/>
                </a:rPr>
                <a:t>o</a:t>
              </a:r>
            </a:p>
          </p:txBody>
        </p:sp>
        <p:cxnSp>
          <p:nvCxnSpPr>
            <p:cNvPr id="47" name="Straight Connector 46"/>
            <p:cNvCxnSpPr>
              <a:cxnSpLocks noChangeShapeType="1"/>
              <a:endCxn id="46" idx="4"/>
            </p:cNvCxnSpPr>
            <p:nvPr/>
          </p:nvCxnSpPr>
          <p:spPr bwMode="auto">
            <a:xfrm flipV="1">
              <a:off x="2743200" y="3817938"/>
              <a:ext cx="123825" cy="2332037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lgDash"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</p:cNvCxnSpPr>
            <p:nvPr/>
          </p:nvCxnSpPr>
          <p:spPr bwMode="auto">
            <a:xfrm flipH="1" flipV="1">
              <a:off x="685800" y="6226175"/>
              <a:ext cx="2057400" cy="762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lgDash"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  <p:cxnSp>
        <p:nvCxnSpPr>
          <p:cNvPr id="51206" name="Straight Connector 2"/>
          <p:cNvCxnSpPr>
            <a:cxnSpLocks noChangeShapeType="1"/>
          </p:cNvCxnSpPr>
          <p:nvPr/>
        </p:nvCxnSpPr>
        <p:spPr bwMode="auto">
          <a:xfrm>
            <a:off x="7620000" y="6019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207" name="Straight Connector 30"/>
          <p:cNvCxnSpPr>
            <a:cxnSpLocks noChangeShapeType="1"/>
          </p:cNvCxnSpPr>
          <p:nvPr/>
        </p:nvCxnSpPr>
        <p:spPr bwMode="auto">
          <a:xfrm>
            <a:off x="76200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38" y="4572008"/>
            <a:ext cx="525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o-RO" sz="1800" b="0" u="sng">
                <a:latin typeface="Arial" pitchFamily="34" charset="0"/>
                <a:cs typeface="Arial" pitchFamily="34" charset="0"/>
              </a:rPr>
              <a:t>(-PI, PI)                        =&gt;(-0.5, 0.5)    =&gt;(0,1)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66800" y="5192713"/>
            <a:ext cx="525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o-RO" sz="1800" b="0" u="sng">
                <a:latin typeface="Arial" pitchFamily="34" charset="0"/>
                <a:cs typeface="Arial" pitchFamily="34" charset="0"/>
              </a:rPr>
              <a:t>(-PI/2, PI/2) =&gt;(-0.5, 0.5)=&gt;(0,1)</a:t>
            </a:r>
          </a:p>
        </p:txBody>
      </p:sp>
      <p:sp>
        <p:nvSpPr>
          <p:cNvPr id="50183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Assigning Texture Coordinates to Vertices</a:t>
            </a:r>
            <a:endParaRPr lang="en-GB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252" y="1263670"/>
            <a:ext cx="7772400" cy="4951412"/>
          </a:xfrm>
        </p:spPr>
        <p:txBody>
          <a:bodyPr/>
          <a:lstStyle/>
          <a:p>
            <a:r>
              <a:rPr lang="en-GB" dirty="0" smtClean="0">
                <a:cs typeface="Arial" pitchFamily="34" charset="0"/>
              </a:rPr>
              <a:t>In the texture sphere demo program, vertex </a:t>
            </a:r>
            <a:r>
              <a:rPr lang="en-GB" dirty="0" smtClean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GB" dirty="0" smtClean="0">
                <a:cs typeface="Arial" pitchFamily="34" charset="0"/>
              </a:rPr>
              <a:t> (represented by its normal as (</a:t>
            </a:r>
            <a:r>
              <a:rPr lang="en-GB" dirty="0" smtClean="0">
                <a:solidFill>
                  <a:srgbClr val="FF0000"/>
                </a:solidFill>
                <a:cs typeface="Arial" pitchFamily="34" charset="0"/>
              </a:rPr>
              <a:t>a[0],a[1],a[2]</a:t>
            </a:r>
            <a:r>
              <a:rPr lang="en-GB" dirty="0" smtClean="0">
                <a:cs typeface="Arial" pitchFamily="34" charset="0"/>
              </a:rPr>
              <a:t>) is given texture coordinates (</a:t>
            </a:r>
            <a:r>
              <a:rPr lang="en-GB" dirty="0" err="1" smtClean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GB" baseline="-25000" dirty="0" err="1" smtClean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GB" dirty="0" smtClean="0">
                <a:solidFill>
                  <a:srgbClr val="FF0000"/>
                </a:solidFill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FF0000"/>
                </a:solidFill>
                <a:cs typeface="Arial" pitchFamily="34" charset="0"/>
              </a:rPr>
              <a:t>t</a:t>
            </a:r>
            <a:r>
              <a:rPr lang="en-GB" baseline="-25000" dirty="0" err="1" smtClean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GB" dirty="0" smtClean="0">
                <a:cs typeface="Arial" pitchFamily="34" charset="0"/>
              </a:rPr>
              <a:t>) as follows:</a:t>
            </a:r>
          </a:p>
          <a:p>
            <a:pPr>
              <a:buFontTx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Texturing a Sphere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295191" y="1456269"/>
            <a:ext cx="4572000" cy="4346006"/>
          </a:xfrm>
        </p:spPr>
        <p:txBody>
          <a:bodyPr/>
          <a:lstStyle/>
          <a:p>
            <a:r>
              <a:rPr lang="en-US" altLang="zh-TW" dirty="0" smtClean="0"/>
              <a:t>There is much higher texture resolution towards the pole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 smtClean="0"/>
              <a:t>(odd) colorful strip on the right side is due to the fact that on one side of the strip, (s, t) coordinates are 0.0, while the other is closer to 1.0. </a:t>
            </a:r>
          </a:p>
        </p:txBody>
      </p:sp>
      <p:pic>
        <p:nvPicPr>
          <p:cNvPr id="5222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053" y="1551399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+mj-cs"/>
              </a:rPr>
              <a:t>Types of Light Models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6053150" cy="4924444"/>
          </a:xfrm>
        </p:spPr>
        <p:txBody>
          <a:bodyPr/>
          <a:lstStyle/>
          <a:p>
            <a:pPr marL="0" indent="0" eaLnBrk="1" hangingPunct="1"/>
            <a:r>
              <a:rPr lang="en-US" altLang="zh-TW" sz="2400" b="1" dirty="0" smtClean="0"/>
              <a:t> Ambient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light – light is reflected with the same intensity everywhere, and appears to have no direction, as if reflected from other surfaces. </a:t>
            </a:r>
            <a:r>
              <a:rPr lang="en-US" altLang="zh-TW" sz="2400" dirty="0" smtClean="0">
                <a:solidFill>
                  <a:srgbClr val="FF0000"/>
                </a:solidFill>
              </a:rPr>
              <a:t>Position of light is </a:t>
            </a:r>
            <a:r>
              <a:rPr lang="en-US" altLang="zh-TW" sz="2400" dirty="0" smtClean="0">
                <a:solidFill>
                  <a:srgbClr val="FF0000"/>
                </a:solidFill>
              </a:rPr>
              <a:t>irrelevant</a:t>
            </a:r>
          </a:p>
          <a:p>
            <a:pPr marL="0" indent="0" eaLnBrk="1" hangingPunct="1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2400" b="1" dirty="0" smtClean="0"/>
              <a:t> Diffuse</a:t>
            </a:r>
            <a:r>
              <a:rPr lang="en-US" altLang="zh-TW" sz="2400" dirty="0" smtClean="0"/>
              <a:t> light – light from a point source that radiates equally in all directions. The angle by which the light hits the surface </a:t>
            </a:r>
            <a:r>
              <a:rPr lang="en-US" altLang="zh-TW" sz="2400" dirty="0" smtClean="0"/>
              <a:t>affects </a:t>
            </a:r>
            <a:r>
              <a:rPr lang="en-US" altLang="zh-TW" sz="2400" dirty="0" smtClean="0"/>
              <a:t>the brightness by which the object is lit. </a:t>
            </a:r>
            <a:r>
              <a:rPr lang="en-US" altLang="zh-TW" sz="2400" dirty="0" smtClean="0">
                <a:solidFill>
                  <a:srgbClr val="FF0000"/>
                </a:solidFill>
              </a:rPr>
              <a:t>Position of light is </a:t>
            </a:r>
            <a:r>
              <a:rPr lang="en-US" altLang="zh-TW" sz="2400" dirty="0" smtClean="0">
                <a:solidFill>
                  <a:srgbClr val="FF0000"/>
                </a:solidFill>
              </a:rPr>
              <a:t>relevant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altLang="zh-TW" sz="2400" b="1" dirty="0" smtClean="0"/>
              <a:t> </a:t>
            </a:r>
            <a:r>
              <a:rPr lang="en-US" altLang="zh-TW" sz="2400" b="1" dirty="0" err="1" smtClean="0"/>
              <a:t>Specular</a:t>
            </a:r>
            <a:r>
              <a:rPr lang="en-US" altLang="zh-TW" sz="2400" b="1" dirty="0" smtClean="0"/>
              <a:t> light –</a:t>
            </a:r>
            <a:r>
              <a:rPr lang="en-US" altLang="zh-TW" sz="2400" dirty="0" smtClean="0"/>
              <a:t> light from a point source reflected in a mirror-like fashion toward the viewer. </a:t>
            </a:r>
            <a:r>
              <a:rPr lang="en-US" altLang="zh-TW" sz="2400" dirty="0" smtClean="0">
                <a:solidFill>
                  <a:srgbClr val="FF0000"/>
                </a:solidFill>
              </a:rPr>
              <a:t>Both position of light and position of the viewer</a:t>
            </a:r>
            <a:r>
              <a:rPr lang="en-US" altLang="zh-TW" sz="2400" dirty="0" smtClean="0"/>
              <a:t> are used in calculating </a:t>
            </a:r>
            <a:r>
              <a:rPr lang="en-US" altLang="zh-TW" sz="2400" dirty="0" err="1" smtClean="0"/>
              <a:t>specular</a:t>
            </a:r>
            <a:r>
              <a:rPr lang="en-US" altLang="zh-TW" sz="2400" dirty="0" smtClean="0"/>
              <a:t> light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57950" y="3143248"/>
            <a:ext cx="2643174" cy="1428760"/>
            <a:chOff x="6096000" y="2667000"/>
            <a:chExt cx="2286000" cy="1143000"/>
          </a:xfrm>
        </p:grpSpPr>
        <p:sp>
          <p:nvSpPr>
            <p:cNvPr id="8213" name="Line 4"/>
            <p:cNvSpPr>
              <a:spLocks noChangeShapeType="1"/>
            </p:cNvSpPr>
            <p:nvPr/>
          </p:nvSpPr>
          <p:spPr bwMode="auto">
            <a:xfrm>
              <a:off x="6096000" y="3810000"/>
              <a:ext cx="22860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4" name="Line 5"/>
            <p:cNvSpPr>
              <a:spLocks noChangeShapeType="1"/>
            </p:cNvSpPr>
            <p:nvPr/>
          </p:nvSpPr>
          <p:spPr bwMode="auto">
            <a:xfrm>
              <a:off x="6172200" y="2667000"/>
              <a:ext cx="1066800" cy="1143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5" name="Line 6"/>
            <p:cNvSpPr>
              <a:spLocks noChangeShapeType="1"/>
            </p:cNvSpPr>
            <p:nvPr/>
          </p:nvSpPr>
          <p:spPr bwMode="auto">
            <a:xfrm flipV="1">
              <a:off x="7239000" y="3657099"/>
              <a:ext cx="609600" cy="1529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6" name="Line 7"/>
            <p:cNvSpPr>
              <a:spLocks noChangeShapeType="1"/>
            </p:cNvSpPr>
            <p:nvPr/>
          </p:nvSpPr>
          <p:spPr bwMode="auto">
            <a:xfrm flipV="1">
              <a:off x="7239000" y="3429000"/>
              <a:ext cx="5334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7" name="Line 8"/>
            <p:cNvSpPr>
              <a:spLocks noChangeShapeType="1"/>
            </p:cNvSpPr>
            <p:nvPr/>
          </p:nvSpPr>
          <p:spPr bwMode="auto">
            <a:xfrm flipV="1">
              <a:off x="7239000" y="3276099"/>
              <a:ext cx="304800" cy="5339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8" name="Line 9"/>
            <p:cNvSpPr>
              <a:spLocks noChangeShapeType="1"/>
            </p:cNvSpPr>
            <p:nvPr/>
          </p:nvSpPr>
          <p:spPr bwMode="auto">
            <a:xfrm flipV="1">
              <a:off x="7239000" y="3200901"/>
              <a:ext cx="0" cy="6090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9" name="Line 10"/>
            <p:cNvSpPr>
              <a:spLocks noChangeShapeType="1"/>
            </p:cNvSpPr>
            <p:nvPr/>
          </p:nvSpPr>
          <p:spPr bwMode="auto">
            <a:xfrm flipH="1" flipV="1">
              <a:off x="7010400" y="3276099"/>
              <a:ext cx="228600" cy="5339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0" name="Line 11"/>
            <p:cNvSpPr>
              <a:spLocks noChangeShapeType="1"/>
            </p:cNvSpPr>
            <p:nvPr/>
          </p:nvSpPr>
          <p:spPr bwMode="auto">
            <a:xfrm flipH="1" flipV="1">
              <a:off x="6781800" y="3429000"/>
              <a:ext cx="457200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21" name="Line 12"/>
            <p:cNvSpPr>
              <a:spLocks noChangeShapeType="1"/>
            </p:cNvSpPr>
            <p:nvPr/>
          </p:nvSpPr>
          <p:spPr bwMode="auto">
            <a:xfrm flipH="1" flipV="1">
              <a:off x="6705600" y="3657099"/>
              <a:ext cx="533400" cy="1529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6306105" y="5072074"/>
            <a:ext cx="2705088" cy="1395434"/>
            <a:chOff x="6019800" y="4267200"/>
            <a:chExt cx="2362200" cy="1143000"/>
          </a:xfrm>
        </p:grpSpPr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>
              <a:off x="6019800" y="5410200"/>
              <a:ext cx="2362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6248197" y="4267200"/>
              <a:ext cx="1067533" cy="1143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 flipV="1">
              <a:off x="7315730" y="4800336"/>
              <a:ext cx="837874" cy="609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 flipV="1">
              <a:off x="7315730" y="4877065"/>
              <a:ext cx="532504" cy="5331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 flipV="1">
              <a:off x="7315730" y="5105929"/>
              <a:ext cx="609477" cy="3042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 flipV="1">
              <a:off x="7315730" y="5029200"/>
              <a:ext cx="228396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 flipV="1">
              <a:off x="7315730" y="5333471"/>
              <a:ext cx="381081" cy="767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86512" y="1643050"/>
            <a:ext cx="2762280" cy="1038220"/>
            <a:chOff x="3264" y="3312"/>
            <a:chExt cx="1440" cy="384"/>
          </a:xfrm>
        </p:grpSpPr>
        <p:sp>
          <p:nvSpPr>
            <p:cNvPr id="8198" name="Line 21"/>
            <p:cNvSpPr>
              <a:spLocks noChangeShapeType="1"/>
            </p:cNvSpPr>
            <p:nvPr/>
          </p:nvSpPr>
          <p:spPr bwMode="auto">
            <a:xfrm>
              <a:off x="3264" y="3696"/>
              <a:ext cx="14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9" name="Line 22"/>
            <p:cNvSpPr>
              <a:spLocks noChangeShapeType="1"/>
            </p:cNvSpPr>
            <p:nvPr/>
          </p:nvSpPr>
          <p:spPr bwMode="auto">
            <a:xfrm flipV="1">
              <a:off x="3984" y="3600"/>
              <a:ext cx="384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0" name="Line 23"/>
            <p:cNvSpPr>
              <a:spLocks noChangeShapeType="1"/>
            </p:cNvSpPr>
            <p:nvPr/>
          </p:nvSpPr>
          <p:spPr bwMode="auto">
            <a:xfrm flipV="1">
              <a:off x="3984" y="3456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1" name="Line 24"/>
            <p:cNvSpPr>
              <a:spLocks noChangeShapeType="1"/>
            </p:cNvSpPr>
            <p:nvPr/>
          </p:nvSpPr>
          <p:spPr bwMode="auto">
            <a:xfrm flipV="1">
              <a:off x="3984" y="3360"/>
              <a:ext cx="192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25"/>
            <p:cNvSpPr>
              <a:spLocks noChangeShapeType="1"/>
            </p:cNvSpPr>
            <p:nvPr/>
          </p:nvSpPr>
          <p:spPr bwMode="auto">
            <a:xfrm flipV="1">
              <a:off x="3984" y="3312"/>
              <a:ext cx="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Line 26"/>
            <p:cNvSpPr>
              <a:spLocks noChangeShapeType="1"/>
            </p:cNvSpPr>
            <p:nvPr/>
          </p:nvSpPr>
          <p:spPr bwMode="auto">
            <a:xfrm flipH="1" flipV="1">
              <a:off x="3840" y="3360"/>
              <a:ext cx="144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4" name="Line 27"/>
            <p:cNvSpPr>
              <a:spLocks noChangeShapeType="1"/>
            </p:cNvSpPr>
            <p:nvPr/>
          </p:nvSpPr>
          <p:spPr bwMode="auto">
            <a:xfrm flipH="1" flipV="1">
              <a:off x="3696" y="3456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5" name="Line 28"/>
            <p:cNvSpPr>
              <a:spLocks noChangeShapeType="1"/>
            </p:cNvSpPr>
            <p:nvPr/>
          </p:nvSpPr>
          <p:spPr bwMode="auto">
            <a:xfrm flipH="1" flipV="1">
              <a:off x="3648" y="3600"/>
              <a:ext cx="336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7886728" cy="95497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ＭＳ Ｐゴシック" charset="0"/>
                <a:cs typeface="+mj-cs"/>
              </a:rPr>
              <a:t>Ambient, Diffuse, </a:t>
            </a:r>
            <a:r>
              <a:rPr lang="en-GB" dirty="0" smtClean="0">
                <a:ea typeface="ＭＳ Ｐゴシック" charset="0"/>
                <a:cs typeface="+mj-cs"/>
              </a:rPr>
              <a:t/>
            </a:r>
            <a:br>
              <a:rPr lang="en-GB" dirty="0" smtClean="0">
                <a:ea typeface="ＭＳ Ｐゴシック" charset="0"/>
                <a:cs typeface="+mj-cs"/>
              </a:rPr>
            </a:br>
            <a:r>
              <a:rPr lang="en-GB" dirty="0" err="1" smtClean="0">
                <a:ea typeface="ＭＳ Ｐゴシック" charset="0"/>
                <a:cs typeface="+mj-cs"/>
              </a:rPr>
              <a:t>Specular</a:t>
            </a:r>
            <a:r>
              <a:rPr lang="en-GB" dirty="0" smtClean="0">
                <a:ea typeface="ＭＳ Ｐゴシック" charset="0"/>
                <a:cs typeface="+mj-cs"/>
              </a:rPr>
              <a:t> </a:t>
            </a:r>
            <a:r>
              <a:rPr lang="en-GB" dirty="0" smtClean="0">
                <a:ea typeface="ＭＳ Ｐゴシック" charset="0"/>
                <a:cs typeface="+mj-cs"/>
              </a:rPr>
              <a:t>Lights</a:t>
            </a:r>
            <a:endParaRPr lang="en-GB" dirty="0">
              <a:ea typeface="ＭＳ Ｐゴシック" charset="0"/>
              <a:cs typeface="+mj-cs"/>
            </a:endParaRPr>
          </a:p>
        </p:txBody>
      </p:sp>
      <p:pic>
        <p:nvPicPr>
          <p:cNvPr id="9218" name="Picture 3" descr="amb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4232275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4" descr="diffu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066800"/>
            <a:ext cx="4283075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5" descr="specul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646488"/>
            <a:ext cx="4283075" cy="321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 smtClean="0"/>
              <a:t>Phong</a:t>
            </a:r>
            <a:r>
              <a:rPr lang="en-IE" sz="3200" dirty="0" smtClean="0"/>
              <a:t> </a:t>
            </a:r>
            <a:r>
              <a:rPr lang="en-IE" sz="3200" dirty="0" smtClean="0"/>
              <a:t>Reflection Model </a:t>
            </a:r>
            <a:r>
              <a:rPr lang="en-US" altLang="zh-TW" sz="3200" dirty="0" smtClean="0"/>
              <a:t>for </a:t>
            </a:r>
            <a:r>
              <a:rPr lang="en-IE" sz="3200" dirty="0" smtClean="0"/>
              <a:t>Calculating </a:t>
            </a:r>
            <a:r>
              <a:rPr lang="en-IE" sz="3200" dirty="0" smtClean="0"/>
              <a:t>L</a:t>
            </a:r>
            <a:r>
              <a:rPr lang="en-IE" sz="3200" dirty="0" smtClean="0"/>
              <a:t>ight </a:t>
            </a:r>
            <a:r>
              <a:rPr lang="en-IE" sz="3200" dirty="0" smtClean="0"/>
              <a:t>Intensity at a Point</a:t>
            </a:r>
            <a:endParaRPr lang="en-US" altLang="zh-TW" sz="3200" dirty="0" smtClean="0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The </a:t>
            </a:r>
            <a:r>
              <a:rPr lang="en-GB" dirty="0" err="1" smtClean="0">
                <a:solidFill>
                  <a:srgbClr val="0000FF"/>
                </a:solidFill>
              </a:rPr>
              <a:t>Phong</a:t>
            </a:r>
            <a:r>
              <a:rPr lang="en-GB" dirty="0" smtClean="0">
                <a:solidFill>
                  <a:srgbClr val="0000FF"/>
                </a:solidFill>
              </a:rPr>
              <a:t> model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was presented by </a:t>
            </a:r>
            <a:r>
              <a:rPr lang="en-GB" dirty="0" err="1" smtClean="0">
                <a:solidFill>
                  <a:srgbClr val="C00000"/>
                </a:solidFill>
              </a:rPr>
              <a:t>Phong</a:t>
            </a:r>
            <a:r>
              <a:rPr lang="en-GB" dirty="0" smtClean="0"/>
              <a:t> </a:t>
            </a:r>
          </a:p>
          <a:p>
            <a:pPr eaLnBrk="1" hangingPunct="1">
              <a:buNone/>
            </a:pPr>
            <a:r>
              <a:rPr lang="en-GB" dirty="0" smtClean="0"/>
              <a:t> </a:t>
            </a:r>
            <a:r>
              <a:rPr lang="en-GB" dirty="0" smtClean="0"/>
              <a:t>   </a:t>
            </a:r>
            <a:r>
              <a:rPr lang="en-GB" dirty="0" smtClean="0"/>
              <a:t>in </a:t>
            </a:r>
            <a:r>
              <a:rPr lang="en-GB" dirty="0" smtClean="0"/>
              <a:t>his PhD dissertation (1973, University of Utah) "</a:t>
            </a:r>
            <a:r>
              <a:rPr lang="en-GB" i="1" dirty="0" smtClean="0"/>
              <a:t>Illumination for Computer Generated Pictures</a:t>
            </a:r>
            <a:r>
              <a:rPr lang="en-GB" altLang="en-GB" dirty="0" smtClean="0"/>
              <a:t>”</a:t>
            </a:r>
            <a:r>
              <a:rPr lang="en-GB" dirty="0" smtClean="0"/>
              <a:t>, a model based on observations.</a:t>
            </a:r>
          </a:p>
          <a:p>
            <a:pPr eaLnBrk="1" hangingPunct="1">
              <a:buNone/>
            </a:pPr>
            <a:endParaRPr lang="en-GB" sz="1600" dirty="0" smtClean="0"/>
          </a:p>
          <a:p>
            <a:pPr eaLnBrk="1" hangingPunct="1"/>
            <a:r>
              <a:rPr lang="en-GB" dirty="0" smtClean="0"/>
              <a:t>It </a:t>
            </a:r>
            <a:r>
              <a:rPr lang="en-GB" dirty="0" smtClean="0"/>
              <a:t>is used to calculate light intensity at a vertex, which is then multiplied by the colour (R,G,B separately) of the vertex render the vertex.</a:t>
            </a:r>
            <a:endParaRPr lang="en-US" altLang="zh-TW" dirty="0" smtClean="0"/>
          </a:p>
        </p:txBody>
      </p:sp>
      <p:pic>
        <p:nvPicPr>
          <p:cNvPr id="1024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49794"/>
            <a:ext cx="91440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err="1" smtClean="0"/>
              <a:t>Phong</a:t>
            </a:r>
            <a:r>
              <a:rPr lang="en-IE" sz="3200" dirty="0" smtClean="0"/>
              <a:t> </a:t>
            </a:r>
            <a:r>
              <a:rPr lang="en-IE" sz="3200" dirty="0" smtClean="0"/>
              <a:t>Reflection Model –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IE" sz="3200" dirty="0" smtClean="0"/>
              <a:t>Calculating </a:t>
            </a:r>
            <a:r>
              <a:rPr lang="en-IE" sz="3200" dirty="0" smtClean="0"/>
              <a:t>Light Intensity </a:t>
            </a:r>
            <a:r>
              <a:rPr lang="en-IE" sz="3200" dirty="0" smtClean="0"/>
              <a:t>at Point</a:t>
            </a:r>
            <a:endParaRPr lang="en-GB" sz="32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 smtClean="0"/>
              <a:t>It uses four vectors to calculate light intensity at a point on a surface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GB" altLang="en-US" b="1" dirty="0" smtClean="0">
                <a:solidFill>
                  <a:srgbClr val="000000"/>
                </a:solidFill>
              </a:rPr>
              <a:t>V</a:t>
            </a:r>
            <a:r>
              <a:rPr lang="en-GB" altLang="en-US" dirty="0" smtClean="0">
                <a:solidFill>
                  <a:srgbClr val="000000"/>
                </a:solidFill>
              </a:rPr>
              <a:t> = Direction of the viewer (COP)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solidFill>
                  <a:srgbClr val="000000"/>
                </a:solidFill>
              </a:rPr>
              <a:t>R</a:t>
            </a:r>
            <a:r>
              <a:rPr lang="en-GB" altLang="en-US" dirty="0" smtClean="0">
                <a:solidFill>
                  <a:srgbClr val="000000"/>
                </a:solidFill>
              </a:rPr>
              <a:t> = Direction of perfect reflection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solidFill>
                  <a:srgbClr val="000000"/>
                </a:solidFill>
              </a:rPr>
              <a:t>N</a:t>
            </a:r>
            <a:r>
              <a:rPr lang="en-GB" altLang="en-US" dirty="0" smtClean="0">
                <a:solidFill>
                  <a:srgbClr val="000000"/>
                </a:solidFill>
              </a:rPr>
              <a:t> = Surface normal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GB" altLang="en-US" b="1" dirty="0" smtClean="0">
                <a:solidFill>
                  <a:srgbClr val="000000"/>
                </a:solidFill>
              </a:rPr>
              <a:t>L</a:t>
            </a:r>
            <a:r>
              <a:rPr lang="en-GB" altLang="en-US" dirty="0" smtClean="0">
                <a:solidFill>
                  <a:srgbClr val="000000"/>
                </a:solidFill>
              </a:rPr>
              <a:t> = Direction of light source</a:t>
            </a:r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7" name="群組 26"/>
          <p:cNvGrpSpPr/>
          <p:nvPr/>
        </p:nvGrpSpPr>
        <p:grpSpPr>
          <a:xfrm>
            <a:off x="1480976" y="4052349"/>
            <a:ext cx="6187774" cy="2500851"/>
            <a:chOff x="1480976" y="4052349"/>
            <a:chExt cx="6187774" cy="2500851"/>
          </a:xfrm>
        </p:grpSpPr>
        <p:sp>
          <p:nvSpPr>
            <p:cNvPr id="11268" name="Line 5"/>
            <p:cNvSpPr>
              <a:spLocks noChangeShapeType="1"/>
            </p:cNvSpPr>
            <p:nvPr/>
          </p:nvSpPr>
          <p:spPr bwMode="auto">
            <a:xfrm>
              <a:off x="6366809" y="4617322"/>
              <a:ext cx="0" cy="33481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469052" y="5343669"/>
              <a:ext cx="354265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V</a:t>
              </a:r>
            </a:p>
          </p:txBody>
        </p:sp>
        <p:sp>
          <p:nvSpPr>
            <p:cNvPr id="11270" name="Line 7"/>
            <p:cNvSpPr>
              <a:spLocks noChangeShapeType="1"/>
            </p:cNvSpPr>
            <p:nvPr/>
          </p:nvSpPr>
          <p:spPr bwMode="auto">
            <a:xfrm>
              <a:off x="2635560" y="6438107"/>
              <a:ext cx="40813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4596660" y="4829544"/>
              <a:ext cx="0" cy="12932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2" name="Line 9"/>
            <p:cNvSpPr>
              <a:spLocks noChangeShapeType="1"/>
            </p:cNvSpPr>
            <p:nvPr/>
          </p:nvSpPr>
          <p:spPr bwMode="auto">
            <a:xfrm>
              <a:off x="6137398" y="4784731"/>
              <a:ext cx="458823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 flipH="1">
              <a:off x="6124446" y="4617322"/>
              <a:ext cx="486575" cy="33481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4" name="Line 11"/>
            <p:cNvSpPr>
              <a:spLocks noChangeShapeType="1"/>
            </p:cNvSpPr>
            <p:nvPr/>
          </p:nvSpPr>
          <p:spPr bwMode="auto">
            <a:xfrm flipH="1" flipV="1">
              <a:off x="6124446" y="4604766"/>
              <a:ext cx="486575" cy="36202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 flipV="1">
              <a:off x="4604060" y="5209742"/>
              <a:ext cx="1246963" cy="12346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6597180" y="4052349"/>
              <a:ext cx="1071570" cy="705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light</a:t>
              </a:r>
            </a:p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11277" name="Rectangle 14"/>
            <p:cNvSpPr>
              <a:spLocks noChangeArrowheads="1"/>
            </p:cNvSpPr>
            <p:nvPr/>
          </p:nvSpPr>
          <p:spPr bwMode="auto">
            <a:xfrm>
              <a:off x="4428302" y="4500570"/>
              <a:ext cx="368692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5823362" y="4955018"/>
              <a:ext cx="339838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 flipH="1" flipV="1">
              <a:off x="3016680" y="5209742"/>
              <a:ext cx="1587381" cy="12346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2688891" y="4884690"/>
              <a:ext cx="382911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GB" sz="20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 flipH="1" flipV="1">
              <a:off x="2779868" y="5645006"/>
              <a:ext cx="1824193" cy="7993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2" name="Line 19"/>
            <p:cNvSpPr>
              <a:spLocks noChangeShapeType="1"/>
            </p:cNvSpPr>
            <p:nvPr/>
          </p:nvSpPr>
          <p:spPr bwMode="auto">
            <a:xfrm>
              <a:off x="2076261" y="5316620"/>
              <a:ext cx="223862" cy="2469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2076261" y="5308249"/>
              <a:ext cx="3015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4" name="Arc 21"/>
            <p:cNvSpPr>
              <a:spLocks/>
            </p:cNvSpPr>
            <p:nvPr/>
          </p:nvSpPr>
          <p:spPr bwMode="auto">
            <a:xfrm>
              <a:off x="2235369" y="5318713"/>
              <a:ext cx="72154" cy="167409"/>
            </a:xfrm>
            <a:custGeom>
              <a:avLst/>
              <a:gdLst>
                <a:gd name="T0" fmla="*/ 0 w 21600"/>
                <a:gd name="T1" fmla="*/ 2147483647 h 21594"/>
                <a:gd name="T2" fmla="*/ 2147483647 w 21600"/>
                <a:gd name="T3" fmla="*/ 0 h 21594"/>
                <a:gd name="T4" fmla="*/ 2147483647 w 21600"/>
                <a:gd name="T5" fmla="*/ 2147483647 h 215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94" fill="none" extrusionOk="0">
                  <a:moveTo>
                    <a:pt x="0" y="21594"/>
                  </a:moveTo>
                  <a:cubicBezTo>
                    <a:pt x="0" y="9855"/>
                    <a:pt x="9373" y="266"/>
                    <a:pt x="21108" y="-1"/>
                  </a:cubicBezTo>
                </a:path>
                <a:path w="21600" h="21594" stroke="0" extrusionOk="0">
                  <a:moveTo>
                    <a:pt x="0" y="21594"/>
                  </a:moveTo>
                  <a:cubicBezTo>
                    <a:pt x="0" y="9855"/>
                    <a:pt x="9373" y="266"/>
                    <a:pt x="21108" y="-1"/>
                  </a:cubicBezTo>
                  <a:lnTo>
                    <a:pt x="21600" y="21594"/>
                  </a:lnTo>
                  <a:lnTo>
                    <a:pt x="0" y="2159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5" name="Rectangle 22"/>
            <p:cNvSpPr>
              <a:spLocks noChangeArrowheads="1"/>
            </p:cNvSpPr>
            <p:nvPr/>
          </p:nvSpPr>
          <p:spPr bwMode="auto">
            <a:xfrm>
              <a:off x="1480976" y="5052884"/>
              <a:ext cx="704886" cy="518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eye</a:t>
              </a:r>
            </a:p>
          </p:txBody>
        </p:sp>
        <p:sp>
          <p:nvSpPr>
            <p:cNvPr id="11286" name="Rectangle 23"/>
            <p:cNvSpPr>
              <a:spLocks noChangeArrowheads="1"/>
            </p:cNvSpPr>
            <p:nvPr/>
          </p:nvSpPr>
          <p:spPr bwMode="auto">
            <a:xfrm>
              <a:off x="5572132" y="6072207"/>
              <a:ext cx="1285884" cy="397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surface</a:t>
              </a:r>
            </a:p>
          </p:txBody>
        </p:sp>
        <p:sp>
          <p:nvSpPr>
            <p:cNvPr id="11287" name="Oval 1"/>
            <p:cNvSpPr>
              <a:spLocks noChangeArrowheads="1"/>
            </p:cNvSpPr>
            <p:nvPr/>
          </p:nvSpPr>
          <p:spPr bwMode="auto">
            <a:xfrm>
              <a:off x="4511675" y="6351588"/>
              <a:ext cx="177800" cy="2016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GB"/>
            </a:p>
          </p:txBody>
        </p:sp>
        <p:cxnSp>
          <p:nvCxnSpPr>
            <p:cNvPr id="26" name="直線接點 25"/>
            <p:cNvCxnSpPr/>
            <p:nvPr/>
          </p:nvCxnSpPr>
          <p:spPr bwMode="auto">
            <a:xfrm rot="5400000">
              <a:off x="4277447" y="606141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135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eaLnBrk="1" hangingPunct="1"/>
            <a:r>
              <a:rPr lang="en-US" altLang="zh-TW" sz="3200" dirty="0" err="1" smtClean="0"/>
              <a:t>Phong</a:t>
            </a:r>
            <a:r>
              <a:rPr lang="en-IE" sz="3200" dirty="0" smtClean="0"/>
              <a:t> </a:t>
            </a:r>
            <a:r>
              <a:rPr lang="en-IE" sz="3200" dirty="0" smtClean="0"/>
              <a:t>Reflection Model -</a:t>
            </a:r>
            <a:br>
              <a:rPr lang="en-IE" sz="3200" dirty="0" smtClean="0"/>
            </a:br>
            <a:r>
              <a:rPr lang="en-IE" sz="3200" dirty="0" smtClean="0"/>
              <a:t>Calculating Light Intensity at Point</a:t>
            </a:r>
            <a:endParaRPr lang="en-GB" sz="3200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2290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57324"/>
            <a:ext cx="4381500" cy="3186122"/>
          </a:xfrm>
        </p:spPr>
        <p:txBody>
          <a:bodyPr/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sz="2400" b="1" dirty="0" smtClean="0">
                <a:solidFill>
                  <a:srgbClr val="FF8000"/>
                </a:solidFill>
              </a:rPr>
              <a:t>Diffuse: </a:t>
            </a:r>
            <a:r>
              <a:rPr lang="en-IE" sz="2400" dirty="0" smtClean="0"/>
              <a:t>light intensity </a:t>
            </a:r>
            <a:r>
              <a:rPr lang="en-IE" sz="2400" dirty="0" smtClean="0"/>
              <a:t/>
            </a:r>
            <a:br>
              <a:rPr lang="en-IE" sz="2400" dirty="0" smtClean="0"/>
            </a:br>
            <a:r>
              <a:rPr lang="en-IE" sz="2200" dirty="0" smtClean="0"/>
              <a:t>depends </a:t>
            </a:r>
            <a:r>
              <a:rPr lang="en-IE" sz="2200" dirty="0" smtClean="0"/>
              <a:t>on the angle </a:t>
            </a:r>
            <a:r>
              <a:rPr lang="en-IE" sz="2200" dirty="0" smtClean="0"/>
              <a:t>    </a:t>
            </a:r>
            <a:r>
              <a:rPr lang="en-IE" sz="2200" dirty="0" smtClean="0">
                <a:sym typeface="Symbol" pitchFamily="18" charset="2"/>
              </a:rPr>
              <a:t>between</a:t>
            </a:r>
            <a:r>
              <a:rPr lang="en-IE" sz="2400" dirty="0" smtClean="0">
                <a:sym typeface="Symbol" pitchFamily="18" charset="2"/>
              </a:rPr>
              <a:t> </a:t>
            </a:r>
            <a:r>
              <a:rPr lang="en-IE" sz="2400" dirty="0" smtClean="0">
                <a:sym typeface="Symbol" pitchFamily="18" charset="2"/>
              </a:rPr>
              <a:t>L and N (strongest when   = 0):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I</a:t>
            </a:r>
            <a:r>
              <a:rPr lang="en-GB" sz="2400" b="1" baseline="-25000" dirty="0" smtClean="0">
                <a:solidFill>
                  <a:srgbClr val="FF0000"/>
                </a:solidFill>
              </a:rPr>
              <a:t>d</a:t>
            </a:r>
            <a:r>
              <a:rPr lang="en-GB" sz="2400" b="1" dirty="0" smtClean="0">
                <a:solidFill>
                  <a:srgbClr val="FF0000"/>
                </a:solidFill>
              </a:rPr>
              <a:t> = </a:t>
            </a:r>
            <a:r>
              <a:rPr lang="en-GB" sz="2400" b="1" dirty="0" err="1" smtClean="0">
                <a:solidFill>
                  <a:srgbClr val="FF0000"/>
                </a:solidFill>
              </a:rPr>
              <a:t>K</a:t>
            </a:r>
            <a:r>
              <a:rPr lang="en-GB" sz="24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GB" sz="2400" b="1" dirty="0" smtClean="0">
                <a:solidFill>
                  <a:srgbClr val="FF0000"/>
                </a:solidFill>
              </a:rPr>
              <a:t> * L</a:t>
            </a:r>
            <a:r>
              <a:rPr lang="en-GB" sz="2400" b="1" baseline="-25000" dirty="0" smtClean="0">
                <a:solidFill>
                  <a:srgbClr val="FF0000"/>
                </a:solidFill>
              </a:rPr>
              <a:t>d </a:t>
            </a:r>
            <a:r>
              <a:rPr lang="en-GB" sz="2400" b="1" dirty="0" smtClean="0">
                <a:solidFill>
                  <a:srgbClr val="FF0000"/>
                </a:solidFill>
              </a:rPr>
              <a:t>* (</a:t>
            </a:r>
            <a:r>
              <a:rPr lang="en-GB" sz="2400" b="1" dirty="0" smtClean="0">
                <a:solidFill>
                  <a:srgbClr val="FF0000"/>
                </a:solidFill>
              </a:rPr>
              <a:t>L </a:t>
            </a:r>
            <a:r>
              <a:rPr lang="en-GB" sz="2400" b="1" dirty="0" smtClean="0">
                <a:solidFill>
                  <a:srgbClr val="FF0000"/>
                </a:solidFill>
              </a:rPr>
              <a:t>dot N)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= </a:t>
            </a:r>
            <a:r>
              <a:rPr lang="en-GB" sz="2400" b="1" dirty="0" err="1" smtClean="0">
                <a:solidFill>
                  <a:srgbClr val="FF0000"/>
                </a:solidFill>
              </a:rPr>
              <a:t>K</a:t>
            </a:r>
            <a:r>
              <a:rPr lang="en-GB" sz="24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GB" sz="2400" b="1" dirty="0" smtClean="0">
                <a:solidFill>
                  <a:srgbClr val="FF0000"/>
                </a:solidFill>
              </a:rPr>
              <a:t>* L</a:t>
            </a:r>
            <a:r>
              <a:rPr lang="en-GB" sz="2400" b="1" baseline="-25000" dirty="0" smtClean="0">
                <a:solidFill>
                  <a:srgbClr val="FF0000"/>
                </a:solidFill>
              </a:rPr>
              <a:t>d</a:t>
            </a:r>
            <a:r>
              <a:rPr lang="en-GB" sz="2400" b="1" dirty="0" smtClean="0">
                <a:solidFill>
                  <a:srgbClr val="FF0000"/>
                </a:solidFill>
              </a:rPr>
              <a:t>*</a:t>
            </a:r>
            <a:r>
              <a:rPr lang="en-GB" sz="2400" b="1" baseline="-25000" dirty="0" smtClean="0">
                <a:solidFill>
                  <a:srgbClr val="FF0000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|L| * |N| * </a:t>
            </a:r>
            <a:r>
              <a:rPr lang="en-GB" sz="2400" b="1" dirty="0" err="1" smtClean="0">
                <a:solidFill>
                  <a:srgbClr val="FF0000"/>
                </a:solidFill>
              </a:rPr>
              <a:t>cos</a:t>
            </a:r>
            <a:r>
              <a:rPr lang="en-GB" sz="2400" b="1" dirty="0" smtClean="0">
                <a:solidFill>
                  <a:srgbClr val="FF0000"/>
                </a:solidFill>
              </a:rPr>
              <a:t>(  )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I</a:t>
            </a:r>
            <a:r>
              <a:rPr lang="en-GB" sz="2000" baseline="-25000" dirty="0" smtClean="0">
                <a:solidFill>
                  <a:srgbClr val="000000"/>
                </a:solidFill>
              </a:rPr>
              <a:t>d</a:t>
            </a:r>
            <a:r>
              <a:rPr lang="en-GB" sz="2000" dirty="0" smtClean="0">
                <a:solidFill>
                  <a:srgbClr val="000000"/>
                </a:solidFill>
              </a:rPr>
              <a:t> = Reflected intensity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sz="2000" dirty="0" err="1" smtClean="0">
                <a:solidFill>
                  <a:srgbClr val="000000"/>
                </a:solidFill>
              </a:rPr>
              <a:t>K</a:t>
            </a:r>
            <a:r>
              <a:rPr lang="en-GB" sz="2000" baseline="-25000" dirty="0" err="1" smtClean="0">
                <a:solidFill>
                  <a:srgbClr val="000000"/>
                </a:solidFill>
              </a:rPr>
              <a:t>d</a:t>
            </a:r>
            <a:r>
              <a:rPr lang="en-GB" sz="2000" dirty="0" smtClean="0">
                <a:solidFill>
                  <a:srgbClr val="000000"/>
                </a:solidFill>
              </a:rPr>
              <a:t> = Diffuse reflection coefficient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sz="2000" dirty="0" smtClean="0">
                <a:solidFill>
                  <a:srgbClr val="000000"/>
                </a:solidFill>
              </a:rPr>
              <a:t>L</a:t>
            </a:r>
            <a:r>
              <a:rPr lang="en-GB" sz="2000" baseline="-25000" dirty="0" smtClean="0">
                <a:solidFill>
                  <a:srgbClr val="000000"/>
                </a:solidFill>
              </a:rPr>
              <a:t>d</a:t>
            </a:r>
            <a:r>
              <a:rPr lang="en-GB" sz="2000" dirty="0" smtClean="0">
                <a:solidFill>
                  <a:srgbClr val="000000"/>
                </a:solidFill>
              </a:rPr>
              <a:t> = Intensity of light source</a:t>
            </a:r>
            <a:endParaRPr lang="en-GB" sz="2000" dirty="0" smtClean="0">
              <a:latin typeface="Times New Roman" pitchFamily="18" charset="0"/>
            </a:endParaRPr>
          </a:p>
          <a:p>
            <a:pPr marL="0" indent="0">
              <a:buFontTx/>
              <a:buNone/>
            </a:pPr>
            <a:endParaRPr lang="en-GB" sz="2000" dirty="0" smtClean="0"/>
          </a:p>
        </p:txBody>
      </p:sp>
      <p:sp>
        <p:nvSpPr>
          <p:cNvPr id="12291" name="Rectangle 10"/>
          <p:cNvSpPr>
            <a:spLocks noChangeArrowheads="1"/>
          </p:cNvSpPr>
          <p:nvPr/>
        </p:nvSpPr>
        <p:spPr bwMode="auto">
          <a:xfrm>
            <a:off x="381000" y="1533524"/>
            <a:ext cx="4343400" cy="253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GB" b="1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Ambient:</a:t>
            </a:r>
            <a:r>
              <a:rPr lang="en-GB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0" dirty="0">
                <a:latin typeface="Arial" pitchFamily="34" charset="0"/>
                <a:cs typeface="Arial" pitchFamily="34" charset="0"/>
              </a:rPr>
              <a:t>light is the same everywhere and appears to have no direction: </a:t>
            </a:r>
          </a:p>
          <a:p>
            <a:r>
              <a:rPr lang="en-GB" dirty="0" err="1">
                <a:solidFill>
                  <a:srgbClr val="FF0000"/>
                </a:solidFill>
                <a:latin typeface="Century Gothic" pitchFamily="34" charset="0"/>
              </a:rPr>
              <a:t>I</a:t>
            </a:r>
            <a:r>
              <a:rPr lang="en-GB" baseline="-25000" dirty="0" err="1">
                <a:solidFill>
                  <a:srgbClr val="FF0000"/>
                </a:solidFill>
                <a:latin typeface="Century Gothic" pitchFamily="34" charset="0"/>
              </a:rPr>
              <a:t>a</a:t>
            </a:r>
            <a:r>
              <a:rPr lang="en-GB" dirty="0">
                <a:solidFill>
                  <a:srgbClr val="FF0000"/>
                </a:solidFill>
                <a:latin typeface="Century Gothic" pitchFamily="34" charset="0"/>
              </a:rPr>
              <a:t> = K</a:t>
            </a:r>
            <a:r>
              <a:rPr lang="en-GB" baseline="-25000" dirty="0">
                <a:solidFill>
                  <a:srgbClr val="FF0000"/>
                </a:solidFill>
                <a:latin typeface="Century Gothic" pitchFamily="34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Arial" pitchFamily="34" charset="0"/>
              </a:rPr>
              <a:t>* </a:t>
            </a:r>
            <a:r>
              <a:rPr lang="en-GB" dirty="0">
                <a:solidFill>
                  <a:srgbClr val="FF0000"/>
                </a:solidFill>
                <a:latin typeface="Century Gothic" pitchFamily="34" charset="0"/>
              </a:rPr>
              <a:t>L</a:t>
            </a:r>
            <a:r>
              <a:rPr lang="en-GB" baseline="-25000" dirty="0">
                <a:solidFill>
                  <a:srgbClr val="FF0000"/>
                </a:solidFill>
                <a:latin typeface="Century Gothic" pitchFamily="34" charset="0"/>
              </a:rPr>
              <a:t>a</a:t>
            </a:r>
            <a:endParaRPr lang="en-GB" sz="20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2000" b="0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GB" sz="2000" b="0" baseline="-25000" dirty="0" err="1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GB" sz="2000" b="0" dirty="0">
                <a:solidFill>
                  <a:srgbClr val="000000"/>
                </a:solidFill>
                <a:latin typeface="Arial" pitchFamily="34" charset="0"/>
              </a:rPr>
              <a:t> = Light intensity</a:t>
            </a:r>
          </a:p>
          <a:p>
            <a:pPr>
              <a:spcBef>
                <a:spcPts val="600"/>
              </a:spcBef>
            </a:pPr>
            <a:r>
              <a:rPr lang="en-GB" sz="2000" b="0" dirty="0">
                <a:solidFill>
                  <a:srgbClr val="000000"/>
                </a:solidFill>
                <a:latin typeface="Arial" pitchFamily="34" charset="0"/>
              </a:rPr>
              <a:t>K</a:t>
            </a:r>
            <a:r>
              <a:rPr lang="en-GB" sz="2000" b="0" baseline="-25000" dirty="0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GB" sz="2000" b="0" dirty="0">
                <a:solidFill>
                  <a:srgbClr val="000000"/>
                </a:solidFill>
                <a:latin typeface="Arial" pitchFamily="34" charset="0"/>
              </a:rPr>
              <a:t> = Reflection coefficient</a:t>
            </a:r>
          </a:p>
          <a:p>
            <a:pPr>
              <a:spcBef>
                <a:spcPts val="600"/>
              </a:spcBef>
            </a:pPr>
            <a:r>
              <a:rPr lang="en-GB" sz="2000" b="0" dirty="0">
                <a:solidFill>
                  <a:srgbClr val="000000"/>
                </a:solidFill>
                <a:latin typeface="Arial" pitchFamily="34" charset="0"/>
              </a:rPr>
              <a:t>L</a:t>
            </a:r>
            <a:r>
              <a:rPr lang="en-GB" sz="2000" b="0" baseline="-25000" dirty="0">
                <a:solidFill>
                  <a:srgbClr val="000000"/>
                </a:solidFill>
                <a:latin typeface="Century Gothic" pitchFamily="34" charset="0"/>
              </a:rPr>
              <a:t>a</a:t>
            </a:r>
            <a:r>
              <a:rPr lang="en-GB" sz="2000" b="0" dirty="0">
                <a:solidFill>
                  <a:srgbClr val="000000"/>
                </a:solidFill>
                <a:latin typeface="Arial" pitchFamily="34" charset="0"/>
              </a:rPr>
              <a:t> = Intensity of incoming light</a:t>
            </a:r>
          </a:p>
        </p:txBody>
      </p:sp>
      <p:sp>
        <p:nvSpPr>
          <p:cNvPr id="12292" name="Rectangle 48"/>
          <p:cNvSpPr>
            <a:spLocks noChangeArrowheads="1"/>
          </p:cNvSpPr>
          <p:nvPr/>
        </p:nvSpPr>
        <p:spPr bwMode="auto">
          <a:xfrm>
            <a:off x="8020593" y="2938757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dirty="0">
                <a:solidFill>
                  <a:srgbClr val="000000"/>
                </a:solidFill>
                <a:latin typeface="Symbol" pitchFamily="18" charset="2"/>
              </a:rPr>
              <a:t></a:t>
            </a:r>
            <a:endParaRPr lang="en-US" altLang="zh-TW" dirty="0">
              <a:solidFill>
                <a:srgbClr val="000000"/>
              </a:solidFill>
              <a:latin typeface="Symbol" pitchFamily="18" charset="2"/>
            </a:endParaRPr>
          </a:p>
        </p:txBody>
      </p:sp>
      <p:pic>
        <p:nvPicPr>
          <p:cNvPr id="30" name="Picture 29" descr="Screen Shot 2016-02-05 at 3.05.45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4618290"/>
            <a:ext cx="24384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Rectangle 48"/>
          <p:cNvSpPr>
            <a:spLocks noChangeArrowheads="1"/>
          </p:cNvSpPr>
          <p:nvPr/>
        </p:nvSpPr>
        <p:spPr bwMode="auto">
          <a:xfrm>
            <a:off x="8126775" y="2109260"/>
            <a:ext cx="344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dirty="0">
                <a:solidFill>
                  <a:srgbClr val="000000"/>
                </a:solidFill>
                <a:latin typeface="Symbol" pitchFamily="18" charset="2"/>
              </a:rPr>
              <a:t></a:t>
            </a:r>
            <a:endParaRPr lang="en-US" altLang="zh-TW" dirty="0">
              <a:solidFill>
                <a:srgbClr val="000000"/>
              </a:solidFill>
              <a:latin typeface="Symbol" pitchFamily="18" charset="2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48569" y="4189097"/>
            <a:ext cx="4882980" cy="1967727"/>
            <a:chOff x="78372" y="4585473"/>
            <a:chExt cx="4882980" cy="1967727"/>
          </a:xfrm>
          <a:noFill/>
        </p:grpSpPr>
        <p:sp>
          <p:nvSpPr>
            <p:cNvPr id="12296" name="Line 61"/>
            <p:cNvSpPr>
              <a:spLocks noChangeShapeType="1"/>
            </p:cNvSpPr>
            <p:nvPr/>
          </p:nvSpPr>
          <p:spPr bwMode="auto">
            <a:xfrm>
              <a:off x="3836578" y="4985624"/>
              <a:ext cx="0" cy="276226"/>
            </a:xfrm>
            <a:prstGeom prst="line">
              <a:avLst/>
            </a:prstGeom>
            <a:grp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7" name="Rectangle 62"/>
            <p:cNvSpPr>
              <a:spLocks noChangeArrowheads="1"/>
            </p:cNvSpPr>
            <p:nvPr/>
          </p:nvSpPr>
          <p:spPr bwMode="auto">
            <a:xfrm>
              <a:off x="559845" y="5636029"/>
              <a:ext cx="328612" cy="4365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</a:rPr>
                <a:t>V</a:t>
              </a:r>
            </a:p>
          </p:txBody>
        </p:sp>
        <p:sp>
          <p:nvSpPr>
            <p:cNvPr id="12298" name="Line 63"/>
            <p:cNvSpPr>
              <a:spLocks noChangeShapeType="1"/>
            </p:cNvSpPr>
            <p:nvPr/>
          </p:nvSpPr>
          <p:spPr bwMode="auto">
            <a:xfrm>
              <a:off x="950912" y="6484938"/>
              <a:ext cx="326390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299" name="Line 64"/>
            <p:cNvSpPr>
              <a:spLocks noChangeShapeType="1"/>
            </p:cNvSpPr>
            <p:nvPr/>
          </p:nvSpPr>
          <p:spPr bwMode="auto">
            <a:xfrm>
              <a:off x="2519363" y="5391150"/>
              <a:ext cx="0" cy="108585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0" name="Line 65"/>
            <p:cNvSpPr>
              <a:spLocks noChangeShapeType="1"/>
            </p:cNvSpPr>
            <p:nvPr/>
          </p:nvSpPr>
          <p:spPr bwMode="auto">
            <a:xfrm>
              <a:off x="3654015" y="5123736"/>
              <a:ext cx="366713" cy="0"/>
            </a:xfrm>
            <a:prstGeom prst="line">
              <a:avLst/>
            </a:prstGeom>
            <a:grp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1" name="Line 66"/>
            <p:cNvSpPr>
              <a:spLocks noChangeShapeType="1"/>
            </p:cNvSpPr>
            <p:nvPr/>
          </p:nvSpPr>
          <p:spPr bwMode="auto">
            <a:xfrm flipH="1">
              <a:off x="3642903" y="4985624"/>
              <a:ext cx="390525" cy="276226"/>
            </a:xfrm>
            <a:prstGeom prst="line">
              <a:avLst/>
            </a:prstGeom>
            <a:grp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2" name="Line 67"/>
            <p:cNvSpPr>
              <a:spLocks noChangeShapeType="1"/>
            </p:cNvSpPr>
            <p:nvPr/>
          </p:nvSpPr>
          <p:spPr bwMode="auto">
            <a:xfrm flipH="1" flipV="1">
              <a:off x="3642903" y="4974512"/>
              <a:ext cx="390525" cy="304800"/>
            </a:xfrm>
            <a:prstGeom prst="line">
              <a:avLst/>
            </a:prstGeom>
            <a:grp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3" name="Line 68"/>
            <p:cNvSpPr>
              <a:spLocks noChangeShapeType="1"/>
            </p:cNvSpPr>
            <p:nvPr/>
          </p:nvSpPr>
          <p:spPr bwMode="auto">
            <a:xfrm flipV="1">
              <a:off x="2525712" y="5453063"/>
              <a:ext cx="996950" cy="103663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4" name="Rectangle 69"/>
            <p:cNvSpPr>
              <a:spLocks noChangeArrowheads="1"/>
            </p:cNvSpPr>
            <p:nvPr/>
          </p:nvSpPr>
          <p:spPr bwMode="auto">
            <a:xfrm>
              <a:off x="4015202" y="4585473"/>
              <a:ext cx="946150" cy="7731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</a:rPr>
                <a:t>light</a:t>
              </a:r>
            </a:p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</a:rPr>
                <a:t>source</a:t>
              </a:r>
            </a:p>
          </p:txBody>
        </p:sp>
        <p:sp>
          <p:nvSpPr>
            <p:cNvPr id="12305" name="Rectangle 70"/>
            <p:cNvSpPr>
              <a:spLocks noChangeArrowheads="1"/>
            </p:cNvSpPr>
            <p:nvPr/>
          </p:nvSpPr>
          <p:spPr bwMode="auto">
            <a:xfrm>
              <a:off x="2345239" y="4990279"/>
              <a:ext cx="339725" cy="4365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</a:rPr>
                <a:t>N</a:t>
              </a:r>
            </a:p>
          </p:txBody>
        </p:sp>
        <p:sp>
          <p:nvSpPr>
            <p:cNvPr id="12306" name="Rectangle 71"/>
            <p:cNvSpPr>
              <a:spLocks noChangeArrowheads="1"/>
            </p:cNvSpPr>
            <p:nvPr/>
          </p:nvSpPr>
          <p:spPr bwMode="auto">
            <a:xfrm>
              <a:off x="3579813" y="5270500"/>
              <a:ext cx="312737" cy="4365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pitchFamily="34" charset="0"/>
                </a:rPr>
                <a:t>L</a:t>
              </a:r>
            </a:p>
          </p:txBody>
        </p:sp>
        <p:sp>
          <p:nvSpPr>
            <p:cNvPr id="12307" name="Line 72"/>
            <p:cNvSpPr>
              <a:spLocks noChangeShapeType="1"/>
            </p:cNvSpPr>
            <p:nvPr/>
          </p:nvSpPr>
          <p:spPr bwMode="auto">
            <a:xfrm flipH="1" flipV="1">
              <a:off x="1255713" y="5453063"/>
              <a:ext cx="1266825" cy="1036637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08" name="Rectangle 73"/>
            <p:cNvSpPr>
              <a:spLocks noChangeArrowheads="1"/>
            </p:cNvSpPr>
            <p:nvPr/>
          </p:nvSpPr>
          <p:spPr bwMode="auto">
            <a:xfrm>
              <a:off x="1082954" y="5082896"/>
              <a:ext cx="341313" cy="434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sp>
          <p:nvSpPr>
            <p:cNvPr id="12309" name="Line 74"/>
            <p:cNvSpPr>
              <a:spLocks noChangeShapeType="1"/>
            </p:cNvSpPr>
            <p:nvPr/>
          </p:nvSpPr>
          <p:spPr bwMode="auto">
            <a:xfrm flipH="1" flipV="1">
              <a:off x="828675" y="5913438"/>
              <a:ext cx="1697038" cy="576262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0" name="Rectangle 78"/>
            <p:cNvSpPr>
              <a:spLocks noChangeArrowheads="1"/>
            </p:cNvSpPr>
            <p:nvPr/>
          </p:nvSpPr>
          <p:spPr bwMode="auto">
            <a:xfrm>
              <a:off x="78372" y="5522593"/>
              <a:ext cx="565150" cy="4365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Arial" pitchFamily="34" charset="0"/>
                </a:rPr>
                <a:t>eye</a:t>
              </a:r>
            </a:p>
          </p:txBody>
        </p:sp>
        <p:sp>
          <p:nvSpPr>
            <p:cNvPr id="12311" name="Rectangle 79"/>
            <p:cNvSpPr>
              <a:spLocks noChangeArrowheads="1"/>
            </p:cNvSpPr>
            <p:nvPr/>
          </p:nvSpPr>
          <p:spPr bwMode="auto">
            <a:xfrm>
              <a:off x="3149600" y="6116638"/>
              <a:ext cx="1011238" cy="4365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  <a:latin typeface="Arial" pitchFamily="34" charset="0"/>
                </a:rPr>
                <a:t>surface</a:t>
              </a:r>
            </a:p>
          </p:txBody>
        </p:sp>
        <p:sp>
          <p:nvSpPr>
            <p:cNvPr id="12312" name="Rectangle 80"/>
            <p:cNvSpPr>
              <a:spLocks noChangeArrowheads="1"/>
            </p:cNvSpPr>
            <p:nvPr/>
          </p:nvSpPr>
          <p:spPr bwMode="auto">
            <a:xfrm>
              <a:off x="1668464" y="5863584"/>
              <a:ext cx="320675" cy="5064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dirty="0">
                  <a:solidFill>
                    <a:srgbClr val="000000"/>
                  </a:solidFill>
                  <a:latin typeface="Symbol" pitchFamily="18" charset="2"/>
                </a:rPr>
                <a:t></a:t>
              </a:r>
              <a:endParaRPr lang="en-US" altLang="zh-TW" dirty="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sp>
          <p:nvSpPr>
            <p:cNvPr id="12313" name="Arc 81"/>
            <p:cNvSpPr>
              <a:spLocks/>
            </p:cNvSpPr>
            <p:nvPr/>
          </p:nvSpPr>
          <p:spPr bwMode="auto">
            <a:xfrm>
              <a:off x="2522048" y="5907845"/>
              <a:ext cx="278254" cy="337625"/>
            </a:xfrm>
            <a:custGeom>
              <a:avLst/>
              <a:gdLst>
                <a:gd name="T0" fmla="*/ 0 w 21181"/>
                <a:gd name="T1" fmla="*/ 0 h 21600"/>
                <a:gd name="T2" fmla="*/ 0 w 21181"/>
                <a:gd name="T3" fmla="*/ 0 h 21600"/>
                <a:gd name="T4" fmla="*/ 0 w 2118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81" h="21600" fill="none" extrusionOk="0">
                  <a:moveTo>
                    <a:pt x="-1" y="0"/>
                  </a:moveTo>
                  <a:cubicBezTo>
                    <a:pt x="10296" y="0"/>
                    <a:pt x="19161" y="7267"/>
                    <a:pt x="21180" y="17364"/>
                  </a:cubicBezTo>
                </a:path>
                <a:path w="21181" h="21600" stroke="0" extrusionOk="0">
                  <a:moveTo>
                    <a:pt x="-1" y="0"/>
                  </a:moveTo>
                  <a:cubicBezTo>
                    <a:pt x="10296" y="0"/>
                    <a:pt x="19161" y="7267"/>
                    <a:pt x="21180" y="1736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314" name="Rectangle 83"/>
            <p:cNvSpPr>
              <a:spLocks noChangeArrowheads="1"/>
            </p:cNvSpPr>
            <p:nvPr/>
          </p:nvSpPr>
          <p:spPr bwMode="auto">
            <a:xfrm>
              <a:off x="2592388" y="5546725"/>
              <a:ext cx="292100" cy="439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2000">
                  <a:solidFill>
                    <a:srgbClr val="000000"/>
                  </a:solidFill>
                  <a:latin typeface="Symbol" pitchFamily="18" charset="2"/>
                </a:rPr>
                <a:t></a:t>
              </a:r>
              <a:endParaRPr lang="en-US" altLang="zh-TW" sz="2000">
                <a:solidFill>
                  <a:srgbClr val="000000"/>
                </a:solidFill>
                <a:latin typeface="Symbol" pitchFamily="18" charset="2"/>
              </a:endParaRPr>
            </a:p>
          </p:txBody>
        </p:sp>
        <p:sp>
          <p:nvSpPr>
            <p:cNvPr id="12316" name="Oval 31"/>
            <p:cNvSpPr>
              <a:spLocks noChangeArrowheads="1"/>
            </p:cNvSpPr>
            <p:nvPr/>
          </p:nvSpPr>
          <p:spPr bwMode="auto">
            <a:xfrm>
              <a:off x="2403475" y="6370638"/>
              <a:ext cx="166688" cy="18256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en-GB"/>
            </a:p>
          </p:txBody>
        </p:sp>
        <p:sp>
          <p:nvSpPr>
            <p:cNvPr id="2" name="Arc 81"/>
            <p:cNvSpPr>
              <a:spLocks/>
            </p:cNvSpPr>
            <p:nvPr/>
          </p:nvSpPr>
          <p:spPr bwMode="auto">
            <a:xfrm flipH="1">
              <a:off x="1989221" y="6096000"/>
              <a:ext cx="82884" cy="274320"/>
            </a:xfrm>
            <a:custGeom>
              <a:avLst/>
              <a:gdLst>
                <a:gd name="T0" fmla="*/ 0 w 21181"/>
                <a:gd name="T1" fmla="*/ 0 h 21600"/>
                <a:gd name="T2" fmla="*/ 0 w 21181"/>
                <a:gd name="T3" fmla="*/ 0 h 21600"/>
                <a:gd name="T4" fmla="*/ 0 w 2118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81" h="21600" fill="none" extrusionOk="0">
                  <a:moveTo>
                    <a:pt x="-1" y="0"/>
                  </a:moveTo>
                  <a:cubicBezTo>
                    <a:pt x="10296" y="0"/>
                    <a:pt x="19161" y="7267"/>
                    <a:pt x="21180" y="17364"/>
                  </a:cubicBezTo>
                </a:path>
                <a:path w="21181" h="21600" stroke="0" extrusionOk="0">
                  <a:moveTo>
                    <a:pt x="-1" y="0"/>
                  </a:moveTo>
                  <a:cubicBezTo>
                    <a:pt x="10296" y="0"/>
                    <a:pt x="19161" y="7267"/>
                    <a:pt x="21180" y="1736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2" name="Rectangle 48"/>
          <p:cNvSpPr>
            <a:spLocks noChangeArrowheads="1"/>
          </p:cNvSpPr>
          <p:nvPr/>
        </p:nvSpPr>
        <p:spPr bwMode="auto">
          <a:xfrm>
            <a:off x="7572396" y="1778589"/>
            <a:ext cx="344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dirty="0">
                <a:solidFill>
                  <a:srgbClr val="000000"/>
                </a:solidFill>
                <a:latin typeface="Symbol" pitchFamily="18" charset="2"/>
              </a:rPr>
              <a:t></a:t>
            </a:r>
            <a:endParaRPr lang="en-US" altLang="zh-TW" dirty="0">
              <a:solidFill>
                <a:srgbClr val="000000"/>
              </a:solidFill>
              <a:latin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Comic Sans MS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137160" rIns="91440" bIns="13716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D:\ProgramFiles2000\Microsoft Office\Templates\Presentation Designs\Soaring.pot</Template>
  <TotalTime>52427</TotalTime>
  <Words>2632</Words>
  <Application>Microsoft Office PowerPoint</Application>
  <PresentationFormat>如螢幕大小 (4:3)</PresentationFormat>
  <Paragraphs>454</Paragraphs>
  <Slides>48</Slides>
  <Notes>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Soaring</vt:lpstr>
      <vt:lpstr>Image</vt:lpstr>
      <vt:lpstr>Equation</vt:lpstr>
      <vt:lpstr>Microsoft Equation 3.0</vt:lpstr>
      <vt:lpstr>COMP 3069 Computer Graphics</vt:lpstr>
      <vt:lpstr>Coming Topics: Rendering</vt:lpstr>
      <vt:lpstr>Rendering</vt:lpstr>
      <vt:lpstr>Light Models</vt:lpstr>
      <vt:lpstr>Types of Light Models</vt:lpstr>
      <vt:lpstr>Ambient, Diffuse,  Specular Lights</vt:lpstr>
      <vt:lpstr>Phong Reflection Model for Calculating Light Intensity at a Point</vt:lpstr>
      <vt:lpstr>Phong Reflection Model –  Calculating Light Intensity at Point</vt:lpstr>
      <vt:lpstr>Phong Reflection Model - Calculating Light Intensity at Point</vt:lpstr>
      <vt:lpstr>Phong Reflection Model - Calculating Light Intensity at Point</vt:lpstr>
      <vt:lpstr>Examples of Specular Lights</vt:lpstr>
      <vt:lpstr>Example</vt:lpstr>
      <vt:lpstr>Example</vt:lpstr>
      <vt:lpstr>Linear Interpolation</vt:lpstr>
      <vt:lpstr>OpenGL Light</vt:lpstr>
      <vt:lpstr>OpenGL Light</vt:lpstr>
      <vt:lpstr>Example OpenGL Code - Setting Ambient, Diffuse, Specular Lights</vt:lpstr>
      <vt:lpstr>Example OpenGL Code:-  Setting up Spotlight</vt:lpstr>
      <vt:lpstr>Flat Shading Model –  Calculating Light Intensity for Surface</vt:lpstr>
      <vt:lpstr>Gouraud Shading Model –  Calculating Intensity on Surface</vt:lpstr>
      <vt:lpstr>Gouraud Shading Model –  Calculating Intensity on Surface (Cont’d)</vt:lpstr>
      <vt:lpstr>Phong Shading Model –  Calculating Intensity on Surface</vt:lpstr>
      <vt:lpstr>Comparison of Shading Models</vt:lpstr>
      <vt:lpstr>OpenGL Code for Shading Models</vt:lpstr>
      <vt:lpstr> Texture Mapping</vt:lpstr>
      <vt:lpstr>Texture Mapping</vt:lpstr>
      <vt:lpstr>Texture Mapping</vt:lpstr>
      <vt:lpstr>Texture Mapping</vt:lpstr>
      <vt:lpstr>Texture Coordinate</vt:lpstr>
      <vt:lpstr>Texture Coordinate</vt:lpstr>
      <vt:lpstr>Locating Texel using Texture Coordinate</vt:lpstr>
      <vt:lpstr>Filtering</vt:lpstr>
      <vt:lpstr>Texture Aliasing</vt:lpstr>
      <vt:lpstr>Texture Aliasing</vt:lpstr>
      <vt:lpstr>Mipmapping</vt:lpstr>
      <vt:lpstr>Texture Mapping</vt:lpstr>
      <vt:lpstr>OpenGL Texture</vt:lpstr>
      <vt:lpstr>Setting Texturing Parameters</vt:lpstr>
      <vt:lpstr>Some Example Parameter Settings</vt:lpstr>
      <vt:lpstr>Filtering</vt:lpstr>
      <vt:lpstr>Demo 1: Texturing a Cube</vt:lpstr>
      <vt:lpstr>Demo 2: Texturing a Sphere</vt:lpstr>
      <vt:lpstr>Spherical Coordinates</vt:lpstr>
      <vt:lpstr>Making a Sphere Through Surface Subdivision</vt:lpstr>
      <vt:lpstr>Implementing Surface Subdivision</vt:lpstr>
      <vt:lpstr>Making a Sphere Through Surface Subdivision</vt:lpstr>
      <vt:lpstr>Assigning Texture Coordinates to Vertices</vt:lpstr>
      <vt:lpstr>Texturing a Sphere</vt:lpstr>
    </vt:vector>
  </TitlesOfParts>
  <Company>Prentice-Hall Publishing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Basic Concepts</dc:subject>
  <dc:creator>Kip Irvine</dc:creator>
  <cp:lastModifiedBy>Ben-PC</cp:lastModifiedBy>
  <cp:revision>1335</cp:revision>
  <cp:lastPrinted>1601-01-01T00:00:00Z</cp:lastPrinted>
  <dcterms:created xsi:type="dcterms:W3CDTF">2002-05-30T02:31:33Z</dcterms:created>
  <dcterms:modified xsi:type="dcterms:W3CDTF">2018-11-13T02:30:53Z</dcterms:modified>
</cp:coreProperties>
</file>