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2" r:id="rId5"/>
    <p:sldId id="263" r:id="rId6"/>
    <p:sldId id="265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57913-6B9B-4E48-A77D-FA9597F9A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F1B8F-4C2F-4153-8612-16BF10B1C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69A84-1983-45A2-B4AF-97AED2CB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CEDB-9312-451B-8278-AE9DC6493B2A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EDDC7-6977-4AF5-9EC3-C61B57C8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521C6-6B7C-4C27-9F66-430EF1B9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9BA-850E-4EFF-B9F9-AE380401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4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D71AA-382E-4B61-813F-8D45A1B4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8026FA-14B3-45DA-BB14-86F386062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5A111-9644-44A9-B42F-A6F9AFFB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CEDB-9312-451B-8278-AE9DC6493B2A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352AC-1582-48D8-8B71-ECC6CA13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9B401-E3BC-4B8C-A0C9-FB1A51D0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9BA-850E-4EFF-B9F9-AE380401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3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8B7D78-BA08-499F-8DEE-3D8E8844B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0F7BBD-4C75-4694-8C55-468E25223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BF93D-7D82-4050-9279-E93A9171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CEDB-9312-451B-8278-AE9DC6493B2A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2A112-FD49-479E-BCAB-CB7036DB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83252-DDEC-4F89-A8E8-246D5E0C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9BA-850E-4EFF-B9F9-AE380401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8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5F147-42DB-4ED6-9794-67B8B4CD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F1DB9-C8E5-48B9-85C4-043C71E7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79298-9F09-4557-9A31-7D1DDA58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CEDB-9312-451B-8278-AE9DC6493B2A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2C715-FABF-499F-BFFD-E92324B3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08BF5-F10C-4C73-85A4-A650E1A3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9BA-850E-4EFF-B9F9-AE380401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E23F0-DEEE-4D33-98D7-519B709F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2647C-2AD1-47C7-BD47-8000A501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7D9E5-E206-4931-B411-1BC7028E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CEDB-9312-451B-8278-AE9DC6493B2A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3C83F-4C9B-4F9D-A80E-17D37AFA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0B8BF-FE55-4534-89D8-CC8415D3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9BA-850E-4EFF-B9F9-AE380401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7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F0CA6-96C8-460E-8E5F-C9C57E3F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689A0-BF4C-4CD1-90AA-8CCAFB287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72280-3A3D-4BF6-8433-2FEC4717C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9E73E-23F1-45D4-96B2-5DDA43CD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CEDB-9312-451B-8278-AE9DC6493B2A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80ACF-58F6-4150-BEAD-D5538369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19AE2-3734-4EDE-9587-2F82E210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9BA-850E-4EFF-B9F9-AE380401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6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2A34B-8D89-4199-AE9D-262E2352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F79C31-4B42-45F1-82FD-6D3665438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5ECD31-AB88-46EF-99EF-2135BD1FC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CCCD55-EAF9-498A-97D5-93FD177D7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2510B7-A928-4704-8CC1-A1D603BCD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C29881-ADA8-4BD1-BAAA-1BA4CE3C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CEDB-9312-451B-8278-AE9DC6493B2A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BA15F7-B3DB-4646-9AA5-DF5278BA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289F26-68CC-495E-A898-29A08E89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9BA-850E-4EFF-B9F9-AE380401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6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B3F73-AB00-48DA-AE59-9F17CE04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7117FD-AF39-476F-8B26-AAD78DEA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CEDB-9312-451B-8278-AE9DC6493B2A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443590-AD58-48CD-A45B-0E92E59E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2213B-2876-46B8-B747-2569390D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9BA-850E-4EFF-B9F9-AE380401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1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849A59-7C85-4A3A-BCD5-49F6555A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CEDB-9312-451B-8278-AE9DC6493B2A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F2B482-4BF5-4D34-BE9C-2384B7B8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198F49-B328-4A57-8EBF-47D92D13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9BA-850E-4EFF-B9F9-AE380401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5624E-EC6E-49E7-8A27-EC21FD4D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522E7-8917-4754-A553-224F4E68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76E5A-28B5-404F-A19B-285D548C2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DDF6E-4CDE-427A-A825-78837D46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CEDB-9312-451B-8278-AE9DC6493B2A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1FC31-1731-47AD-A22F-427648EF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5CBFEE-1030-4E8D-A289-CA0CA069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9BA-850E-4EFF-B9F9-AE380401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6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4F532-6606-478F-9741-60643398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DF18E4-6410-4B92-A19E-972A6C5AC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F4ED8F-3584-4434-B20D-BC0164619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12CA99-E56D-4C34-A08B-5EF9A9AA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CEDB-9312-451B-8278-AE9DC6493B2A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7C37D-0257-4813-B80B-B139C9B8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D408A-290D-454D-819B-C42B52ED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39BA-850E-4EFF-B9F9-AE380401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2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084AB2-EB56-4F6D-B499-4E1DD653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21950-EC8F-44F0-8E03-FB35C32B4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3E2B0-9F3E-4A14-A045-804E00462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6CEDB-9312-451B-8278-AE9DC6493B2A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1E835-E463-404A-A589-A972FA0D8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901A8-3E61-4BAB-BDD3-03571658C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39BA-850E-4EFF-B9F9-AE3804011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9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pengl.org/resources/libraries/glut/glutdlls37beta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nchc.dl.sourceforge.net/project/freeglut/freeglut/2.8.0/freeglut-2.8.0.tar.gz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A482D-8292-451C-87BE-360FFD214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Get started with OpenGL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C9090E-7DC4-49B7-8063-77FD605ED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On Windows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40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634E0-AD0E-4D6B-A5CC-116B3CD7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the first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BA013-4D36-4C2D-8625-D4271CCD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Right click “Source Files”           , “Add” “New Item” (</a:t>
            </a:r>
            <a:r>
              <a:rPr lang="en-US" altLang="zh-CN" dirty="0" err="1"/>
              <a:t>Ctrl+Shift+A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9CC3B8-34E5-486D-AC74-6339F21F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54" y="1956417"/>
            <a:ext cx="990600" cy="22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BBDD61-1781-4D52-BE21-2611DB1B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64" y="2562272"/>
            <a:ext cx="5196118" cy="361469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C66603E-F132-4811-A056-5CE299CAA0E7}"/>
              </a:ext>
            </a:extLst>
          </p:cNvPr>
          <p:cNvSpPr/>
          <p:nvPr/>
        </p:nvSpPr>
        <p:spPr>
          <a:xfrm>
            <a:off x="5854454" y="2782474"/>
            <a:ext cx="1754049" cy="278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380035C-9CEC-446E-8A8C-650CC70C41A1}"/>
              </a:ext>
            </a:extLst>
          </p:cNvPr>
          <p:cNvSpPr/>
          <p:nvPr/>
        </p:nvSpPr>
        <p:spPr>
          <a:xfrm>
            <a:off x="7401169" y="3109553"/>
            <a:ext cx="1754049" cy="278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BD94E13-FD93-4EFE-A919-E67B3813A719}"/>
              </a:ext>
            </a:extLst>
          </p:cNvPr>
          <p:cNvSpPr/>
          <p:nvPr/>
        </p:nvSpPr>
        <p:spPr>
          <a:xfrm>
            <a:off x="6731478" y="5648959"/>
            <a:ext cx="3815194" cy="343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6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8AA88-E8C1-405A-A4F4-F123E8E6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the first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6AB7D-3FFA-4C34-8F36-39C2A2C1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5050" cy="4351338"/>
          </a:xfrm>
        </p:spPr>
        <p:txBody>
          <a:bodyPr/>
          <a:lstStyle/>
          <a:p>
            <a:r>
              <a:rPr lang="en-US" altLang="zh-CN" dirty="0"/>
              <a:t>Right click the project and set “Properties”</a:t>
            </a:r>
          </a:p>
          <a:p>
            <a:r>
              <a:rPr lang="en-US" altLang="zh-CN" dirty="0"/>
              <a:t>“C++” </a:t>
            </a:r>
            <a:r>
              <a:rPr lang="zh-CN" altLang="en-US" dirty="0"/>
              <a:t>→ </a:t>
            </a:r>
            <a:r>
              <a:rPr lang="en-US" altLang="zh-CN" dirty="0"/>
              <a:t>“General” </a:t>
            </a:r>
            <a:r>
              <a:rPr lang="zh-CN" altLang="en-US" dirty="0"/>
              <a:t>→ </a:t>
            </a:r>
            <a:r>
              <a:rPr lang="en-US" altLang="zh-CN" dirty="0"/>
              <a:t>“Additional Include Directories”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→ </a:t>
            </a:r>
            <a:r>
              <a:rPr lang="en-US" altLang="zh-CN" dirty="0"/>
              <a:t>link the “include”</a:t>
            </a:r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20BC45-0918-4BF7-AA9B-39B2D71E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51" y="652462"/>
            <a:ext cx="3990975" cy="5553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E63FB7-CC7A-4505-BCD5-6F434992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81" y="3428999"/>
            <a:ext cx="3156954" cy="29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0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3D078-7AD8-40B7-B971-C0FB2AE0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the first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5BC73-F00D-4802-9B32-CC84C63F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Linker</a:t>
            </a:r>
            <a:r>
              <a:rPr lang="zh-CN" altLang="en-US" dirty="0"/>
              <a:t>” → </a:t>
            </a:r>
            <a:r>
              <a:rPr lang="en-US" altLang="zh-CN" dirty="0"/>
              <a:t>“General”</a:t>
            </a:r>
            <a:r>
              <a:rPr lang="zh-CN" altLang="en-US" dirty="0"/>
              <a:t>→ </a:t>
            </a:r>
            <a:r>
              <a:rPr lang="en-US" altLang="zh-CN" dirty="0"/>
              <a:t>“Additional Library Directories”</a:t>
            </a:r>
            <a:r>
              <a:rPr lang="zh-CN" altLang="en-US" dirty="0"/>
              <a:t>→ </a:t>
            </a:r>
            <a:r>
              <a:rPr lang="en-US" altLang="zh-CN" dirty="0"/>
              <a:t>link the “lib”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0BD58A-8E43-4FC2-ABB9-DDB31163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430" y="2337509"/>
            <a:ext cx="41052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9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53A50-76DF-40B3-9C80-6B783040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the first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CF03D-4414-4B04-9310-393D7C2B5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3986" cy="4351338"/>
          </a:xfrm>
        </p:spPr>
        <p:txBody>
          <a:bodyPr/>
          <a:lstStyle/>
          <a:p>
            <a:r>
              <a:rPr lang="en-US" altLang="zh-CN" dirty="0"/>
              <a:t>“Linker” </a:t>
            </a:r>
            <a:r>
              <a:rPr lang="zh-CN" altLang="en-US" dirty="0"/>
              <a:t>→ “</a:t>
            </a:r>
            <a:r>
              <a:rPr lang="en-US" altLang="zh-CN" dirty="0"/>
              <a:t>Additional Dependencies</a:t>
            </a:r>
            <a:r>
              <a:rPr lang="zh-CN" altLang="en-US" dirty="0"/>
              <a:t>”→</a:t>
            </a:r>
            <a:r>
              <a:rPr lang="en-US" altLang="zh-CN" dirty="0"/>
              <a:t>add “glew32.lib”, “glut32.lib”, “freeglut.lib”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88C00D-FDA1-4FB7-B5A1-2B08607F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186" y="2478258"/>
            <a:ext cx="41338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1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CA66F-BA52-4F4D-AEA5-18B70941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D2F9D-2FEE-4898-A6A5-88220414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38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500" dirty="0"/>
              <a:t>#include &lt;GL/</a:t>
            </a:r>
            <a:r>
              <a:rPr lang="en-US" altLang="zh-CN" sz="1500" dirty="0" err="1"/>
              <a:t>glew.h</a:t>
            </a:r>
            <a:r>
              <a:rPr lang="en-US" altLang="zh-CN" sz="1500" dirty="0"/>
              <a:t>&gt;</a:t>
            </a:r>
          </a:p>
          <a:p>
            <a:pPr marL="0" indent="0">
              <a:buNone/>
            </a:pPr>
            <a:r>
              <a:rPr lang="en-US" altLang="zh-CN" sz="1500" dirty="0"/>
              <a:t>#include &lt;GL/</a:t>
            </a:r>
            <a:r>
              <a:rPr lang="en-US" altLang="zh-CN" sz="1500" dirty="0" err="1"/>
              <a:t>glut.h</a:t>
            </a:r>
            <a:r>
              <a:rPr lang="en-US" altLang="zh-CN" sz="1500" dirty="0"/>
              <a:t>&gt;</a:t>
            </a:r>
          </a:p>
          <a:p>
            <a:pPr marL="0" indent="0">
              <a:buNone/>
            </a:pPr>
            <a:r>
              <a:rPr lang="en-US" altLang="zh-CN" sz="1500" dirty="0"/>
              <a:t>void display(void){}</a:t>
            </a:r>
          </a:p>
          <a:p>
            <a:pPr marL="0" indent="0">
              <a:buNone/>
            </a:pPr>
            <a:r>
              <a:rPr lang="en-US" altLang="zh-CN" sz="1500" dirty="0"/>
              <a:t>int main(int </a:t>
            </a:r>
            <a:r>
              <a:rPr lang="en-US" altLang="zh-CN" sz="1500" dirty="0" err="1"/>
              <a:t>argc</a:t>
            </a:r>
            <a:r>
              <a:rPr lang="en-US" altLang="zh-CN" sz="1500" dirty="0"/>
              <a:t>, char **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)</a:t>
            </a:r>
          </a:p>
          <a:p>
            <a:pPr marL="0" indent="0">
              <a:buNone/>
            </a:pPr>
            <a:r>
              <a:rPr lang="en-US" altLang="zh-CN" sz="1500" dirty="0"/>
              <a:t>{</a:t>
            </a:r>
          </a:p>
          <a:p>
            <a:pPr marL="457200" lvl="1" indent="0">
              <a:buNone/>
            </a:pPr>
            <a:r>
              <a:rPr lang="en-US" altLang="zh-CN" sz="1500" dirty="0" err="1"/>
              <a:t>glutInit</a:t>
            </a:r>
            <a:r>
              <a:rPr lang="en-US" altLang="zh-CN" sz="1500" dirty="0"/>
              <a:t>(&amp;</a:t>
            </a:r>
            <a:r>
              <a:rPr lang="en-US" altLang="zh-CN" sz="1500" dirty="0" err="1"/>
              <a:t>argc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glutInitDisplayMode</a:t>
            </a:r>
            <a:r>
              <a:rPr lang="en-US" altLang="zh-CN" sz="1500" dirty="0"/>
              <a:t>(GLUT_DOUBLE | GLUT_RGB);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glutInitWindowSize</a:t>
            </a:r>
            <a:r>
              <a:rPr lang="en-US" altLang="zh-CN" sz="1500" dirty="0"/>
              <a:t>(500, 500);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glutInitWindowPosition</a:t>
            </a:r>
            <a:r>
              <a:rPr lang="en-US" altLang="zh-CN" sz="1500" dirty="0"/>
              <a:t>(0, 0);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glutCreateWindow</a:t>
            </a:r>
            <a:r>
              <a:rPr lang="en-US" altLang="zh-CN" sz="1500" dirty="0"/>
              <a:t>("Create Empty Window");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glewInit</a:t>
            </a:r>
            <a:r>
              <a:rPr lang="en-US" altLang="zh-CN" sz="1500" dirty="0"/>
              <a:t>();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glutDisplayFunc</a:t>
            </a:r>
            <a:r>
              <a:rPr lang="en-US" altLang="zh-CN" sz="1500" dirty="0"/>
              <a:t>(display);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glutMainLoop</a:t>
            </a:r>
            <a:r>
              <a:rPr lang="en-US" altLang="zh-CN" sz="1500" dirty="0"/>
              <a:t>();</a:t>
            </a:r>
          </a:p>
          <a:p>
            <a:pPr marL="0" indent="0">
              <a:buNone/>
            </a:pPr>
            <a:r>
              <a:rPr lang="en-US" altLang="zh-CN" sz="1500" dirty="0"/>
              <a:t>}</a:t>
            </a:r>
            <a:endParaRPr lang="zh-CN" altLang="en-US" sz="15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B4349E-A8BB-45E4-BA4C-8E211CB7F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19" y="1343025"/>
            <a:ext cx="39243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8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CA66F-BA52-4F4D-AEA5-18B70941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D2F9D-2FEE-4898-A6A5-88220414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42487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500" dirty="0"/>
              <a:t>#include &lt;GL/</a:t>
            </a:r>
            <a:r>
              <a:rPr lang="en-US" altLang="zh-CN" sz="1500" dirty="0" err="1"/>
              <a:t>glew.h</a:t>
            </a:r>
            <a:r>
              <a:rPr lang="en-US" altLang="zh-CN" sz="1500" dirty="0"/>
              <a:t>&gt;</a:t>
            </a:r>
          </a:p>
          <a:p>
            <a:pPr marL="0" indent="0">
              <a:buNone/>
            </a:pPr>
            <a:r>
              <a:rPr lang="en-US" altLang="zh-CN" sz="1500" dirty="0"/>
              <a:t>#include &lt;GL/</a:t>
            </a:r>
            <a:r>
              <a:rPr lang="en-US" altLang="zh-CN" sz="1500" dirty="0" err="1"/>
              <a:t>glut.h</a:t>
            </a:r>
            <a:r>
              <a:rPr lang="en-US" altLang="zh-CN" sz="1500" dirty="0"/>
              <a:t>&gt;</a:t>
            </a:r>
          </a:p>
          <a:p>
            <a:pPr marL="0" indent="0">
              <a:buNone/>
            </a:pPr>
            <a:r>
              <a:rPr lang="en-US" altLang="zh-CN" sz="1500" dirty="0"/>
              <a:t>void display(void)</a:t>
            </a:r>
          </a:p>
          <a:p>
            <a:pPr marL="0" indent="0">
              <a:buNone/>
            </a:pPr>
            <a:r>
              <a:rPr lang="en-US" altLang="zh-CN" sz="1500" dirty="0"/>
              <a:t>{</a:t>
            </a:r>
          </a:p>
          <a:p>
            <a:pPr marL="457200" lvl="1" indent="0">
              <a:buNone/>
            </a:pPr>
            <a:r>
              <a:rPr lang="en-US" altLang="zh-CN" sz="1500" dirty="0" err="1"/>
              <a:t>glClear</a:t>
            </a:r>
            <a:r>
              <a:rPr lang="en-US" altLang="zh-CN" sz="1500" dirty="0"/>
              <a:t>(GL_COLOR_BUFFER_BIT);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glBegin</a:t>
            </a:r>
            <a:r>
              <a:rPr lang="en-US" altLang="zh-CN" sz="1500" dirty="0"/>
              <a:t>(GL_TRIANGLES);</a:t>
            </a:r>
          </a:p>
          <a:p>
            <a:pPr marL="457200" lvl="1" indent="0">
              <a:buNone/>
            </a:pPr>
            <a:r>
              <a:rPr lang="en-US" altLang="zh-CN" sz="1500" dirty="0"/>
              <a:t>glColor3f(0.0, 0.0, 1.0);</a:t>
            </a:r>
          </a:p>
          <a:p>
            <a:pPr marL="457200" lvl="1" indent="0">
              <a:buNone/>
            </a:pPr>
            <a:r>
              <a:rPr lang="en-US" altLang="zh-CN" sz="1500" dirty="0"/>
              <a:t>glVertex3f(0.0, 1.0, 0.0);</a:t>
            </a:r>
          </a:p>
          <a:p>
            <a:pPr marL="457200" lvl="1" indent="0">
              <a:buNone/>
            </a:pPr>
            <a:r>
              <a:rPr lang="en-US" altLang="zh-CN" sz="1500" dirty="0"/>
              <a:t>glColor3f(0.0, 1.0, 0.0);</a:t>
            </a:r>
          </a:p>
          <a:p>
            <a:pPr marL="457200" lvl="1" indent="0">
              <a:buNone/>
            </a:pPr>
            <a:r>
              <a:rPr lang="en-US" altLang="zh-CN" sz="1500" dirty="0"/>
              <a:t>glVertex3f(-0.5, 0.0, 0.0);</a:t>
            </a:r>
          </a:p>
          <a:p>
            <a:pPr marL="457200" lvl="1" indent="0">
              <a:buNone/>
            </a:pPr>
            <a:r>
              <a:rPr lang="en-US" altLang="zh-CN" sz="1500" dirty="0"/>
              <a:t>glColor3f(1.0, 0.0, 0.0);</a:t>
            </a:r>
          </a:p>
          <a:p>
            <a:pPr marL="457200" lvl="1" indent="0">
              <a:buNone/>
            </a:pPr>
            <a:r>
              <a:rPr lang="en-US" altLang="zh-CN" sz="1500" dirty="0"/>
              <a:t>glVertex3f(0.5, 0.0, 0.0);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glEnd</a:t>
            </a:r>
            <a:r>
              <a:rPr lang="en-US" altLang="zh-CN" sz="1500" dirty="0"/>
              <a:t>();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glutSwapBuffers</a:t>
            </a:r>
            <a:r>
              <a:rPr lang="en-US" altLang="zh-CN" sz="1500" dirty="0"/>
              <a:t>();</a:t>
            </a:r>
          </a:p>
          <a:p>
            <a:pPr marL="0" indent="0">
              <a:buNone/>
            </a:pPr>
            <a:r>
              <a:rPr lang="en-US" altLang="zh-CN" sz="1500" dirty="0"/>
              <a:t>}</a:t>
            </a:r>
          </a:p>
          <a:p>
            <a:pPr marL="0" indent="0">
              <a:buNone/>
            </a:pPr>
            <a:endParaRPr lang="zh-CN" altLang="en-US" sz="15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40A52C-9BF2-4411-9A6C-9E9A7D92556D}"/>
              </a:ext>
            </a:extLst>
          </p:cNvPr>
          <p:cNvSpPr txBox="1">
            <a:spLocks/>
          </p:cNvSpPr>
          <p:nvPr/>
        </p:nvSpPr>
        <p:spPr>
          <a:xfrm>
            <a:off x="4062272" y="1253331"/>
            <a:ext cx="46822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500" dirty="0"/>
              <a:t>int main(int </a:t>
            </a:r>
            <a:r>
              <a:rPr lang="en-US" altLang="zh-CN" sz="1500" dirty="0" err="1"/>
              <a:t>argc</a:t>
            </a:r>
            <a:r>
              <a:rPr lang="en-US" altLang="zh-CN" sz="1500" dirty="0"/>
              <a:t>, char **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500" dirty="0"/>
              <a:t>{</a:t>
            </a:r>
          </a:p>
          <a:p>
            <a:pPr marL="457200" lvl="1" indent="0">
              <a:buNone/>
            </a:pPr>
            <a:r>
              <a:rPr lang="en-US" altLang="zh-CN" sz="1500" dirty="0" err="1"/>
              <a:t>glutInit</a:t>
            </a:r>
            <a:r>
              <a:rPr lang="en-US" altLang="zh-CN" sz="1500" dirty="0"/>
              <a:t>(&amp;</a:t>
            </a:r>
            <a:r>
              <a:rPr lang="en-US" altLang="zh-CN" sz="1500" dirty="0" err="1"/>
              <a:t>argc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argv</a:t>
            </a:r>
            <a:r>
              <a:rPr lang="en-US" altLang="zh-CN" sz="1500" dirty="0"/>
              <a:t>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glutInitDisplayMode</a:t>
            </a:r>
            <a:r>
              <a:rPr lang="en-US" altLang="zh-CN" sz="1500" dirty="0"/>
              <a:t>(GLUT_DOUBLE | GLUT_RGB);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glutInitWindowSize</a:t>
            </a:r>
            <a:r>
              <a:rPr lang="en-US" altLang="zh-CN" sz="1500" dirty="0"/>
              <a:t>(500, 500);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glutInitWindowPosition</a:t>
            </a:r>
            <a:r>
              <a:rPr lang="en-US" altLang="zh-CN" sz="1500" dirty="0"/>
              <a:t>(0, 0);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glutCreateWindow</a:t>
            </a:r>
            <a:r>
              <a:rPr lang="en-US" altLang="zh-CN" sz="1500" dirty="0"/>
              <a:t>("Triangle");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glewInit</a:t>
            </a:r>
            <a:r>
              <a:rPr lang="en-US" altLang="zh-CN" sz="1500" dirty="0"/>
              <a:t>();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glutDisplayFunc</a:t>
            </a:r>
            <a:r>
              <a:rPr lang="en-US" altLang="zh-CN" sz="1500" dirty="0"/>
              <a:t>(display);</a:t>
            </a:r>
          </a:p>
          <a:p>
            <a:pPr marL="457200" lvl="1" indent="0">
              <a:buNone/>
            </a:pPr>
            <a:r>
              <a:rPr lang="en-US" altLang="zh-CN" sz="1500" dirty="0" err="1"/>
              <a:t>glutMainLoop</a:t>
            </a:r>
            <a:r>
              <a:rPr lang="en-US" altLang="zh-CN" sz="15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500" dirty="0"/>
              <a:t>}</a:t>
            </a:r>
            <a:endParaRPr lang="zh-CN" altLang="en-US" sz="15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3DED55-9B66-42D9-BFD8-E8B412148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088" y="2849898"/>
            <a:ext cx="3238130" cy="34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7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52DD3-9E82-4570-840D-99A2033C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3FD36-A701-4C8A-99E0-10F913FE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GL_POINTS</a:t>
            </a:r>
          </a:p>
          <a:p>
            <a:r>
              <a:rPr lang="en-US" altLang="zh-CN" dirty="0"/>
              <a:t>GL_LINES</a:t>
            </a:r>
          </a:p>
          <a:p>
            <a:r>
              <a:rPr lang="en-US" altLang="zh-CN" dirty="0"/>
              <a:t>GL_TRIANGLES</a:t>
            </a:r>
          </a:p>
          <a:p>
            <a:r>
              <a:rPr lang="en-US" altLang="zh-CN" dirty="0"/>
              <a:t>GL_TRIANGLE_FAN</a:t>
            </a:r>
          </a:p>
          <a:p>
            <a:r>
              <a:rPr lang="en-US" altLang="zh-CN" dirty="0"/>
              <a:t>GL_TRIANGLE_STRIP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Try </a:t>
            </a:r>
            <a:r>
              <a:rPr lang="en-US" altLang="zh-CN" dirty="0"/>
              <a:t>it out with these different settings in the example we have done previously.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9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36596-684F-4300-B36D-ECA6AACD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13170-4A5A-49D7-AAFC-68E589F7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</a:p>
          <a:p>
            <a:r>
              <a:rPr lang="en-US" altLang="zh-CN" dirty="0"/>
              <a:t>Microsoft Visual Studio 2017</a:t>
            </a:r>
          </a:p>
          <a:p>
            <a:r>
              <a:rPr lang="en-US" altLang="zh-CN" dirty="0"/>
              <a:t>GLUT - The OpenGL Utility Toolkit</a:t>
            </a:r>
          </a:p>
          <a:p>
            <a:r>
              <a:rPr lang="en-US" altLang="zh-CN" dirty="0"/>
              <a:t>FREEGLUT - An open source alternative to GLUT</a:t>
            </a:r>
          </a:p>
          <a:p>
            <a:r>
              <a:rPr lang="en-US" altLang="zh-CN" dirty="0"/>
              <a:t>GLEW - The OpenGL Extension Wrangler 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92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52207-F189-4C0C-B271-16A54295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a OpenGL Source File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264135-D223-4A95-84AA-A52939AA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49" y="1690688"/>
            <a:ext cx="923925" cy="8286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D512F9-B377-4136-91F0-A4B71539381A}"/>
              </a:ext>
            </a:extLst>
          </p:cNvPr>
          <p:cNvSpPr txBox="1"/>
          <p:nvPr/>
        </p:nvSpPr>
        <p:spPr>
          <a:xfrm>
            <a:off x="485192" y="2618927"/>
            <a:ext cx="224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a folder named “</a:t>
            </a:r>
            <a:r>
              <a:rPr lang="en-US" altLang="zh-CN" dirty="0" err="1"/>
              <a:t>OpenGL_source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40B936-9228-46CF-AEB8-E20D978CC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143" y="1809750"/>
            <a:ext cx="3562350" cy="590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4431A3-7E5C-44E9-8711-EC1500CDA0AA}"/>
              </a:ext>
            </a:extLst>
          </p:cNvPr>
          <p:cNvSpPr txBox="1"/>
          <p:nvPr/>
        </p:nvSpPr>
        <p:spPr>
          <a:xfrm>
            <a:off x="3713583" y="2757426"/>
            <a:ext cx="258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two sub-folders in “</a:t>
            </a:r>
            <a:r>
              <a:rPr lang="en-US" altLang="zh-CN" dirty="0" err="1"/>
              <a:t>OpenGL_source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CF5C8C-7C84-4C77-9C09-2C4351E57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700" y="1888107"/>
            <a:ext cx="3838575" cy="266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D2348FF-8A66-46A1-B73E-5584EBDDDFB1}"/>
              </a:ext>
            </a:extLst>
          </p:cNvPr>
          <p:cNvSpPr txBox="1"/>
          <p:nvPr/>
        </p:nvSpPr>
        <p:spPr>
          <a:xfrm>
            <a:off x="8447313" y="2618927"/>
            <a:ext cx="258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one sub-folder in</a:t>
            </a:r>
          </a:p>
          <a:p>
            <a:r>
              <a:rPr lang="en-US" altLang="zh-CN" dirty="0"/>
              <a:t>“include”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71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4922-2343-427C-9557-00F752AF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0693B-6D3B-4E0F-8DC1-E4B737FF4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http://www.opengl.org/resources/libraries/glut/glutdlls37beta.zip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356839-5578-4FD7-9B5B-8129AA53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942" y="2742876"/>
            <a:ext cx="790575" cy="90487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3D6B3B46-B77E-4F7F-8315-E3FABE6D501D}"/>
              </a:ext>
            </a:extLst>
          </p:cNvPr>
          <p:cNvSpPr/>
          <p:nvPr/>
        </p:nvSpPr>
        <p:spPr>
          <a:xfrm>
            <a:off x="2768714" y="2869870"/>
            <a:ext cx="1334277" cy="58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Extract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141845A-6F89-41B2-9901-72B9BF705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220" y="2742876"/>
            <a:ext cx="971550" cy="857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5BCA3D3-7680-4ADE-A3C2-1D53B74B4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595" y="3618213"/>
            <a:ext cx="3562350" cy="1295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20B8532-302D-42A9-A08D-4601869096E0}"/>
              </a:ext>
            </a:extLst>
          </p:cNvPr>
          <p:cNvSpPr txBox="1"/>
          <p:nvPr/>
        </p:nvSpPr>
        <p:spPr>
          <a:xfrm>
            <a:off x="1244327" y="5161300"/>
            <a:ext cx="9275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Copy “</a:t>
            </a:r>
            <a:r>
              <a:rPr lang="en-US" altLang="zh-CN" b="1" dirty="0"/>
              <a:t>glut.dll</a:t>
            </a:r>
            <a:r>
              <a:rPr lang="en-US" altLang="zh-CN" dirty="0"/>
              <a:t>” and “</a:t>
            </a:r>
            <a:r>
              <a:rPr lang="en-US" altLang="zh-CN" b="1" dirty="0"/>
              <a:t>glut32.dll</a:t>
            </a:r>
            <a:r>
              <a:rPr lang="en-US" altLang="zh-CN" dirty="0"/>
              <a:t>” to: “</a:t>
            </a:r>
            <a:r>
              <a:rPr lang="en-US" altLang="zh-CN" b="1" dirty="0"/>
              <a:t>C:\Windows\SysWOW64</a:t>
            </a:r>
            <a:r>
              <a:rPr lang="en-US" altLang="zh-CN" dirty="0"/>
              <a:t>”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Copy “</a:t>
            </a:r>
            <a:r>
              <a:rPr lang="en-US" altLang="zh-CN" b="1" dirty="0" err="1"/>
              <a:t>glut.h</a:t>
            </a:r>
            <a:r>
              <a:rPr lang="en-US" altLang="zh-CN" dirty="0"/>
              <a:t>” to: “</a:t>
            </a:r>
            <a:r>
              <a:rPr lang="en-US" altLang="zh-CN" b="1" dirty="0" err="1"/>
              <a:t>OpenGL_source</a:t>
            </a:r>
            <a:r>
              <a:rPr lang="en-US" altLang="zh-CN" b="1" dirty="0"/>
              <a:t>\include\GL</a:t>
            </a:r>
            <a:r>
              <a:rPr lang="en-US" altLang="zh-CN" dirty="0"/>
              <a:t>”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Copy </a:t>
            </a:r>
            <a:r>
              <a:rPr lang="zh-CN" altLang="en-US" dirty="0"/>
              <a:t>“</a:t>
            </a:r>
            <a:r>
              <a:rPr lang="en-US" altLang="zh-CN" b="1" dirty="0"/>
              <a:t>glut.lib</a:t>
            </a:r>
            <a:r>
              <a:rPr lang="zh-CN" altLang="en-US" dirty="0"/>
              <a:t>” </a:t>
            </a:r>
            <a:r>
              <a:rPr lang="en-US" altLang="zh-CN" dirty="0"/>
              <a:t>and “</a:t>
            </a:r>
            <a:r>
              <a:rPr lang="en-US" altLang="zh-CN" b="1" dirty="0"/>
              <a:t>glut32.lib</a:t>
            </a:r>
            <a:r>
              <a:rPr lang="en-US" altLang="zh-CN" dirty="0"/>
              <a:t>” to: “</a:t>
            </a:r>
            <a:r>
              <a:rPr lang="en-US" altLang="zh-CN" b="1" dirty="0" err="1"/>
              <a:t>OpenGL_source</a:t>
            </a:r>
            <a:r>
              <a:rPr lang="en-US" altLang="zh-CN" b="1" dirty="0"/>
              <a:t>\lib</a:t>
            </a:r>
            <a:r>
              <a:rPr lang="en-US" alt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09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B85A2-6157-4E0B-8A94-B301CB02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FREEGLUT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413AA-32E9-4244-A213-DADA8713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http://nchc.dl.sourceforge.net/project/freeglut/freeglut/2.8.0/freeglut-2.8.0.tar.gz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092A94-CD4C-461D-8339-99C01E41C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20" y="2909472"/>
            <a:ext cx="962025" cy="118110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99D1E8BD-0D34-49CC-8214-3E02F3BDAB8F}"/>
              </a:ext>
            </a:extLst>
          </p:cNvPr>
          <p:cNvSpPr/>
          <p:nvPr/>
        </p:nvSpPr>
        <p:spPr>
          <a:xfrm>
            <a:off x="2263065" y="3206902"/>
            <a:ext cx="1334277" cy="58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Extract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B30F4F-48DE-4CF0-9384-DF5C33812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210" y="3095209"/>
            <a:ext cx="790575" cy="8096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F11B25-3F6B-4A71-9D69-BD4A9ED25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527" y="3274973"/>
            <a:ext cx="1257300" cy="2571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8AC7856-B2D5-4BF2-9C69-33AE3B164CB1}"/>
              </a:ext>
            </a:extLst>
          </p:cNvPr>
          <p:cNvSpPr txBox="1"/>
          <p:nvPr/>
        </p:nvSpPr>
        <p:spPr>
          <a:xfrm>
            <a:off x="6470527" y="3643552"/>
            <a:ext cx="560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 </a:t>
            </a:r>
            <a:r>
              <a:rPr lang="en-US" altLang="zh-CN" b="1" dirty="0"/>
              <a:t>“freeglut.sln” </a:t>
            </a:r>
            <a:r>
              <a:rPr lang="en-US" altLang="zh-CN" dirty="0"/>
              <a:t>under “</a:t>
            </a:r>
            <a:r>
              <a:rPr lang="en-US" altLang="zh-CN" b="1" dirty="0"/>
              <a:t>freeglut-2.8.0\freeglut-2.8.0\</a:t>
            </a:r>
            <a:r>
              <a:rPr lang="en-US" altLang="zh-CN" b="1" dirty="0" err="1"/>
              <a:t>VisualStudio</a:t>
            </a:r>
            <a:r>
              <a:rPr lang="en-US" altLang="zh-CN" b="1" dirty="0"/>
              <a:t>\2010</a:t>
            </a:r>
            <a:r>
              <a:rPr lang="en-US" altLang="zh-CN" dirty="0"/>
              <a:t>”using Visual Studio 2010</a:t>
            </a:r>
            <a:endParaRPr lang="zh-CN" altLang="en-US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F12623-9054-42CB-A3A7-5DD88A4A7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3597" y="5079517"/>
            <a:ext cx="5946837" cy="1711776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064B03A5-066E-4208-9F23-9417B7E63E1B}"/>
              </a:ext>
            </a:extLst>
          </p:cNvPr>
          <p:cNvSpPr/>
          <p:nvPr/>
        </p:nvSpPr>
        <p:spPr>
          <a:xfrm>
            <a:off x="4918331" y="3206902"/>
            <a:ext cx="1177670" cy="58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391B2DC-DA32-405D-8B34-133EDF262A77}"/>
              </a:ext>
            </a:extLst>
          </p:cNvPr>
          <p:cNvSpPr/>
          <p:nvPr/>
        </p:nvSpPr>
        <p:spPr>
          <a:xfrm>
            <a:off x="8114189" y="4465467"/>
            <a:ext cx="719092" cy="61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98651C-5F9B-4A00-96C1-284C36DCF1FF}"/>
              </a:ext>
            </a:extLst>
          </p:cNvPr>
          <p:cNvSpPr txBox="1"/>
          <p:nvPr/>
        </p:nvSpPr>
        <p:spPr>
          <a:xfrm>
            <a:off x="9514496" y="5539440"/>
            <a:ext cx="2161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Using “</a:t>
            </a:r>
            <a:r>
              <a:rPr lang="en-US" altLang="zh-CN" b="1" dirty="0"/>
              <a:t>Release</a:t>
            </a:r>
            <a:r>
              <a:rPr lang="en-US" altLang="zh-CN" dirty="0"/>
              <a:t>” model and build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2E29A73-2D80-406A-8CB0-61168D9437B6}"/>
              </a:ext>
            </a:extLst>
          </p:cNvPr>
          <p:cNvSpPr/>
          <p:nvPr/>
        </p:nvSpPr>
        <p:spPr>
          <a:xfrm>
            <a:off x="5243744" y="5709581"/>
            <a:ext cx="1704512" cy="26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2C4807B-3400-4032-B1DD-2C4770C95E54}"/>
              </a:ext>
            </a:extLst>
          </p:cNvPr>
          <p:cNvSpPr/>
          <p:nvPr/>
        </p:nvSpPr>
        <p:spPr>
          <a:xfrm>
            <a:off x="5425736" y="5317940"/>
            <a:ext cx="445119" cy="343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3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B86F4-BA3E-4DE6-8E30-6C058FD3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FREEGLUT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F4A55-65E5-4037-A637-905AA247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Copy “</a:t>
            </a:r>
            <a:r>
              <a:rPr lang="en-US" altLang="zh-CN" b="1" dirty="0" err="1"/>
              <a:t>freeglut.h</a:t>
            </a:r>
            <a:r>
              <a:rPr lang="en-US" altLang="zh-CN" dirty="0"/>
              <a:t>”, “</a:t>
            </a:r>
            <a:r>
              <a:rPr lang="en-US" altLang="zh-CN" b="1" dirty="0" err="1"/>
              <a:t>freeglut_ext.h</a:t>
            </a:r>
            <a:r>
              <a:rPr lang="en-US" altLang="zh-CN" dirty="0"/>
              <a:t>”, “</a:t>
            </a:r>
            <a:r>
              <a:rPr lang="en-US" altLang="zh-CN" b="1" dirty="0" err="1"/>
              <a:t>freeglut_std.h</a:t>
            </a:r>
            <a:r>
              <a:rPr lang="en-US" altLang="zh-CN" dirty="0"/>
              <a:t>” from “</a:t>
            </a:r>
            <a:r>
              <a:rPr lang="en-US" altLang="zh-CN" b="1" dirty="0"/>
              <a:t>freeglut-2.8.0\freeglut-2.8.0\include\GL</a:t>
            </a:r>
            <a:r>
              <a:rPr lang="en-US" altLang="zh-CN" dirty="0"/>
              <a:t>” </a:t>
            </a:r>
            <a:r>
              <a:rPr lang="zh-CN" altLang="en-US" dirty="0"/>
              <a:t>→ </a:t>
            </a:r>
            <a:r>
              <a:rPr lang="en-US" altLang="zh-CN" dirty="0"/>
              <a:t>“</a:t>
            </a:r>
            <a:r>
              <a:rPr lang="en-US" altLang="zh-CN" b="1" dirty="0" err="1"/>
              <a:t>OpenGL_source</a:t>
            </a:r>
            <a:r>
              <a:rPr lang="en-US" altLang="zh-CN" b="1" dirty="0"/>
              <a:t>\include\GL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2. Copy “</a:t>
            </a:r>
            <a:r>
              <a:rPr lang="en-US" altLang="zh-CN" b="1" dirty="0"/>
              <a:t>freeglut.lib</a:t>
            </a:r>
            <a:r>
              <a:rPr lang="en-US" altLang="zh-CN" dirty="0"/>
              <a:t>” from “</a:t>
            </a:r>
            <a:r>
              <a:rPr lang="en-US" altLang="zh-CN" b="1" dirty="0"/>
              <a:t>freeglut-2.8.0\freeglut-2.8.0\lib\x86</a:t>
            </a:r>
            <a:r>
              <a:rPr lang="en-US" altLang="zh-CN" dirty="0"/>
              <a:t>” to “</a:t>
            </a:r>
            <a:r>
              <a:rPr lang="en-US" altLang="zh-CN" b="1" dirty="0" err="1"/>
              <a:t>OpenGL_source</a:t>
            </a:r>
            <a:r>
              <a:rPr lang="en-US" altLang="zh-CN" b="1" dirty="0"/>
              <a:t>\lib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3. Copy “</a:t>
            </a:r>
            <a:r>
              <a:rPr lang="en-US" altLang="zh-CN" b="1" dirty="0"/>
              <a:t>freeglut.dll</a:t>
            </a:r>
            <a:r>
              <a:rPr lang="en-US" altLang="zh-CN" dirty="0"/>
              <a:t>” from “</a:t>
            </a:r>
            <a:r>
              <a:rPr lang="en-US" altLang="zh-CN" b="1" dirty="0"/>
              <a:t>freeglut-2.8.0\freeglut-2.8.0\lib\x86</a:t>
            </a:r>
            <a:r>
              <a:rPr lang="en-US" altLang="zh-CN" dirty="0"/>
              <a:t>” to “</a:t>
            </a:r>
            <a:r>
              <a:rPr lang="en-US" altLang="zh-CN" b="1" dirty="0"/>
              <a:t>C:\Windows\SysWOW64</a:t>
            </a:r>
            <a:r>
              <a:rPr lang="en-US" altLang="zh-CN" dirty="0"/>
              <a:t>”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B46E93-B3EA-41E8-B986-55297B34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050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0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79ACA-C99C-4C12-B3C1-F0F2F54B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D48E8-AA9E-4B99-9913-C2D4D2131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rgbClr val="0070C0"/>
                </a:solidFill>
              </a:rPr>
              <a:t>glew.sourceforge.net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96EEF5-7B1A-45F8-A081-6BA802759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29" y="2573164"/>
            <a:ext cx="7405396" cy="285626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9E81D8D0-71CD-4F3D-9593-8F7A2675C778}"/>
              </a:ext>
            </a:extLst>
          </p:cNvPr>
          <p:cNvSpPr/>
          <p:nvPr/>
        </p:nvSpPr>
        <p:spPr>
          <a:xfrm>
            <a:off x="4377310" y="4465469"/>
            <a:ext cx="2769833" cy="31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89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690E7-0A50-4070-9A6B-111CAC1B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GLEW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5E5AE3-64FB-4883-93CD-60C88B5D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2025" cy="78105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4CF3AC43-F3EF-468C-9121-37420BE8231C}"/>
              </a:ext>
            </a:extLst>
          </p:cNvPr>
          <p:cNvSpPr/>
          <p:nvPr/>
        </p:nvSpPr>
        <p:spPr>
          <a:xfrm>
            <a:off x="2104039" y="1788093"/>
            <a:ext cx="1334277" cy="58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Extract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F88F72-949D-49D0-BAB1-7B36CD641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52" y="1643063"/>
            <a:ext cx="742950" cy="8286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228507-BB8D-4CEE-A917-5166735E7BF9}"/>
              </a:ext>
            </a:extLst>
          </p:cNvPr>
          <p:cNvSpPr txBox="1"/>
          <p:nvPr/>
        </p:nvSpPr>
        <p:spPr>
          <a:xfrm>
            <a:off x="658540" y="3016251"/>
            <a:ext cx="9275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Copy “</a:t>
            </a:r>
            <a:r>
              <a:rPr lang="en-US" altLang="zh-CN" b="1" dirty="0"/>
              <a:t>glew32.dll</a:t>
            </a:r>
            <a:r>
              <a:rPr lang="en-US" altLang="zh-CN" dirty="0"/>
              <a:t>” from “</a:t>
            </a:r>
            <a:r>
              <a:rPr lang="en-US" altLang="zh-CN" b="1" dirty="0"/>
              <a:t>glew-2.1.0\bin\Release\Win32</a:t>
            </a:r>
            <a:r>
              <a:rPr lang="en-US" altLang="zh-CN" dirty="0"/>
              <a:t>” to: “</a:t>
            </a:r>
            <a:r>
              <a:rPr lang="en-US" altLang="zh-CN" b="1" dirty="0"/>
              <a:t>C:\Windows\SysWOW64</a:t>
            </a:r>
            <a:r>
              <a:rPr lang="en-US" altLang="zh-CN" dirty="0"/>
              <a:t>”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Copy “</a:t>
            </a:r>
            <a:r>
              <a:rPr lang="en-US" altLang="zh-CN" b="1" dirty="0" err="1"/>
              <a:t>glew.h</a:t>
            </a:r>
            <a:r>
              <a:rPr lang="en-US" altLang="zh-CN" dirty="0"/>
              <a:t>”, “</a:t>
            </a:r>
            <a:r>
              <a:rPr lang="en-US" altLang="zh-CN" b="1" dirty="0" err="1"/>
              <a:t>glxew.h</a:t>
            </a:r>
            <a:r>
              <a:rPr lang="en-US" altLang="zh-CN" dirty="0"/>
              <a:t>”, “</a:t>
            </a:r>
            <a:r>
              <a:rPr lang="en-US" altLang="zh-CN" b="1" dirty="0" err="1"/>
              <a:t>wglew.h</a:t>
            </a:r>
            <a:r>
              <a:rPr lang="en-US" altLang="zh-CN" dirty="0"/>
              <a:t>”, “</a:t>
            </a:r>
            <a:r>
              <a:rPr lang="en-US" altLang="zh-CN" b="1" dirty="0" err="1"/>
              <a:t>eglew.h</a:t>
            </a:r>
            <a:r>
              <a:rPr lang="en-US" altLang="zh-CN" dirty="0"/>
              <a:t>” from “</a:t>
            </a:r>
            <a:r>
              <a:rPr lang="en-US" altLang="zh-CN" b="1" dirty="0"/>
              <a:t>glew-2.1.0\include\GL</a:t>
            </a:r>
            <a:r>
              <a:rPr lang="en-US" altLang="zh-CN" dirty="0"/>
              <a:t>”  to: “</a:t>
            </a:r>
            <a:r>
              <a:rPr lang="en-US" altLang="zh-CN" b="1" dirty="0" err="1"/>
              <a:t>OpenGL_source</a:t>
            </a:r>
            <a:r>
              <a:rPr lang="en-US" altLang="zh-CN" b="1" dirty="0"/>
              <a:t>\include\GL</a:t>
            </a:r>
            <a:r>
              <a:rPr lang="en-US" altLang="zh-CN" dirty="0"/>
              <a:t>”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Copy </a:t>
            </a:r>
            <a:r>
              <a:rPr lang="zh-CN" altLang="en-US" dirty="0"/>
              <a:t>“</a:t>
            </a:r>
            <a:r>
              <a:rPr lang="en-US" altLang="zh-CN" b="1" dirty="0"/>
              <a:t>glew32.lib</a:t>
            </a:r>
            <a:r>
              <a:rPr lang="zh-CN" altLang="en-US" dirty="0"/>
              <a:t>” </a:t>
            </a:r>
            <a:r>
              <a:rPr lang="en-US" altLang="zh-CN" dirty="0"/>
              <a:t>and “</a:t>
            </a:r>
            <a:r>
              <a:rPr lang="en-US" altLang="zh-CN" b="1" dirty="0"/>
              <a:t>glew32s.lib</a:t>
            </a:r>
            <a:r>
              <a:rPr lang="en-US" altLang="zh-CN" dirty="0"/>
              <a:t>” from “</a:t>
            </a:r>
            <a:r>
              <a:rPr lang="en-US" altLang="zh-CN" b="1" dirty="0"/>
              <a:t>glew-2.1.0\lib\Release\Win32</a:t>
            </a:r>
            <a:r>
              <a:rPr lang="en-US" altLang="zh-CN" dirty="0"/>
              <a:t>” to: “</a:t>
            </a:r>
            <a:r>
              <a:rPr lang="en-US" altLang="zh-CN" b="1" dirty="0" err="1"/>
              <a:t>OpenGL_source</a:t>
            </a:r>
            <a:r>
              <a:rPr lang="en-US" altLang="zh-CN" b="1" dirty="0"/>
              <a:t>\lib</a:t>
            </a:r>
            <a:r>
              <a:rPr lang="en-US" alt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26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CE19C-9EE9-4012-8F8A-77D4EE21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the first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1E006-7733-4E06-9411-528A8786F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1. New Project</a:t>
            </a:r>
          </a:p>
          <a:p>
            <a:endParaRPr lang="en-US" altLang="zh-CN" dirty="0"/>
          </a:p>
          <a:p>
            <a:r>
              <a:rPr lang="en-US" altLang="zh-CN" dirty="0"/>
              <a:t>Visual C++</a:t>
            </a:r>
            <a:r>
              <a:rPr lang="zh-CN" altLang="en-US" dirty="0"/>
              <a:t> → </a:t>
            </a:r>
            <a:r>
              <a:rPr lang="en-US" altLang="zh-CN" dirty="0"/>
              <a:t>Empty Project</a:t>
            </a:r>
          </a:p>
          <a:p>
            <a:r>
              <a:rPr lang="en-US" altLang="zh-CN" dirty="0"/>
              <a:t>Browse the Locations of the project</a:t>
            </a:r>
          </a:p>
          <a:p>
            <a:r>
              <a:rPr lang="en-US" altLang="zh-CN" dirty="0"/>
              <a:t>Set the project name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43105D-1A3C-40BA-956A-D8AA0DB6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983" y="1448628"/>
            <a:ext cx="3209925" cy="1438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F61C8E-A9D4-4CBC-8948-8897EBB7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50" y="2774191"/>
            <a:ext cx="5721609" cy="3935115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230618C7-EDB6-4744-B3E4-32D7377E7740}"/>
              </a:ext>
            </a:extLst>
          </p:cNvPr>
          <p:cNvSpPr/>
          <p:nvPr/>
        </p:nvSpPr>
        <p:spPr>
          <a:xfrm>
            <a:off x="5794310" y="3207600"/>
            <a:ext cx="1754049" cy="278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C730F9-BD11-411B-8F36-60941917C4BD}"/>
              </a:ext>
            </a:extLst>
          </p:cNvPr>
          <p:cNvSpPr/>
          <p:nvPr/>
        </p:nvSpPr>
        <p:spPr>
          <a:xfrm>
            <a:off x="7428421" y="3841496"/>
            <a:ext cx="2769833" cy="31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134CEB6-8C57-4777-9E5E-10092386FAC5}"/>
              </a:ext>
            </a:extLst>
          </p:cNvPr>
          <p:cNvSpPr/>
          <p:nvPr/>
        </p:nvSpPr>
        <p:spPr>
          <a:xfrm>
            <a:off x="6671334" y="5857367"/>
            <a:ext cx="2769833" cy="31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4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785</Words>
  <Application>Microsoft Office PowerPoint</Application>
  <PresentationFormat>宽屏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Get started with OpenGL</vt:lpstr>
      <vt:lpstr>Environment</vt:lpstr>
      <vt:lpstr>Build a OpenGL Source File</vt:lpstr>
      <vt:lpstr>GLUT</vt:lpstr>
      <vt:lpstr>FREEGLUT</vt:lpstr>
      <vt:lpstr>FREEGLUT</vt:lpstr>
      <vt:lpstr>GLEW</vt:lpstr>
      <vt:lpstr>GLEW</vt:lpstr>
      <vt:lpstr>Build the first program</vt:lpstr>
      <vt:lpstr>Build the first program</vt:lpstr>
      <vt:lpstr>Build the first program</vt:lpstr>
      <vt:lpstr>Build the first program</vt:lpstr>
      <vt:lpstr>Build the first program</vt:lpstr>
      <vt:lpstr>Code1</vt:lpstr>
      <vt:lpstr>Code2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started with OpenGL</dc:title>
  <dc:creator>sj</dc:creator>
  <cp:lastModifiedBy>Shuojiang XU (16520355)</cp:lastModifiedBy>
  <cp:revision>68</cp:revision>
  <dcterms:created xsi:type="dcterms:W3CDTF">2018-10-03T12:55:07Z</dcterms:created>
  <dcterms:modified xsi:type="dcterms:W3CDTF">2019-01-08T10:00:26Z</dcterms:modified>
</cp:coreProperties>
</file>