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631"/>
  </p:normalViewPr>
  <p:slideViewPr>
    <p:cSldViewPr snapToGrid="0" snapToObjects="1">
      <p:cViewPr varScale="1">
        <p:scale>
          <a:sx n="70" d="100"/>
          <a:sy n="70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AB664-EE40-CC4E-92F0-560B1EB77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05DE0-2A7C-5242-853F-9B00098DC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65C6E-3194-BE4A-9CFC-EB0D7DE8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B362-F4B8-F04B-A759-7911C7D8A4EB}" type="datetimeFigureOut">
              <a:rPr kumimoji="1" lang="zh-CN" altLang="en-US" smtClean="0"/>
              <a:t>18/10/4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7573C-4FD9-FA43-949D-1A320782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19974-2F83-1E41-9477-33B0CCD1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1C97-8149-A64E-8E63-F57A1F3D1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13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13D38-7258-5348-8E22-0D90B4E5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E8BC7-370D-E247-B5FD-A4FD6317A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A2549-EC4C-644D-977A-4CABFA00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B362-F4B8-F04B-A759-7911C7D8A4EB}" type="datetimeFigureOut">
              <a:rPr kumimoji="1" lang="zh-CN" altLang="en-US" smtClean="0"/>
              <a:t>18/10/4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E7421-69AF-0C4E-8BB1-0ACC4FB0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5D69D-B73B-144F-A440-A651B7D9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1C97-8149-A64E-8E63-F57A1F3D1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87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E4D388-6C8A-B140-AE1C-BCF7E9A94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35F81-FB8A-B742-B270-FE32E9C4F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C53F8-A5BB-C043-810D-E68D724F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B362-F4B8-F04B-A759-7911C7D8A4EB}" type="datetimeFigureOut">
              <a:rPr kumimoji="1" lang="zh-CN" altLang="en-US" smtClean="0"/>
              <a:t>18/10/4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93628-F6AC-C049-B747-EECDA385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99B1D-5FD8-9F41-90A8-F206FC28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1C97-8149-A64E-8E63-F57A1F3D1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48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414FA-CED0-7A4B-BED7-FE214914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1CD1D-62D7-C04A-878F-C3A837B58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92C95-6B70-994B-860B-617A22BF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B362-F4B8-F04B-A759-7911C7D8A4EB}" type="datetimeFigureOut">
              <a:rPr kumimoji="1" lang="zh-CN" altLang="en-US" smtClean="0"/>
              <a:t>18/10/4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6A902-C406-4F46-8761-0DD757CB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39FE8-2569-FF4A-B0B9-4350E612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1C97-8149-A64E-8E63-F57A1F3D1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69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B6A15-647D-EB45-808F-0F0D521E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18AC0-F52F-B048-8B22-FD9C3F0B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3C33D-3387-ED46-A272-341A7E4D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B362-F4B8-F04B-A759-7911C7D8A4EB}" type="datetimeFigureOut">
              <a:rPr kumimoji="1" lang="zh-CN" altLang="en-US" smtClean="0"/>
              <a:t>18/10/4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C2247-9C1B-B845-8E61-7658DDFE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1627D-DFAC-9848-B5DC-9229DFBD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1C97-8149-A64E-8E63-F57A1F3D1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93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31766-1ADC-7C4A-BDF5-EBB5AAC3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7BCFB-E316-3047-9681-A2057D17A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D20DD2-7559-B541-BC09-BF9E442D9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7FAC2-F409-6C48-8736-5DB9D386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B362-F4B8-F04B-A759-7911C7D8A4EB}" type="datetimeFigureOut">
              <a:rPr kumimoji="1" lang="zh-CN" altLang="en-US" smtClean="0"/>
              <a:t>18/10/4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8958C-C510-0C49-A683-DE5397FD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2134C-FD4E-C24E-96B7-44910F00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1C97-8149-A64E-8E63-F57A1F3D1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75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87153-333D-B146-B25D-A7F1CC2A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C50C7-86D0-CE46-8EFC-C647DCCDB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6EEE9-92DC-CE42-8A75-50A908F3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B8CAA2-1FD4-F843-A138-65FDB27E5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3DD10C-E509-6E49-A4D3-6F163BEA3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C6EB42-FF5C-B54E-9F9C-46F8485F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B362-F4B8-F04B-A759-7911C7D8A4EB}" type="datetimeFigureOut">
              <a:rPr kumimoji="1" lang="zh-CN" altLang="en-US" smtClean="0"/>
              <a:t>18/10/4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134BD-A48F-5843-91DB-D8DD504E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858C66-D1A0-194B-AD93-F554750D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1C97-8149-A64E-8E63-F57A1F3D1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9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0D01C-72A8-544F-8475-E1E71942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9AF6C4-CA33-DD4C-9437-4707233A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B362-F4B8-F04B-A759-7911C7D8A4EB}" type="datetimeFigureOut">
              <a:rPr kumimoji="1" lang="zh-CN" altLang="en-US" smtClean="0"/>
              <a:t>18/10/4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BE1E93-A6F1-D941-92BA-587758F7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8719E1-D4AE-2041-823F-CFD1E0DF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1C97-8149-A64E-8E63-F57A1F3D1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38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1444A-A655-4F48-91E5-F6266A40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B362-F4B8-F04B-A759-7911C7D8A4EB}" type="datetimeFigureOut">
              <a:rPr kumimoji="1" lang="zh-CN" altLang="en-US" smtClean="0"/>
              <a:t>18/10/4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59EEF4-5EC8-754F-9E9C-00B4C11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D0A7A2-E82C-B842-A939-D1BBF1EF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1C97-8149-A64E-8E63-F57A1F3D1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17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6D501-CBD7-294D-AF4B-02966A04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949AC-3FDD-C046-AD96-F992518A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50D5D-F0E4-2647-9F28-84C8BC403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AE7C4-5165-C04E-A7D5-A9D9CE53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B362-F4B8-F04B-A759-7911C7D8A4EB}" type="datetimeFigureOut">
              <a:rPr kumimoji="1" lang="zh-CN" altLang="en-US" smtClean="0"/>
              <a:t>18/10/4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DD6E4E-135F-0141-8497-CB4532CD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94CAE-0C67-184A-A282-CBCE813E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1C97-8149-A64E-8E63-F57A1F3D1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00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57C57-B9F6-ED41-9B0A-26077B9A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B7E808-F8BA-3F4A-9C1E-7AA8AEE7F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AA052-2A52-2A48-8A30-E701DBDF0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80BEA-261B-F649-8267-A8FB520C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B362-F4B8-F04B-A759-7911C7D8A4EB}" type="datetimeFigureOut">
              <a:rPr kumimoji="1" lang="zh-CN" altLang="en-US" smtClean="0"/>
              <a:t>18/10/4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25A49A-1C2E-F044-A404-73DBF54E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3D161-80E3-8D4F-A0A0-EC71DADF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1C97-8149-A64E-8E63-F57A1F3D1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07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049EF8-1120-9945-AA54-F4A64C37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070E3-8E5C-724A-80FA-BF9AD4DE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62559-EC20-C44C-AB45-7807B61BA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3B362-F4B8-F04B-A759-7911C7D8A4EB}" type="datetimeFigureOut">
              <a:rPr kumimoji="1" lang="zh-CN" altLang="en-US" smtClean="0"/>
              <a:t>18/10/4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5B5A2-BD48-5A42-BBA9-FE5920659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AA9A4-293E-934D-8352-9F86A3E47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1C97-8149-A64E-8E63-F57A1F3D1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61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pple.co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quartz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059FC-B747-9843-843C-08D95FE2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Get started with OpenGL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68374-3453-5640-8AFF-63F1353B7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On MAC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9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2E00C-CD6A-A647-B1C1-4D43FE27D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08" y="357727"/>
            <a:ext cx="8194034" cy="616372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Build phase →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 Binary With Libraries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left click the +</a:t>
            </a:r>
          </a:p>
          <a:p>
            <a:r>
              <a:rPr kumimoji="1" lang="en-US" altLang="zh-CN" dirty="0"/>
              <a:t>Search and add </a:t>
            </a:r>
            <a:r>
              <a:rPr kumimoji="1" lang="en-US" altLang="zh-CN" dirty="0" err="1"/>
              <a:t>OpenGL.framework</a:t>
            </a:r>
            <a:r>
              <a:rPr kumimoji="1" lang="en-US" altLang="zh-CN" dirty="0"/>
              <a:t> &amp; </a:t>
            </a:r>
            <a:r>
              <a:rPr kumimoji="1" lang="en-US" altLang="zh-CN" dirty="0" err="1"/>
              <a:t>GLUT.framework</a:t>
            </a:r>
            <a:endParaRPr kumimoji="1" lang="en-US" altLang="zh-CN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A36D29-7B96-8B4C-B9BA-528AE4A30407}"/>
              </a:ext>
            </a:extLst>
          </p:cNvPr>
          <p:cNvSpPr/>
          <p:nvPr/>
        </p:nvSpPr>
        <p:spPr>
          <a:xfrm>
            <a:off x="5384800" y="2533396"/>
            <a:ext cx="19431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540D0F-3AE5-B64F-9481-6E9CD4F03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157" y="3341432"/>
            <a:ext cx="2795393" cy="31800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20D40A-7156-5148-A5FF-582D1D044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0" y="927100"/>
            <a:ext cx="11482134" cy="2611816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213D93FF-FA07-5849-8DE9-B098C858901F}"/>
              </a:ext>
            </a:extLst>
          </p:cNvPr>
          <p:cNvSpPr/>
          <p:nvPr/>
        </p:nvSpPr>
        <p:spPr>
          <a:xfrm>
            <a:off x="8822742" y="1140937"/>
            <a:ext cx="19431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E1722D-2B5C-7C43-A565-47DA2408FFB6}"/>
              </a:ext>
            </a:extLst>
          </p:cNvPr>
          <p:cNvSpPr/>
          <p:nvPr/>
        </p:nvSpPr>
        <p:spPr>
          <a:xfrm>
            <a:off x="3876646" y="2820732"/>
            <a:ext cx="2955954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57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856D8A-9E90-C846-BE74-310114B76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2968" y="365125"/>
            <a:ext cx="3725716" cy="4351338"/>
          </a:xfr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E6427A9C-CA9C-414A-AD1A-236C7CC8D42A}"/>
              </a:ext>
            </a:extLst>
          </p:cNvPr>
          <p:cNvSpPr/>
          <p:nvPr/>
        </p:nvSpPr>
        <p:spPr>
          <a:xfrm>
            <a:off x="7652512" y="4195763"/>
            <a:ext cx="19431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1FE5D1B-1731-2342-971F-CFD56326BC26}"/>
              </a:ext>
            </a:extLst>
          </p:cNvPr>
          <p:cNvSpPr txBox="1">
            <a:spLocks/>
          </p:cNvSpPr>
          <p:nvPr/>
        </p:nvSpPr>
        <p:spPr>
          <a:xfrm>
            <a:off x="711200" y="530225"/>
            <a:ext cx="44322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Add Other</a:t>
            </a:r>
          </a:p>
          <a:p>
            <a:r>
              <a:rPr kumimoji="1" lang="en-US" altLang="zh-CN" dirty="0"/>
              <a:t>Command + Shift + G</a:t>
            </a:r>
          </a:p>
          <a:p>
            <a:r>
              <a:rPr kumimoji="1" lang="en-US" altLang="zh-CN" dirty="0"/>
              <a:t>Go to the folder: /</a:t>
            </a:r>
            <a:r>
              <a:rPr kumimoji="1" lang="en-US" altLang="zh-CN" dirty="0" err="1"/>
              <a:t>usr</a:t>
            </a:r>
            <a:r>
              <a:rPr kumimoji="1" lang="en-US" altLang="zh-CN" dirty="0"/>
              <a:t>/local/ →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Cellar → </a:t>
            </a:r>
            <a:r>
              <a:rPr kumimoji="1" lang="en-US" altLang="zh-CN" dirty="0" err="1"/>
              <a:t>glew</a:t>
            </a:r>
            <a:r>
              <a:rPr kumimoji="1" lang="en-US" altLang="zh-CN" dirty="0"/>
              <a:t> → 2.1.0 → lib → libGLEW.2.1.dylib → Open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7DB507-1A69-4142-8733-6DBD4D774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98" y="3929063"/>
            <a:ext cx="3962400" cy="190500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C461F741-9D2D-1B4A-AC0A-912426B6EB59}"/>
              </a:ext>
            </a:extLst>
          </p:cNvPr>
          <p:cNvSpPr/>
          <p:nvPr/>
        </p:nvSpPr>
        <p:spPr>
          <a:xfrm>
            <a:off x="2788412" y="4456113"/>
            <a:ext cx="19431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97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D6627-B1ED-BE4D-AFC4-396E3696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 the first program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6A344-BB11-7346-93EF-4294CDE8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Example → </a:t>
            </a:r>
            <a:r>
              <a:rPr kumimoji="1" lang="en-US" altLang="zh-CN" dirty="0" err="1"/>
              <a:t>example.exe→Build</a:t>
            </a:r>
            <a:r>
              <a:rPr kumimoji="1" lang="en-US" altLang="zh-CN" dirty="0"/>
              <a:t> Settings →ALL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Search Paths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AA471C-DDF5-214D-B4C8-555ABCB6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92" y="2359025"/>
            <a:ext cx="7455408" cy="14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1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76707A9-52F5-514F-8842-6F8D68CB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959100"/>
            <a:ext cx="9436100" cy="2921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9126B-D98F-DC45-81F9-3529CBE4D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Always Search User Paths →</a:t>
            </a:r>
            <a:r>
              <a:rPr kumimoji="1" lang="zh-CN" altLang="en-US" dirty="0"/>
              <a:t> </a:t>
            </a:r>
            <a:r>
              <a:rPr kumimoji="1" lang="en-US" altLang="zh-CN" dirty="0"/>
              <a:t>Yes</a:t>
            </a:r>
          </a:p>
          <a:p>
            <a:r>
              <a:rPr kumimoji="1" lang="en-US" altLang="zh-CN" dirty="0"/>
              <a:t>Link the include and lib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3F8904-62FB-434B-BF8D-761E0D84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 the first program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13010F-B917-1D48-9C34-83BDE1E7BAD5}"/>
              </a:ext>
            </a:extLst>
          </p:cNvPr>
          <p:cNvSpPr/>
          <p:nvPr/>
        </p:nvSpPr>
        <p:spPr>
          <a:xfrm>
            <a:off x="5124450" y="3480594"/>
            <a:ext cx="19431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4E864A7-D238-C94B-B59B-FC60F0D41709}"/>
              </a:ext>
            </a:extLst>
          </p:cNvPr>
          <p:cNvSpPr/>
          <p:nvPr/>
        </p:nvSpPr>
        <p:spPr>
          <a:xfrm>
            <a:off x="5295900" y="3977482"/>
            <a:ext cx="35814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75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3401D-7D38-154D-8EBF-96892F87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Code1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293A87-ADC0-F14E-AAC8-5067CDFD4922}"/>
              </a:ext>
            </a:extLst>
          </p:cNvPr>
          <p:cNvSpPr/>
          <p:nvPr/>
        </p:nvSpPr>
        <p:spPr>
          <a:xfrm>
            <a:off x="3194304" y="365125"/>
            <a:ext cx="6096000" cy="63248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5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500" dirty="0">
                <a:solidFill>
                  <a:srgbClr val="D12F1B"/>
                </a:solidFill>
                <a:latin typeface="Menlo" panose="020B0609030804020204" pitchFamily="49" charset="0"/>
              </a:rPr>
              <a:t>"GL/</a:t>
            </a:r>
            <a:r>
              <a:rPr lang="en-US" altLang="zh-CN" sz="1500" dirty="0" err="1">
                <a:solidFill>
                  <a:srgbClr val="D12F1B"/>
                </a:solidFill>
                <a:latin typeface="Menlo" panose="020B0609030804020204" pitchFamily="49" charset="0"/>
              </a:rPr>
              <a:t>glew.h</a:t>
            </a:r>
            <a:r>
              <a:rPr lang="en-US" altLang="zh-CN" sz="15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altLang="zh-CN" sz="15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500" dirty="0">
                <a:solidFill>
                  <a:srgbClr val="D12F1B"/>
                </a:solidFill>
                <a:latin typeface="Menlo" panose="020B0609030804020204" pitchFamily="49" charset="0"/>
              </a:rPr>
              <a:t>"OpenGL/</a:t>
            </a:r>
            <a:r>
              <a:rPr lang="en-US" altLang="zh-CN" sz="1500" dirty="0" err="1">
                <a:solidFill>
                  <a:srgbClr val="D12F1B"/>
                </a:solidFill>
                <a:latin typeface="Menlo" panose="020B0609030804020204" pitchFamily="49" charset="0"/>
              </a:rPr>
              <a:t>OpenGL.h</a:t>
            </a:r>
            <a:r>
              <a:rPr lang="en-US" altLang="zh-CN" sz="15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altLang="zh-CN" sz="15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500" dirty="0">
                <a:solidFill>
                  <a:srgbClr val="D12F1B"/>
                </a:solidFill>
                <a:latin typeface="Menlo" panose="020B0609030804020204" pitchFamily="49" charset="0"/>
              </a:rPr>
              <a:t>"GL/</a:t>
            </a:r>
            <a:r>
              <a:rPr lang="en-US" altLang="zh-CN" sz="1500" dirty="0" err="1">
                <a:solidFill>
                  <a:srgbClr val="D12F1B"/>
                </a:solidFill>
                <a:latin typeface="Menlo" panose="020B0609030804020204" pitchFamily="49" charset="0"/>
              </a:rPr>
              <a:t>glut.h</a:t>
            </a:r>
            <a:r>
              <a:rPr lang="en-US" altLang="zh-CN" sz="15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endParaRPr lang="en-US" altLang="zh-CN" sz="1500" dirty="0"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void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keyboard( </a:t>
            </a:r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500" dirty="0">
                <a:latin typeface="Menlo" panose="020B0609030804020204" pitchFamily="49" charset="0"/>
              </a:rPr>
              <a:t> </a:t>
            </a:r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500" dirty="0">
                <a:latin typeface="Menlo" panose="020B0609030804020204" pitchFamily="49" charset="0"/>
              </a:rPr>
              <a:t> key, </a:t>
            </a:r>
            <a:r>
              <a:rPr lang="en-US" altLang="zh-CN" sz="1500" dirty="0" err="1">
                <a:solidFill>
                  <a:srgbClr val="BB2CA2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500" dirty="0">
                <a:latin typeface="Menlo" panose="020B0609030804020204" pitchFamily="49" charset="0"/>
              </a:rPr>
              <a:t> x, </a:t>
            </a:r>
            <a:r>
              <a:rPr lang="en-US" altLang="zh-CN" sz="1500" dirty="0" err="1">
                <a:solidFill>
                  <a:srgbClr val="BB2CA2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500" dirty="0">
                <a:latin typeface="Menlo" panose="020B0609030804020204" pitchFamily="49" charset="0"/>
              </a:rPr>
              <a:t> y )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</a:t>
            </a:r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switch</a:t>
            </a:r>
            <a:r>
              <a:rPr lang="en-US" altLang="zh-CN" sz="1500" dirty="0">
                <a:latin typeface="Menlo" panose="020B0609030804020204" pitchFamily="49" charset="0"/>
              </a:rPr>
              <a:t> ( key ) {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    </a:t>
            </a:r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500" dirty="0">
                <a:latin typeface="Menlo" panose="020B0609030804020204" pitchFamily="49" charset="0"/>
              </a:rPr>
              <a:t>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033</a:t>
            </a:r>
            <a:r>
              <a:rPr lang="en-US" altLang="zh-CN" sz="1500" dirty="0">
                <a:latin typeface="Menlo" panose="020B0609030804020204" pitchFamily="49" charset="0"/>
              </a:rPr>
              <a:t>: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        </a:t>
            </a:r>
            <a:r>
              <a:rPr lang="en-US" altLang="zh-CN" sz="1500" dirty="0">
                <a:solidFill>
                  <a:srgbClr val="3D1D81"/>
                </a:solidFill>
                <a:latin typeface="Menlo" panose="020B0609030804020204" pitchFamily="49" charset="0"/>
              </a:rPr>
              <a:t>exit</a:t>
            </a:r>
            <a:r>
              <a:rPr lang="en-US" altLang="zh-CN" sz="1500" dirty="0">
                <a:latin typeface="Menlo" panose="020B0609030804020204" pitchFamily="49" charset="0"/>
              </a:rPr>
              <a:t>( </a:t>
            </a:r>
            <a:r>
              <a:rPr lang="en-US" altLang="zh-CN" sz="1500" dirty="0">
                <a:solidFill>
                  <a:srgbClr val="78492A"/>
                </a:solidFill>
                <a:latin typeface="Menlo" panose="020B0609030804020204" pitchFamily="49" charset="0"/>
              </a:rPr>
              <a:t>EXIT_SUCCESS</a:t>
            </a:r>
            <a:r>
              <a:rPr lang="en-US" altLang="zh-CN" sz="1500" dirty="0">
                <a:latin typeface="Menlo" panose="020B0609030804020204" pitchFamily="49" charset="0"/>
              </a:rPr>
              <a:t> );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        </a:t>
            </a:r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500" dirty="0"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500" dirty="0">
                <a:latin typeface="Menlo" panose="020B0609030804020204" pitchFamily="49" charset="0"/>
              </a:rPr>
              <a:t> display(</a:t>
            </a:r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500" dirty="0">
                <a:latin typeface="Menlo" panose="020B0609030804020204" pitchFamily="49" charset="0"/>
              </a:rPr>
              <a:t>){}</a:t>
            </a:r>
          </a:p>
          <a:p>
            <a:endParaRPr lang="en-US" altLang="zh-CN" sz="1500" dirty="0">
              <a:latin typeface="Menlo" panose="020B0609030804020204" pitchFamily="49" charset="0"/>
            </a:endParaRPr>
          </a:p>
          <a:p>
            <a:r>
              <a:rPr lang="en-US" altLang="zh-CN" sz="1500" dirty="0" err="1">
                <a:solidFill>
                  <a:srgbClr val="BB2CA2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500" dirty="0">
                <a:latin typeface="Menlo" panose="020B0609030804020204" pitchFamily="49" charset="0"/>
              </a:rPr>
              <a:t> main (</a:t>
            </a:r>
            <a:r>
              <a:rPr lang="en-US" altLang="zh-CN" sz="1500" dirty="0" err="1">
                <a:solidFill>
                  <a:srgbClr val="BB2CA2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500" dirty="0">
                <a:latin typeface="Menlo" panose="020B0609030804020204" pitchFamily="49" charset="0"/>
              </a:rPr>
              <a:t> </a:t>
            </a:r>
            <a:r>
              <a:rPr lang="en-US" altLang="zh-CN" sz="1500" dirty="0" err="1">
                <a:latin typeface="Menlo" panose="020B0609030804020204" pitchFamily="49" charset="0"/>
              </a:rPr>
              <a:t>argc,</a:t>
            </a:r>
            <a:r>
              <a:rPr lang="en-US" altLang="zh-CN" sz="1500" dirty="0" err="1">
                <a:solidFill>
                  <a:srgbClr val="BB2CA2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500" dirty="0">
                <a:latin typeface="Menlo" panose="020B0609030804020204" pitchFamily="49" charset="0"/>
              </a:rPr>
              <a:t> **</a:t>
            </a:r>
            <a:r>
              <a:rPr lang="en-US" altLang="zh-CN" sz="1500" dirty="0" err="1">
                <a:latin typeface="Menlo" panose="020B0609030804020204" pitchFamily="49" charset="0"/>
              </a:rPr>
              <a:t>argv</a:t>
            </a:r>
            <a:r>
              <a:rPr lang="en-US" altLang="zh-CN" sz="1500" dirty="0">
                <a:latin typeface="Menlo" panose="020B0609030804020204" pitchFamily="49" charset="0"/>
              </a:rPr>
              <a:t>)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glutInit</a:t>
            </a:r>
            <a:r>
              <a:rPr lang="en-US" altLang="zh-CN" sz="1500" dirty="0">
                <a:latin typeface="Menlo" panose="020B0609030804020204" pitchFamily="49" charset="0"/>
              </a:rPr>
              <a:t>(&amp;</a:t>
            </a:r>
            <a:r>
              <a:rPr lang="en-US" altLang="zh-CN" sz="1500" dirty="0" err="1">
                <a:latin typeface="Menlo" panose="020B0609030804020204" pitchFamily="49" charset="0"/>
              </a:rPr>
              <a:t>argc</a:t>
            </a:r>
            <a:r>
              <a:rPr lang="en-US" altLang="zh-CN" sz="1500" dirty="0">
                <a:latin typeface="Menlo" panose="020B0609030804020204" pitchFamily="49" charset="0"/>
              </a:rPr>
              <a:t>, </a:t>
            </a:r>
            <a:r>
              <a:rPr lang="en-US" altLang="zh-CN" sz="1500" dirty="0" err="1">
                <a:latin typeface="Menlo" panose="020B0609030804020204" pitchFamily="49" charset="0"/>
              </a:rPr>
              <a:t>argv</a:t>
            </a:r>
            <a:r>
              <a:rPr lang="en-US" altLang="zh-CN" sz="1500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glutInitDisplayMode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78492A"/>
                </a:solidFill>
                <a:latin typeface="Menlo" panose="020B0609030804020204" pitchFamily="49" charset="0"/>
              </a:rPr>
              <a:t>GLUT_DOUBLE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|</a:t>
            </a:r>
            <a:r>
              <a:rPr lang="en-US" altLang="zh-CN" sz="1500" dirty="0">
                <a:solidFill>
                  <a:srgbClr val="78492A"/>
                </a:solidFill>
                <a:latin typeface="Menlo" panose="020B0609030804020204" pitchFamily="49" charset="0"/>
              </a:rPr>
              <a:t>GLUT_RGB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500" dirty="0">
              <a:solidFill>
                <a:srgbClr val="3D1D81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glutInitWindowSize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500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500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500" dirty="0">
              <a:solidFill>
                <a:srgbClr val="3D1D81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glutInitWindowPosition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500" dirty="0">
              <a:solidFill>
                <a:srgbClr val="3D1D81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glutCreateWindow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D12F1B"/>
                </a:solidFill>
                <a:latin typeface="Menlo" panose="020B0609030804020204" pitchFamily="49" charset="0"/>
              </a:rPr>
              <a:t>"Create Empty Window"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5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glewInit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-US" altLang="zh-CN" sz="1500" dirty="0">
              <a:solidFill>
                <a:srgbClr val="3D1D81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glutDisplayFunc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31595D"/>
                </a:solidFill>
                <a:latin typeface="Menlo" panose="020B0609030804020204" pitchFamily="49" charset="0"/>
              </a:rPr>
              <a:t>display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500" dirty="0">
              <a:solidFill>
                <a:srgbClr val="3D1D81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glutKeyboardFunc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-US" altLang="zh-CN" sz="1500" dirty="0">
                <a:solidFill>
                  <a:srgbClr val="31595D"/>
                </a:solidFill>
                <a:latin typeface="Menlo" panose="020B0609030804020204" pitchFamily="49" charset="0"/>
              </a:rPr>
              <a:t>keyboard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  <a:endParaRPr lang="en-US" altLang="zh-CN" sz="1500" dirty="0">
              <a:solidFill>
                <a:srgbClr val="3D1D81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glutMainLoop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-US" altLang="zh-CN" sz="1500" dirty="0">
              <a:solidFill>
                <a:srgbClr val="3D1D81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latin typeface="Menlo" panose="020B0609030804020204" pitchFamily="49" charset="0"/>
              </a:rPr>
              <a:t>    </a:t>
            </a:r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500" dirty="0">
                <a:latin typeface="Menlo" panose="020B0609030804020204" pitchFamily="49" charset="0"/>
              </a:rPr>
              <a:t>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500" dirty="0"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}</a:t>
            </a:r>
            <a:endParaRPr lang="en-US" altLang="zh-CN" sz="150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8AC8C3-198F-8346-947F-B374B097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219" y="2029818"/>
            <a:ext cx="2835666" cy="29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5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3B2B8-7588-564C-A776-E378A3F1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594979-927F-3045-A838-EEA298D4C46B}"/>
              </a:ext>
            </a:extLst>
          </p:cNvPr>
          <p:cNvSpPr/>
          <p:nvPr/>
        </p:nvSpPr>
        <p:spPr>
          <a:xfrm>
            <a:off x="838200" y="1514745"/>
            <a:ext cx="505053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500" dirty="0">
                <a:solidFill>
                  <a:srgbClr val="D12F1B"/>
                </a:solidFill>
                <a:latin typeface="Menlo" panose="020B0609030804020204" pitchFamily="49" charset="0"/>
              </a:rPr>
              <a:t>"GL/</a:t>
            </a:r>
            <a:r>
              <a:rPr lang="en-US" altLang="zh-CN" sz="1500" dirty="0" err="1">
                <a:solidFill>
                  <a:srgbClr val="D12F1B"/>
                </a:solidFill>
                <a:latin typeface="Menlo" panose="020B0609030804020204" pitchFamily="49" charset="0"/>
              </a:rPr>
              <a:t>glew.h</a:t>
            </a:r>
            <a:r>
              <a:rPr lang="en-US" altLang="zh-CN" sz="15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altLang="zh-CN" sz="15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500" dirty="0">
                <a:solidFill>
                  <a:srgbClr val="D12F1B"/>
                </a:solidFill>
                <a:latin typeface="Menlo" panose="020B0609030804020204" pitchFamily="49" charset="0"/>
              </a:rPr>
              <a:t>"OpenGL/</a:t>
            </a:r>
            <a:r>
              <a:rPr lang="en-US" altLang="zh-CN" sz="1500" dirty="0" err="1">
                <a:solidFill>
                  <a:srgbClr val="D12F1B"/>
                </a:solidFill>
                <a:latin typeface="Menlo" panose="020B0609030804020204" pitchFamily="49" charset="0"/>
              </a:rPr>
              <a:t>OpenGL.h</a:t>
            </a:r>
            <a:r>
              <a:rPr lang="en-US" altLang="zh-CN" sz="15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altLang="zh-CN" sz="15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500" dirty="0">
                <a:solidFill>
                  <a:srgbClr val="D12F1B"/>
                </a:solidFill>
                <a:latin typeface="Menlo" panose="020B0609030804020204" pitchFamily="49" charset="0"/>
              </a:rPr>
              <a:t>"GL/</a:t>
            </a:r>
            <a:r>
              <a:rPr lang="en-US" altLang="zh-CN" sz="1500" dirty="0" err="1">
                <a:solidFill>
                  <a:srgbClr val="D12F1B"/>
                </a:solidFill>
                <a:latin typeface="Menlo" panose="020B0609030804020204" pitchFamily="49" charset="0"/>
              </a:rPr>
              <a:t>glut.h</a:t>
            </a:r>
            <a:r>
              <a:rPr lang="en-US" altLang="zh-CN" sz="1500" dirty="0">
                <a:solidFill>
                  <a:srgbClr val="D12F1B"/>
                </a:solidFill>
                <a:latin typeface="Menlo" panose="020B0609030804020204" pitchFamily="49" charset="0"/>
              </a:rPr>
              <a:t>”</a:t>
            </a:r>
          </a:p>
          <a:p>
            <a:endParaRPr lang="en-US" altLang="zh-CN" sz="1500" dirty="0"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void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keyboard( </a:t>
            </a:r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500" dirty="0">
                <a:latin typeface="Menlo" panose="020B0609030804020204" pitchFamily="49" charset="0"/>
              </a:rPr>
              <a:t> </a:t>
            </a:r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500" dirty="0">
                <a:latin typeface="Menlo" panose="020B0609030804020204" pitchFamily="49" charset="0"/>
              </a:rPr>
              <a:t> key, </a:t>
            </a:r>
            <a:r>
              <a:rPr lang="en-US" altLang="zh-CN" sz="1500" dirty="0" err="1">
                <a:solidFill>
                  <a:srgbClr val="BB2CA2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500" dirty="0">
                <a:latin typeface="Menlo" panose="020B0609030804020204" pitchFamily="49" charset="0"/>
              </a:rPr>
              <a:t> x, </a:t>
            </a:r>
            <a:r>
              <a:rPr lang="en-US" altLang="zh-CN" sz="1500" dirty="0" err="1">
                <a:solidFill>
                  <a:srgbClr val="BB2CA2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500" dirty="0">
                <a:latin typeface="Menlo" panose="020B0609030804020204" pitchFamily="49" charset="0"/>
              </a:rPr>
              <a:t> y )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</a:t>
            </a:r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switch</a:t>
            </a:r>
            <a:r>
              <a:rPr lang="en-US" altLang="zh-CN" sz="1500" dirty="0">
                <a:latin typeface="Menlo" panose="020B0609030804020204" pitchFamily="49" charset="0"/>
              </a:rPr>
              <a:t> ( key ) {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    </a:t>
            </a:r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500" dirty="0">
                <a:latin typeface="Menlo" panose="020B0609030804020204" pitchFamily="49" charset="0"/>
              </a:rPr>
              <a:t>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033</a:t>
            </a:r>
            <a:r>
              <a:rPr lang="en-US" altLang="zh-CN" sz="1500" dirty="0">
                <a:latin typeface="Menlo" panose="020B0609030804020204" pitchFamily="49" charset="0"/>
              </a:rPr>
              <a:t>: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        </a:t>
            </a:r>
            <a:r>
              <a:rPr lang="en-US" altLang="zh-CN" sz="1500" dirty="0">
                <a:solidFill>
                  <a:srgbClr val="3D1D81"/>
                </a:solidFill>
                <a:latin typeface="Menlo" panose="020B0609030804020204" pitchFamily="49" charset="0"/>
              </a:rPr>
              <a:t>exit</a:t>
            </a:r>
            <a:r>
              <a:rPr lang="en-US" altLang="zh-CN" sz="1500" dirty="0">
                <a:latin typeface="Menlo" panose="020B0609030804020204" pitchFamily="49" charset="0"/>
              </a:rPr>
              <a:t>( </a:t>
            </a:r>
            <a:r>
              <a:rPr lang="en-US" altLang="zh-CN" sz="1500" dirty="0">
                <a:solidFill>
                  <a:srgbClr val="78492A"/>
                </a:solidFill>
                <a:latin typeface="Menlo" panose="020B0609030804020204" pitchFamily="49" charset="0"/>
              </a:rPr>
              <a:t>EXIT_SUCCESS</a:t>
            </a:r>
            <a:r>
              <a:rPr lang="en-US" altLang="zh-CN" sz="1500" dirty="0">
                <a:latin typeface="Menlo" panose="020B0609030804020204" pitchFamily="49" charset="0"/>
              </a:rPr>
              <a:t> );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        </a:t>
            </a:r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500" dirty="0"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}</a:t>
            </a:r>
            <a:endParaRPr lang="en-US" altLang="zh-CN" sz="1500" dirty="0"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A994E8-3856-9E43-8AC0-D6783CA7BA0D}"/>
              </a:ext>
            </a:extLst>
          </p:cNvPr>
          <p:cNvSpPr/>
          <p:nvPr/>
        </p:nvSpPr>
        <p:spPr>
          <a:xfrm>
            <a:off x="6582156" y="1283912"/>
            <a:ext cx="407822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CN" sz="1500" dirty="0">
                <a:latin typeface="Menlo" panose="020B0609030804020204" pitchFamily="49" charset="0"/>
              </a:rPr>
            </a:br>
            <a:endParaRPr lang="en-US" altLang="zh-CN" sz="1500" dirty="0"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500" dirty="0">
                <a:latin typeface="Menlo" panose="020B0609030804020204" pitchFamily="49" charset="0"/>
              </a:rPr>
              <a:t> display(</a:t>
            </a:r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500" dirty="0"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glClear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78492A"/>
                </a:solidFill>
                <a:latin typeface="Menlo" panose="020B0609030804020204" pitchFamily="49" charset="0"/>
              </a:rPr>
              <a:t>GL_COLOR_BUFFER_BIT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500" dirty="0">
              <a:solidFill>
                <a:srgbClr val="78492A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glBegin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78492A"/>
                </a:solidFill>
                <a:latin typeface="Menlo" panose="020B0609030804020204" pitchFamily="49" charset="0"/>
              </a:rPr>
              <a:t>GL_TRIANGLES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500" dirty="0">
              <a:solidFill>
                <a:srgbClr val="78492A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latin typeface="Menlo" panose="020B0609030804020204" pitchFamily="49" charset="0"/>
              </a:rPr>
              <a:t>    </a:t>
            </a:r>
            <a:r>
              <a:rPr lang="en-US" altLang="zh-CN" sz="1500" dirty="0">
                <a:solidFill>
                  <a:srgbClr val="3D1D81"/>
                </a:solidFill>
                <a:latin typeface="Menlo" panose="020B0609030804020204" pitchFamily="49" charset="0"/>
              </a:rPr>
              <a:t>glColor3f</a:t>
            </a:r>
            <a:r>
              <a:rPr lang="en-US" altLang="zh-CN" sz="1500" dirty="0"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500" dirty="0">
                <a:latin typeface="Menlo" panose="020B0609030804020204" pitchFamily="49" charset="0"/>
              </a:rPr>
              <a:t>,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500" dirty="0">
                <a:latin typeface="Menlo" panose="020B0609030804020204" pitchFamily="49" charset="0"/>
              </a:rPr>
              <a:t>,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1.0</a:t>
            </a:r>
            <a:r>
              <a:rPr lang="en-US" altLang="zh-CN" sz="1500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</a:t>
            </a:r>
            <a:r>
              <a:rPr lang="en-US" altLang="zh-CN" sz="1500" dirty="0">
                <a:solidFill>
                  <a:srgbClr val="3D1D81"/>
                </a:solidFill>
                <a:latin typeface="Menlo" panose="020B0609030804020204" pitchFamily="49" charset="0"/>
              </a:rPr>
              <a:t>glVertex3f</a:t>
            </a:r>
            <a:r>
              <a:rPr lang="en-US" altLang="zh-CN" sz="1500" dirty="0"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500" dirty="0">
                <a:latin typeface="Menlo" panose="020B0609030804020204" pitchFamily="49" charset="0"/>
              </a:rPr>
              <a:t>,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1.0</a:t>
            </a:r>
            <a:r>
              <a:rPr lang="en-US" altLang="zh-CN" sz="1500" dirty="0">
                <a:latin typeface="Menlo" panose="020B0609030804020204" pitchFamily="49" charset="0"/>
              </a:rPr>
              <a:t>,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500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</a:t>
            </a:r>
            <a:r>
              <a:rPr lang="en-US" altLang="zh-CN" sz="1500" dirty="0">
                <a:solidFill>
                  <a:srgbClr val="3D1D81"/>
                </a:solidFill>
                <a:latin typeface="Menlo" panose="020B0609030804020204" pitchFamily="49" charset="0"/>
              </a:rPr>
              <a:t>glColor3f</a:t>
            </a:r>
            <a:r>
              <a:rPr lang="en-US" altLang="zh-CN" sz="1500" dirty="0"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500" dirty="0">
                <a:latin typeface="Menlo" panose="020B0609030804020204" pitchFamily="49" charset="0"/>
              </a:rPr>
              <a:t>,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1.0</a:t>
            </a:r>
            <a:r>
              <a:rPr lang="en-US" altLang="zh-CN" sz="1500" dirty="0">
                <a:latin typeface="Menlo" panose="020B0609030804020204" pitchFamily="49" charset="0"/>
              </a:rPr>
              <a:t>,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500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</a:t>
            </a:r>
            <a:r>
              <a:rPr lang="en-US" altLang="zh-CN" sz="1500" dirty="0">
                <a:solidFill>
                  <a:srgbClr val="3D1D81"/>
                </a:solidFill>
                <a:latin typeface="Menlo" panose="020B0609030804020204" pitchFamily="49" charset="0"/>
              </a:rPr>
              <a:t>glVertex3f</a:t>
            </a:r>
            <a:r>
              <a:rPr lang="en-US" altLang="zh-CN" sz="1500" dirty="0">
                <a:latin typeface="Menlo" panose="020B0609030804020204" pitchFamily="49" charset="0"/>
              </a:rPr>
              <a:t>(-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0.5</a:t>
            </a:r>
            <a:r>
              <a:rPr lang="en-US" altLang="zh-CN" sz="1500" dirty="0">
                <a:latin typeface="Menlo" panose="020B0609030804020204" pitchFamily="49" charset="0"/>
              </a:rPr>
              <a:t>,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500" dirty="0">
                <a:latin typeface="Menlo" panose="020B0609030804020204" pitchFamily="49" charset="0"/>
              </a:rPr>
              <a:t>,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500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</a:t>
            </a:r>
            <a:r>
              <a:rPr lang="en-US" altLang="zh-CN" sz="1500" dirty="0">
                <a:solidFill>
                  <a:srgbClr val="3D1D81"/>
                </a:solidFill>
                <a:latin typeface="Menlo" panose="020B0609030804020204" pitchFamily="49" charset="0"/>
              </a:rPr>
              <a:t>glColor3f</a:t>
            </a:r>
            <a:r>
              <a:rPr lang="en-US" altLang="zh-CN" sz="1500" dirty="0"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1.0</a:t>
            </a:r>
            <a:r>
              <a:rPr lang="en-US" altLang="zh-CN" sz="1500" dirty="0">
                <a:latin typeface="Menlo" panose="020B0609030804020204" pitchFamily="49" charset="0"/>
              </a:rPr>
              <a:t>,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500" dirty="0">
                <a:latin typeface="Menlo" panose="020B0609030804020204" pitchFamily="49" charset="0"/>
              </a:rPr>
              <a:t>,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500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</a:t>
            </a:r>
            <a:r>
              <a:rPr lang="en-US" altLang="zh-CN" sz="1500" dirty="0">
                <a:solidFill>
                  <a:srgbClr val="3D1D81"/>
                </a:solidFill>
                <a:latin typeface="Menlo" panose="020B0609030804020204" pitchFamily="49" charset="0"/>
              </a:rPr>
              <a:t>glVertex3f</a:t>
            </a:r>
            <a:r>
              <a:rPr lang="en-US" altLang="zh-CN" sz="1500" dirty="0"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0.5</a:t>
            </a:r>
            <a:r>
              <a:rPr lang="en-US" altLang="zh-CN" sz="1500" dirty="0">
                <a:latin typeface="Menlo" panose="020B0609030804020204" pitchFamily="49" charset="0"/>
              </a:rPr>
              <a:t>,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500" dirty="0">
                <a:latin typeface="Menlo" panose="020B0609030804020204" pitchFamily="49" charset="0"/>
              </a:rPr>
              <a:t>,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500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glEnd</a:t>
            </a:r>
            <a:r>
              <a:rPr lang="en-US" altLang="zh-CN" sz="1500" dirty="0">
                <a:latin typeface="Menlo" panose="020B0609030804020204" pitchFamily="49" charset="0"/>
              </a:rPr>
              <a:t>();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glutSwapBuffers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-US" altLang="zh-CN" sz="1500" dirty="0">
              <a:solidFill>
                <a:srgbClr val="3D1D81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}</a:t>
            </a:r>
            <a:endParaRPr lang="en-US" altLang="zh-CN" sz="150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8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3B2B8-7588-564C-A776-E378A3F1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Code2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17962C-772B-224C-84B2-7EF8B7D16290}"/>
              </a:ext>
            </a:extLst>
          </p:cNvPr>
          <p:cNvSpPr/>
          <p:nvPr/>
        </p:nvSpPr>
        <p:spPr>
          <a:xfrm>
            <a:off x="838200" y="1853982"/>
            <a:ext cx="6096000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500" dirty="0" err="1">
                <a:solidFill>
                  <a:srgbClr val="BB2CA2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500" dirty="0">
                <a:latin typeface="Menlo" panose="020B0609030804020204" pitchFamily="49" charset="0"/>
              </a:rPr>
              <a:t> main (</a:t>
            </a:r>
            <a:r>
              <a:rPr lang="en-US" altLang="zh-CN" sz="1500" dirty="0" err="1">
                <a:solidFill>
                  <a:srgbClr val="BB2CA2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500" dirty="0">
                <a:latin typeface="Menlo" panose="020B0609030804020204" pitchFamily="49" charset="0"/>
              </a:rPr>
              <a:t> </a:t>
            </a:r>
            <a:r>
              <a:rPr lang="en-US" altLang="zh-CN" sz="1500" dirty="0" err="1">
                <a:latin typeface="Menlo" panose="020B0609030804020204" pitchFamily="49" charset="0"/>
              </a:rPr>
              <a:t>argc,</a:t>
            </a:r>
            <a:r>
              <a:rPr lang="en-US" altLang="zh-CN" sz="1500" dirty="0" err="1">
                <a:solidFill>
                  <a:srgbClr val="BB2CA2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500" dirty="0">
                <a:latin typeface="Menlo" panose="020B0609030804020204" pitchFamily="49" charset="0"/>
              </a:rPr>
              <a:t> **</a:t>
            </a:r>
            <a:r>
              <a:rPr lang="en-US" altLang="zh-CN" sz="1500" dirty="0" err="1">
                <a:latin typeface="Menlo" panose="020B0609030804020204" pitchFamily="49" charset="0"/>
              </a:rPr>
              <a:t>argv</a:t>
            </a:r>
            <a:r>
              <a:rPr lang="en-US" altLang="zh-CN" sz="1500" dirty="0">
                <a:latin typeface="Menlo" panose="020B0609030804020204" pitchFamily="49" charset="0"/>
              </a:rPr>
              <a:t>)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glutInit</a:t>
            </a:r>
            <a:r>
              <a:rPr lang="en-US" altLang="zh-CN" sz="1500" dirty="0">
                <a:latin typeface="Menlo" panose="020B0609030804020204" pitchFamily="49" charset="0"/>
              </a:rPr>
              <a:t>(&amp;</a:t>
            </a:r>
            <a:r>
              <a:rPr lang="en-US" altLang="zh-CN" sz="1500" dirty="0" err="1">
                <a:latin typeface="Menlo" panose="020B0609030804020204" pitchFamily="49" charset="0"/>
              </a:rPr>
              <a:t>argc</a:t>
            </a:r>
            <a:r>
              <a:rPr lang="en-US" altLang="zh-CN" sz="1500" dirty="0">
                <a:latin typeface="Menlo" panose="020B0609030804020204" pitchFamily="49" charset="0"/>
              </a:rPr>
              <a:t>, </a:t>
            </a:r>
            <a:r>
              <a:rPr lang="en-US" altLang="zh-CN" sz="1500" dirty="0" err="1">
                <a:latin typeface="Menlo" panose="020B0609030804020204" pitchFamily="49" charset="0"/>
              </a:rPr>
              <a:t>argv</a:t>
            </a:r>
            <a:r>
              <a:rPr lang="en-US" altLang="zh-CN" sz="1500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glutInitDisplayMode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78492A"/>
                </a:solidFill>
                <a:latin typeface="Menlo" panose="020B0609030804020204" pitchFamily="49" charset="0"/>
              </a:rPr>
              <a:t>GLUT_DOUBLE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|</a:t>
            </a:r>
            <a:r>
              <a:rPr lang="en-US" altLang="zh-CN" sz="1500" dirty="0">
                <a:solidFill>
                  <a:srgbClr val="78492A"/>
                </a:solidFill>
                <a:latin typeface="Menlo" panose="020B0609030804020204" pitchFamily="49" charset="0"/>
              </a:rPr>
              <a:t>GLUT_RGB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500" dirty="0">
              <a:solidFill>
                <a:srgbClr val="3D1D81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glutInitWindowSize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500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500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500" dirty="0">
              <a:solidFill>
                <a:srgbClr val="3D1D81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glutInitWindowPosition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500" dirty="0">
              <a:solidFill>
                <a:srgbClr val="3D1D81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glutCreateWindow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D12F1B"/>
                </a:solidFill>
                <a:latin typeface="Menlo" panose="020B0609030804020204" pitchFamily="49" charset="0"/>
              </a:rPr>
              <a:t>"Create Empty Window"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5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glewInit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-US" altLang="zh-CN" sz="1500" dirty="0">
              <a:solidFill>
                <a:srgbClr val="3D1D81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glutDisplayFunc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500" dirty="0">
                <a:solidFill>
                  <a:srgbClr val="31595D"/>
                </a:solidFill>
                <a:latin typeface="Menlo" panose="020B0609030804020204" pitchFamily="49" charset="0"/>
              </a:rPr>
              <a:t>display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500" dirty="0">
              <a:solidFill>
                <a:srgbClr val="3D1D81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glutKeyboardFunc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-US" altLang="zh-CN" sz="1500" dirty="0">
                <a:solidFill>
                  <a:srgbClr val="31595D"/>
                </a:solidFill>
                <a:latin typeface="Menlo" panose="020B0609030804020204" pitchFamily="49" charset="0"/>
              </a:rPr>
              <a:t>keyboard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  <a:endParaRPr lang="en-US" altLang="zh-CN" sz="1500" dirty="0">
              <a:solidFill>
                <a:srgbClr val="3D1D81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500" dirty="0" err="1">
                <a:solidFill>
                  <a:srgbClr val="3D1D81"/>
                </a:solidFill>
                <a:latin typeface="Menlo" panose="020B0609030804020204" pitchFamily="49" charset="0"/>
              </a:rPr>
              <a:t>glutMainLoop</a:t>
            </a:r>
            <a:r>
              <a:rPr lang="en-US" altLang="zh-CN" sz="15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-US" altLang="zh-CN" sz="1500" dirty="0">
              <a:solidFill>
                <a:srgbClr val="3D1D81"/>
              </a:solidFill>
              <a:latin typeface="Menlo" panose="020B0609030804020204" pitchFamily="49" charset="0"/>
            </a:endParaRPr>
          </a:p>
          <a:p>
            <a:r>
              <a:rPr lang="en-US" altLang="zh-CN" sz="1500" dirty="0">
                <a:latin typeface="Menlo" panose="020B0609030804020204" pitchFamily="49" charset="0"/>
              </a:rPr>
              <a:t>    </a:t>
            </a:r>
            <a:r>
              <a:rPr lang="en-US" altLang="zh-CN" sz="1500" dirty="0">
                <a:solidFill>
                  <a:srgbClr val="BB2CA2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500" dirty="0">
                <a:latin typeface="Menlo" panose="020B0609030804020204" pitchFamily="49" charset="0"/>
              </a:rPr>
              <a:t> </a:t>
            </a:r>
            <a:r>
              <a:rPr lang="en-US" altLang="zh-CN" sz="15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500" dirty="0"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500" dirty="0">
                <a:latin typeface="Menlo" panose="020B0609030804020204" pitchFamily="49" charset="0"/>
              </a:rPr>
              <a:t>}</a:t>
            </a:r>
            <a:endParaRPr lang="en-US" altLang="zh-CN" sz="150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3797FD-B099-7248-A64F-C7FCA41C7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309" y="1150246"/>
            <a:ext cx="4285491" cy="450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6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A37FD-404A-7048-AC7B-FB63FE25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4CD1C-BE5A-8949-B232-1FCEC219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GL_POINTS</a:t>
            </a:r>
          </a:p>
          <a:p>
            <a:r>
              <a:rPr kumimoji="1" lang="en-US" altLang="zh-CN" dirty="0"/>
              <a:t>GL_LINES</a:t>
            </a:r>
          </a:p>
          <a:p>
            <a:r>
              <a:rPr kumimoji="1" lang="en-US" altLang="zh-CN" dirty="0"/>
              <a:t>GL_TRIANGLES</a:t>
            </a:r>
          </a:p>
          <a:p>
            <a:r>
              <a:rPr kumimoji="1" lang="en-US" altLang="zh-CN" dirty="0"/>
              <a:t>GL_TRIANGLE_FAN</a:t>
            </a:r>
          </a:p>
          <a:p>
            <a:r>
              <a:rPr kumimoji="1" lang="en-US" altLang="zh-CN" dirty="0"/>
              <a:t>GL_TRIANGLE_STRIP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Try it out with these difference settings in the example we have done previously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52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D92E0-1EB3-414A-83AE-62BB95BD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Environment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76CC4-9DF1-114F-AA1B-243F559D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OpenGL</a:t>
            </a:r>
          </a:p>
          <a:p>
            <a:r>
              <a:rPr kumimoji="1" lang="en-US" altLang="zh-CN" dirty="0" err="1"/>
              <a:t>Xcode</a:t>
            </a:r>
            <a:r>
              <a:rPr kumimoji="1" lang="en-US" altLang="zh-CN" dirty="0"/>
              <a:t> 8.0</a:t>
            </a:r>
          </a:p>
          <a:p>
            <a:r>
              <a:rPr kumimoji="1" lang="en-US" altLang="zh-CN" dirty="0" err="1"/>
              <a:t>XQuartz</a:t>
            </a:r>
            <a:endParaRPr kumimoji="1" lang="en-US" altLang="zh-CN" dirty="0"/>
          </a:p>
          <a:p>
            <a:r>
              <a:rPr kumimoji="1" lang="en-US" altLang="zh-CN" dirty="0"/>
              <a:t>Homebrew</a:t>
            </a:r>
          </a:p>
          <a:p>
            <a:r>
              <a:rPr kumimoji="1" lang="en-US" altLang="zh-CN" dirty="0"/>
              <a:t>GLUT</a:t>
            </a:r>
          </a:p>
          <a:p>
            <a:r>
              <a:rPr kumimoji="1" lang="en-US" altLang="zh-CN" dirty="0"/>
              <a:t>FREEGLUT</a:t>
            </a:r>
          </a:p>
          <a:p>
            <a:r>
              <a:rPr kumimoji="1" lang="en-US" altLang="zh-CN" dirty="0"/>
              <a:t>GLEW</a:t>
            </a:r>
          </a:p>
        </p:txBody>
      </p:sp>
    </p:spTree>
    <p:extLst>
      <p:ext uri="{BB962C8B-B14F-4D97-AF65-F5344CB8AC3E}">
        <p14:creationId xmlns:p14="http://schemas.microsoft.com/office/powerpoint/2010/main" val="35002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1AA62-07BC-D74F-92C5-7B7E4E3B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Xcode</a:t>
            </a:r>
            <a:r>
              <a:rPr kumimoji="1" lang="en-US" altLang="zh-CN" dirty="0"/>
              <a:t> 8.0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BB159-5185-D343-8E44-19BCB5CF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https://developer.apple.com/download/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5BD2FE-7A5E-184D-8D7F-6FD687FA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1600"/>
            <a:ext cx="3581400" cy="13331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E62954-B35F-124E-8BDA-2F97B6766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189" y="2421466"/>
            <a:ext cx="6425611" cy="42164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040AA43A-68CE-F94D-BBF0-3FC548A4F616}"/>
              </a:ext>
            </a:extLst>
          </p:cNvPr>
          <p:cNvSpPr/>
          <p:nvPr/>
        </p:nvSpPr>
        <p:spPr>
          <a:xfrm>
            <a:off x="4800600" y="2374900"/>
            <a:ext cx="19431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523B01A-34AA-9544-8208-D98E92E1203C}"/>
              </a:ext>
            </a:extLst>
          </p:cNvPr>
          <p:cNvSpPr/>
          <p:nvPr/>
        </p:nvSpPr>
        <p:spPr>
          <a:xfrm>
            <a:off x="6197894" y="6213475"/>
            <a:ext cx="19431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67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3CC81-CC7F-3944-B5CA-8C1140BF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XQuartz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F339C-1F3B-184D-BEE3-560773E1C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https://www.xquartz.org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10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A1299-5545-DC4A-89B2-D04AA2D1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Homebrew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6C5DF-CE4F-E34F-91EC-83CEDE9B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https://brew.sh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237F85-5F14-A745-9F17-BC103BC1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32" y="2596890"/>
            <a:ext cx="9771357" cy="24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4FBEB-C247-BA42-8780-0A6DADC4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GLUT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F1071-F84F-E945-B323-2B18500A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Already in Mac OS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90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6F95B-B143-5E43-AD07-A6AD671D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FREEGLUT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9A3F4-4592-A945-97B1-E81E4480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Terminal </a:t>
            </a:r>
            <a:r>
              <a:rPr kumimoji="1" lang="zh-CN" altLang="en-US" dirty="0"/>
              <a:t>→ </a:t>
            </a:r>
            <a:r>
              <a:rPr kumimoji="1" lang="en-US" altLang="zh-CN" dirty="0"/>
              <a:t>type: brew install </a:t>
            </a:r>
            <a:r>
              <a:rPr kumimoji="1" lang="en-US" altLang="zh-CN" dirty="0" err="1"/>
              <a:t>freeglut</a:t>
            </a:r>
            <a:endParaRPr kumimoji="1" lang="en-US" altLang="zh-CN" dirty="0"/>
          </a:p>
          <a:p>
            <a:r>
              <a:rPr kumimoji="1" lang="en-US" altLang="zh-CN" dirty="0"/>
              <a:t>The files are under: 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usr</a:t>
            </a:r>
            <a:r>
              <a:rPr lang="en-US" altLang="zh-CN" dirty="0">
                <a:effectLst/>
              </a:rPr>
              <a:t>/local/Cellar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155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967C6-6EFF-E44B-9D10-3AF1D412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2EE30-ED4E-914A-A6D9-9B0A94E4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Terminal </a:t>
            </a:r>
            <a:r>
              <a:rPr kumimoji="1" lang="zh-CN" altLang="en-US" dirty="0"/>
              <a:t>→ </a:t>
            </a:r>
            <a:r>
              <a:rPr kumimoji="1" lang="en-US" altLang="zh-CN" dirty="0"/>
              <a:t>type: brew install </a:t>
            </a:r>
            <a:r>
              <a:rPr kumimoji="1" lang="en-US" altLang="zh-CN" dirty="0" err="1"/>
              <a:t>glew</a:t>
            </a:r>
            <a:endParaRPr kumimoji="1" lang="en-US" altLang="zh-CN" dirty="0"/>
          </a:p>
          <a:p>
            <a:r>
              <a:rPr kumimoji="1" lang="en-US" altLang="zh-CN" dirty="0"/>
              <a:t>The files are under: 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usr</a:t>
            </a:r>
            <a:r>
              <a:rPr lang="en-US" altLang="zh-CN" dirty="0">
                <a:effectLst/>
              </a:rPr>
              <a:t>/local/Cellar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20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8FF9C-918D-E54A-83B9-DA64769E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 the first program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4FC24-012F-024E-988D-C97468C56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/>
          <a:lstStyle/>
          <a:p>
            <a:r>
              <a:rPr kumimoji="1" lang="en-US" altLang="zh-CN" dirty="0" err="1"/>
              <a:t>Xcode</a:t>
            </a:r>
            <a:r>
              <a:rPr kumimoji="1" lang="en-US" altLang="zh-CN" dirty="0"/>
              <a:t> → File → New → Project</a:t>
            </a:r>
          </a:p>
          <a:p>
            <a:r>
              <a:rPr kumimoji="1" lang="en-US" altLang="zh-CN" dirty="0"/>
              <a:t>Define the ”Product Name”</a:t>
            </a:r>
          </a:p>
          <a:p>
            <a:r>
              <a:rPr kumimoji="1" lang="en-US" altLang="zh-CN" dirty="0"/>
              <a:t>Set a location of the project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30DDA0-5E4F-6248-9B4E-04790936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030" y="365125"/>
            <a:ext cx="3957770" cy="283083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41AB50F-31C1-A14C-8172-ECC94F4BD4B3}"/>
              </a:ext>
            </a:extLst>
          </p:cNvPr>
          <p:cNvSpPr/>
          <p:nvPr/>
        </p:nvSpPr>
        <p:spPr>
          <a:xfrm>
            <a:off x="7431815" y="365125"/>
            <a:ext cx="19431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7636F3A-4510-5B4A-88E5-B4F19B486FB8}"/>
              </a:ext>
            </a:extLst>
          </p:cNvPr>
          <p:cNvSpPr/>
          <p:nvPr/>
        </p:nvSpPr>
        <p:spPr>
          <a:xfrm>
            <a:off x="8439150" y="977107"/>
            <a:ext cx="19431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6A8EB27-527A-334D-B180-F67D85492945}"/>
              </a:ext>
            </a:extLst>
          </p:cNvPr>
          <p:cNvSpPr/>
          <p:nvPr/>
        </p:nvSpPr>
        <p:spPr>
          <a:xfrm>
            <a:off x="9956800" y="2660492"/>
            <a:ext cx="19431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3B6296-0D9C-A141-B1A9-DD4B294A3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031" y="3943328"/>
            <a:ext cx="3957770" cy="2469378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C5D639DE-44BA-FC44-81A9-0B7DB870EEAC}"/>
              </a:ext>
            </a:extLst>
          </p:cNvPr>
          <p:cNvSpPr/>
          <p:nvPr/>
        </p:nvSpPr>
        <p:spPr>
          <a:xfrm>
            <a:off x="8102600" y="3807937"/>
            <a:ext cx="19431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A33FFB-E0DA-6149-BA9D-E2C2CAF8EC6A}"/>
              </a:ext>
            </a:extLst>
          </p:cNvPr>
          <p:cNvSpPr/>
          <p:nvPr/>
        </p:nvSpPr>
        <p:spPr>
          <a:xfrm>
            <a:off x="8102600" y="4849971"/>
            <a:ext cx="19431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F85F623-5833-454C-8A7E-7C40D11BF092}"/>
              </a:ext>
            </a:extLst>
          </p:cNvPr>
          <p:cNvSpPr/>
          <p:nvPr/>
        </p:nvSpPr>
        <p:spPr>
          <a:xfrm>
            <a:off x="10045700" y="6027397"/>
            <a:ext cx="19431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3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322</Words>
  <Application>Microsoft Macintosh PowerPoint</Application>
  <PresentationFormat>宽屏</PresentationFormat>
  <Paragraphs>127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Menlo</vt:lpstr>
      <vt:lpstr>Office 主题​​</vt:lpstr>
      <vt:lpstr>Get started with OpenGL</vt:lpstr>
      <vt:lpstr>Environment</vt:lpstr>
      <vt:lpstr>Xcode 8.0</vt:lpstr>
      <vt:lpstr>XQuartz</vt:lpstr>
      <vt:lpstr>Homebrew</vt:lpstr>
      <vt:lpstr>GLUT</vt:lpstr>
      <vt:lpstr>FREEGLUT</vt:lpstr>
      <vt:lpstr>GLEW</vt:lpstr>
      <vt:lpstr>Build the first program</vt:lpstr>
      <vt:lpstr>PowerPoint 演示文稿</vt:lpstr>
      <vt:lpstr>PowerPoint 演示文稿</vt:lpstr>
      <vt:lpstr>Build the first program</vt:lpstr>
      <vt:lpstr>Build the first program</vt:lpstr>
      <vt:lpstr>Code1</vt:lpstr>
      <vt:lpstr>Code2</vt:lpstr>
      <vt:lpstr>Code2</vt:lpstr>
      <vt:lpstr>Exercise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started with OpenGL</dc:title>
  <dc:creator>Shuojiang XU (16520355)</dc:creator>
  <cp:lastModifiedBy>Shuojiang XU (16520355)</cp:lastModifiedBy>
  <cp:revision>42</cp:revision>
  <dcterms:created xsi:type="dcterms:W3CDTF">2018-10-04T05:54:37Z</dcterms:created>
  <dcterms:modified xsi:type="dcterms:W3CDTF">2018-10-04T08:31:31Z</dcterms:modified>
</cp:coreProperties>
</file>