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930D-0A70-441F-A9AB-3907FA27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0C66F-EA74-4FEF-8820-917EF88F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813A1-2307-4F8E-B559-CADB9AF9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7D74-4C62-4164-B54B-56F19F1C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19994-C53F-4AAF-AE71-60754005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6562-0B9C-4836-9B70-3503C72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3C7A9-7229-4204-84F4-94A4E69C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3F518-EE59-4D12-8CF8-56A81C6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F57E6-AD1A-4539-B255-AB841FA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ACAFC-D3A3-4EA9-88F2-4CA4645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8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683D70-AE46-4565-8C0A-51FEC703E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033169-DF7B-4A56-8BB7-0EBB52AE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95A7E-AFEC-4071-9FCB-E971C626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B9FA0-BC6B-446A-84AA-3E3886F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46D06-1475-4944-9736-FF2FECF4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ECEBE-D7A0-449A-8E43-B39024B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C9EE3-76F5-47ED-AEFE-4D3A5063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71E22-14C8-4B17-8B08-3B90034C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4F569-4071-42DA-BE3B-A3165859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2225F-5971-4FC0-B6B1-58545D50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63F9A-7700-4366-9599-700729EF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109D5-3172-4BD5-A860-B095BFD3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BE0B-31C9-4962-B433-B047A014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0B004-45F7-4C90-9E4A-379F672B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33EE9-C053-48B9-A4C6-14E2A66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3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7688-CF59-4365-906A-A83706AB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65571-16FE-483E-B0C3-B8B5CA56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C0982-F0D0-47C9-B1C1-BBC2461B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A3670-DA90-4974-A81E-EB318E95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73235-ED13-4BA2-9156-2AEE4045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95C5B-C3C1-44BB-86F6-F7DA5F5D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F776-9B69-41DD-9327-8C94E6AD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6693D-BFB5-41B1-AB7B-37CFA406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E3D1D-C054-4CAC-A586-2C5AFB078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89C21-C32F-4F60-BB8A-48D186B5F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AC4CB-6CF9-4EEF-A74E-2FBC1C4C1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F9F86-5AB0-40E6-A73E-DEC8C715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8C831-1224-4B55-B239-556E5FD6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ED80E-3F55-43CB-AB3F-5A76D298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2AA9-5027-46B8-81AE-0A3792F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233A0-F7C5-4CEA-B711-C0A4E75F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7DFC9-C125-4C6C-9B56-3A2490EC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36F614-8FAC-455A-8F1D-3672918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0EF83-CFD3-42C2-AFAB-60025F7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698AC-A5E7-4F8D-96B2-1805E6C1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10237-2C19-41CF-8451-A5EB87D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A6C0-6C26-463E-AE29-829CCEF3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25149-C2D5-4DA2-AC8C-F3913763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68FBD-D13E-4C61-82D7-24E7E9BB3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E7BCB-33CC-4344-BDF6-8253A741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88118-4096-4D9E-BA32-89C710D9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29711-7214-4FED-BF73-D57F803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0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F601-6C78-4E55-9929-22018F7E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C6511D-0470-447C-8495-65FFA6348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DF506-82DC-4A01-85F7-5D50E72A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38613-E7BF-48C8-9C00-5F2647AE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C2B57-66B4-42FF-A8B6-DFE4576B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75CCB-1A5D-4515-ABFD-B173C433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09820-9ED0-465B-B353-91ACEFE6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F4C80-109A-473B-9852-5EE52CDE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B7E2C-5F9D-4B34-A23E-4B13627D1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DCF-E5FE-4020-863A-0F59059A0C4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839E0-E1DA-4E4B-9C22-CD43234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83E13-79DF-44E6-B679-CF0988EE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8BE9-2748-4A9E-8AA1-C9E73242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A043-8BEF-4392-9988-5D417B11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  Sphere - Directional light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E0A5F-1822-49AE-B07D-2E413AB0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217" y="606490"/>
            <a:ext cx="1732943" cy="17256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1896D5-5F47-4974-A36A-9A40B38AD76E}"/>
              </a:ext>
            </a:extLst>
          </p:cNvPr>
          <p:cNvSpPr txBox="1"/>
          <p:nvPr/>
        </p:nvSpPr>
        <p:spPr>
          <a:xfrm>
            <a:off x="7764926" y="24671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(a): initial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A340C6-289A-4F54-8ECA-E59717D2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767" y="589694"/>
            <a:ext cx="1795756" cy="17256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EB008D-B56E-4830-A538-FA779AC62F69}"/>
              </a:ext>
            </a:extLst>
          </p:cNvPr>
          <p:cNvSpPr txBox="1"/>
          <p:nvPr/>
        </p:nvSpPr>
        <p:spPr>
          <a:xfrm>
            <a:off x="9216737" y="246710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(b): </a:t>
            </a:r>
            <a:r>
              <a:rPr lang="en-US" altLang="zh-CN" dirty="0" err="1"/>
              <a:t>glEnable</a:t>
            </a:r>
            <a:r>
              <a:rPr lang="en-US" altLang="zh-CN" dirty="0"/>
              <a:t>(GL_LIGHTING);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D57E5B5-D992-4D96-9B53-8C7D12AC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863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Directional light</a:t>
            </a:r>
          </a:p>
          <a:p>
            <a:r>
              <a:rPr lang="en-US" altLang="zh-CN" dirty="0"/>
              <a:t>File 6.2.1</a:t>
            </a:r>
          </a:p>
          <a:p>
            <a:r>
              <a:rPr lang="en-US" altLang="zh-CN" dirty="0"/>
              <a:t>A white sphere is shown in (a)</a:t>
            </a:r>
          </a:p>
          <a:p>
            <a:r>
              <a:rPr lang="en-US" altLang="zh-CN" dirty="0"/>
              <a:t>Enable:</a:t>
            </a:r>
          </a:p>
          <a:p>
            <a:pPr lvl="1"/>
            <a:r>
              <a:rPr lang="en-US" altLang="zh-CN" dirty="0" err="1"/>
              <a:t>glEnable</a:t>
            </a:r>
            <a:r>
              <a:rPr lang="en-US" altLang="zh-CN" dirty="0"/>
              <a:t>(GL_LIGHTING); </a:t>
            </a:r>
          </a:p>
          <a:p>
            <a:pPr lvl="1"/>
            <a:r>
              <a:rPr lang="en-US" altLang="zh-CN" dirty="0"/>
              <a:t>Figure (b)</a:t>
            </a:r>
          </a:p>
          <a:p>
            <a:r>
              <a:rPr lang="en-US" altLang="zh-CN" dirty="0"/>
              <a:t>Enable:</a:t>
            </a:r>
          </a:p>
          <a:p>
            <a:pPr lvl="1"/>
            <a:r>
              <a:rPr lang="en-US" altLang="zh-CN" dirty="0" err="1"/>
              <a:t>glEnable</a:t>
            </a:r>
            <a:r>
              <a:rPr lang="en-US" altLang="zh-CN" dirty="0"/>
              <a:t>(GL_LIGHTING);</a:t>
            </a:r>
          </a:p>
          <a:p>
            <a:pPr lvl="1"/>
            <a:r>
              <a:rPr lang="en-US" altLang="zh-CN" dirty="0" err="1"/>
              <a:t>glEnable</a:t>
            </a:r>
            <a:r>
              <a:rPr lang="en-US" altLang="zh-CN" dirty="0"/>
              <a:t>(GL_LIGHT0);</a:t>
            </a:r>
          </a:p>
          <a:p>
            <a:pPr lvl="1"/>
            <a:r>
              <a:rPr lang="en-US" altLang="zh-CN" dirty="0"/>
              <a:t>Figure (c)</a:t>
            </a:r>
          </a:p>
          <a:p>
            <a:r>
              <a:rPr lang="en-US" altLang="zh-CN" dirty="0"/>
              <a:t>Enable:</a:t>
            </a:r>
          </a:p>
          <a:p>
            <a:pPr lvl="1"/>
            <a:r>
              <a:rPr lang="en-US" altLang="zh-CN" dirty="0" err="1"/>
              <a:t>glLightfv</a:t>
            </a:r>
            <a:r>
              <a:rPr lang="en-US" altLang="zh-CN" dirty="0"/>
              <a:t>(GL_LIGHT0, GL_POSITION, </a:t>
            </a:r>
            <a:r>
              <a:rPr lang="en-US" altLang="zh-CN" dirty="0" err="1"/>
              <a:t>light_position</a:t>
            </a:r>
            <a:r>
              <a:rPr lang="en-US" altLang="zh-CN" dirty="0"/>
              <a:t>);</a:t>
            </a:r>
            <a:endParaRPr lang="zh-CN" altLang="en-US" dirty="0"/>
          </a:p>
          <a:p>
            <a:pPr lvl="1"/>
            <a:r>
              <a:rPr lang="en-US" altLang="zh-CN" dirty="0" err="1"/>
              <a:t>glEnable</a:t>
            </a:r>
            <a:r>
              <a:rPr lang="en-US" altLang="zh-CN" dirty="0"/>
              <a:t>(GL_LIGHTING);</a:t>
            </a:r>
          </a:p>
          <a:p>
            <a:pPr lvl="1"/>
            <a:r>
              <a:rPr lang="en-US" altLang="zh-CN" dirty="0" err="1"/>
              <a:t>glEnable</a:t>
            </a:r>
            <a:r>
              <a:rPr lang="en-US" altLang="zh-CN" dirty="0"/>
              <a:t>(GL_LIGHT0);</a:t>
            </a:r>
          </a:p>
          <a:p>
            <a:pPr lvl="1"/>
            <a:r>
              <a:rPr lang="en-US" altLang="zh-CN" dirty="0"/>
              <a:t>Figure (d)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543E4C-C5A0-4C28-8FC2-5088AF4F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17" y="3330720"/>
            <a:ext cx="1838912" cy="17256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A23083-D4ED-4EC1-9015-6D60B5CB9105}"/>
              </a:ext>
            </a:extLst>
          </p:cNvPr>
          <p:cNvSpPr txBox="1"/>
          <p:nvPr/>
        </p:nvSpPr>
        <p:spPr>
          <a:xfrm>
            <a:off x="6895170" y="5196606"/>
            <a:ext cx="29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(c): </a:t>
            </a:r>
            <a:r>
              <a:rPr lang="en-US" altLang="zh-CN" dirty="0" err="1"/>
              <a:t>glEnable</a:t>
            </a:r>
            <a:r>
              <a:rPr lang="en-US" altLang="zh-CN" dirty="0"/>
              <a:t>(GL_LIGHTING);</a:t>
            </a:r>
          </a:p>
          <a:p>
            <a:r>
              <a:rPr lang="en-US" altLang="zh-CN" dirty="0" err="1"/>
              <a:t>glEnable</a:t>
            </a:r>
            <a:r>
              <a:rPr lang="en-US" altLang="zh-CN" dirty="0"/>
              <a:t>(GL_LIGHT0);</a:t>
            </a: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94374AA-72DD-4684-8900-B52ADC704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018" y="3330720"/>
            <a:ext cx="1790506" cy="173471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06D1A53-175E-410E-A636-EFCD193A35A0}"/>
              </a:ext>
            </a:extLst>
          </p:cNvPr>
          <p:cNvSpPr txBox="1"/>
          <p:nvPr/>
        </p:nvSpPr>
        <p:spPr>
          <a:xfrm>
            <a:off x="10414568" y="528323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(d): final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4344-3D6D-456F-BC8D-4F82555C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Sphere – Light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CCADE-5C23-4FF8-848D-DA0A6EEA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8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File 6.2.2</a:t>
            </a:r>
          </a:p>
          <a:p>
            <a:r>
              <a:rPr lang="en-US" altLang="zh-CN" dirty="0"/>
              <a:t>Add the code: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light_ambient</a:t>
            </a:r>
            <a:r>
              <a:rPr lang="en-US" altLang="zh-CN" sz="1400" dirty="0"/>
              <a:t>[] = { 0.0, 0.0, 0.0, 1.0 };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light_diffuse</a:t>
            </a:r>
            <a:r>
              <a:rPr lang="en-US" altLang="zh-CN" sz="1400" dirty="0"/>
              <a:t>[] = { 1.0, 1.0, 1.0, 1.0 };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light_specular</a:t>
            </a:r>
            <a:r>
              <a:rPr lang="en-US" altLang="zh-CN" sz="1400" dirty="0"/>
              <a:t>[] = { 1.0, 1.0, 1.0, 1.0 };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light_position</a:t>
            </a:r>
            <a:r>
              <a:rPr lang="en-US" altLang="zh-CN" sz="1400" dirty="0"/>
              <a:t>[] = { 1.0, 1.0, 1.0, 0.0 };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 err="1"/>
              <a:t>glLightfv</a:t>
            </a:r>
            <a:r>
              <a:rPr lang="en-US" altLang="zh-CN" sz="1400" dirty="0"/>
              <a:t>(GL_LIGHT0, GL_AMBIENT, </a:t>
            </a:r>
            <a:r>
              <a:rPr lang="en-US" altLang="zh-CN" sz="1400" dirty="0" err="1"/>
              <a:t>light_ambient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 err="1"/>
              <a:t>glLightfv</a:t>
            </a:r>
            <a:r>
              <a:rPr lang="en-US" altLang="zh-CN" sz="1400" dirty="0"/>
              <a:t>(GL_LIGHT0, GL_DIFFUSE, </a:t>
            </a:r>
            <a:r>
              <a:rPr lang="en-US" altLang="zh-CN" sz="1400" dirty="0" err="1"/>
              <a:t>light_diffuse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 err="1"/>
              <a:t>glLightfv</a:t>
            </a:r>
            <a:r>
              <a:rPr lang="en-US" altLang="zh-CN" sz="1400" dirty="0"/>
              <a:t>(GL_LIGHT0, GL_SPECULAR, </a:t>
            </a:r>
            <a:r>
              <a:rPr lang="en-US" altLang="zh-CN" sz="1400" dirty="0" err="1"/>
              <a:t>light_specular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 err="1"/>
              <a:t>glLightfv</a:t>
            </a:r>
            <a:r>
              <a:rPr lang="en-US" altLang="zh-CN" sz="1400" dirty="0"/>
              <a:t>(GL_LIGHT0, GL_POSITION, </a:t>
            </a:r>
            <a:r>
              <a:rPr lang="en-US" altLang="zh-CN" sz="1400" dirty="0" err="1"/>
              <a:t>light_position</a:t>
            </a:r>
            <a:r>
              <a:rPr lang="en-US" altLang="zh-CN" sz="1400" dirty="0"/>
              <a:t>);</a:t>
            </a:r>
          </a:p>
          <a:p>
            <a:r>
              <a:rPr lang="en-US" altLang="zh-CN" sz="1800" dirty="0"/>
              <a:t>You can control the position of the light by: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light_position</a:t>
            </a:r>
            <a:r>
              <a:rPr lang="en-US" altLang="zh-CN" sz="1400" dirty="0"/>
              <a:t>[] = { 1.0, 1.0, 1.0, 0.0 };</a:t>
            </a:r>
          </a:p>
          <a:p>
            <a:pPr lvl="1"/>
            <a:r>
              <a:rPr lang="en-US" altLang="zh-CN" sz="1400" dirty="0"/>
              <a:t>Figure (a)</a:t>
            </a:r>
          </a:p>
          <a:p>
            <a:r>
              <a:rPr lang="en-US" altLang="zh-CN" sz="1800" dirty="0"/>
              <a:t>You can control the color of the light by:</a:t>
            </a:r>
          </a:p>
          <a:p>
            <a:pPr lvl="1"/>
            <a:r>
              <a:rPr lang="en-US" altLang="zh-CN" sz="1400" dirty="0" err="1"/>
              <a:t>GLfloat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light_ambient</a:t>
            </a:r>
            <a:r>
              <a:rPr lang="en-US" altLang="zh-CN" sz="1400" dirty="0"/>
              <a:t>[] = { 0.0, 0.0, 0.0, 1.0 };</a:t>
            </a:r>
          </a:p>
          <a:p>
            <a:pPr lvl="1"/>
            <a:r>
              <a:rPr lang="en-US" altLang="zh-CN" sz="1400" dirty="0"/>
              <a:t>Figure (b)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6D527-2B8C-4F89-94B6-963B651F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745" y="889016"/>
            <a:ext cx="2117098" cy="18732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3EF4A3-63A2-4BF2-8289-FE6C9CD9D2B6}"/>
              </a:ext>
            </a:extLst>
          </p:cNvPr>
          <p:cNvSpPr txBox="1"/>
          <p:nvPr/>
        </p:nvSpPr>
        <p:spPr>
          <a:xfrm>
            <a:off x="8787927" y="28462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FA2CFB-39CB-4EFC-90B8-207E8DB3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45" y="3428999"/>
            <a:ext cx="2155687" cy="20853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B0BE19-C9BA-41F5-AEE7-545D4B2A2D70}"/>
              </a:ext>
            </a:extLst>
          </p:cNvPr>
          <p:cNvSpPr txBox="1"/>
          <p:nvPr/>
        </p:nvSpPr>
        <p:spPr>
          <a:xfrm>
            <a:off x="8807221" y="56085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93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D972E-4C09-437B-9F81-FEF835BA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Sphere – Spot light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02F2F-E7F0-48A2-8692-16A439C7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2151" cy="4351338"/>
          </a:xfrm>
        </p:spPr>
        <p:txBody>
          <a:bodyPr/>
          <a:lstStyle/>
          <a:p>
            <a:r>
              <a:rPr lang="en-US" altLang="zh-CN" dirty="0"/>
              <a:t>Spot light</a:t>
            </a:r>
          </a:p>
          <a:p>
            <a:r>
              <a:rPr lang="en-US" altLang="zh-CN" dirty="0"/>
              <a:t>File 6.2.3</a:t>
            </a:r>
          </a:p>
          <a:p>
            <a:r>
              <a:rPr lang="en-US" altLang="zh-CN" dirty="0"/>
              <a:t>With one light (directional light)</a:t>
            </a:r>
          </a:p>
          <a:p>
            <a:pPr lvl="1"/>
            <a:r>
              <a:rPr lang="en-US" altLang="zh-CN" dirty="0"/>
              <a:t>Figure (a)</a:t>
            </a:r>
          </a:p>
          <a:p>
            <a:r>
              <a:rPr lang="en-US" altLang="zh-CN" dirty="0"/>
              <a:t>With one light (spot light)</a:t>
            </a:r>
          </a:p>
          <a:p>
            <a:pPr lvl="1"/>
            <a:r>
              <a:rPr lang="en-US" altLang="zh-CN" dirty="0"/>
              <a:t>Figure (b)</a:t>
            </a:r>
          </a:p>
          <a:p>
            <a:r>
              <a:rPr lang="en-US" altLang="zh-CN" dirty="0"/>
              <a:t>With two light (directional light &amp; spot light)</a:t>
            </a:r>
          </a:p>
          <a:p>
            <a:pPr lvl="1"/>
            <a:r>
              <a:rPr lang="en-US" altLang="zh-CN" dirty="0"/>
              <a:t>Figure (c)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35FCD-D2DB-4242-87A1-95F919DA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03" y="306784"/>
            <a:ext cx="1790506" cy="17347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BFE3B7-33B6-407F-BAC5-B62CC4080165}"/>
              </a:ext>
            </a:extLst>
          </p:cNvPr>
          <p:cNvSpPr txBox="1"/>
          <p:nvPr/>
        </p:nvSpPr>
        <p:spPr>
          <a:xfrm>
            <a:off x="10057952" y="195830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17F4F3-9157-4404-8916-EBF8018A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874" y="2463283"/>
            <a:ext cx="1834891" cy="17347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C98B3F-7E74-4A21-8FDD-8C23028E5BA3}"/>
              </a:ext>
            </a:extLst>
          </p:cNvPr>
          <p:cNvSpPr txBox="1"/>
          <p:nvPr/>
        </p:nvSpPr>
        <p:spPr>
          <a:xfrm>
            <a:off x="10057952" y="41606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4DE7A1-D458-48D9-B36F-DAE6793D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874" y="4622819"/>
            <a:ext cx="1879546" cy="16792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0E8C52-1EB2-4356-B502-E1D495CEA513}"/>
              </a:ext>
            </a:extLst>
          </p:cNvPr>
          <p:cNvSpPr txBox="1"/>
          <p:nvPr/>
        </p:nvSpPr>
        <p:spPr>
          <a:xfrm>
            <a:off x="10057952" y="62933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0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6236A-9E05-4756-99F1-9E139BE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Sphere – Spot light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57C1F-054A-4DAC-8382-50E26903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84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Try to change the value to see the differences: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light1_ambient[] = { 0.2, 0.2, 0.2, 1.0 };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light1_diffuse[] = { 1.0, 1.0, 1.0, 1.0 };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light1_specular[] = { 1.0, 1.0, 1.0, 1.0 };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light1_position[] = { -1.0, -1.0, 1.0, 1.0 };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</a:t>
            </a:r>
            <a:r>
              <a:rPr lang="en-US" altLang="zh-CN" dirty="0" err="1"/>
              <a:t>spot_direction</a:t>
            </a:r>
            <a:r>
              <a:rPr lang="en-US" altLang="zh-CN" dirty="0"/>
              <a:t>[] = { 1.0, 1.0, -1.0 };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glLightf</a:t>
            </a:r>
            <a:r>
              <a:rPr lang="en-US" altLang="zh-CN" dirty="0"/>
              <a:t>(GL_LIGHT1, GL_CONSTANT_ATTENUATION, 1.5);</a:t>
            </a:r>
          </a:p>
          <a:p>
            <a:pPr lvl="1"/>
            <a:r>
              <a:rPr lang="en-US" altLang="zh-CN" dirty="0" err="1"/>
              <a:t>glLightf</a:t>
            </a:r>
            <a:r>
              <a:rPr lang="en-US" altLang="zh-CN" dirty="0"/>
              <a:t>(GL_LIGHT1, GL_LINEAR_ATTENUATION, 0.5);</a:t>
            </a:r>
          </a:p>
          <a:p>
            <a:pPr lvl="1"/>
            <a:r>
              <a:rPr lang="en-US" altLang="zh-CN" dirty="0" err="1"/>
              <a:t>glLightf</a:t>
            </a:r>
            <a:r>
              <a:rPr lang="en-US" altLang="zh-CN" dirty="0"/>
              <a:t>(GL_LIGHT1, GL_QUADRATIC_ATTENUATION, 0.2);</a:t>
            </a:r>
          </a:p>
          <a:p>
            <a:pPr lvl="1"/>
            <a:r>
              <a:rPr lang="en-US" altLang="zh-CN" dirty="0" err="1"/>
              <a:t>glLightf</a:t>
            </a:r>
            <a:r>
              <a:rPr lang="en-US" altLang="zh-CN" dirty="0"/>
              <a:t>(GL_LIGHT1, GL_SPOT_CUTOFF, 45.0);</a:t>
            </a:r>
          </a:p>
          <a:p>
            <a:pPr lvl="1"/>
            <a:r>
              <a:rPr lang="en-US" altLang="zh-CN" dirty="0" err="1"/>
              <a:t>glLightf</a:t>
            </a:r>
            <a:r>
              <a:rPr lang="en-US" altLang="zh-CN" dirty="0"/>
              <a:t>(GL_LIGHT1, GL_SPOT_EXPONENT, 2.0);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3128-8448-4F92-A47B-846F4327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Solar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B1590-8C53-4A74-A6BC-21A044A4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413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Use: “Y, y”, “D, d”, “m” to control the system</a:t>
            </a:r>
          </a:p>
          <a:p>
            <a:r>
              <a:rPr lang="en-US" altLang="zh-CN" dirty="0"/>
              <a:t>Try:</a:t>
            </a:r>
          </a:p>
          <a:p>
            <a:r>
              <a:rPr lang="fr-FR" altLang="zh-CN" sz="1800" dirty="0"/>
              <a:t>glMaterialfv(GL_FRONT, GL_AMBIENT, mat_ambient);</a:t>
            </a:r>
          </a:p>
          <a:p>
            <a:r>
              <a:rPr lang="en-US" altLang="zh-CN" sz="1800" dirty="0" err="1"/>
              <a:t>glMaterialfv</a:t>
            </a:r>
            <a:r>
              <a:rPr lang="en-US" altLang="zh-CN" sz="1800" dirty="0"/>
              <a:t>(GL_FRONT, GL_SPECULAR, </a:t>
            </a:r>
            <a:r>
              <a:rPr lang="en-US" altLang="zh-CN" sz="1800" dirty="0" err="1"/>
              <a:t>mat_specular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/>
              <a:t>glMaterialfv</a:t>
            </a:r>
            <a:r>
              <a:rPr lang="en-US" altLang="zh-CN" sz="1800" dirty="0"/>
              <a:t>(GL_FRONT, GL_SHININESS, </a:t>
            </a:r>
            <a:r>
              <a:rPr lang="en-US" altLang="zh-CN" sz="1800" dirty="0" err="1"/>
              <a:t>mat_shininess</a:t>
            </a:r>
            <a:r>
              <a:rPr lang="en-US" altLang="zh-CN" sz="1800" dirty="0"/>
              <a:t>);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glLightfv</a:t>
            </a:r>
            <a:r>
              <a:rPr lang="en-US" altLang="zh-CN" sz="1800" dirty="0"/>
              <a:t>(GL_LIGHT0, GL_POSITION, </a:t>
            </a:r>
            <a:r>
              <a:rPr lang="en-US" altLang="zh-CN" sz="1800" dirty="0" err="1"/>
              <a:t>light_position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/>
              <a:t>glLightfv</a:t>
            </a:r>
            <a:r>
              <a:rPr lang="en-US" altLang="zh-CN" sz="1800" dirty="0"/>
              <a:t>(GL_LIGHT0, GL_AMBIENT, ambient);</a:t>
            </a:r>
          </a:p>
          <a:p>
            <a:r>
              <a:rPr lang="en-US" altLang="zh-CN" sz="1800" dirty="0" err="1"/>
              <a:t>glLightfv</a:t>
            </a:r>
            <a:r>
              <a:rPr lang="en-US" altLang="zh-CN" sz="1800" dirty="0"/>
              <a:t>(GL_LIGHT0, GL_DIFFUSE, </a:t>
            </a:r>
            <a:r>
              <a:rPr lang="en-US" altLang="zh-CN" sz="1800" dirty="0" err="1"/>
              <a:t>white_light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/>
              <a:t>glLightfv</a:t>
            </a:r>
            <a:r>
              <a:rPr lang="en-US" altLang="zh-CN" sz="1800" dirty="0"/>
              <a:t>(GL_LIGHT0, GL_SPECULAR, </a:t>
            </a:r>
            <a:r>
              <a:rPr lang="en-US" altLang="zh-CN" sz="1800" dirty="0" err="1"/>
              <a:t>white_light</a:t>
            </a:r>
            <a:r>
              <a:rPr lang="en-US" altLang="zh-CN" sz="1800" dirty="0"/>
              <a:t>);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41F103-E421-44E5-8537-B38841BE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00" y="365125"/>
            <a:ext cx="3666567" cy="17613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B7A567-76D0-4679-953A-045B8403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49" y="2445107"/>
            <a:ext cx="2185667" cy="177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41FD52-023F-4A52-BC41-F81B3E55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82" y="4418141"/>
            <a:ext cx="2971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8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644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2.  Sphere - Directional light</vt:lpstr>
      <vt:lpstr>2.  Sphere – Light control</vt:lpstr>
      <vt:lpstr>2.  Sphere – Spot light</vt:lpstr>
      <vt:lpstr>2.  Sphere – Spot light control</vt:lpstr>
      <vt:lpstr>3. Solar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 – Light &amp; Texture</dc:title>
  <dc:creator>Shuojiang XU (16520355)</dc:creator>
  <cp:lastModifiedBy>Shuojiang XU (16520355)</cp:lastModifiedBy>
  <cp:revision>51</cp:revision>
  <dcterms:created xsi:type="dcterms:W3CDTF">2018-11-12T12:59:08Z</dcterms:created>
  <dcterms:modified xsi:type="dcterms:W3CDTF">2019-01-08T09:59:30Z</dcterms:modified>
</cp:coreProperties>
</file>