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0" r:id="rId1"/>
  </p:sldMasterIdLst>
  <p:notesMasterIdLst>
    <p:notesMasterId r:id="rId13"/>
  </p:notesMasterIdLst>
  <p:handoutMasterIdLst>
    <p:handoutMasterId r:id="rId14"/>
  </p:handoutMasterIdLst>
  <p:sldIdLst>
    <p:sldId id="264" r:id="rId2"/>
    <p:sldId id="276" r:id="rId3"/>
    <p:sldId id="282" r:id="rId4"/>
    <p:sldId id="278" r:id="rId5"/>
    <p:sldId id="286" r:id="rId6"/>
    <p:sldId id="294" r:id="rId7"/>
    <p:sldId id="296" r:id="rId8"/>
    <p:sldId id="292" r:id="rId9"/>
    <p:sldId id="293" r:id="rId10"/>
    <p:sldId id="295" r:id="rId11"/>
    <p:sldId id="266" r:id="rId12"/>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 xmlns:p15="http://schemas.microsoft.com/office/powerpoint/2012/main">
        <p15:guide id="9" pos="3839" userDrawn="1">
          <p15:clr>
            <a:srgbClr val="A4A3A4"/>
          </p15:clr>
        </p15:guide>
        <p15:guide id="10" orient="horz" pos="2160" userDrawn="1">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465" autoAdjust="0"/>
    <p:restoredTop sz="94280" autoAdjust="0"/>
  </p:normalViewPr>
  <p:slideViewPr>
    <p:cSldViewPr showGuides="1">
      <p:cViewPr>
        <p:scale>
          <a:sx n="63" d="100"/>
          <a:sy n="63" d="100"/>
        </p:scale>
        <p:origin x="-1440" y="-614"/>
      </p:cViewPr>
      <p:guideLst>
        <p:guide orient="horz" pos="2160"/>
        <p:guide pos="3839"/>
      </p:guideLst>
    </p:cSldViewPr>
  </p:slideViewPr>
  <p:notesTextViewPr>
    <p:cViewPr>
      <p:scale>
        <a:sx n="1" d="1"/>
        <a:sy n="1" d="1"/>
      </p:scale>
      <p:origin x="0" y="0"/>
    </p:cViewPr>
  </p:notesTextViewPr>
  <p:notesViewPr>
    <p:cSldViewPr>
      <p:cViewPr varScale="1">
        <p:scale>
          <a:sx n="63" d="100"/>
          <a:sy n="63" d="100"/>
        </p:scale>
        <p:origin x="1986"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solidFill>
                <a:schemeClr val="tx2"/>
              </a:solidFill>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973C59C-4E16-4A64-A766-34DB213E11B3}" type="datetimeFigureOut">
              <a:rPr lang="en-US">
                <a:solidFill>
                  <a:schemeClr val="tx2"/>
                </a:solidFill>
              </a:rPr>
              <a:t>6/20/2022</a:t>
            </a:fld>
            <a:endParaRPr>
              <a:solidFill>
                <a:schemeClr val="tx2"/>
              </a:solidFill>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solidFill>
                <a:schemeClr val="tx2"/>
              </a:solidFill>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FD77566-CD65-4859-9FA1-43956DC85B8C}" type="slidenum">
              <a:rPr>
                <a:solidFill>
                  <a:schemeClr val="tx2"/>
                </a:solidFill>
              </a:rPr>
              <a:t>‹#›</a:t>
            </a:fld>
            <a:endParaRPr>
              <a:solidFill>
                <a:schemeClr val="tx2"/>
              </a:solidFill>
            </a:endParaRPr>
          </a:p>
        </p:txBody>
      </p:sp>
    </p:spTree>
    <p:extLst>
      <p:ext uri="{BB962C8B-B14F-4D97-AF65-F5344CB8AC3E}">
        <p14:creationId xmlns:p14="http://schemas.microsoft.com/office/powerpoint/2010/main" val="27087983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solidFill>
                  <a:schemeClr val="tx2"/>
                </a:solidFill>
              </a:defRPr>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solidFill>
                  <a:schemeClr val="tx2"/>
                </a:solidFill>
              </a:defRPr>
            </a:lvl1pPr>
          </a:lstStyle>
          <a:p>
            <a:fld id="{F95CF31C-F757-429C-A789-86504F04C3BE}" type="datetimeFigureOut">
              <a:rPr lang="en-US"/>
              <a:pPr/>
              <a:t>6/20/2022</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solidFill>
                  <a:schemeClr val="tx2"/>
                </a:solidFill>
              </a:defRPr>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solidFill>
                  <a:schemeClr val="tx2"/>
                </a:solidFill>
              </a:defRPr>
            </a:lvl1pPr>
          </a:lstStyle>
          <a:p>
            <a:fld id="{B8796F01-7154-41E0-B48B-A6921757531A}" type="slidenum">
              <a:rPr/>
              <a:pPr/>
              <a:t>‹#›</a:t>
            </a:fld>
            <a:endParaRPr/>
          </a:p>
        </p:txBody>
      </p:sp>
    </p:spTree>
    <p:extLst>
      <p:ext uri="{BB962C8B-B14F-4D97-AF65-F5344CB8AC3E}">
        <p14:creationId xmlns:p14="http://schemas.microsoft.com/office/powerpoint/2010/main" val="44077566"/>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2"/>
        </a:solidFill>
        <a:latin typeface="+mn-lt"/>
        <a:ea typeface="+mn-ea"/>
        <a:cs typeface="+mn-cs"/>
      </a:defRPr>
    </a:lvl1pPr>
    <a:lvl2pPr marL="609493" algn="l" defTabSz="1218987" rtl="0" eaLnBrk="1" latinLnBrk="0" hangingPunct="1">
      <a:defRPr sz="1600" kern="1200">
        <a:solidFill>
          <a:schemeClr val="tx2"/>
        </a:solidFill>
        <a:latin typeface="+mn-lt"/>
        <a:ea typeface="+mn-ea"/>
        <a:cs typeface="+mn-cs"/>
      </a:defRPr>
    </a:lvl2pPr>
    <a:lvl3pPr marL="1218987" algn="l" defTabSz="1218987" rtl="0" eaLnBrk="1" latinLnBrk="0" hangingPunct="1">
      <a:defRPr sz="1600" kern="1200">
        <a:solidFill>
          <a:schemeClr val="tx2"/>
        </a:solidFill>
        <a:latin typeface="+mn-lt"/>
        <a:ea typeface="+mn-ea"/>
        <a:cs typeface="+mn-cs"/>
      </a:defRPr>
    </a:lvl3pPr>
    <a:lvl4pPr marL="1828480" algn="l" defTabSz="1218987" rtl="0" eaLnBrk="1" latinLnBrk="0" hangingPunct="1">
      <a:defRPr sz="1600" kern="1200">
        <a:solidFill>
          <a:schemeClr val="tx2"/>
        </a:solidFill>
        <a:latin typeface="+mn-lt"/>
        <a:ea typeface="+mn-ea"/>
        <a:cs typeface="+mn-cs"/>
      </a:defRPr>
    </a:lvl4pPr>
    <a:lvl5pPr marL="2437973" algn="l" defTabSz="1218987" rtl="0" eaLnBrk="1" latinLnBrk="0" hangingPunct="1">
      <a:defRPr sz="1600" kern="1200">
        <a:solidFill>
          <a:schemeClr val="tx2"/>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8796F01-7154-41E0-B48B-A6921757531A}" type="slidenum">
              <a:rPr lang="en-US" smtClean="0"/>
              <a:pPr/>
              <a:t>11</a:t>
            </a:fld>
            <a:endParaRPr lang="en-US"/>
          </a:p>
        </p:txBody>
      </p:sp>
    </p:spTree>
    <p:extLst>
      <p:ext uri="{BB962C8B-B14F-4D97-AF65-F5344CB8AC3E}">
        <p14:creationId xmlns:p14="http://schemas.microsoft.com/office/powerpoint/2010/main" val="26466622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162" y="1905001"/>
            <a:ext cx="10055781"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914162" y="4572000"/>
            <a:ext cx="8613436"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4AF466F-BDA4-4F18-9C7B-FF0A9A1B0E80}" type="datetime1">
              <a:rPr lang="en-US" smtClean="0"/>
              <a:pPr/>
              <a:t>6/20/2022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2D2B3B-882E-40F3-A32F-6DD516915044}" type="slidenum">
              <a:rPr lang="en-US" smtClean="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AECB6C2-1084-4AED-A74A-DF028B0094EA}" type="datetimeFigureOut">
              <a:rPr lang="en-US" smtClean="0"/>
              <a:t>6/20/2022</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91C5AD9-787D-40FA-8A4D-16A055B9AF81}" type="slidenum">
              <a:rPr lang="en-IN" smtClean="0"/>
              <a:t>‹#›</a:t>
            </a:fld>
            <a:endParaRPr lang="en-IN"/>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274639"/>
            <a:ext cx="2336191"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09441" y="274639"/>
            <a:ext cx="802431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AECB6C2-1084-4AED-A74A-DF028B0094EA}" type="datetimeFigureOut">
              <a:rPr lang="en-US" smtClean="0"/>
              <a:t>6/20/2022</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91C5AD9-787D-40FA-8A4D-16A055B9AF81}" type="slidenum">
              <a:rPr lang="en-IN" smtClean="0"/>
              <a:t>‹#›</a:t>
            </a:fld>
            <a:endParaRPr lang="en-IN"/>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B5A30F4-0B4E-4E4B-BC36-C30CD13F4E17}" type="datetimeFigureOut">
              <a:rPr lang="en-US" smtClean="0"/>
              <a:t>6/20/2022</a:t>
            </a:fld>
            <a:endParaRPr lang="en-US" dirty="0"/>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A60BA0E-20D0-4E7C-B286-26C960A6788F}" type="slidenum">
              <a:rPr lang="en-IN" smtClean="0"/>
              <a:t>‹#›</a:t>
            </a:fld>
            <a:endParaRPr lang="en-IN"/>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2834" y="5486400"/>
            <a:ext cx="10210256"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962834" y="3852863"/>
            <a:ext cx="8178786"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3A9A7CB-BEE6-4F99-898E-913F06E8E125}" type="datetime1">
              <a:rPr lang="en-US" smtClean="0"/>
              <a:pPr/>
              <a:t>6/20/2022</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E2D2B3B-882E-40F3-A32F-6DD516915044}"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441" y="1536192"/>
            <a:ext cx="487553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91265" y="1536192"/>
            <a:ext cx="487553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DD204D1-F9BD-4643-8480-6EA41EB484F1}" type="datetimeFigureOut">
              <a:rPr lang="en-US" smtClean="0"/>
              <a:t>6/20/2022</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B37DED6-D4C7-42EE-AB49-D2E39E64FDE4}" type="slidenum">
              <a:rPr lang="en-IN" smtClean="0"/>
              <a:t>‹#›</a:t>
            </a:fld>
            <a:endParaRPr lang="en-IN"/>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441" y="1535113"/>
            <a:ext cx="487553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441" y="2174875"/>
            <a:ext cx="487553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891265" y="1535113"/>
            <a:ext cx="487553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891265" y="2174875"/>
            <a:ext cx="487553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DD204D1-F9BD-4643-8480-6EA41EB484F1}" type="datetimeFigureOut">
              <a:rPr lang="en-US" smtClean="0"/>
              <a:t>6/20/2022</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B37DED6-D4C7-42EE-AB49-D2E39E64FDE4}" type="slidenum">
              <a:rPr lang="en-IN" smtClean="0"/>
              <a:t>‹#›</a:t>
            </a:fld>
            <a:endParaRPr lang="en-IN"/>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DD204D1-F9BD-4643-8480-6EA41EB484F1}" type="datetimeFigureOut">
              <a:rPr lang="en-US" smtClean="0"/>
              <a:t>6/20/2022</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B37DED6-D4C7-42EE-AB49-D2E39E64FDE4}" type="slidenum">
              <a:rPr lang="en-IN" smtClean="0"/>
              <a:t>‹#›</a:t>
            </a:fld>
            <a:endParaRPr lang="en-IN"/>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DD204D1-F9BD-4643-8480-6EA41EB484F1}" type="datetimeFigureOut">
              <a:rPr lang="en-US" smtClean="0"/>
              <a:t>6/20/2022</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B37DED6-D4C7-42EE-AB49-D2E39E64FDE4}" type="slidenum">
              <a:rPr lang="en-IN" smtClean="0"/>
              <a:t>‹#›</a:t>
            </a:fld>
            <a:endParaRPr lang="en-IN"/>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06296" y="5495544"/>
            <a:ext cx="10360501"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406293" y="6096000"/>
            <a:ext cx="10360503"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26BF754-515F-40B9-8D24-D54D5825B3D0}" type="datetimeFigureOut">
              <a:rPr lang="en-US" smtClean="0"/>
              <a:t>6/20/2022</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DFBB78A-01B4-41F2-96B0-677A4A282832}" type="slidenum">
              <a:rPr lang="en-IN" smtClean="0"/>
              <a:t>‹#›</a:t>
            </a:fld>
            <a:endParaRPr lang="en-IN"/>
          </a:p>
        </p:txBody>
      </p:sp>
      <p:sp>
        <p:nvSpPr>
          <p:cNvPr id="9" name="Content Placeholder 8"/>
          <p:cNvSpPr>
            <a:spLocks noGrp="1"/>
          </p:cNvSpPr>
          <p:nvPr>
            <p:ph sz="quarter" idx="13"/>
          </p:nvPr>
        </p:nvSpPr>
        <p:spPr>
          <a:xfrm>
            <a:off x="406294" y="381000"/>
            <a:ext cx="10360501"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02231" y="5495278"/>
            <a:ext cx="10360501"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11274663"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02231" y="6096000"/>
            <a:ext cx="10360501"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126BF754-515F-40B9-8D24-D54D5825B3D0}" type="datetimeFigureOut">
              <a:rPr lang="en-US" smtClean="0"/>
              <a:t>6/20/2022</a:t>
            </a:fld>
            <a:endParaRPr lang="en-US"/>
          </a:p>
        </p:txBody>
      </p:sp>
      <p:sp>
        <p:nvSpPr>
          <p:cNvPr id="9" name="Slide Number Placeholder 8"/>
          <p:cNvSpPr>
            <a:spLocks noGrp="1"/>
          </p:cNvSpPr>
          <p:nvPr>
            <p:ph type="sldNum" sz="quarter" idx="11"/>
          </p:nvPr>
        </p:nvSpPr>
        <p:spPr/>
        <p:txBody>
          <a:bodyPr/>
          <a:lstStyle/>
          <a:p>
            <a:fld id="{2DFBB78A-01B4-41F2-96B0-677A4A282832}" type="slidenum">
              <a:rPr lang="en-IN" smtClean="0"/>
              <a:t>‹#›</a:t>
            </a:fld>
            <a:endParaRPr lang="en-IN"/>
          </a:p>
        </p:txBody>
      </p:sp>
      <p:sp>
        <p:nvSpPr>
          <p:cNvPr id="10" name="Footer Placeholder 9"/>
          <p:cNvSpPr>
            <a:spLocks noGrp="1"/>
          </p:cNvSpPr>
          <p:nvPr>
            <p:ph type="ftr" sz="quarter" idx="12"/>
          </p:nvPr>
        </p:nvSpPr>
        <p:spPr/>
        <p:txBody>
          <a:bodyPr/>
          <a:lstStyle/>
          <a:p>
            <a:endParaRPr lang="en-IN"/>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441" y="274638"/>
            <a:ext cx="10157354"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609441" y="1600200"/>
            <a:ext cx="10157354"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11274663" y="0"/>
            <a:ext cx="91416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1274663" y="5486400"/>
            <a:ext cx="914162"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11372755" y="5648960"/>
            <a:ext cx="73133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EB37DED6-D4C7-42EE-AB49-D2E39E64FDE4}" type="slidenum">
              <a:rPr lang="en-US" smtClean="0"/>
              <a:pPr/>
              <a:t>‹#›</a:t>
            </a:fld>
            <a:endParaRPr lang="en-US"/>
          </a:p>
        </p:txBody>
      </p:sp>
      <p:sp>
        <p:nvSpPr>
          <p:cNvPr id="5" name="Footer Placeholder 4"/>
          <p:cNvSpPr>
            <a:spLocks noGrp="1"/>
          </p:cNvSpPr>
          <p:nvPr>
            <p:ph type="ftr" sz="quarter" idx="3"/>
          </p:nvPr>
        </p:nvSpPr>
        <p:spPr>
          <a:xfrm rot="16200000">
            <a:off x="10507382" y="3987864"/>
            <a:ext cx="2367281" cy="487553"/>
          </a:xfrm>
          <a:prstGeom prst="rect">
            <a:avLst/>
          </a:prstGeom>
        </p:spPr>
        <p:txBody>
          <a:bodyPr vert="horz" lIns="91440" tIns="45720" rIns="91440" bIns="45720" rtlCol="0" anchor="ctr"/>
          <a:lstStyle>
            <a:lvl1pPr algn="r">
              <a:defRPr sz="1200">
                <a:solidFill>
                  <a:schemeClr val="bg2"/>
                </a:solidFill>
              </a:defRPr>
            </a:lvl1pPr>
          </a:lstStyle>
          <a:p>
            <a:endParaRPr lang="en-US"/>
          </a:p>
        </p:txBody>
      </p:sp>
      <p:sp>
        <p:nvSpPr>
          <p:cNvPr id="4" name="Date Placeholder 3"/>
          <p:cNvSpPr>
            <a:spLocks noGrp="1"/>
          </p:cNvSpPr>
          <p:nvPr>
            <p:ph type="dt" sz="half" idx="2"/>
          </p:nvPr>
        </p:nvSpPr>
        <p:spPr>
          <a:xfrm rot="16200000">
            <a:off x="10471823" y="1585024"/>
            <a:ext cx="2438399" cy="487553"/>
          </a:xfrm>
          <a:prstGeom prst="rect">
            <a:avLst/>
          </a:prstGeom>
        </p:spPr>
        <p:txBody>
          <a:bodyPr vert="horz" lIns="91440" tIns="45720" rIns="91440" bIns="45720" rtlCol="0" anchor="ctr"/>
          <a:lstStyle>
            <a:lvl1pPr algn="l">
              <a:defRPr sz="1200">
                <a:solidFill>
                  <a:schemeClr val="bg2"/>
                </a:solidFill>
              </a:defRPr>
            </a:lvl1pPr>
          </a:lstStyle>
          <a:p>
            <a:fld id="{2DD204D1-F9BD-4643-8480-6EA41EB484F1}" type="datetimeFigureOut">
              <a:rPr lang="en-US" smtClean="0"/>
              <a:pPr/>
              <a:t>6/20/2022</a:t>
            </a:fld>
            <a:endParaRPr lang="en-US"/>
          </a:p>
        </p:txBody>
      </p:sp>
    </p:spTree>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hyperlink" Target="https://navata.com/cms/objectives-of-inventory-management-system/#elementor-toc__heading-anchor-2" TargetMode="External"/><Relationship Id="rId2" Type="http://schemas.openxmlformats.org/officeDocument/2006/relationships/hyperlink" Target="https://navata.com/cms/objectives-of-inventory-management-system/#elementor-toc__heading-anchor-5" TargetMode="External"/><Relationship Id="rId1" Type="http://schemas.openxmlformats.org/officeDocument/2006/relationships/slideLayout" Target="../slideLayouts/slideLayout2.xml"/><Relationship Id="rId4" Type="http://schemas.openxmlformats.org/officeDocument/2006/relationships/hyperlink" Target="https://navata.com/cms/objectives-of-inventory-management-system/#elementor-toc__heading-anchor-3"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25860" y="1210295"/>
            <a:ext cx="8520742" cy="3154809"/>
          </a:xfrm>
        </p:spPr>
        <p:txBody>
          <a:bodyPr>
            <a:normAutofit/>
          </a:bodyPr>
          <a:lstStyle/>
          <a:p>
            <a:pPr algn="ctr"/>
            <a:r>
              <a:rPr lang="en-US" sz="6000" dirty="0">
                <a:solidFill>
                  <a:schemeClr val="accent6">
                    <a:lumMod val="50000"/>
                  </a:schemeClr>
                </a:solidFill>
                <a:latin typeface="Bookman Old Style" pitchFamily="18" charset="0"/>
              </a:rPr>
              <a:t>INVENTORY </a:t>
            </a:r>
            <a:r>
              <a:rPr lang="en-US" sz="6000" dirty="0" smtClean="0">
                <a:solidFill>
                  <a:schemeClr val="accent6">
                    <a:lumMod val="50000"/>
                  </a:schemeClr>
                </a:solidFill>
                <a:latin typeface="Bookman Old Style" pitchFamily="18" charset="0"/>
              </a:rPr>
              <a:t>MANAGEMENT SYSTEM</a:t>
            </a:r>
            <a:endParaRPr lang="en-US" sz="6000" dirty="0">
              <a:solidFill>
                <a:schemeClr val="accent6">
                  <a:lumMod val="50000"/>
                </a:schemeClr>
              </a:solidFill>
              <a:latin typeface="Bookman Old Style" pitchFamily="18"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383"/>
            <a:ext cx="11350996" cy="6885383"/>
          </a:xfrm>
          <a:prstGeom prst="rect">
            <a:avLst/>
          </a:prstGeom>
        </p:spPr>
      </p:pic>
      <p:sp>
        <p:nvSpPr>
          <p:cNvPr id="7" name="TextBox 6"/>
          <p:cNvSpPr txBox="1"/>
          <p:nvPr/>
        </p:nvSpPr>
        <p:spPr>
          <a:xfrm>
            <a:off x="8326660" y="5825208"/>
            <a:ext cx="2560995" cy="461665"/>
          </a:xfrm>
          <a:prstGeom prst="rect">
            <a:avLst/>
          </a:prstGeom>
          <a:noFill/>
        </p:spPr>
        <p:txBody>
          <a:bodyPr wrap="square" rtlCol="0">
            <a:spAutoFit/>
          </a:bodyPr>
          <a:lstStyle/>
          <a:p>
            <a:endParaRPr lang="en-IN" dirty="0"/>
          </a:p>
        </p:txBody>
      </p:sp>
      <p:sp>
        <p:nvSpPr>
          <p:cNvPr id="8" name="TextBox 7"/>
          <p:cNvSpPr txBox="1"/>
          <p:nvPr/>
        </p:nvSpPr>
        <p:spPr>
          <a:xfrm>
            <a:off x="8830716" y="5825208"/>
            <a:ext cx="1939185" cy="830997"/>
          </a:xfrm>
          <a:prstGeom prst="rect">
            <a:avLst/>
          </a:prstGeom>
          <a:noFill/>
        </p:spPr>
        <p:txBody>
          <a:bodyPr wrap="none" rtlCol="0">
            <a:spAutoFit/>
          </a:bodyPr>
          <a:lstStyle/>
          <a:p>
            <a:r>
              <a:rPr lang="en-IN" dirty="0" err="1" smtClean="0"/>
              <a:t>Unnimaya</a:t>
            </a:r>
            <a:r>
              <a:rPr lang="en-IN" dirty="0" smtClean="0"/>
              <a:t> P U</a:t>
            </a:r>
          </a:p>
          <a:p>
            <a:r>
              <a:rPr lang="en-IN" dirty="0" smtClean="0"/>
              <a:t>S4 MCA - B</a:t>
            </a:r>
            <a:endParaRPr lang="en-IN" dirty="0"/>
          </a:p>
        </p:txBody>
      </p:sp>
    </p:spTree>
    <p:extLst>
      <p:ext uri="{BB962C8B-B14F-4D97-AF65-F5344CB8AC3E}">
        <p14:creationId xmlns:p14="http://schemas.microsoft.com/office/powerpoint/2010/main" val="36503403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cs typeface="Times New Roman" panose="02020603050405020304" pitchFamily="18" charset="0"/>
              </a:rPr>
              <a:t>Tools ,Framework Or Programming Language</a:t>
            </a:r>
            <a:endParaRPr lang="en-IN" sz="4000" dirty="0"/>
          </a:p>
        </p:txBody>
      </p:sp>
      <p:sp>
        <p:nvSpPr>
          <p:cNvPr id="3" name="Content Placeholder 2"/>
          <p:cNvSpPr>
            <a:spLocks noGrp="1"/>
          </p:cNvSpPr>
          <p:nvPr>
            <p:ph idx="1"/>
          </p:nvPr>
        </p:nvSpPr>
        <p:spPr/>
        <p:txBody>
          <a:bodyPr/>
          <a:lstStyle/>
          <a:p>
            <a:pPr marL="114300" indent="0">
              <a:lnSpc>
                <a:spcPct val="150000"/>
              </a:lnSpc>
              <a:buNone/>
            </a:pPr>
            <a:r>
              <a:rPr lang="en-US" sz="2400" dirty="0">
                <a:cs typeface="Times New Roman" panose="02020603050405020304" pitchFamily="18" charset="0"/>
              </a:rPr>
              <a:t>Front End : </a:t>
            </a:r>
            <a:r>
              <a:rPr lang="en-US" sz="2400" dirty="0" smtClean="0">
                <a:cs typeface="Times New Roman" panose="02020603050405020304" pitchFamily="18" charset="0"/>
              </a:rPr>
              <a:t>HTML </a:t>
            </a:r>
            <a:r>
              <a:rPr lang="en-US" sz="2400" dirty="0">
                <a:cs typeface="Times New Roman" panose="02020603050405020304" pitchFamily="18" charset="0"/>
              </a:rPr>
              <a:t>, CSS,</a:t>
            </a:r>
          </a:p>
          <a:p>
            <a:pPr marL="114300" indent="0">
              <a:lnSpc>
                <a:spcPct val="150000"/>
              </a:lnSpc>
              <a:buNone/>
            </a:pPr>
            <a:r>
              <a:rPr lang="en-US" sz="2400" dirty="0">
                <a:cs typeface="Times New Roman" panose="02020603050405020304" pitchFamily="18" charset="0"/>
              </a:rPr>
              <a:t>Back End : </a:t>
            </a:r>
            <a:r>
              <a:rPr lang="en-US" sz="2400" dirty="0" smtClean="0">
                <a:cs typeface="Times New Roman" panose="02020603050405020304" pitchFamily="18" charset="0"/>
              </a:rPr>
              <a:t>Python </a:t>
            </a:r>
            <a:r>
              <a:rPr lang="en-US" sz="2400" dirty="0">
                <a:cs typeface="Times New Roman" panose="02020603050405020304" pitchFamily="18" charset="0"/>
              </a:rPr>
              <a:t>, </a:t>
            </a:r>
            <a:r>
              <a:rPr lang="en-US" sz="2400" dirty="0" err="1" smtClean="0">
                <a:cs typeface="Times New Roman" panose="02020603050405020304" pitchFamily="18" charset="0"/>
              </a:rPr>
              <a:t>Postgresql</a:t>
            </a:r>
            <a:endParaRPr lang="en-US" sz="2400" dirty="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a:p>
            <a:pPr marL="0" indent="0">
              <a:lnSpc>
                <a:spcPct val="150000"/>
              </a:lnSpc>
              <a:buNone/>
            </a:pPr>
            <a:r>
              <a:rPr lang="en-US" sz="3600" dirty="0" err="1" smtClean="0">
                <a:solidFill>
                  <a:schemeClr val="tx2"/>
                </a:solidFill>
                <a:cs typeface="Times New Roman" panose="02020603050405020304" pitchFamily="18" charset="0"/>
              </a:rPr>
              <a:t>Git</a:t>
            </a:r>
            <a:r>
              <a:rPr lang="en-US" sz="3600" dirty="0" smtClean="0">
                <a:solidFill>
                  <a:schemeClr val="tx2"/>
                </a:solidFill>
                <a:cs typeface="Times New Roman" panose="02020603050405020304" pitchFamily="18" charset="0"/>
              </a:rPr>
              <a:t> link</a:t>
            </a:r>
          </a:p>
          <a:p>
            <a:pPr marL="0" indent="0">
              <a:lnSpc>
                <a:spcPct val="150000"/>
              </a:lnSpc>
              <a:buNone/>
            </a:pPr>
            <a:r>
              <a:rPr lang="en-US" sz="2400" dirty="0" smtClean="0">
                <a:cs typeface="Times New Roman" panose="02020603050405020304" pitchFamily="18" charset="0"/>
              </a:rPr>
              <a:t>https</a:t>
            </a:r>
            <a:r>
              <a:rPr lang="en-US" sz="2400" dirty="0">
                <a:cs typeface="Times New Roman" panose="02020603050405020304" pitchFamily="18" charset="0"/>
              </a:rPr>
              <a:t>://github.com/UNNIMAYA-PU/Main_Project.git</a:t>
            </a:r>
            <a:endParaRPr lang="en-IN" sz="2400" dirty="0"/>
          </a:p>
        </p:txBody>
      </p:sp>
    </p:spTree>
    <p:extLst>
      <p:ext uri="{BB962C8B-B14F-4D97-AF65-F5344CB8AC3E}">
        <p14:creationId xmlns:p14="http://schemas.microsoft.com/office/powerpoint/2010/main" val="7209424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82044" y="2420888"/>
            <a:ext cx="7008574" cy="1930400"/>
          </a:xfrm>
        </p:spPr>
        <p:txBody>
          <a:bodyPr/>
          <a:lstStyle/>
          <a:p>
            <a:r>
              <a:rPr lang="en-US" sz="8000" dirty="0"/>
              <a:t>Thank you</a:t>
            </a:r>
          </a:p>
        </p:txBody>
      </p:sp>
    </p:spTree>
    <p:extLst>
      <p:ext uri="{BB962C8B-B14F-4D97-AF65-F5344CB8AC3E}">
        <p14:creationId xmlns:p14="http://schemas.microsoft.com/office/powerpoint/2010/main" val="19976979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smtClean="0"/>
              <a:t>Contents</a:t>
            </a:r>
            <a:endParaRPr lang="en-US" dirty="0"/>
          </a:p>
        </p:txBody>
      </p:sp>
      <p:sp>
        <p:nvSpPr>
          <p:cNvPr id="14" name="Content Placeholder 13"/>
          <p:cNvSpPr>
            <a:spLocks noGrp="1"/>
          </p:cNvSpPr>
          <p:nvPr>
            <p:ph idx="1"/>
          </p:nvPr>
        </p:nvSpPr>
        <p:spPr/>
        <p:txBody>
          <a:bodyPr/>
          <a:lstStyle/>
          <a:p>
            <a:r>
              <a:rPr lang="en-US" dirty="0" smtClean="0"/>
              <a:t>Introduction</a:t>
            </a:r>
            <a:endParaRPr lang="en-US" dirty="0"/>
          </a:p>
          <a:p>
            <a:r>
              <a:rPr lang="en-US" dirty="0" smtClean="0"/>
              <a:t>Objectives</a:t>
            </a:r>
          </a:p>
          <a:p>
            <a:r>
              <a:rPr lang="en-US" dirty="0" smtClean="0"/>
              <a:t>Relevance</a:t>
            </a:r>
          </a:p>
          <a:p>
            <a:r>
              <a:rPr lang="en-US" dirty="0" smtClean="0"/>
              <a:t>Existing system &amp; Proposed system</a:t>
            </a:r>
            <a:endParaRPr lang="en-US" dirty="0" smtClean="0"/>
          </a:p>
          <a:p>
            <a:r>
              <a:rPr lang="en-US" dirty="0" smtClean="0"/>
              <a:t>Modules</a:t>
            </a:r>
            <a:endParaRPr lang="en-US" dirty="0"/>
          </a:p>
          <a:p>
            <a:r>
              <a:rPr lang="en-US" sz="2400" dirty="0">
                <a:latin typeface="Times New Roman" panose="02020603050405020304" pitchFamily="18" charset="0"/>
                <a:cs typeface="Times New Roman" panose="02020603050405020304" pitchFamily="18" charset="0"/>
              </a:rPr>
              <a:t>Tools , Framework and Programming Language</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111829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B32E2BB-41D0-1E9D-DD8B-A9E6BC95A722}"/>
              </a:ext>
            </a:extLst>
          </p:cNvPr>
          <p:cNvSpPr>
            <a:spLocks noGrp="1"/>
          </p:cNvSpPr>
          <p:nvPr>
            <p:ph type="title"/>
          </p:nvPr>
        </p:nvSpPr>
        <p:spPr>
          <a:xfrm>
            <a:off x="1125860" y="620688"/>
            <a:ext cx="10157354" cy="787400"/>
          </a:xfrm>
        </p:spPr>
        <p:txBody>
          <a:bodyPr/>
          <a:lstStyle/>
          <a:p>
            <a:r>
              <a:rPr lang="en-IN" dirty="0"/>
              <a:t>Introduction</a:t>
            </a:r>
          </a:p>
        </p:txBody>
      </p:sp>
      <p:sp>
        <p:nvSpPr>
          <p:cNvPr id="3" name="Content Placeholder 2">
            <a:extLst>
              <a:ext uri="{FF2B5EF4-FFF2-40B4-BE49-F238E27FC236}">
                <a16:creationId xmlns="" xmlns:a16="http://schemas.microsoft.com/office/drawing/2014/main" id="{B832614C-AB65-BA8F-87AE-774379C75D23}"/>
              </a:ext>
            </a:extLst>
          </p:cNvPr>
          <p:cNvSpPr>
            <a:spLocks noGrp="1"/>
          </p:cNvSpPr>
          <p:nvPr>
            <p:ph idx="1"/>
          </p:nvPr>
        </p:nvSpPr>
        <p:spPr>
          <a:xfrm>
            <a:off x="909836" y="1772816"/>
            <a:ext cx="10157354" cy="4470400"/>
          </a:xfrm>
        </p:spPr>
        <p:txBody>
          <a:bodyPr>
            <a:noAutofit/>
          </a:bodyPr>
          <a:lstStyle/>
          <a:p>
            <a:r>
              <a:rPr lang="en-US" sz="2000" dirty="0"/>
              <a:t>Inventory management </a:t>
            </a:r>
            <a:r>
              <a:rPr lang="en-US" sz="2000" dirty="0" smtClean="0"/>
              <a:t>is the </a:t>
            </a:r>
            <a:r>
              <a:rPr lang="en-US" sz="2000" dirty="0"/>
              <a:t>backbone of any business operations. With the development of technology and availability of process driven software applications, inventory management has undergone revolutionary changes. </a:t>
            </a:r>
            <a:endParaRPr lang="en-US" sz="2000" dirty="0" smtClean="0"/>
          </a:p>
          <a:p>
            <a:r>
              <a:rPr lang="en-US" sz="2000" dirty="0" smtClean="0"/>
              <a:t>In </a:t>
            </a:r>
            <a:r>
              <a:rPr lang="en-US" sz="2000" dirty="0"/>
              <a:t>any business or organization, all functions are interlinked and connected to each other and are often overlapping</a:t>
            </a:r>
            <a:r>
              <a:rPr lang="en-US" sz="2000" dirty="0" smtClean="0"/>
              <a:t>. </a:t>
            </a:r>
            <a:r>
              <a:rPr lang="en-US" sz="2000" dirty="0"/>
              <a:t>Inventory management is a very important function that determines the health of the supply chain as well as the impacts the financial health of the balance sheet. Every organization constantly strives to maintain optimum inventory to be able to meet its requirements and avoid over or under inventory that can impact the financial figures.</a:t>
            </a:r>
            <a:endParaRPr lang="en-IN" sz="2000" dirty="0"/>
          </a:p>
        </p:txBody>
      </p:sp>
    </p:spTree>
    <p:extLst>
      <p:ext uri="{BB962C8B-B14F-4D97-AF65-F5344CB8AC3E}">
        <p14:creationId xmlns:p14="http://schemas.microsoft.com/office/powerpoint/2010/main" val="16277473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441" y="557808"/>
            <a:ext cx="10157354" cy="1143000"/>
          </a:xfrm>
        </p:spPr>
        <p:txBody>
          <a:bodyPr>
            <a:noAutofit/>
          </a:bodyPr>
          <a:lstStyle/>
          <a:p>
            <a:r>
              <a:rPr lang="en-IN" sz="4000" i="0" dirty="0">
                <a:effectLst/>
              </a:rPr>
              <a:t>The system provides following features:</a:t>
            </a:r>
            <a:r>
              <a:rPr lang="en-IN" sz="3200" i="0" dirty="0">
                <a:effectLst/>
              </a:rPr>
              <a:t/>
            </a:r>
            <a:br>
              <a:rPr lang="en-IN" sz="3200" i="0" dirty="0">
                <a:effectLst/>
              </a:rPr>
            </a:br>
            <a:endParaRPr lang="en-US" sz="3200" dirty="0"/>
          </a:p>
        </p:txBody>
      </p:sp>
      <p:sp>
        <p:nvSpPr>
          <p:cNvPr id="5" name="Content Placeholder 4"/>
          <p:cNvSpPr>
            <a:spLocks noGrp="1"/>
          </p:cNvSpPr>
          <p:nvPr>
            <p:ph sz="half" idx="1"/>
          </p:nvPr>
        </p:nvSpPr>
        <p:spPr/>
        <p:txBody>
          <a:bodyPr>
            <a:normAutofit/>
          </a:bodyPr>
          <a:lstStyle/>
          <a:p>
            <a:pPr algn="l" fontAlgn="base">
              <a:buFont typeface="Arial" panose="020B0604020202020204" pitchFamily="34" charset="0"/>
              <a:buChar char="•"/>
            </a:pPr>
            <a:r>
              <a:rPr lang="en-IN" b="0" i="0" dirty="0">
                <a:solidFill>
                  <a:schemeClr val="tx2"/>
                </a:solidFill>
                <a:effectLst/>
              </a:rPr>
              <a:t>User may add/update/delete inventory.</a:t>
            </a:r>
          </a:p>
          <a:p>
            <a:pPr algn="l" fontAlgn="base">
              <a:buFont typeface="Arial" panose="020B0604020202020204" pitchFamily="34" charset="0"/>
              <a:buChar char="•"/>
            </a:pPr>
            <a:r>
              <a:rPr lang="en-IN" b="0" i="0" dirty="0">
                <a:solidFill>
                  <a:schemeClr val="tx2"/>
                </a:solidFill>
                <a:effectLst/>
              </a:rPr>
              <a:t>User may add/update inventory details.</a:t>
            </a:r>
          </a:p>
          <a:p>
            <a:pPr algn="l" fontAlgn="base">
              <a:buFont typeface="Arial" panose="020B0604020202020204" pitchFamily="34" charset="0"/>
              <a:buChar char="•"/>
            </a:pPr>
            <a:r>
              <a:rPr lang="en-IN" b="0" i="0" dirty="0">
                <a:solidFill>
                  <a:schemeClr val="tx2"/>
                </a:solidFill>
                <a:effectLst/>
              </a:rPr>
              <a:t>Details include cost, quantity and description.</a:t>
            </a:r>
          </a:p>
          <a:p>
            <a:pPr algn="l" fontAlgn="base">
              <a:buFont typeface="Arial" panose="020B0604020202020204" pitchFamily="34" charset="0"/>
              <a:buChar char="•"/>
            </a:pPr>
            <a:r>
              <a:rPr lang="en-IN" b="0" i="0" dirty="0">
                <a:solidFill>
                  <a:schemeClr val="tx2"/>
                </a:solidFill>
                <a:effectLst/>
              </a:rPr>
              <a:t>Includes forms for inventory inwards and outwards.</a:t>
            </a:r>
          </a:p>
          <a:p>
            <a:endParaRPr lang="en-US" dirty="0">
              <a:solidFill>
                <a:schemeClr val="tx2"/>
              </a:solidFill>
            </a:endParaRPr>
          </a:p>
        </p:txBody>
      </p:sp>
      <p:sp>
        <p:nvSpPr>
          <p:cNvPr id="4" name="Content Placeholder 3">
            <a:extLst>
              <a:ext uri="{FF2B5EF4-FFF2-40B4-BE49-F238E27FC236}">
                <a16:creationId xmlns="" xmlns:a16="http://schemas.microsoft.com/office/drawing/2014/main" id="{6B2D0DED-2A0E-0C08-864F-1B798C75AC20}"/>
              </a:ext>
            </a:extLst>
          </p:cNvPr>
          <p:cNvSpPr>
            <a:spLocks noGrp="1"/>
          </p:cNvSpPr>
          <p:nvPr>
            <p:ph sz="half" idx="2"/>
          </p:nvPr>
        </p:nvSpPr>
        <p:spPr/>
        <p:txBody>
          <a:bodyPr>
            <a:normAutofit/>
          </a:bodyPr>
          <a:lstStyle/>
          <a:p>
            <a:pPr algn="l" fontAlgn="base">
              <a:buFont typeface="Arial" panose="020B0604020202020204" pitchFamily="34" charset="0"/>
              <a:buChar char="•"/>
            </a:pPr>
            <a:r>
              <a:rPr lang="en-IN" b="0" i="0" dirty="0">
                <a:solidFill>
                  <a:schemeClr val="tx2"/>
                </a:solidFill>
                <a:effectLst/>
              </a:rPr>
              <a:t>User may create sub inventories.</a:t>
            </a:r>
          </a:p>
          <a:p>
            <a:pPr algn="l" fontAlgn="base">
              <a:buFont typeface="Arial" panose="020B0604020202020204" pitchFamily="34" charset="0"/>
              <a:buChar char="•"/>
            </a:pPr>
            <a:r>
              <a:rPr lang="en-IN" b="0" i="0" dirty="0">
                <a:solidFill>
                  <a:schemeClr val="tx2"/>
                </a:solidFill>
                <a:effectLst/>
              </a:rPr>
              <a:t>An interactive user interface.</a:t>
            </a:r>
          </a:p>
          <a:p>
            <a:pPr algn="l" fontAlgn="base">
              <a:buFont typeface="Arial" panose="020B0604020202020204" pitchFamily="34" charset="0"/>
              <a:buChar char="•"/>
            </a:pPr>
            <a:r>
              <a:rPr lang="en-IN" b="0" i="0" dirty="0">
                <a:solidFill>
                  <a:schemeClr val="tx2"/>
                </a:solidFill>
                <a:effectLst/>
              </a:rPr>
              <a:t>A flexible inventory management system.</a:t>
            </a:r>
          </a:p>
          <a:p>
            <a:endParaRPr lang="en-IN" dirty="0">
              <a:solidFill>
                <a:schemeClr val="tx2"/>
              </a:solidFill>
            </a:endParaRPr>
          </a:p>
        </p:txBody>
      </p:sp>
    </p:spTree>
    <p:extLst>
      <p:ext uri="{BB962C8B-B14F-4D97-AF65-F5344CB8AC3E}">
        <p14:creationId xmlns:p14="http://schemas.microsoft.com/office/powerpoint/2010/main" val="68604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C2DE411-DF63-F7FD-5950-0F8A308D9126}"/>
              </a:ext>
            </a:extLst>
          </p:cNvPr>
          <p:cNvSpPr>
            <a:spLocks noGrp="1"/>
          </p:cNvSpPr>
          <p:nvPr>
            <p:ph type="title"/>
          </p:nvPr>
        </p:nvSpPr>
        <p:spPr>
          <a:xfrm>
            <a:off x="477788" y="1268760"/>
            <a:ext cx="10153128" cy="2520280"/>
          </a:xfrm>
        </p:spPr>
        <p:txBody>
          <a:bodyPr>
            <a:normAutofit fontScale="90000"/>
          </a:bodyPr>
          <a:lstStyle/>
          <a:p>
            <a:r>
              <a:rPr lang="en-IN" sz="2800" dirty="0" smtClean="0">
                <a:latin typeface="+mn-lt"/>
                <a:cs typeface="Times New Roman" panose="02020603050405020304" pitchFamily="18" charset="0"/>
              </a:rPr>
              <a:t>It </a:t>
            </a:r>
            <a:r>
              <a:rPr lang="en-IN" sz="2800" dirty="0">
                <a:latin typeface="+mn-lt"/>
                <a:cs typeface="Times New Roman" panose="02020603050405020304" pitchFamily="18" charset="0"/>
              </a:rPr>
              <a:t>is </a:t>
            </a:r>
            <a:r>
              <a:rPr lang="en-IN" sz="2800" dirty="0" smtClean="0">
                <a:latin typeface="+mn-lt"/>
                <a:cs typeface="Times New Roman" panose="02020603050405020304" pitchFamily="18" charset="0"/>
              </a:rPr>
              <a:t>an </a:t>
            </a:r>
            <a:r>
              <a:rPr lang="en-IN" sz="2800" dirty="0">
                <a:latin typeface="+mn-lt"/>
                <a:cs typeface="Times New Roman" panose="02020603050405020304" pitchFamily="18" charset="0"/>
              </a:rPr>
              <a:t>inventory project that deals with the college inventory’s details , if the college department need a dozen of  printers, CPUs and other things they will make an </a:t>
            </a:r>
            <a:r>
              <a:rPr lang="en-IN" sz="2800" dirty="0" smtClean="0">
                <a:latin typeface="+mn-lt"/>
                <a:cs typeface="Times New Roman" panose="02020603050405020304" pitchFamily="18" charset="0"/>
              </a:rPr>
              <a:t>intent, then after the approval of head, the </a:t>
            </a:r>
            <a:r>
              <a:rPr lang="en-IN" sz="2800" dirty="0">
                <a:latin typeface="+mn-lt"/>
                <a:cs typeface="Times New Roman" panose="02020603050405020304" pitchFamily="18" charset="0"/>
              </a:rPr>
              <a:t>intent reaches </a:t>
            </a:r>
            <a:r>
              <a:rPr lang="en-IN" sz="2800" dirty="0" smtClean="0">
                <a:latin typeface="+mn-lt"/>
                <a:cs typeface="Times New Roman" panose="02020603050405020304" pitchFamily="18" charset="0"/>
              </a:rPr>
              <a:t>the </a:t>
            </a:r>
            <a:r>
              <a:rPr lang="en-IN" sz="2800" dirty="0">
                <a:latin typeface="+mn-lt"/>
                <a:cs typeface="Times New Roman" panose="02020603050405020304" pitchFamily="18" charset="0"/>
              </a:rPr>
              <a:t>purchasing team . They make the </a:t>
            </a:r>
            <a:r>
              <a:rPr lang="en-IN" sz="2800" dirty="0" smtClean="0">
                <a:latin typeface="+mn-lt"/>
                <a:cs typeface="Times New Roman" panose="02020603050405020304" pitchFamily="18" charset="0"/>
              </a:rPr>
              <a:t>quotations </a:t>
            </a:r>
            <a:r>
              <a:rPr lang="en-IN" sz="2800" dirty="0">
                <a:latin typeface="+mn-lt"/>
                <a:cs typeface="Times New Roman" panose="02020603050405020304" pitchFamily="18" charset="0"/>
              </a:rPr>
              <a:t>then select the best </a:t>
            </a:r>
            <a:r>
              <a:rPr lang="en-IN" sz="2800" dirty="0" smtClean="0">
                <a:latin typeface="+mn-lt"/>
                <a:cs typeface="Times New Roman" panose="02020603050405020304" pitchFamily="18" charset="0"/>
              </a:rPr>
              <a:t>out </a:t>
            </a:r>
            <a:r>
              <a:rPr lang="en-IN" sz="2800" dirty="0">
                <a:latin typeface="+mn-lt"/>
                <a:cs typeface="Times New Roman" panose="02020603050405020304" pitchFamily="18" charset="0"/>
              </a:rPr>
              <a:t>of that and deals with the </a:t>
            </a:r>
            <a:r>
              <a:rPr lang="en-IN" sz="2800" dirty="0" smtClean="0">
                <a:latin typeface="+mn-lt"/>
                <a:cs typeface="Times New Roman" panose="02020603050405020304" pitchFamily="18" charset="0"/>
              </a:rPr>
              <a:t>suppliers and make the order </a:t>
            </a:r>
            <a:r>
              <a:rPr lang="en-IN" sz="2800" dirty="0">
                <a:latin typeface="+mn-lt"/>
                <a:cs typeface="Times New Roman" panose="02020603050405020304" pitchFamily="18" charset="0"/>
              </a:rPr>
              <a:t>.</a:t>
            </a:r>
            <a:br>
              <a:rPr lang="en-IN" sz="2800" dirty="0">
                <a:latin typeface="+mn-lt"/>
                <a:cs typeface="Times New Roman" panose="02020603050405020304" pitchFamily="18" charset="0"/>
              </a:rPr>
            </a:br>
            <a:endParaRPr lang="en-IN" sz="2800" dirty="0">
              <a:latin typeface="+mn-lt"/>
              <a:cs typeface="Times New Roman" panose="02020603050405020304" pitchFamily="18" charset="0"/>
            </a:endParaRPr>
          </a:p>
        </p:txBody>
      </p:sp>
    </p:spTree>
    <p:extLst>
      <p:ext uri="{BB962C8B-B14F-4D97-AF65-F5344CB8AC3E}">
        <p14:creationId xmlns:p14="http://schemas.microsoft.com/office/powerpoint/2010/main" val="23720804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441" y="557808"/>
            <a:ext cx="10157354" cy="1143000"/>
          </a:xfrm>
        </p:spPr>
        <p:txBody>
          <a:bodyPr/>
          <a:lstStyle/>
          <a:p>
            <a:r>
              <a:rPr lang="en-IN" dirty="0" smtClean="0"/>
              <a:t>Relevance</a:t>
            </a:r>
            <a:endParaRPr lang="en-IN" dirty="0"/>
          </a:p>
        </p:txBody>
      </p:sp>
      <p:sp>
        <p:nvSpPr>
          <p:cNvPr id="3" name="TextBox 2"/>
          <p:cNvSpPr txBox="1"/>
          <p:nvPr/>
        </p:nvSpPr>
        <p:spPr>
          <a:xfrm>
            <a:off x="549796" y="1779200"/>
            <a:ext cx="9865096" cy="2369880"/>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This system is mainly used for reducing the manual work in the college and make it as system process. It  is a computerized process and all the transactions might be happened through this.  It helps the authorities for balancing the total stock during the end of the year</a:t>
            </a:r>
          </a:p>
          <a:p>
            <a:endParaRPr lang="en-US" sz="2800" b="1" u="sng"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5231612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3812" y="989856"/>
            <a:ext cx="10157354" cy="1143000"/>
          </a:xfrm>
        </p:spPr>
        <p:txBody>
          <a:bodyPr/>
          <a:lstStyle/>
          <a:p>
            <a:r>
              <a:rPr lang="en-US" sz="4000" dirty="0"/>
              <a:t>Existing system &amp; Proposed system</a:t>
            </a:r>
            <a:br>
              <a:rPr lang="en-US" sz="4000" dirty="0"/>
            </a:br>
            <a:endParaRPr lang="en-IN" sz="4000" dirty="0"/>
          </a:p>
        </p:txBody>
      </p:sp>
      <p:sp>
        <p:nvSpPr>
          <p:cNvPr id="3" name="TextBox 2"/>
          <p:cNvSpPr txBox="1"/>
          <p:nvPr/>
        </p:nvSpPr>
        <p:spPr>
          <a:xfrm>
            <a:off x="693812" y="1975480"/>
            <a:ext cx="9937104" cy="2677656"/>
          </a:xfrm>
          <a:prstGeom prst="rect">
            <a:avLst/>
          </a:prstGeom>
          <a:noFill/>
        </p:spPr>
        <p:txBody>
          <a:bodyPr wrap="square" rtlCol="0">
            <a:spAutoFit/>
          </a:bodyPr>
          <a:lstStyle/>
          <a:p>
            <a:pPr marL="342900" indent="-342900" algn="just">
              <a:buFont typeface="Courier New" pitchFamily="49" charset="0"/>
              <a:buChar char="o"/>
            </a:pPr>
            <a:r>
              <a:rPr lang="en-US" dirty="0"/>
              <a:t>In the existing system, when the required stock is not available in the warehouse. The officials might buy it from store outside and may not be included in the balance stock record. </a:t>
            </a:r>
          </a:p>
          <a:p>
            <a:pPr marL="342900" indent="-342900" algn="just">
              <a:buFont typeface="Courier New" pitchFamily="49" charset="0"/>
              <a:buChar char="o"/>
            </a:pPr>
            <a:r>
              <a:rPr lang="en-US" dirty="0"/>
              <a:t>But in the proposed system, every thing that has been bought for use in departments and offices whether it be from the warehouse or outside shops will be recorded in the inventory.     </a:t>
            </a:r>
          </a:p>
          <a:p>
            <a:pPr marL="342900" indent="-342900">
              <a:buFont typeface="Courier New" pitchFamily="49" charset="0"/>
              <a:buChar char="o"/>
            </a:pPr>
            <a:endParaRPr lang="en-IN" dirty="0"/>
          </a:p>
        </p:txBody>
      </p:sp>
    </p:spTree>
    <p:extLst>
      <p:ext uri="{BB962C8B-B14F-4D97-AF65-F5344CB8AC3E}">
        <p14:creationId xmlns:p14="http://schemas.microsoft.com/office/powerpoint/2010/main" val="15378583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441" y="413792"/>
            <a:ext cx="10157354" cy="1143000"/>
          </a:xfrm>
        </p:spPr>
        <p:txBody>
          <a:bodyPr/>
          <a:lstStyle/>
          <a:p>
            <a:r>
              <a:rPr lang="en-US" dirty="0" smtClean="0"/>
              <a:t>Objectives</a:t>
            </a:r>
            <a:endParaRPr lang="en-IN" dirty="0"/>
          </a:p>
        </p:txBody>
      </p:sp>
      <p:sp>
        <p:nvSpPr>
          <p:cNvPr id="3" name="Content Placeholder 2"/>
          <p:cNvSpPr>
            <a:spLocks noGrp="1"/>
          </p:cNvSpPr>
          <p:nvPr>
            <p:ph idx="1"/>
          </p:nvPr>
        </p:nvSpPr>
        <p:spPr/>
        <p:txBody>
          <a:bodyPr>
            <a:normAutofit/>
          </a:bodyPr>
          <a:lstStyle/>
          <a:p>
            <a:r>
              <a:rPr lang="en-IN" b="1" dirty="0">
                <a:solidFill>
                  <a:schemeClr val="tx2"/>
                </a:solidFill>
                <a:hlinkClick r:id="rId2"/>
              </a:rPr>
              <a:t>Maintaining Sufficient </a:t>
            </a:r>
            <a:r>
              <a:rPr lang="en-IN" b="1" dirty="0" smtClean="0">
                <a:solidFill>
                  <a:schemeClr val="tx2"/>
                </a:solidFill>
                <a:hlinkClick r:id="rId2"/>
              </a:rPr>
              <a:t>Stock</a:t>
            </a:r>
            <a:endParaRPr lang="en-IN" b="1" dirty="0" smtClean="0">
              <a:solidFill>
                <a:schemeClr val="tx2"/>
              </a:solidFill>
            </a:endParaRPr>
          </a:p>
          <a:p>
            <a:pPr marL="0" indent="0">
              <a:buNone/>
            </a:pPr>
            <a:r>
              <a:rPr lang="en-US" sz="1700" b="1" dirty="0">
                <a:solidFill>
                  <a:schemeClr val="tx2"/>
                </a:solidFill>
              </a:rPr>
              <a:t>Supplies should be easily available for all stages of production, from raw materials to completed goods. You need to make sure you have enough of the necessary material on hand to meet client demand without having to cut corners.</a:t>
            </a:r>
            <a:r>
              <a:rPr lang="en-US" sz="1700" b="1" dirty="0" smtClean="0">
                <a:solidFill>
                  <a:schemeClr val="tx2"/>
                </a:solidFill>
              </a:rPr>
              <a:t> </a:t>
            </a:r>
          </a:p>
          <a:p>
            <a:r>
              <a:rPr lang="en-IN" b="1" dirty="0" smtClean="0">
                <a:hlinkClick r:id="rId3"/>
              </a:rPr>
              <a:t>Material Availability</a:t>
            </a:r>
            <a:endParaRPr lang="en-IN" b="1" dirty="0" smtClean="0"/>
          </a:p>
          <a:p>
            <a:pPr marL="0" indent="0">
              <a:buNone/>
            </a:pPr>
            <a:r>
              <a:rPr lang="en-US" sz="1600" b="1" dirty="0" smtClean="0">
                <a:solidFill>
                  <a:schemeClr val="tx2"/>
                </a:solidFill>
              </a:rPr>
              <a:t>The </a:t>
            </a:r>
            <a:r>
              <a:rPr lang="en-US" sz="1600" b="1" dirty="0">
                <a:solidFill>
                  <a:schemeClr val="tx2"/>
                </a:solidFill>
              </a:rPr>
              <a:t>primary goal of inventory management is to ensure that all kinds of materials are accessible whenever the production department needs them, ensuring that production is not stopped or slowed down due to a lack of resources.</a:t>
            </a:r>
            <a:endParaRPr lang="en-IN" sz="1600" b="1" dirty="0" smtClean="0">
              <a:solidFill>
                <a:schemeClr val="tx2"/>
              </a:solidFill>
            </a:endParaRPr>
          </a:p>
          <a:p>
            <a:r>
              <a:rPr lang="en-US" b="1" dirty="0">
                <a:hlinkClick r:id="rId4"/>
              </a:rPr>
              <a:t> Better Level of </a:t>
            </a:r>
            <a:r>
              <a:rPr lang="en-US" b="1" dirty="0" smtClean="0">
                <a:hlinkClick r:id="rId4"/>
              </a:rPr>
              <a:t> Service</a:t>
            </a:r>
            <a:endParaRPr lang="en-US" b="1" dirty="0" smtClean="0"/>
          </a:p>
          <a:p>
            <a:pPr marL="0" indent="0">
              <a:buNone/>
            </a:pPr>
            <a:r>
              <a:rPr lang="en-US" sz="1700" b="1" dirty="0">
                <a:solidFill>
                  <a:schemeClr val="tx2"/>
                </a:solidFill>
              </a:rPr>
              <a:t>It is impossible to fulfil a received order if you do not have an accurate count of the items in your possession. In order to meet requests, you must have accessible the appropriate goods at the right time. Otherwise, you may end yourself in a state of confusion.</a:t>
            </a:r>
            <a:endParaRPr lang="en-IN" sz="1700" b="1" dirty="0">
              <a:solidFill>
                <a:schemeClr val="tx2"/>
              </a:solidFill>
            </a:endParaRPr>
          </a:p>
          <a:p>
            <a:endParaRPr lang="en-IN" dirty="0"/>
          </a:p>
        </p:txBody>
      </p:sp>
    </p:spTree>
    <p:extLst>
      <p:ext uri="{BB962C8B-B14F-4D97-AF65-F5344CB8AC3E}">
        <p14:creationId xmlns:p14="http://schemas.microsoft.com/office/powerpoint/2010/main" val="32037866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441" y="188640"/>
            <a:ext cx="10157354" cy="940966"/>
          </a:xfrm>
        </p:spPr>
        <p:txBody>
          <a:bodyPr>
            <a:noAutofit/>
          </a:bodyPr>
          <a:lstStyle/>
          <a:p>
            <a:r>
              <a:rPr lang="en-US" sz="4400" dirty="0" smtClean="0"/>
              <a:t/>
            </a:r>
            <a:br>
              <a:rPr lang="en-US" sz="4400" dirty="0" smtClean="0"/>
            </a:br>
            <a:r>
              <a:rPr lang="en-US" sz="4400" dirty="0" smtClean="0"/>
              <a:t>Modules  </a:t>
            </a:r>
            <a:br>
              <a:rPr lang="en-US" sz="4400" dirty="0" smtClean="0"/>
            </a:br>
            <a:endParaRPr lang="en-IN" sz="2800" dirty="0">
              <a:latin typeface="Arial Black" panose="020B0A04020102020204" pitchFamily="34" charset="0"/>
            </a:endParaRPr>
          </a:p>
        </p:txBody>
      </p:sp>
      <p:sp>
        <p:nvSpPr>
          <p:cNvPr id="3" name="Content Placeholder 2"/>
          <p:cNvSpPr>
            <a:spLocks noGrp="1"/>
          </p:cNvSpPr>
          <p:nvPr>
            <p:ph idx="1"/>
          </p:nvPr>
        </p:nvSpPr>
        <p:spPr>
          <a:xfrm>
            <a:off x="621804" y="1289502"/>
            <a:ext cx="10237499" cy="5573216"/>
          </a:xfrm>
        </p:spPr>
        <p:txBody>
          <a:bodyPr>
            <a:noAutofit/>
          </a:bodyPr>
          <a:lstStyle/>
          <a:p>
            <a:r>
              <a:rPr lang="en-US" sz="2800" u="sng" dirty="0" smtClean="0"/>
              <a:t>User Level</a:t>
            </a:r>
          </a:p>
          <a:p>
            <a:pPr marL="114300" indent="0">
              <a:buNone/>
            </a:pPr>
            <a:r>
              <a:rPr lang="en-US" sz="2800" dirty="0" smtClean="0"/>
              <a:t>   User level indicates the level of users</a:t>
            </a:r>
            <a:r>
              <a:rPr lang="en-US" sz="2800" dirty="0"/>
              <a:t>.</a:t>
            </a:r>
            <a:r>
              <a:rPr lang="en-US" sz="2800" dirty="0" smtClean="0"/>
              <a:t> For example, the user may           be the custodian, head of department, principle or the chairman.</a:t>
            </a:r>
            <a:endParaRPr lang="en-US" sz="2800" dirty="0"/>
          </a:p>
          <a:p>
            <a:r>
              <a:rPr lang="en-US" sz="2800" u="sng" dirty="0" smtClean="0"/>
              <a:t>Login</a:t>
            </a:r>
          </a:p>
          <a:p>
            <a:pPr marL="114300" indent="0">
              <a:buNone/>
            </a:pPr>
            <a:r>
              <a:rPr lang="en-US" sz="2800" dirty="0"/>
              <a:t> </a:t>
            </a:r>
            <a:r>
              <a:rPr lang="en-US" sz="2800" dirty="0" smtClean="0"/>
              <a:t>  In this module, accounts are created for login just like the sign up process.</a:t>
            </a:r>
            <a:endParaRPr lang="en-US" sz="2800" dirty="0" smtClean="0"/>
          </a:p>
          <a:p>
            <a:r>
              <a:rPr lang="en-US" sz="2800" u="sng" dirty="0" smtClean="0"/>
              <a:t>Brand</a:t>
            </a:r>
          </a:p>
          <a:p>
            <a:pPr marL="114300" indent="0">
              <a:buNone/>
            </a:pPr>
            <a:r>
              <a:rPr lang="en-US" sz="2800" dirty="0"/>
              <a:t> </a:t>
            </a:r>
            <a:r>
              <a:rPr lang="en-US" sz="2800" dirty="0" smtClean="0"/>
              <a:t>  Item Brand details are stored in this module.</a:t>
            </a:r>
            <a:endParaRPr lang="en-US" sz="2800" dirty="0" smtClean="0"/>
          </a:p>
          <a:p>
            <a:r>
              <a:rPr lang="en-US" sz="2800" u="sng" dirty="0" smtClean="0"/>
              <a:t>Model</a:t>
            </a:r>
          </a:p>
          <a:p>
            <a:pPr marL="114300" indent="0">
              <a:buNone/>
            </a:pPr>
            <a:r>
              <a:rPr lang="en-US" sz="2800" dirty="0"/>
              <a:t> </a:t>
            </a:r>
            <a:r>
              <a:rPr lang="en-US" sz="2800" dirty="0" smtClean="0"/>
              <a:t>  I</a:t>
            </a:r>
            <a:r>
              <a:rPr lang="en-US" sz="2800" dirty="0"/>
              <a:t>n</a:t>
            </a:r>
            <a:r>
              <a:rPr lang="en-US" sz="2800" dirty="0" smtClean="0"/>
              <a:t> this module, model specification are stored. </a:t>
            </a:r>
            <a:endParaRPr lang="en-US" sz="2800" dirty="0" smtClean="0"/>
          </a:p>
        </p:txBody>
      </p:sp>
    </p:spTree>
    <p:extLst>
      <p:ext uri="{BB962C8B-B14F-4D97-AF65-F5344CB8AC3E}">
        <p14:creationId xmlns:p14="http://schemas.microsoft.com/office/powerpoint/2010/main" val="3664779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2.xml><?xml version="1.0" encoding="utf-8"?>
<a:theme xmlns:a="http://schemas.openxmlformats.org/drawingml/2006/main" name="Office Theme">
  <a:themeElements>
    <a:clrScheme name="Books16x9">
      <a:dk1>
        <a:srgbClr val="374C81"/>
      </a:dk1>
      <a:lt1>
        <a:srgbClr val="FFFFFF"/>
      </a:lt1>
      <a:dk2>
        <a:srgbClr val="000000"/>
      </a:dk2>
      <a:lt2>
        <a:srgbClr val="EDE5DF"/>
      </a:lt2>
      <a:accent1>
        <a:srgbClr val="414E77"/>
      </a:accent1>
      <a:accent2>
        <a:srgbClr val="70AAC4"/>
      </a:accent2>
      <a:accent3>
        <a:srgbClr val="8B6A94"/>
      </a:accent3>
      <a:accent4>
        <a:srgbClr val="61A796"/>
      </a:accent4>
      <a:accent5>
        <a:srgbClr val="4E5798"/>
      </a:accent5>
      <a:accent6>
        <a:srgbClr val="7E5C5C"/>
      </a:accent6>
      <a:hlink>
        <a:srgbClr val="0070C0"/>
      </a:hlink>
      <a:folHlink>
        <a:srgbClr val="7030A0"/>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80000" r="-50000" b="180000"/>
          </a:path>
        </a:gradFill>
        <a:gradFill rotWithShape="1">
          <a:gsLst>
            <a:gs pos="0">
              <a:schemeClr val="phClr">
                <a:tint val="80000"/>
                <a:satMod val="300000"/>
              </a:schemeClr>
            </a:gs>
            <a:gs pos="100000">
              <a:schemeClr val="phClr">
                <a:shade val="30000"/>
                <a:satMod val="200000"/>
              </a:schemeClr>
            </a:gs>
          </a:gsLst>
          <a:path path="circle">
            <a:fillToRect l="30000" t="30000" r="70000" b="100000"/>
          </a:path>
        </a:gradFill>
      </a:bgFillStyleLst>
    </a:fmtScheme>
  </a:themeElements>
  <a:objectDefaults/>
  <a:extraClrSchemeLst/>
</a:theme>
</file>

<file path=ppt/theme/theme3.xml><?xml version="1.0" encoding="utf-8"?>
<a:theme xmlns:a="http://schemas.openxmlformats.org/drawingml/2006/main" name="Office Theme">
  <a:themeElements>
    <a:clrScheme name="Books16x9">
      <a:dk1>
        <a:srgbClr val="374C81"/>
      </a:dk1>
      <a:lt1>
        <a:srgbClr val="FFFFFF"/>
      </a:lt1>
      <a:dk2>
        <a:srgbClr val="000000"/>
      </a:dk2>
      <a:lt2>
        <a:srgbClr val="EDE5DF"/>
      </a:lt2>
      <a:accent1>
        <a:srgbClr val="414E77"/>
      </a:accent1>
      <a:accent2>
        <a:srgbClr val="70AAC4"/>
      </a:accent2>
      <a:accent3>
        <a:srgbClr val="8B6A94"/>
      </a:accent3>
      <a:accent4>
        <a:srgbClr val="61A796"/>
      </a:accent4>
      <a:accent5>
        <a:srgbClr val="4E5798"/>
      </a:accent5>
      <a:accent6>
        <a:srgbClr val="7E5C5C"/>
      </a:accent6>
      <a:hlink>
        <a:srgbClr val="0070C0"/>
      </a:hlink>
      <a:folHlink>
        <a:srgbClr val="7030A0"/>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80000" r="-50000" b="180000"/>
          </a:path>
        </a:gradFill>
        <a:gradFill rotWithShape="1">
          <a:gsLst>
            <a:gs pos="0">
              <a:schemeClr val="phClr">
                <a:tint val="80000"/>
                <a:satMod val="300000"/>
              </a:schemeClr>
            </a:gs>
            <a:gs pos="100000">
              <a:schemeClr val="phClr">
                <a:shade val="30000"/>
                <a:satMod val="200000"/>
              </a:schemeClr>
            </a:gs>
          </a:gsLst>
          <a:path path="circle">
            <a:fillToRect l="30000" t="30000" r="70000" b="10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2369</TotalTime>
  <Words>560</Words>
  <Application>Microsoft Office PowerPoint</Application>
  <PresentationFormat>Custom</PresentationFormat>
  <Paragraphs>51</Paragraphs>
  <Slides>11</Slides>
  <Notes>1</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Adjacency</vt:lpstr>
      <vt:lpstr>INVENTORY MANAGEMENT SYSTEM</vt:lpstr>
      <vt:lpstr>Contents</vt:lpstr>
      <vt:lpstr>Introduction</vt:lpstr>
      <vt:lpstr>The system provides following features: </vt:lpstr>
      <vt:lpstr>It is an inventory project that deals with the college inventory’s details , if the college department need a dozen of  printers, CPUs and other things they will make an intent, then after the approval of head, the intent reaches the purchasing team . They make the quotations then select the best out of that and deals with the suppliers and make the order . </vt:lpstr>
      <vt:lpstr>Relevance</vt:lpstr>
      <vt:lpstr>Existing system &amp; Proposed system </vt:lpstr>
      <vt:lpstr>Objectives</vt:lpstr>
      <vt:lpstr> Modules   </vt:lpstr>
      <vt:lpstr>Tools ,Framework Or Programming Language</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INVENTORY MANAGEMENT</dc:title>
  <dc:creator>kannan Madhavan</dc:creator>
  <cp:lastModifiedBy>Windows User</cp:lastModifiedBy>
  <cp:revision>23</cp:revision>
  <dcterms:created xsi:type="dcterms:W3CDTF">2022-05-17T05:25:10Z</dcterms:created>
  <dcterms:modified xsi:type="dcterms:W3CDTF">2022-06-20T05:34:49Z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