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10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_Vargas" initials="R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15T14:48:52.006" idx="1">
    <p:pos x="10" y="10"/>
    <p:text>Presentaciónde docentes y contenido del curso.
opiniones de la metodologia, contenido, ayudas audiovisuales....
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24T17:50:15.043" idx="10">
    <p:pos x="10" y="10"/>
    <p:text>Explicar que la verosimilitud sirve para calcular un paramero de la formula, basado en funciones de probabilidat 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24T17:59:39.371" idx="11">
    <p:pos x="10" y="10"/>
    <p:text>Se calcula la probabilidad del evento con la probabilidad apriori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15T14:58:51.247" idx="2">
    <p:pos x="10" y="10"/>
    <p:text>Definicion de paisaje, y metodologia de estudio del paisaje.
responde a custionamientos de tipos de coberturas y proporción,su distribuicion espacial y dinamica para su clasificación en patrones.
-Preguntas basicas: ¿Porque esos patrones?-Natural-Antropicos; ¿ como se disponen o distribuyen esos patrones?-efectos; ¿como se deben gestionar esos patrones?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15T15:27:25.035" idx="3">
    <p:pos x="10" y="10"/>
    <p:text>Ejercicio de fragmentación
Definición de fragmentación
uso de indicador de fragmentación con variables como: area total y perimetro de poligonos, longitud entre poligonos, # de poligonos. (analisis antes y despues )
La continuidad fisica entre distintos parches es de las amenazas mas grandes para la conservacion de biodiversidad.
Sólo una parte de los cambios espaciales que se pueden producir en la distribución y configuración del hábitat corresponden realmente a fragmentación.
Para la coca empieza con perforación y termina con  Fragmentacion sensu lato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16T11:09:57.553" idx="4">
    <p:pos x="10" y="10"/>
    <p:text>Descrpción corta del programa Conefor 
el programa calcula indicadores que permiten concer la priodridad de conservación de cada parche y corredor al quirarlo
1° por area y conección
2° con probalilidad en los corredores
3 indice intra: area 
   indice flux:flujo
   indice conector:corredores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16T18:02:43.886" idx="5">
    <p:pos x="10" y="10"/>
    <p:text>Explicación de matriz de fricción y rutas de costo minimo
Variables:vias, dem, coberturas, poblaciones,pendientes...
explicación de posibles aplicaciones ne unodc para profesionales de campo, rutas de muestreo
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22T14:48:58.237" idx="6">
    <p:pos x="10" y="10"/>
    <p:text>Utilización del progama GUIDOS para análisis de coberturas
genera un anpalisis mas completo, no se enfatiza en cambio de area de coberturas
analiza cambio en bordes, en perforaciones, islsas sueltas 
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22T15:50:39.693" idx="7">
    <p:pos x="10" y="10"/>
    <p:text>explicación de dinamica ego
es un software que permite realizar modelamiento del paisaje y sirve para tener una vision exante un proble en especifico en diferentes ambitos politico , ambienta, economico...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23T11:49:24.258" idx="8">
    <p:pos x="10" y="10"/>
    <p:text>Introduccion a modelos bayesianos
comparacion con el modelo frecuentista
enfatizar en las mejoras del modelo: datos hererogeneos, no importa el tamaño de la muestra, los parametros no son fijos son aleatorios en una funcion de probabilidad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24T18:09:53.401" idx="9">
    <p:pos x="10" y="10"/>
    <p:text>Inferencia bayesiana
La probabilidad apriori representa el conocimineto 
previo del parámetro o hipótesis
La Verosimilitud es cuando se da una probabilidad de que ocurra el evento dadoun hipotesis  o dato
La probabilidad posterior se expresa: cómo las creencias del investigador han sido alterados por los datos; hay una distribucion posterior para cada parametroya que da la probabilidad de que un parametro tome un valor. utiliza cadenas de markov para mirar convergencia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2998D-09C9-4236-8818-295E04AB92F9}" type="datetimeFigureOut">
              <a:rPr lang="es-CO" smtClean="0"/>
              <a:pPr/>
              <a:t>24/07/2013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A87C-C614-46F2-BB7F-B25A293F22C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9A87C-C614-46F2-BB7F-B25A293F22C1}" type="slidenum">
              <a:rPr lang="es-CO" smtClean="0"/>
              <a:pPr/>
              <a:t>5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6F30-220A-4B6C-A0FA-5A2530628C97}" type="datetimeFigureOut">
              <a:rPr lang="es-CO" smtClean="0"/>
              <a:pPr/>
              <a:t>24/07/2013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42AB-1A50-4C04-92D9-07DE6C8257CA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omments" Target="../comments/commen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403648" y="1628800"/>
            <a:ext cx="64807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Capacitación curso:</a:t>
            </a:r>
          </a:p>
          <a:p>
            <a:pPr algn="ctr"/>
            <a:endParaRPr lang="es-CO" sz="2400" dirty="0" smtClean="0"/>
          </a:p>
          <a:p>
            <a:pPr algn="ctr"/>
            <a:r>
              <a:rPr lang="es-CO" sz="2400" i="1" dirty="0" smtClean="0"/>
              <a:t>Análisis espacial para la conservación de la biodiversidad y manejo de  paisajes tropicales</a:t>
            </a:r>
          </a:p>
          <a:p>
            <a:pPr algn="ctr"/>
            <a:r>
              <a:rPr lang="es-CO" dirty="0" smtClean="0"/>
              <a:t>Escuela internacional 2013, Universidad Nacional.</a:t>
            </a:r>
          </a:p>
          <a:p>
            <a:pPr algn="ctr"/>
            <a:endParaRPr lang="es-CO" sz="2400" dirty="0"/>
          </a:p>
          <a:p>
            <a:pPr algn="ctr"/>
            <a:endParaRPr lang="es-CO" sz="2400" dirty="0" smtClean="0"/>
          </a:p>
          <a:p>
            <a:pPr algn="ctr"/>
            <a:r>
              <a:rPr lang="es-CO" sz="2400" dirty="0" smtClean="0"/>
              <a:t>María Ximena </a:t>
            </a:r>
            <a:r>
              <a:rPr lang="es-CO" sz="2400" dirty="0" err="1" smtClean="0"/>
              <a:t>Gualdrón</a:t>
            </a:r>
            <a:endParaRPr lang="es-CO" sz="2400" dirty="0" smtClean="0"/>
          </a:p>
          <a:p>
            <a:pPr algn="ctr"/>
            <a:r>
              <a:rPr lang="es-CO" sz="2400" dirty="0" smtClean="0"/>
              <a:t>Rafael Vargas Lara</a:t>
            </a:r>
          </a:p>
          <a:p>
            <a:pPr algn="ctr"/>
            <a:r>
              <a:rPr lang="es-CO" sz="1400" dirty="0" smtClean="0"/>
              <a:t>Junio 2013</a:t>
            </a:r>
          </a:p>
          <a:p>
            <a:pPr algn="ctr"/>
            <a:r>
              <a:rPr lang="es-CO" sz="2400" i="1" dirty="0" smtClean="0"/>
              <a:t>  </a:t>
            </a:r>
            <a:endParaRPr lang="es-CO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3°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331640" y="1340768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 smtClean="0"/>
              <a:t>Teoría de </a:t>
            </a:r>
            <a:r>
              <a:rPr lang="es-CO" b="1" dirty="0" err="1" smtClean="0"/>
              <a:t>Bayes</a:t>
            </a:r>
            <a:endParaRPr lang="es-CO" i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971600" y="1700808"/>
          <a:ext cx="7200800" cy="321400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375375"/>
                <a:gridCol w="3825425"/>
              </a:tblGrid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 smtClean="0"/>
                        <a:t>Teoría </a:t>
                      </a:r>
                      <a:r>
                        <a:rPr lang="es-CO" sz="1600" b="1" u="none" strike="noStrike" dirty="0"/>
                        <a:t>de </a:t>
                      </a:r>
                      <a:r>
                        <a:rPr lang="es-CO" sz="1600" b="1" u="none" strike="noStrike" dirty="0" err="1"/>
                        <a:t>Bayes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 smtClean="0"/>
                        <a:t>Teoría </a:t>
                      </a:r>
                      <a:r>
                        <a:rPr lang="es-CO" sz="1600" b="1" u="none" strike="noStrike" dirty="0" err="1" smtClean="0"/>
                        <a:t>Frecuentista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/>
                </a:tc>
              </a:tr>
              <a:tr h="377851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 dirty="0" smtClean="0"/>
                        <a:t>Expresa </a:t>
                      </a:r>
                      <a:r>
                        <a:rPr lang="es-CO" sz="1600" u="none" strike="noStrike" dirty="0"/>
                        <a:t>la probabilidad condicional de un evento aleatorio A dado B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 dirty="0"/>
                        <a:t>considera una hipótesis nula y una alternativa y se intenta dirimir cuál de las dos es la hipótesis verdadera, tras aplicar el problema estadístico a un cierto número de experimentos.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>
                    <a:noFill/>
                  </a:tcPr>
                </a:tc>
              </a:tr>
              <a:tr h="12595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/>
                        <a:t>Los </a:t>
                      </a:r>
                      <a:r>
                        <a:rPr lang="es-CO" sz="1600" u="none" strike="noStrike" dirty="0" smtClean="0"/>
                        <a:t>parámetros </a:t>
                      </a:r>
                      <a:r>
                        <a:rPr lang="es-CO" sz="1600" u="none" strike="noStrike" dirty="0"/>
                        <a:t>son aleatorios son </a:t>
                      </a:r>
                      <a:r>
                        <a:rPr lang="es-CO" sz="1600" u="none" strike="noStrike" dirty="0" smtClean="0"/>
                        <a:t>funciones de probabilidad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/>
                        <a:t>Los </a:t>
                      </a:r>
                      <a:r>
                        <a:rPr lang="es-CO" sz="1600" u="none" strike="noStrike" dirty="0" smtClean="0"/>
                        <a:t>parámetros </a:t>
                      </a:r>
                      <a:r>
                        <a:rPr lang="es-CO" sz="1600" u="none" strike="noStrike" dirty="0"/>
                        <a:t>son </a:t>
                      </a:r>
                      <a:r>
                        <a:rPr lang="es-CO" sz="1600" u="none" strike="noStrike" dirty="0" smtClean="0"/>
                        <a:t>números </a:t>
                      </a:r>
                      <a:r>
                        <a:rPr lang="es-CO" sz="1600" u="none" strike="noStrike" dirty="0"/>
                        <a:t>fijos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/>
                </a:tc>
              </a:tr>
              <a:tr h="12595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/>
                        <a:t>Datos </a:t>
                      </a:r>
                      <a:r>
                        <a:rPr lang="es-CO" sz="1600" u="none" strike="noStrike" dirty="0" smtClean="0"/>
                        <a:t>heterogéneos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/>
                        <a:t>Datos </a:t>
                      </a:r>
                      <a:r>
                        <a:rPr lang="es-CO" sz="1600" u="none" strike="noStrike" dirty="0" smtClean="0"/>
                        <a:t>homogéneos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>
                    <a:noFill/>
                  </a:tcPr>
                </a:tc>
              </a:tr>
              <a:tr h="12595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/>
                        <a:t>no importa el numero de la muestra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/>
                        <a:t>las muestras deben ser grandes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/>
                </a:tc>
              </a:tr>
              <a:tr h="12595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/>
                        <a:t>puede incorporar informacion previa (Subjetiva)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/>
                        <a:t>No incorpora </a:t>
                      </a:r>
                      <a:r>
                        <a:rPr lang="es-CO" sz="1600" u="none" strike="noStrike" dirty="0" smtClean="0"/>
                        <a:t>información </a:t>
                      </a:r>
                      <a:r>
                        <a:rPr lang="es-CO" sz="1600" u="none" strike="noStrike" dirty="0"/>
                        <a:t>subjetiva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>
                    <a:noFill/>
                  </a:tcPr>
                </a:tc>
              </a:tr>
              <a:tr h="12595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/>
                        <a:t>intervalo de credibilidad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/>
                        <a:t>intervalo de confianza </a:t>
                      </a:r>
                      <a:endParaRPr lang="es-CO" sz="16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6298" marR="6298" marT="6298" marB="0" anchor="ctr"/>
                </a:tc>
              </a:tr>
            </a:tbl>
          </a:graphicData>
        </a:graphic>
      </p:graphicFrame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381328"/>
            <a:ext cx="2312311" cy="31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4427984" y="5085184"/>
            <a:ext cx="36004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b="1" dirty="0" smtClean="0"/>
              <a:t>Ho</a:t>
            </a:r>
            <a:r>
              <a:rPr lang="es-CO" sz="1050" dirty="0" smtClean="0"/>
              <a:t>: Hipótesis nula</a:t>
            </a:r>
          </a:p>
          <a:p>
            <a:r>
              <a:rPr lang="es-CO" sz="1050" b="1" dirty="0" smtClean="0"/>
              <a:t>H1</a:t>
            </a:r>
            <a:r>
              <a:rPr lang="es-CO" sz="1050" dirty="0" smtClean="0"/>
              <a:t>: Hipótesis alternativa</a:t>
            </a:r>
          </a:p>
          <a:p>
            <a:endParaRPr lang="es-CO" sz="1050" dirty="0" smtClean="0"/>
          </a:p>
          <a:p>
            <a:r>
              <a:rPr lang="es-CO" sz="1050" b="1" dirty="0" smtClean="0"/>
              <a:t>Error de tipo I: s</a:t>
            </a:r>
            <a:r>
              <a:rPr lang="es-CO" sz="1050" dirty="0" smtClean="0"/>
              <a:t>e rechaza una hipótesis nula cuando debería aceptarse.</a:t>
            </a:r>
          </a:p>
          <a:p>
            <a:r>
              <a:rPr lang="es-CO" sz="1050" b="1" dirty="0" smtClean="0"/>
              <a:t>Error de tipo II: </a:t>
            </a:r>
            <a:r>
              <a:rPr lang="es-CO" sz="1050" dirty="0" smtClean="0"/>
              <a:t>se acepta una hipótesis alternativa cuando debería rechazarse</a:t>
            </a:r>
            <a:endParaRPr lang="es-CO" sz="1050" dirty="0"/>
          </a:p>
        </p:txBody>
      </p:sp>
      <p:pic>
        <p:nvPicPr>
          <p:cNvPr id="14" name="13 Imagen" descr="Sin título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1" y="4941168"/>
            <a:ext cx="2205405" cy="1355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293096"/>
            <a:ext cx="5250560" cy="158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Sin título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1988840"/>
            <a:ext cx="3163665" cy="194421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3°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03648" y="1556792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 smtClean="0"/>
              <a:t>Inferencia Bayesiana</a:t>
            </a:r>
            <a:endParaRPr lang="es-CO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3°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560" y="192051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 smtClean="0"/>
              <a:t>Verosimilitud o </a:t>
            </a:r>
            <a:r>
              <a:rPr lang="es-CO" b="1" dirty="0" err="1" smtClean="0"/>
              <a:t>Likelihood</a:t>
            </a:r>
            <a:r>
              <a:rPr lang="es-CO" b="1" dirty="0" smtClean="0"/>
              <a:t> </a:t>
            </a:r>
            <a:endParaRPr lang="es-CO" b="1" dirty="0"/>
          </a:p>
        </p:txBody>
      </p:sp>
      <p:sp>
        <p:nvSpPr>
          <p:cNvPr id="8" name="7 Rectángulo"/>
          <p:cNvSpPr/>
          <p:nvPr/>
        </p:nvSpPr>
        <p:spPr>
          <a:xfrm>
            <a:off x="611560" y="2492896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Permite predecir parámetros desconocido a partir de resultados conocidos</a:t>
            </a:r>
            <a:endParaRPr lang="es-CO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700808"/>
            <a:ext cx="2736304" cy="242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Sin título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293096"/>
            <a:ext cx="5253203" cy="1537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1772816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 smtClean="0"/>
              <a:t>Funciones de densidad</a:t>
            </a:r>
            <a:endParaRPr lang="es-CO" i="1" dirty="0"/>
          </a:p>
        </p:txBody>
      </p:sp>
      <p:sp>
        <p:nvSpPr>
          <p:cNvPr id="5" name="4 Rectángulo"/>
          <p:cNvSpPr/>
          <p:nvPr/>
        </p:nvSpPr>
        <p:spPr>
          <a:xfrm>
            <a:off x="539552" y="2060848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Permite predecir un resultado desconocido a partir de parámetros conocidos</a:t>
            </a: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340768"/>
            <a:ext cx="2351969" cy="192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3°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7 Imagen" descr="Sin título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293096"/>
            <a:ext cx="5256584" cy="155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893" y="2132856"/>
            <a:ext cx="11715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7271" y="2162944"/>
            <a:ext cx="1133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0807" y="2204864"/>
            <a:ext cx="1162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907876" y="1772816"/>
            <a:ext cx="1567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Santiago Saura</a:t>
            </a:r>
            <a:endParaRPr lang="es-CO" dirty="0"/>
          </a:p>
        </p:txBody>
      </p:sp>
      <p:sp>
        <p:nvSpPr>
          <p:cNvPr id="8" name="7 Rectángulo"/>
          <p:cNvSpPr/>
          <p:nvPr/>
        </p:nvSpPr>
        <p:spPr>
          <a:xfrm>
            <a:off x="3230801" y="1772816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/>
              <a:t>Britaldo</a:t>
            </a:r>
            <a:r>
              <a:rPr lang="es-CO" dirty="0" smtClean="0"/>
              <a:t> Silveira </a:t>
            </a:r>
            <a:r>
              <a:rPr lang="es-CO" dirty="0" err="1" smtClean="0"/>
              <a:t>Soares</a:t>
            </a:r>
            <a:r>
              <a:rPr lang="es-CO" dirty="0" smtClean="0"/>
              <a:t> </a:t>
            </a:r>
            <a:r>
              <a:rPr lang="es-CO" dirty="0" err="1" smtClean="0"/>
              <a:t>Filho</a:t>
            </a: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6850625" y="1772816"/>
            <a:ext cx="1562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Liliana Dávalos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79512" y="1319411"/>
            <a:ext cx="202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Docentes invitados: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51520" y="3717032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1° semana:</a:t>
            </a:r>
          </a:p>
          <a:p>
            <a:r>
              <a:rPr lang="es-CO" dirty="0" smtClean="0"/>
              <a:t>- Fragmentación de hábitat y conectividad del paisaje.</a:t>
            </a:r>
          </a:p>
          <a:p>
            <a:r>
              <a:rPr lang="es-CO" dirty="0" smtClean="0"/>
              <a:t>- Índices para prioridad de conservación y calidad de habitar. Programa CONEFOR.</a:t>
            </a:r>
          </a:p>
          <a:p>
            <a:r>
              <a:rPr lang="es-CO" dirty="0" smtClean="0"/>
              <a:t>- La </a:t>
            </a:r>
            <a:r>
              <a:rPr lang="es-CO" dirty="0"/>
              <a:t>permeabilidad y heterogeneidad de la matriz del paisaje y su impacto en la </a:t>
            </a:r>
            <a:r>
              <a:rPr lang="es-CO" dirty="0" smtClean="0"/>
              <a:t>conectividad.</a:t>
            </a:r>
            <a:endParaRPr lang="es-CO" dirty="0"/>
          </a:p>
          <a:p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03848" y="3717032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2° semana:</a:t>
            </a:r>
          </a:p>
          <a:p>
            <a:pPr>
              <a:buFontTx/>
              <a:buChar char="-"/>
            </a:pPr>
            <a:r>
              <a:rPr lang="es-CO" dirty="0" smtClean="0"/>
              <a:t>Descripción y uso del programa Dinámica EGO. </a:t>
            </a:r>
          </a:p>
          <a:p>
            <a:pPr>
              <a:buFontTx/>
              <a:buChar char="-"/>
            </a:pPr>
            <a:r>
              <a:rPr lang="es-CO" dirty="0" smtClean="0"/>
              <a:t>Ejercicios de </a:t>
            </a:r>
            <a:r>
              <a:rPr lang="es-CO" dirty="0" err="1" smtClean="0"/>
              <a:t>modelamiento</a:t>
            </a:r>
            <a:r>
              <a:rPr lang="es-CO" dirty="0" smtClean="0"/>
              <a:t> de problema ambientales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191672" y="3717032"/>
            <a:ext cx="2880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1° semana:</a:t>
            </a:r>
          </a:p>
          <a:p>
            <a:r>
              <a:rPr lang="es-CO" dirty="0" smtClean="0"/>
              <a:t>-Modelos Bayesianos y su aplicación en geografía.</a:t>
            </a:r>
          </a:p>
          <a:p>
            <a:r>
              <a:rPr lang="es-CO" dirty="0" smtClean="0"/>
              <a:t>-Comparación con modelos lineales.</a:t>
            </a:r>
          </a:p>
          <a:p>
            <a:r>
              <a:rPr lang="es-CO" dirty="0" smtClean="0"/>
              <a:t>-Variables espaciales como parámetros de los modelos</a:t>
            </a:r>
          </a:p>
          <a:p>
            <a:r>
              <a:rPr lang="es-CO" dirty="0" smtClean="0"/>
              <a:t>-</a:t>
            </a:r>
            <a:r>
              <a:rPr lang="es-CO" dirty="0" err="1" smtClean="0"/>
              <a:t>Modelamiento</a:t>
            </a:r>
            <a:r>
              <a:rPr lang="es-CO" dirty="0" smtClean="0"/>
              <a:t> de espacial</a:t>
            </a:r>
          </a:p>
          <a:p>
            <a:r>
              <a:rPr lang="es-CO" dirty="0" smtClean="0"/>
              <a:t>  </a:t>
            </a:r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1°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5536" y="1988840"/>
            <a:ext cx="4680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Paisaje</a:t>
            </a:r>
            <a:r>
              <a:rPr lang="es-CO" dirty="0"/>
              <a:t>: porción heterogénea y relativamente extensa del territorio compuesta por un mosaico de </a:t>
            </a:r>
            <a:r>
              <a:rPr lang="es-CO" dirty="0" smtClean="0"/>
              <a:t>teselas(</a:t>
            </a:r>
            <a:r>
              <a:rPr lang="es-CO" dirty="0"/>
              <a:t>á</a:t>
            </a:r>
            <a:r>
              <a:rPr lang="es-CO" dirty="0" smtClean="0"/>
              <a:t>reas) </a:t>
            </a:r>
            <a:r>
              <a:rPr lang="es-CO" dirty="0"/>
              <a:t>con diferentes tipos de cubierta (hábitats) que interaccionan entre </a:t>
            </a:r>
            <a:r>
              <a:rPr lang="es-CO" dirty="0" smtClean="0"/>
              <a:t>sí. </a:t>
            </a:r>
            <a:endParaRPr lang="es-CO" dirty="0"/>
          </a:p>
        </p:txBody>
      </p:sp>
      <p:pic>
        <p:nvPicPr>
          <p:cNvPr id="2050" name="Picture 2" descr="T:\FOTOS\FOTOS-PFGB\2010\M042 C051 VALDIVIA\IMG_63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412776"/>
            <a:ext cx="3024336" cy="2268122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2699792" y="3861048"/>
            <a:ext cx="468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Para estudiar un paisaje es necesario tener un escenario dinámico, heterogéneo y que se encuentre dentro de entorno con escala mas pequeña.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827584" y="3789040"/>
            <a:ext cx="1800200" cy="1577143"/>
            <a:chOff x="4644008" y="4714120"/>
            <a:chExt cx="1800200" cy="157714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4714120"/>
              <a:ext cx="1800200" cy="157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9 Conector recto"/>
            <p:cNvCxnSpPr/>
            <p:nvPr/>
          </p:nvCxnSpPr>
          <p:spPr>
            <a:xfrm flipH="1">
              <a:off x="5493818" y="5401788"/>
              <a:ext cx="4762" cy="252000"/>
            </a:xfrm>
            <a:prstGeom prst="line">
              <a:avLst/>
            </a:prstGeom>
            <a:ln w="31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H="1">
              <a:off x="5076056" y="5445224"/>
              <a:ext cx="4762" cy="252000"/>
            </a:xfrm>
            <a:prstGeom prst="line">
              <a:avLst/>
            </a:prstGeom>
            <a:ln w="31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H="1">
              <a:off x="5220072" y="5373216"/>
              <a:ext cx="4762" cy="252000"/>
            </a:xfrm>
            <a:prstGeom prst="line">
              <a:avLst/>
            </a:prstGeom>
            <a:ln w="31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H="1">
              <a:off x="5436096" y="5425915"/>
              <a:ext cx="4762" cy="252000"/>
            </a:xfrm>
            <a:prstGeom prst="line">
              <a:avLst/>
            </a:prstGeom>
            <a:ln w="31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5284937" y="5673153"/>
              <a:ext cx="0" cy="179992"/>
            </a:xfrm>
            <a:prstGeom prst="line">
              <a:avLst/>
            </a:prstGeom>
            <a:ln w="31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5385517" y="5632098"/>
              <a:ext cx="0" cy="219600"/>
            </a:xfrm>
            <a:prstGeom prst="line">
              <a:avLst/>
            </a:prstGeom>
            <a:ln w="31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5347421" y="5660670"/>
              <a:ext cx="0" cy="223200"/>
            </a:xfrm>
            <a:prstGeom prst="line">
              <a:avLst/>
            </a:prstGeom>
            <a:ln w="31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>
              <a:off x="5314087" y="5632700"/>
              <a:ext cx="0" cy="208800"/>
            </a:xfrm>
            <a:prstGeom prst="line">
              <a:avLst/>
            </a:prstGeom>
            <a:ln w="31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34 Grupo"/>
          <p:cNvGrpSpPr/>
          <p:nvPr/>
        </p:nvGrpSpPr>
        <p:grpSpPr>
          <a:xfrm>
            <a:off x="4211960" y="5202902"/>
            <a:ext cx="4165390" cy="1610474"/>
            <a:chOff x="4211960" y="5202902"/>
            <a:chExt cx="4165390" cy="1610474"/>
          </a:xfrm>
        </p:grpSpPr>
        <p:pic>
          <p:nvPicPr>
            <p:cNvPr id="27" name="Picture 20" descr="users_map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096" y="5576004"/>
              <a:ext cx="1279318" cy="1237372"/>
            </a:xfrm>
            <a:prstGeom prst="rect">
              <a:avLst/>
            </a:prstGeom>
          </p:spPr>
        </p:pic>
        <p:sp>
          <p:nvSpPr>
            <p:cNvPr id="28" name="27 Llamada de nube"/>
            <p:cNvSpPr/>
            <p:nvPr/>
          </p:nvSpPr>
          <p:spPr>
            <a:xfrm>
              <a:off x="4211960" y="5359980"/>
              <a:ext cx="1224136" cy="648072"/>
            </a:xfrm>
            <a:prstGeom prst="cloudCallout">
              <a:avLst>
                <a:gd name="adj1" fmla="val 48636"/>
                <a:gd name="adj2" fmla="val 518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4211960" y="5431988"/>
              <a:ext cx="1223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¿Patrones?</a:t>
              </a:r>
              <a:endParaRPr lang="es-CO" dirty="0"/>
            </a:p>
          </p:txBody>
        </p:sp>
        <p:sp>
          <p:nvSpPr>
            <p:cNvPr id="30" name="29 Llamada ovalada"/>
            <p:cNvSpPr/>
            <p:nvPr/>
          </p:nvSpPr>
          <p:spPr>
            <a:xfrm>
              <a:off x="6516216" y="5215964"/>
              <a:ext cx="1080120" cy="360040"/>
            </a:xfrm>
            <a:prstGeom prst="wedgeEllipseCallout">
              <a:avLst>
                <a:gd name="adj1" fmla="val -39881"/>
                <a:gd name="adj2" fmla="val 1348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542006" y="5202902"/>
              <a:ext cx="1068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¿Efectos?</a:t>
              </a:r>
              <a:endParaRPr lang="es-CO" dirty="0"/>
            </a:p>
          </p:txBody>
        </p:sp>
        <p:sp>
          <p:nvSpPr>
            <p:cNvPr id="32" name="31 Llamada rectangular redondeada"/>
            <p:cNvSpPr/>
            <p:nvPr/>
          </p:nvSpPr>
          <p:spPr>
            <a:xfrm>
              <a:off x="7308304" y="5720020"/>
              <a:ext cx="1008112" cy="288032"/>
            </a:xfrm>
            <a:prstGeom prst="wedgeRoundRectCallout">
              <a:avLst>
                <a:gd name="adj1" fmla="val -67481"/>
                <a:gd name="adj2" fmla="val 6703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7255889" y="5667605"/>
              <a:ext cx="1121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¿Gestión?</a:t>
              </a:r>
              <a:endParaRPr lang="es-CO" dirty="0"/>
            </a:p>
          </p:txBody>
        </p:sp>
        <p:pic>
          <p:nvPicPr>
            <p:cNvPr id="34" name="Picture 32" descr="User_Gree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04248" y="5936044"/>
              <a:ext cx="288031" cy="868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CuadroTexto"/>
          <p:cNvSpPr txBox="1"/>
          <p:nvPr/>
        </p:nvSpPr>
        <p:spPr>
          <a:xfrm>
            <a:off x="3707904" y="2780928"/>
            <a:ext cx="117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Área bosque: A </a:t>
            </a:r>
          </a:p>
          <a:p>
            <a:r>
              <a:rPr lang="es-CO" sz="1200" dirty="0" smtClean="0"/>
              <a:t>Polígonos : 1</a:t>
            </a:r>
            <a:endParaRPr lang="es-CO" sz="1200" dirty="0"/>
          </a:p>
        </p:txBody>
      </p:sp>
      <p:grpSp>
        <p:nvGrpSpPr>
          <p:cNvPr id="32" name="31 Grupo"/>
          <p:cNvGrpSpPr/>
          <p:nvPr/>
        </p:nvGrpSpPr>
        <p:grpSpPr>
          <a:xfrm>
            <a:off x="3707904" y="1884646"/>
            <a:ext cx="1080120" cy="936104"/>
            <a:chOff x="1835696" y="1923530"/>
            <a:chExt cx="1080120" cy="936104"/>
          </a:xfrm>
        </p:grpSpPr>
        <p:sp>
          <p:nvSpPr>
            <p:cNvPr id="5" name="4 Rectángulo"/>
            <p:cNvSpPr/>
            <p:nvPr/>
          </p:nvSpPr>
          <p:spPr>
            <a:xfrm>
              <a:off x="1835696" y="1923530"/>
              <a:ext cx="1080120" cy="936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Forma libre"/>
            <p:cNvSpPr/>
            <p:nvPr/>
          </p:nvSpPr>
          <p:spPr>
            <a:xfrm>
              <a:off x="1964693" y="1998617"/>
              <a:ext cx="874726" cy="777240"/>
            </a:xfrm>
            <a:custGeom>
              <a:avLst/>
              <a:gdLst>
                <a:gd name="connsiteX0" fmla="*/ 340901 w 874726"/>
                <a:gd name="connsiteY0" fmla="*/ 104503 h 777240"/>
                <a:gd name="connsiteX1" fmla="*/ 340901 w 874726"/>
                <a:gd name="connsiteY1" fmla="*/ 104503 h 777240"/>
                <a:gd name="connsiteX2" fmla="*/ 301713 w 874726"/>
                <a:gd name="connsiteY2" fmla="*/ 32657 h 777240"/>
                <a:gd name="connsiteX3" fmla="*/ 275587 w 874726"/>
                <a:gd name="connsiteY3" fmla="*/ 26126 h 777240"/>
                <a:gd name="connsiteX4" fmla="*/ 216804 w 874726"/>
                <a:gd name="connsiteY4" fmla="*/ 6532 h 777240"/>
                <a:gd name="connsiteX5" fmla="*/ 197210 w 874726"/>
                <a:gd name="connsiteY5" fmla="*/ 0 h 777240"/>
                <a:gd name="connsiteX6" fmla="*/ 131896 w 874726"/>
                <a:gd name="connsiteY6" fmla="*/ 6532 h 777240"/>
                <a:gd name="connsiteX7" fmla="*/ 112301 w 874726"/>
                <a:gd name="connsiteY7" fmla="*/ 13063 h 777240"/>
                <a:gd name="connsiteX8" fmla="*/ 92707 w 874726"/>
                <a:gd name="connsiteY8" fmla="*/ 32657 h 777240"/>
                <a:gd name="connsiteX9" fmla="*/ 79644 w 874726"/>
                <a:gd name="connsiteY9" fmla="*/ 52252 h 777240"/>
                <a:gd name="connsiteX10" fmla="*/ 66581 w 874726"/>
                <a:gd name="connsiteY10" fmla="*/ 91440 h 777240"/>
                <a:gd name="connsiteX11" fmla="*/ 46987 w 874726"/>
                <a:gd name="connsiteY11" fmla="*/ 130629 h 777240"/>
                <a:gd name="connsiteX12" fmla="*/ 27393 w 874726"/>
                <a:gd name="connsiteY12" fmla="*/ 137160 h 777240"/>
                <a:gd name="connsiteX13" fmla="*/ 7798 w 874726"/>
                <a:gd name="connsiteY13" fmla="*/ 176349 h 777240"/>
                <a:gd name="connsiteX14" fmla="*/ 1267 w 874726"/>
                <a:gd name="connsiteY14" fmla="*/ 195943 h 777240"/>
                <a:gd name="connsiteX15" fmla="*/ 7798 w 874726"/>
                <a:gd name="connsiteY15" fmla="*/ 280852 h 777240"/>
                <a:gd name="connsiteX16" fmla="*/ 27393 w 874726"/>
                <a:gd name="connsiteY16" fmla="*/ 287383 h 777240"/>
                <a:gd name="connsiteX17" fmla="*/ 46987 w 874726"/>
                <a:gd name="connsiteY17" fmla="*/ 300446 h 777240"/>
                <a:gd name="connsiteX18" fmla="*/ 125364 w 874726"/>
                <a:gd name="connsiteY18" fmla="*/ 313509 h 777240"/>
                <a:gd name="connsiteX19" fmla="*/ 144958 w 874726"/>
                <a:gd name="connsiteY19" fmla="*/ 320040 h 777240"/>
                <a:gd name="connsiteX20" fmla="*/ 151490 w 874726"/>
                <a:gd name="connsiteY20" fmla="*/ 339634 h 777240"/>
                <a:gd name="connsiteX21" fmla="*/ 144958 w 874726"/>
                <a:gd name="connsiteY21" fmla="*/ 489857 h 777240"/>
                <a:gd name="connsiteX22" fmla="*/ 131896 w 874726"/>
                <a:gd name="connsiteY22" fmla="*/ 529046 h 777240"/>
                <a:gd name="connsiteX23" fmla="*/ 138427 w 874726"/>
                <a:gd name="connsiteY23" fmla="*/ 613954 h 777240"/>
                <a:gd name="connsiteX24" fmla="*/ 164553 w 874726"/>
                <a:gd name="connsiteY24" fmla="*/ 659674 h 777240"/>
                <a:gd name="connsiteX25" fmla="*/ 177616 w 874726"/>
                <a:gd name="connsiteY25" fmla="*/ 679269 h 777240"/>
                <a:gd name="connsiteX26" fmla="*/ 216804 w 874726"/>
                <a:gd name="connsiteY26" fmla="*/ 698863 h 777240"/>
                <a:gd name="connsiteX27" fmla="*/ 314776 w 874726"/>
                <a:gd name="connsiteY27" fmla="*/ 692332 h 777240"/>
                <a:gd name="connsiteX28" fmla="*/ 334370 w 874726"/>
                <a:gd name="connsiteY28" fmla="*/ 685800 h 777240"/>
                <a:gd name="connsiteX29" fmla="*/ 419278 w 874726"/>
                <a:gd name="connsiteY29" fmla="*/ 692332 h 777240"/>
                <a:gd name="connsiteX30" fmla="*/ 458467 w 874726"/>
                <a:gd name="connsiteY30" fmla="*/ 724989 h 777240"/>
                <a:gd name="connsiteX31" fmla="*/ 478061 w 874726"/>
                <a:gd name="connsiteY31" fmla="*/ 738052 h 777240"/>
                <a:gd name="connsiteX32" fmla="*/ 497656 w 874726"/>
                <a:gd name="connsiteY32" fmla="*/ 757646 h 777240"/>
                <a:gd name="connsiteX33" fmla="*/ 582564 w 874726"/>
                <a:gd name="connsiteY33" fmla="*/ 777240 h 777240"/>
                <a:gd name="connsiteX34" fmla="*/ 674004 w 874726"/>
                <a:gd name="connsiteY34" fmla="*/ 770709 h 777240"/>
                <a:gd name="connsiteX35" fmla="*/ 713193 w 874726"/>
                <a:gd name="connsiteY35" fmla="*/ 757646 h 777240"/>
                <a:gd name="connsiteX36" fmla="*/ 732787 w 874726"/>
                <a:gd name="connsiteY36" fmla="*/ 744583 h 777240"/>
                <a:gd name="connsiteX37" fmla="*/ 752381 w 874726"/>
                <a:gd name="connsiteY37" fmla="*/ 705394 h 777240"/>
                <a:gd name="connsiteX38" fmla="*/ 739318 w 874726"/>
                <a:gd name="connsiteY38" fmla="*/ 620486 h 777240"/>
                <a:gd name="connsiteX39" fmla="*/ 758913 w 874726"/>
                <a:gd name="connsiteY39" fmla="*/ 489857 h 777240"/>
                <a:gd name="connsiteX40" fmla="*/ 778507 w 874726"/>
                <a:gd name="connsiteY40" fmla="*/ 483326 h 777240"/>
                <a:gd name="connsiteX41" fmla="*/ 798101 w 874726"/>
                <a:gd name="connsiteY41" fmla="*/ 470263 h 777240"/>
                <a:gd name="connsiteX42" fmla="*/ 837290 w 874726"/>
                <a:gd name="connsiteY42" fmla="*/ 450669 h 777240"/>
                <a:gd name="connsiteX43" fmla="*/ 856884 w 874726"/>
                <a:gd name="connsiteY43" fmla="*/ 424543 h 777240"/>
                <a:gd name="connsiteX44" fmla="*/ 856884 w 874726"/>
                <a:gd name="connsiteY44" fmla="*/ 287383 h 777240"/>
                <a:gd name="connsiteX45" fmla="*/ 843821 w 874726"/>
                <a:gd name="connsiteY45" fmla="*/ 248194 h 777240"/>
                <a:gd name="connsiteX46" fmla="*/ 837290 w 874726"/>
                <a:gd name="connsiteY46" fmla="*/ 228600 h 777240"/>
                <a:gd name="connsiteX47" fmla="*/ 778507 w 874726"/>
                <a:gd name="connsiteY47" fmla="*/ 195943 h 777240"/>
                <a:gd name="connsiteX48" fmla="*/ 621753 w 874726"/>
                <a:gd name="connsiteY48" fmla="*/ 202474 h 777240"/>
                <a:gd name="connsiteX49" fmla="*/ 491124 w 874726"/>
                <a:gd name="connsiteY49" fmla="*/ 202474 h 777240"/>
                <a:gd name="connsiteX50" fmla="*/ 484593 w 874726"/>
                <a:gd name="connsiteY50" fmla="*/ 182880 h 777240"/>
                <a:gd name="connsiteX51" fmla="*/ 458467 w 874726"/>
                <a:gd name="connsiteY51" fmla="*/ 117566 h 777240"/>
                <a:gd name="connsiteX52" fmla="*/ 438873 w 874726"/>
                <a:gd name="connsiteY52" fmla="*/ 104503 h 777240"/>
                <a:gd name="connsiteX53" fmla="*/ 419278 w 874726"/>
                <a:gd name="connsiteY53" fmla="*/ 97972 h 777240"/>
                <a:gd name="connsiteX54" fmla="*/ 340901 w 874726"/>
                <a:gd name="connsiteY54" fmla="*/ 104503 h 77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874726" h="777240">
                  <a:moveTo>
                    <a:pt x="340901" y="104503"/>
                  </a:moveTo>
                  <a:lnTo>
                    <a:pt x="340901" y="104503"/>
                  </a:lnTo>
                  <a:cubicBezTo>
                    <a:pt x="331554" y="79577"/>
                    <a:pt x="327761" y="47542"/>
                    <a:pt x="301713" y="32657"/>
                  </a:cubicBezTo>
                  <a:cubicBezTo>
                    <a:pt x="293919" y="28203"/>
                    <a:pt x="284185" y="28705"/>
                    <a:pt x="275587" y="26126"/>
                  </a:cubicBezTo>
                  <a:cubicBezTo>
                    <a:pt x="255804" y="20191"/>
                    <a:pt x="236398" y="13064"/>
                    <a:pt x="216804" y="6532"/>
                  </a:cubicBezTo>
                  <a:lnTo>
                    <a:pt x="197210" y="0"/>
                  </a:lnTo>
                  <a:cubicBezTo>
                    <a:pt x="175439" y="2177"/>
                    <a:pt x="153522" y="3205"/>
                    <a:pt x="131896" y="6532"/>
                  </a:cubicBezTo>
                  <a:cubicBezTo>
                    <a:pt x="125091" y="7579"/>
                    <a:pt x="118030" y="9244"/>
                    <a:pt x="112301" y="13063"/>
                  </a:cubicBezTo>
                  <a:cubicBezTo>
                    <a:pt x="104616" y="18186"/>
                    <a:pt x="98620" y="25561"/>
                    <a:pt x="92707" y="32657"/>
                  </a:cubicBezTo>
                  <a:cubicBezTo>
                    <a:pt x="87682" y="38688"/>
                    <a:pt x="83998" y="45720"/>
                    <a:pt x="79644" y="52252"/>
                  </a:cubicBezTo>
                  <a:lnTo>
                    <a:pt x="66581" y="91440"/>
                  </a:lnTo>
                  <a:cubicBezTo>
                    <a:pt x="62278" y="104348"/>
                    <a:pt x="58498" y="121420"/>
                    <a:pt x="46987" y="130629"/>
                  </a:cubicBezTo>
                  <a:cubicBezTo>
                    <a:pt x="41611" y="134930"/>
                    <a:pt x="33924" y="134983"/>
                    <a:pt x="27393" y="137160"/>
                  </a:cubicBezTo>
                  <a:cubicBezTo>
                    <a:pt x="10973" y="186416"/>
                    <a:pt x="33124" y="125696"/>
                    <a:pt x="7798" y="176349"/>
                  </a:cubicBezTo>
                  <a:cubicBezTo>
                    <a:pt x="4719" y="182507"/>
                    <a:pt x="3444" y="189412"/>
                    <a:pt x="1267" y="195943"/>
                  </a:cubicBezTo>
                  <a:cubicBezTo>
                    <a:pt x="3444" y="224246"/>
                    <a:pt x="0" y="253558"/>
                    <a:pt x="7798" y="280852"/>
                  </a:cubicBezTo>
                  <a:cubicBezTo>
                    <a:pt x="9689" y="287472"/>
                    <a:pt x="21235" y="284304"/>
                    <a:pt x="27393" y="287383"/>
                  </a:cubicBezTo>
                  <a:cubicBezTo>
                    <a:pt x="34414" y="290893"/>
                    <a:pt x="39772" y="297354"/>
                    <a:pt x="46987" y="300446"/>
                  </a:cubicBezTo>
                  <a:cubicBezTo>
                    <a:pt x="64753" y="308060"/>
                    <a:pt x="113849" y="312070"/>
                    <a:pt x="125364" y="313509"/>
                  </a:cubicBezTo>
                  <a:cubicBezTo>
                    <a:pt x="131895" y="315686"/>
                    <a:pt x="140090" y="315172"/>
                    <a:pt x="144958" y="320040"/>
                  </a:cubicBezTo>
                  <a:cubicBezTo>
                    <a:pt x="149826" y="324908"/>
                    <a:pt x="151490" y="332749"/>
                    <a:pt x="151490" y="339634"/>
                  </a:cubicBezTo>
                  <a:cubicBezTo>
                    <a:pt x="151490" y="389756"/>
                    <a:pt x="150115" y="440001"/>
                    <a:pt x="144958" y="489857"/>
                  </a:cubicBezTo>
                  <a:cubicBezTo>
                    <a:pt x="143541" y="503553"/>
                    <a:pt x="131896" y="529046"/>
                    <a:pt x="131896" y="529046"/>
                  </a:cubicBezTo>
                  <a:cubicBezTo>
                    <a:pt x="134073" y="557349"/>
                    <a:pt x="134906" y="585787"/>
                    <a:pt x="138427" y="613954"/>
                  </a:cubicBezTo>
                  <a:cubicBezTo>
                    <a:pt x="140997" y="634513"/>
                    <a:pt x="152532" y="642845"/>
                    <a:pt x="164553" y="659674"/>
                  </a:cubicBezTo>
                  <a:cubicBezTo>
                    <a:pt x="169116" y="666062"/>
                    <a:pt x="172065" y="673718"/>
                    <a:pt x="177616" y="679269"/>
                  </a:cubicBezTo>
                  <a:cubicBezTo>
                    <a:pt x="190278" y="691931"/>
                    <a:pt x="200867" y="693551"/>
                    <a:pt x="216804" y="698863"/>
                  </a:cubicBezTo>
                  <a:cubicBezTo>
                    <a:pt x="249461" y="696686"/>
                    <a:pt x="282246" y="695946"/>
                    <a:pt x="314776" y="692332"/>
                  </a:cubicBezTo>
                  <a:cubicBezTo>
                    <a:pt x="321619" y="691572"/>
                    <a:pt x="327485" y="685800"/>
                    <a:pt x="334370" y="685800"/>
                  </a:cubicBezTo>
                  <a:cubicBezTo>
                    <a:pt x="362756" y="685800"/>
                    <a:pt x="390975" y="690155"/>
                    <a:pt x="419278" y="692332"/>
                  </a:cubicBezTo>
                  <a:cubicBezTo>
                    <a:pt x="467917" y="724754"/>
                    <a:pt x="408191" y="683090"/>
                    <a:pt x="458467" y="724989"/>
                  </a:cubicBezTo>
                  <a:cubicBezTo>
                    <a:pt x="464497" y="730014"/>
                    <a:pt x="472031" y="733027"/>
                    <a:pt x="478061" y="738052"/>
                  </a:cubicBezTo>
                  <a:cubicBezTo>
                    <a:pt x="485157" y="743965"/>
                    <a:pt x="489581" y="753160"/>
                    <a:pt x="497656" y="757646"/>
                  </a:cubicBezTo>
                  <a:cubicBezTo>
                    <a:pt x="522485" y="771440"/>
                    <a:pt x="555595" y="773388"/>
                    <a:pt x="582564" y="777240"/>
                  </a:cubicBezTo>
                  <a:cubicBezTo>
                    <a:pt x="613044" y="775063"/>
                    <a:pt x="643784" y="775242"/>
                    <a:pt x="674004" y="770709"/>
                  </a:cubicBezTo>
                  <a:cubicBezTo>
                    <a:pt x="687621" y="768666"/>
                    <a:pt x="713193" y="757646"/>
                    <a:pt x="713193" y="757646"/>
                  </a:cubicBezTo>
                  <a:cubicBezTo>
                    <a:pt x="719724" y="753292"/>
                    <a:pt x="727236" y="750134"/>
                    <a:pt x="732787" y="744583"/>
                  </a:cubicBezTo>
                  <a:cubicBezTo>
                    <a:pt x="745450" y="731920"/>
                    <a:pt x="747069" y="721332"/>
                    <a:pt x="752381" y="705394"/>
                  </a:cubicBezTo>
                  <a:cubicBezTo>
                    <a:pt x="750549" y="694404"/>
                    <a:pt x="739318" y="628883"/>
                    <a:pt x="739318" y="620486"/>
                  </a:cubicBezTo>
                  <a:cubicBezTo>
                    <a:pt x="739318" y="618392"/>
                    <a:pt x="726765" y="515576"/>
                    <a:pt x="758913" y="489857"/>
                  </a:cubicBezTo>
                  <a:cubicBezTo>
                    <a:pt x="764289" y="485556"/>
                    <a:pt x="771976" y="485503"/>
                    <a:pt x="778507" y="483326"/>
                  </a:cubicBezTo>
                  <a:cubicBezTo>
                    <a:pt x="785038" y="478972"/>
                    <a:pt x="791080" y="473773"/>
                    <a:pt x="798101" y="470263"/>
                  </a:cubicBezTo>
                  <a:cubicBezTo>
                    <a:pt x="819351" y="459638"/>
                    <a:pt x="818571" y="469389"/>
                    <a:pt x="837290" y="450669"/>
                  </a:cubicBezTo>
                  <a:cubicBezTo>
                    <a:pt x="844987" y="442972"/>
                    <a:pt x="850353" y="433252"/>
                    <a:pt x="856884" y="424543"/>
                  </a:cubicBezTo>
                  <a:cubicBezTo>
                    <a:pt x="874726" y="371021"/>
                    <a:pt x="870083" y="392970"/>
                    <a:pt x="856884" y="287383"/>
                  </a:cubicBezTo>
                  <a:cubicBezTo>
                    <a:pt x="855176" y="273720"/>
                    <a:pt x="848175" y="261257"/>
                    <a:pt x="843821" y="248194"/>
                  </a:cubicBezTo>
                  <a:cubicBezTo>
                    <a:pt x="841644" y="241663"/>
                    <a:pt x="843018" y="232419"/>
                    <a:pt x="837290" y="228600"/>
                  </a:cubicBezTo>
                  <a:cubicBezTo>
                    <a:pt x="792373" y="198655"/>
                    <a:pt x="812995" y="207438"/>
                    <a:pt x="778507" y="195943"/>
                  </a:cubicBezTo>
                  <a:lnTo>
                    <a:pt x="621753" y="202474"/>
                  </a:lnTo>
                  <a:cubicBezTo>
                    <a:pt x="511912" y="208751"/>
                    <a:pt x="588861" y="213335"/>
                    <a:pt x="491124" y="202474"/>
                  </a:cubicBezTo>
                  <a:cubicBezTo>
                    <a:pt x="488947" y="195943"/>
                    <a:pt x="486484" y="189500"/>
                    <a:pt x="484593" y="182880"/>
                  </a:cubicBezTo>
                  <a:cubicBezTo>
                    <a:pt x="478206" y="160527"/>
                    <a:pt x="475956" y="135055"/>
                    <a:pt x="458467" y="117566"/>
                  </a:cubicBezTo>
                  <a:cubicBezTo>
                    <a:pt x="452916" y="112015"/>
                    <a:pt x="445894" y="108013"/>
                    <a:pt x="438873" y="104503"/>
                  </a:cubicBezTo>
                  <a:cubicBezTo>
                    <a:pt x="432715" y="101424"/>
                    <a:pt x="426151" y="98376"/>
                    <a:pt x="419278" y="97972"/>
                  </a:cubicBezTo>
                  <a:cubicBezTo>
                    <a:pt x="388851" y="96182"/>
                    <a:pt x="353964" y="103415"/>
                    <a:pt x="340901" y="104503"/>
                  </a:cubicBezTo>
                  <a:close/>
                </a:path>
              </a:pathLst>
            </a:custGeom>
            <a:solidFill>
              <a:srgbClr val="006600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rgbClr val="002060"/>
                  </a:solidFill>
                </a:ln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292080" y="1380155"/>
            <a:ext cx="2246978" cy="1945087"/>
            <a:chOff x="5292080" y="1380155"/>
            <a:chExt cx="2246978" cy="1945087"/>
          </a:xfrm>
        </p:grpSpPr>
        <p:grpSp>
          <p:nvGrpSpPr>
            <p:cNvPr id="33" name="32 Grupo"/>
            <p:cNvGrpSpPr/>
            <p:nvPr/>
          </p:nvGrpSpPr>
          <p:grpSpPr>
            <a:xfrm>
              <a:off x="5292080" y="1380155"/>
              <a:ext cx="1080120" cy="936104"/>
              <a:chOff x="3203848" y="1916832"/>
              <a:chExt cx="1080120" cy="936104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3203848" y="1916832"/>
                <a:ext cx="1080120" cy="9361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29 Forma libre"/>
              <p:cNvSpPr/>
              <p:nvPr/>
            </p:nvSpPr>
            <p:spPr>
              <a:xfrm>
                <a:off x="3274219" y="1985963"/>
                <a:ext cx="340519" cy="328612"/>
              </a:xfrm>
              <a:custGeom>
                <a:avLst/>
                <a:gdLst>
                  <a:gd name="connsiteX0" fmla="*/ 340519 w 340519"/>
                  <a:gd name="connsiteY0" fmla="*/ 88106 h 328612"/>
                  <a:gd name="connsiteX1" fmla="*/ 340519 w 340519"/>
                  <a:gd name="connsiteY1" fmla="*/ 88106 h 328612"/>
                  <a:gd name="connsiteX2" fmla="*/ 335756 w 340519"/>
                  <a:gd name="connsiteY2" fmla="*/ 140493 h 328612"/>
                  <a:gd name="connsiteX3" fmla="*/ 330994 w 340519"/>
                  <a:gd name="connsiteY3" fmla="*/ 154781 h 328612"/>
                  <a:gd name="connsiteX4" fmla="*/ 321469 w 340519"/>
                  <a:gd name="connsiteY4" fmla="*/ 169068 h 328612"/>
                  <a:gd name="connsiteX5" fmla="*/ 319087 w 340519"/>
                  <a:gd name="connsiteY5" fmla="*/ 176212 h 328612"/>
                  <a:gd name="connsiteX6" fmla="*/ 311944 w 340519"/>
                  <a:gd name="connsiteY6" fmla="*/ 192881 h 328612"/>
                  <a:gd name="connsiteX7" fmla="*/ 309562 w 340519"/>
                  <a:gd name="connsiteY7" fmla="*/ 202406 h 328612"/>
                  <a:gd name="connsiteX8" fmla="*/ 302419 w 340519"/>
                  <a:gd name="connsiteY8" fmla="*/ 223837 h 328612"/>
                  <a:gd name="connsiteX9" fmla="*/ 300037 w 340519"/>
                  <a:gd name="connsiteY9" fmla="*/ 230981 h 328612"/>
                  <a:gd name="connsiteX10" fmla="*/ 297656 w 340519"/>
                  <a:gd name="connsiteY10" fmla="*/ 238125 h 328612"/>
                  <a:gd name="connsiteX11" fmla="*/ 283369 w 340519"/>
                  <a:gd name="connsiteY11" fmla="*/ 259556 h 328612"/>
                  <a:gd name="connsiteX12" fmla="*/ 271462 w 340519"/>
                  <a:gd name="connsiteY12" fmla="*/ 273843 h 328612"/>
                  <a:gd name="connsiteX13" fmla="*/ 257175 w 340519"/>
                  <a:gd name="connsiteY13" fmla="*/ 283368 h 328612"/>
                  <a:gd name="connsiteX14" fmla="*/ 245269 w 340519"/>
                  <a:gd name="connsiteY14" fmla="*/ 297656 h 328612"/>
                  <a:gd name="connsiteX15" fmla="*/ 238125 w 340519"/>
                  <a:gd name="connsiteY15" fmla="*/ 302418 h 328612"/>
                  <a:gd name="connsiteX16" fmla="*/ 233362 w 340519"/>
                  <a:gd name="connsiteY16" fmla="*/ 309562 h 328612"/>
                  <a:gd name="connsiteX17" fmla="*/ 209550 w 340519"/>
                  <a:gd name="connsiteY17" fmla="*/ 319087 h 328612"/>
                  <a:gd name="connsiteX18" fmla="*/ 200025 w 340519"/>
                  <a:gd name="connsiteY18" fmla="*/ 323850 h 328612"/>
                  <a:gd name="connsiteX19" fmla="*/ 185737 w 340519"/>
                  <a:gd name="connsiteY19" fmla="*/ 326231 h 328612"/>
                  <a:gd name="connsiteX20" fmla="*/ 173831 w 340519"/>
                  <a:gd name="connsiteY20" fmla="*/ 328612 h 328612"/>
                  <a:gd name="connsiteX21" fmla="*/ 73819 w 340519"/>
                  <a:gd name="connsiteY21" fmla="*/ 326231 h 328612"/>
                  <a:gd name="connsiteX22" fmla="*/ 52387 w 340519"/>
                  <a:gd name="connsiteY22" fmla="*/ 314325 h 328612"/>
                  <a:gd name="connsiteX23" fmla="*/ 38100 w 340519"/>
                  <a:gd name="connsiteY23" fmla="*/ 307181 h 328612"/>
                  <a:gd name="connsiteX24" fmla="*/ 16669 w 340519"/>
                  <a:gd name="connsiteY24" fmla="*/ 295275 h 328612"/>
                  <a:gd name="connsiteX25" fmla="*/ 11906 w 340519"/>
                  <a:gd name="connsiteY25" fmla="*/ 288131 h 328612"/>
                  <a:gd name="connsiteX26" fmla="*/ 7144 w 340519"/>
                  <a:gd name="connsiteY26" fmla="*/ 273843 h 328612"/>
                  <a:gd name="connsiteX27" fmla="*/ 4762 w 340519"/>
                  <a:gd name="connsiteY27" fmla="*/ 266700 h 328612"/>
                  <a:gd name="connsiteX28" fmla="*/ 0 w 340519"/>
                  <a:gd name="connsiteY28" fmla="*/ 245268 h 328612"/>
                  <a:gd name="connsiteX29" fmla="*/ 2381 w 340519"/>
                  <a:gd name="connsiteY29" fmla="*/ 176212 h 328612"/>
                  <a:gd name="connsiteX30" fmla="*/ 4762 w 340519"/>
                  <a:gd name="connsiteY30" fmla="*/ 142875 h 328612"/>
                  <a:gd name="connsiteX31" fmla="*/ 9525 w 340519"/>
                  <a:gd name="connsiteY31" fmla="*/ 135731 h 328612"/>
                  <a:gd name="connsiteX32" fmla="*/ 11906 w 340519"/>
                  <a:gd name="connsiteY32" fmla="*/ 128587 h 328612"/>
                  <a:gd name="connsiteX33" fmla="*/ 28575 w 340519"/>
                  <a:gd name="connsiteY33" fmla="*/ 123825 h 328612"/>
                  <a:gd name="connsiteX34" fmla="*/ 42862 w 340519"/>
                  <a:gd name="connsiteY34" fmla="*/ 119062 h 328612"/>
                  <a:gd name="connsiteX35" fmla="*/ 59531 w 340519"/>
                  <a:gd name="connsiteY35" fmla="*/ 114300 h 328612"/>
                  <a:gd name="connsiteX36" fmla="*/ 61912 w 340519"/>
                  <a:gd name="connsiteY36" fmla="*/ 107156 h 328612"/>
                  <a:gd name="connsiteX37" fmla="*/ 69056 w 340519"/>
                  <a:gd name="connsiteY37" fmla="*/ 102393 h 328612"/>
                  <a:gd name="connsiteX38" fmla="*/ 73819 w 340519"/>
                  <a:gd name="connsiteY38" fmla="*/ 95250 h 328612"/>
                  <a:gd name="connsiteX39" fmla="*/ 83344 w 340519"/>
                  <a:gd name="connsiteY39" fmla="*/ 61912 h 328612"/>
                  <a:gd name="connsiteX40" fmla="*/ 95250 w 340519"/>
                  <a:gd name="connsiteY40" fmla="*/ 35718 h 328612"/>
                  <a:gd name="connsiteX41" fmla="*/ 102394 w 340519"/>
                  <a:gd name="connsiteY41" fmla="*/ 33337 h 328612"/>
                  <a:gd name="connsiteX42" fmla="*/ 123825 w 340519"/>
                  <a:gd name="connsiteY42" fmla="*/ 19050 h 328612"/>
                  <a:gd name="connsiteX43" fmla="*/ 130969 w 340519"/>
                  <a:gd name="connsiteY43" fmla="*/ 14287 h 328612"/>
                  <a:gd name="connsiteX44" fmla="*/ 138112 w 340519"/>
                  <a:gd name="connsiteY44" fmla="*/ 11906 h 328612"/>
                  <a:gd name="connsiteX45" fmla="*/ 157162 w 340519"/>
                  <a:gd name="connsiteY45" fmla="*/ 7143 h 328612"/>
                  <a:gd name="connsiteX46" fmla="*/ 171450 w 340519"/>
                  <a:gd name="connsiteY46" fmla="*/ 2381 h 328612"/>
                  <a:gd name="connsiteX47" fmla="*/ 192881 w 340519"/>
                  <a:gd name="connsiteY47" fmla="*/ 0 h 328612"/>
                  <a:gd name="connsiteX48" fmla="*/ 228600 w 340519"/>
                  <a:gd name="connsiteY48" fmla="*/ 2381 h 328612"/>
                  <a:gd name="connsiteX49" fmla="*/ 242887 w 340519"/>
                  <a:gd name="connsiteY49" fmla="*/ 7143 h 328612"/>
                  <a:gd name="connsiteX50" fmla="*/ 254794 w 340519"/>
                  <a:gd name="connsiteY50" fmla="*/ 16668 h 328612"/>
                  <a:gd name="connsiteX51" fmla="*/ 269081 w 340519"/>
                  <a:gd name="connsiteY51" fmla="*/ 26193 h 328612"/>
                  <a:gd name="connsiteX52" fmla="*/ 292894 w 340519"/>
                  <a:gd name="connsiteY52" fmla="*/ 33337 h 328612"/>
                  <a:gd name="connsiteX53" fmla="*/ 307181 w 340519"/>
                  <a:gd name="connsiteY53" fmla="*/ 38100 h 328612"/>
                  <a:gd name="connsiteX54" fmla="*/ 314325 w 340519"/>
                  <a:gd name="connsiteY54" fmla="*/ 40481 h 328612"/>
                  <a:gd name="connsiteX55" fmla="*/ 319087 w 340519"/>
                  <a:gd name="connsiteY55" fmla="*/ 47625 h 328612"/>
                  <a:gd name="connsiteX56" fmla="*/ 340519 w 340519"/>
                  <a:gd name="connsiteY56" fmla="*/ 88106 h 32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40519" h="328612">
                    <a:moveTo>
                      <a:pt x="340519" y="88106"/>
                    </a:moveTo>
                    <a:lnTo>
                      <a:pt x="340519" y="88106"/>
                    </a:lnTo>
                    <a:cubicBezTo>
                      <a:pt x="339927" y="96982"/>
                      <a:pt x="338807" y="127271"/>
                      <a:pt x="335756" y="140493"/>
                    </a:cubicBezTo>
                    <a:cubicBezTo>
                      <a:pt x="334627" y="145385"/>
                      <a:pt x="333779" y="150604"/>
                      <a:pt x="330994" y="154781"/>
                    </a:cubicBezTo>
                    <a:cubicBezTo>
                      <a:pt x="327819" y="159543"/>
                      <a:pt x="323279" y="163638"/>
                      <a:pt x="321469" y="169068"/>
                    </a:cubicBezTo>
                    <a:cubicBezTo>
                      <a:pt x="320675" y="171449"/>
                      <a:pt x="320076" y="173905"/>
                      <a:pt x="319087" y="176212"/>
                    </a:cubicBezTo>
                    <a:cubicBezTo>
                      <a:pt x="313643" y="188915"/>
                      <a:pt x="315136" y="181710"/>
                      <a:pt x="311944" y="192881"/>
                    </a:cubicBezTo>
                    <a:cubicBezTo>
                      <a:pt x="311045" y="196028"/>
                      <a:pt x="310502" y="199271"/>
                      <a:pt x="309562" y="202406"/>
                    </a:cubicBezTo>
                    <a:cubicBezTo>
                      <a:pt x="307398" y="209618"/>
                      <a:pt x="304800" y="216693"/>
                      <a:pt x="302419" y="223837"/>
                    </a:cubicBezTo>
                    <a:lnTo>
                      <a:pt x="300037" y="230981"/>
                    </a:lnTo>
                    <a:cubicBezTo>
                      <a:pt x="299243" y="233362"/>
                      <a:pt x="299048" y="236036"/>
                      <a:pt x="297656" y="238125"/>
                    </a:cubicBezTo>
                    <a:lnTo>
                      <a:pt x="283369" y="259556"/>
                    </a:lnTo>
                    <a:cubicBezTo>
                      <a:pt x="279135" y="265907"/>
                      <a:pt x="277809" y="268907"/>
                      <a:pt x="271462" y="273843"/>
                    </a:cubicBezTo>
                    <a:cubicBezTo>
                      <a:pt x="266944" y="277357"/>
                      <a:pt x="257175" y="283368"/>
                      <a:pt x="257175" y="283368"/>
                    </a:cubicBezTo>
                    <a:cubicBezTo>
                      <a:pt x="252494" y="290390"/>
                      <a:pt x="252142" y="291929"/>
                      <a:pt x="245269" y="297656"/>
                    </a:cubicBezTo>
                    <a:cubicBezTo>
                      <a:pt x="243070" y="299488"/>
                      <a:pt x="240506" y="300831"/>
                      <a:pt x="238125" y="302418"/>
                    </a:cubicBezTo>
                    <a:cubicBezTo>
                      <a:pt x="236537" y="304799"/>
                      <a:pt x="235561" y="307730"/>
                      <a:pt x="233362" y="309562"/>
                    </a:cubicBezTo>
                    <a:cubicBezTo>
                      <a:pt x="227116" y="314767"/>
                      <a:pt x="216218" y="315753"/>
                      <a:pt x="209550" y="319087"/>
                    </a:cubicBezTo>
                    <a:cubicBezTo>
                      <a:pt x="206375" y="320675"/>
                      <a:pt x="203425" y="322830"/>
                      <a:pt x="200025" y="323850"/>
                    </a:cubicBezTo>
                    <a:cubicBezTo>
                      <a:pt x="195400" y="325237"/>
                      <a:pt x="190487" y="325367"/>
                      <a:pt x="185737" y="326231"/>
                    </a:cubicBezTo>
                    <a:cubicBezTo>
                      <a:pt x="181755" y="326955"/>
                      <a:pt x="177800" y="327818"/>
                      <a:pt x="173831" y="328612"/>
                    </a:cubicBezTo>
                    <a:cubicBezTo>
                      <a:pt x="140494" y="327818"/>
                      <a:pt x="107133" y="327711"/>
                      <a:pt x="73819" y="326231"/>
                    </a:cubicBezTo>
                    <a:cubicBezTo>
                      <a:pt x="67082" y="325932"/>
                      <a:pt x="55452" y="316368"/>
                      <a:pt x="52387" y="314325"/>
                    </a:cubicBezTo>
                    <a:cubicBezTo>
                      <a:pt x="43153" y="308168"/>
                      <a:pt x="47962" y="310468"/>
                      <a:pt x="38100" y="307181"/>
                    </a:cubicBezTo>
                    <a:cubicBezTo>
                      <a:pt x="21724" y="296264"/>
                      <a:pt x="29242" y="299466"/>
                      <a:pt x="16669" y="295275"/>
                    </a:cubicBezTo>
                    <a:cubicBezTo>
                      <a:pt x="15081" y="292894"/>
                      <a:pt x="13068" y="290746"/>
                      <a:pt x="11906" y="288131"/>
                    </a:cubicBezTo>
                    <a:cubicBezTo>
                      <a:pt x="9867" y="283543"/>
                      <a:pt x="8732" y="278606"/>
                      <a:pt x="7144" y="273843"/>
                    </a:cubicBezTo>
                    <a:cubicBezTo>
                      <a:pt x="6350" y="271462"/>
                      <a:pt x="5371" y="269135"/>
                      <a:pt x="4762" y="266700"/>
                    </a:cubicBezTo>
                    <a:cubicBezTo>
                      <a:pt x="1399" y="253248"/>
                      <a:pt x="3023" y="260384"/>
                      <a:pt x="0" y="245268"/>
                    </a:cubicBezTo>
                    <a:cubicBezTo>
                      <a:pt x="794" y="222249"/>
                      <a:pt x="1311" y="199219"/>
                      <a:pt x="2381" y="176212"/>
                    </a:cubicBezTo>
                    <a:cubicBezTo>
                      <a:pt x="2899" y="165083"/>
                      <a:pt x="2826" y="153846"/>
                      <a:pt x="4762" y="142875"/>
                    </a:cubicBezTo>
                    <a:cubicBezTo>
                      <a:pt x="5259" y="140056"/>
                      <a:pt x="7937" y="138112"/>
                      <a:pt x="9525" y="135731"/>
                    </a:cubicBezTo>
                    <a:cubicBezTo>
                      <a:pt x="10319" y="133350"/>
                      <a:pt x="10131" y="130362"/>
                      <a:pt x="11906" y="128587"/>
                    </a:cubicBezTo>
                    <a:cubicBezTo>
                      <a:pt x="13049" y="127444"/>
                      <a:pt x="28487" y="123851"/>
                      <a:pt x="28575" y="123825"/>
                    </a:cubicBezTo>
                    <a:cubicBezTo>
                      <a:pt x="33383" y="122382"/>
                      <a:pt x="37992" y="120279"/>
                      <a:pt x="42862" y="119062"/>
                    </a:cubicBezTo>
                    <a:cubicBezTo>
                      <a:pt x="54822" y="116072"/>
                      <a:pt x="49282" y="117716"/>
                      <a:pt x="59531" y="114300"/>
                    </a:cubicBezTo>
                    <a:cubicBezTo>
                      <a:pt x="60325" y="111919"/>
                      <a:pt x="60344" y="109116"/>
                      <a:pt x="61912" y="107156"/>
                    </a:cubicBezTo>
                    <a:cubicBezTo>
                      <a:pt x="63700" y="104921"/>
                      <a:pt x="67032" y="104417"/>
                      <a:pt x="69056" y="102393"/>
                    </a:cubicBezTo>
                    <a:cubicBezTo>
                      <a:pt x="71080" y="100369"/>
                      <a:pt x="72231" y="97631"/>
                      <a:pt x="73819" y="95250"/>
                    </a:cubicBezTo>
                    <a:cubicBezTo>
                      <a:pt x="78355" y="81640"/>
                      <a:pt x="80356" y="76852"/>
                      <a:pt x="83344" y="61912"/>
                    </a:cubicBezTo>
                    <a:cubicBezTo>
                      <a:pt x="84767" y="54797"/>
                      <a:pt x="86422" y="38660"/>
                      <a:pt x="95250" y="35718"/>
                    </a:cubicBezTo>
                    <a:lnTo>
                      <a:pt x="102394" y="33337"/>
                    </a:lnTo>
                    <a:lnTo>
                      <a:pt x="123825" y="19050"/>
                    </a:lnTo>
                    <a:cubicBezTo>
                      <a:pt x="126206" y="17462"/>
                      <a:pt x="128254" y="15192"/>
                      <a:pt x="130969" y="14287"/>
                    </a:cubicBezTo>
                    <a:cubicBezTo>
                      <a:pt x="133350" y="13493"/>
                      <a:pt x="135691" y="12566"/>
                      <a:pt x="138112" y="11906"/>
                    </a:cubicBezTo>
                    <a:cubicBezTo>
                      <a:pt x="144427" y="10184"/>
                      <a:pt x="150952" y="9213"/>
                      <a:pt x="157162" y="7143"/>
                    </a:cubicBezTo>
                    <a:cubicBezTo>
                      <a:pt x="161925" y="5556"/>
                      <a:pt x="166460" y="2935"/>
                      <a:pt x="171450" y="2381"/>
                    </a:cubicBezTo>
                    <a:lnTo>
                      <a:pt x="192881" y="0"/>
                    </a:lnTo>
                    <a:cubicBezTo>
                      <a:pt x="204787" y="794"/>
                      <a:pt x="216787" y="694"/>
                      <a:pt x="228600" y="2381"/>
                    </a:cubicBezTo>
                    <a:cubicBezTo>
                      <a:pt x="233569" y="3091"/>
                      <a:pt x="242887" y="7143"/>
                      <a:pt x="242887" y="7143"/>
                    </a:cubicBezTo>
                    <a:cubicBezTo>
                      <a:pt x="251688" y="20344"/>
                      <a:pt x="242614" y="9902"/>
                      <a:pt x="254794" y="16668"/>
                    </a:cubicBezTo>
                    <a:cubicBezTo>
                      <a:pt x="259797" y="19448"/>
                      <a:pt x="263528" y="24804"/>
                      <a:pt x="269081" y="26193"/>
                    </a:cubicBezTo>
                    <a:cubicBezTo>
                      <a:pt x="283474" y="29792"/>
                      <a:pt x="275504" y="27541"/>
                      <a:pt x="292894" y="33337"/>
                    </a:cubicBezTo>
                    <a:lnTo>
                      <a:pt x="307181" y="38100"/>
                    </a:lnTo>
                    <a:lnTo>
                      <a:pt x="314325" y="40481"/>
                    </a:lnTo>
                    <a:cubicBezTo>
                      <a:pt x="315912" y="42862"/>
                      <a:pt x="317063" y="45601"/>
                      <a:pt x="319087" y="47625"/>
                    </a:cubicBezTo>
                    <a:cubicBezTo>
                      <a:pt x="330581" y="59119"/>
                      <a:pt x="336947" y="81359"/>
                      <a:pt x="340519" y="88106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30 Forma libre"/>
              <p:cNvSpPr/>
              <p:nvPr/>
            </p:nvSpPr>
            <p:spPr>
              <a:xfrm>
                <a:off x="3717131" y="2176463"/>
                <a:ext cx="428625" cy="585787"/>
              </a:xfrm>
              <a:custGeom>
                <a:avLst/>
                <a:gdLst>
                  <a:gd name="connsiteX0" fmla="*/ 371475 w 428625"/>
                  <a:gd name="connsiteY0" fmla="*/ 276225 h 585787"/>
                  <a:gd name="connsiteX1" fmla="*/ 371475 w 428625"/>
                  <a:gd name="connsiteY1" fmla="*/ 276225 h 585787"/>
                  <a:gd name="connsiteX2" fmla="*/ 392907 w 428625"/>
                  <a:gd name="connsiteY2" fmla="*/ 273843 h 585787"/>
                  <a:gd name="connsiteX3" fmla="*/ 407194 w 428625"/>
                  <a:gd name="connsiteY3" fmla="*/ 269081 h 585787"/>
                  <a:gd name="connsiteX4" fmla="*/ 416719 w 428625"/>
                  <a:gd name="connsiteY4" fmla="*/ 254793 h 585787"/>
                  <a:gd name="connsiteX5" fmla="*/ 423863 w 428625"/>
                  <a:gd name="connsiteY5" fmla="*/ 233362 h 585787"/>
                  <a:gd name="connsiteX6" fmla="*/ 426244 w 428625"/>
                  <a:gd name="connsiteY6" fmla="*/ 226218 h 585787"/>
                  <a:gd name="connsiteX7" fmla="*/ 428625 w 428625"/>
                  <a:gd name="connsiteY7" fmla="*/ 219075 h 585787"/>
                  <a:gd name="connsiteX8" fmla="*/ 423863 w 428625"/>
                  <a:gd name="connsiteY8" fmla="*/ 159543 h 585787"/>
                  <a:gd name="connsiteX9" fmla="*/ 419100 w 428625"/>
                  <a:gd name="connsiteY9" fmla="*/ 145256 h 585787"/>
                  <a:gd name="connsiteX10" fmla="*/ 416719 w 428625"/>
                  <a:gd name="connsiteY10" fmla="*/ 138112 h 585787"/>
                  <a:gd name="connsiteX11" fmla="*/ 414338 w 428625"/>
                  <a:gd name="connsiteY11" fmla="*/ 130968 h 585787"/>
                  <a:gd name="connsiteX12" fmla="*/ 411957 w 428625"/>
                  <a:gd name="connsiteY12" fmla="*/ 80962 h 585787"/>
                  <a:gd name="connsiteX13" fmla="*/ 409575 w 428625"/>
                  <a:gd name="connsiteY13" fmla="*/ 73818 h 585787"/>
                  <a:gd name="connsiteX14" fmla="*/ 404813 w 428625"/>
                  <a:gd name="connsiteY14" fmla="*/ 66675 h 585787"/>
                  <a:gd name="connsiteX15" fmla="*/ 390525 w 428625"/>
                  <a:gd name="connsiteY15" fmla="*/ 38100 h 585787"/>
                  <a:gd name="connsiteX16" fmla="*/ 378619 w 428625"/>
                  <a:gd name="connsiteY16" fmla="*/ 23812 h 585787"/>
                  <a:gd name="connsiteX17" fmla="*/ 364332 w 428625"/>
                  <a:gd name="connsiteY17" fmla="*/ 14287 h 585787"/>
                  <a:gd name="connsiteX18" fmla="*/ 347663 w 428625"/>
                  <a:gd name="connsiteY18" fmla="*/ 7143 h 585787"/>
                  <a:gd name="connsiteX19" fmla="*/ 292894 w 428625"/>
                  <a:gd name="connsiteY19" fmla="*/ 4762 h 585787"/>
                  <a:gd name="connsiteX20" fmla="*/ 261938 w 428625"/>
                  <a:gd name="connsiteY20" fmla="*/ 0 h 585787"/>
                  <a:gd name="connsiteX21" fmla="*/ 240507 w 428625"/>
                  <a:gd name="connsiteY21" fmla="*/ 2381 h 585787"/>
                  <a:gd name="connsiteX22" fmla="*/ 226219 w 428625"/>
                  <a:gd name="connsiteY22" fmla="*/ 7143 h 585787"/>
                  <a:gd name="connsiteX23" fmla="*/ 214313 w 428625"/>
                  <a:gd name="connsiteY23" fmla="*/ 21431 h 585787"/>
                  <a:gd name="connsiteX24" fmla="*/ 211932 w 428625"/>
                  <a:gd name="connsiteY24" fmla="*/ 28575 h 585787"/>
                  <a:gd name="connsiteX25" fmla="*/ 216694 w 428625"/>
                  <a:gd name="connsiteY25" fmla="*/ 119062 h 585787"/>
                  <a:gd name="connsiteX26" fmla="*/ 219075 w 428625"/>
                  <a:gd name="connsiteY26" fmla="*/ 138112 h 585787"/>
                  <a:gd name="connsiteX27" fmla="*/ 223838 w 428625"/>
                  <a:gd name="connsiteY27" fmla="*/ 152400 h 585787"/>
                  <a:gd name="connsiteX28" fmla="*/ 226219 w 428625"/>
                  <a:gd name="connsiteY28" fmla="*/ 178593 h 585787"/>
                  <a:gd name="connsiteX29" fmla="*/ 228600 w 428625"/>
                  <a:gd name="connsiteY29" fmla="*/ 197643 h 585787"/>
                  <a:gd name="connsiteX30" fmla="*/ 226219 w 428625"/>
                  <a:gd name="connsiteY30" fmla="*/ 271462 h 585787"/>
                  <a:gd name="connsiteX31" fmla="*/ 223838 w 428625"/>
                  <a:gd name="connsiteY31" fmla="*/ 278606 h 585787"/>
                  <a:gd name="connsiteX32" fmla="*/ 221457 w 428625"/>
                  <a:gd name="connsiteY32" fmla="*/ 290512 h 585787"/>
                  <a:gd name="connsiteX33" fmla="*/ 216694 w 428625"/>
                  <a:gd name="connsiteY33" fmla="*/ 311943 h 585787"/>
                  <a:gd name="connsiteX34" fmla="*/ 211932 w 428625"/>
                  <a:gd name="connsiteY34" fmla="*/ 333375 h 585787"/>
                  <a:gd name="connsiteX35" fmla="*/ 202407 w 428625"/>
                  <a:gd name="connsiteY35" fmla="*/ 347662 h 585787"/>
                  <a:gd name="connsiteX36" fmla="*/ 188119 w 428625"/>
                  <a:gd name="connsiteY36" fmla="*/ 354806 h 585787"/>
                  <a:gd name="connsiteX37" fmla="*/ 180975 w 428625"/>
                  <a:gd name="connsiteY37" fmla="*/ 359568 h 585787"/>
                  <a:gd name="connsiteX38" fmla="*/ 173832 w 428625"/>
                  <a:gd name="connsiteY38" fmla="*/ 361950 h 585787"/>
                  <a:gd name="connsiteX39" fmla="*/ 142875 w 428625"/>
                  <a:gd name="connsiteY39" fmla="*/ 369093 h 585787"/>
                  <a:gd name="connsiteX40" fmla="*/ 126207 w 428625"/>
                  <a:gd name="connsiteY40" fmla="*/ 371475 h 585787"/>
                  <a:gd name="connsiteX41" fmla="*/ 111919 w 428625"/>
                  <a:gd name="connsiteY41" fmla="*/ 376237 h 585787"/>
                  <a:gd name="connsiteX42" fmla="*/ 100013 w 428625"/>
                  <a:gd name="connsiteY42" fmla="*/ 378618 h 585787"/>
                  <a:gd name="connsiteX43" fmla="*/ 85725 w 428625"/>
                  <a:gd name="connsiteY43" fmla="*/ 383381 h 585787"/>
                  <a:gd name="connsiteX44" fmla="*/ 78582 w 428625"/>
                  <a:gd name="connsiteY44" fmla="*/ 385762 h 585787"/>
                  <a:gd name="connsiteX45" fmla="*/ 73819 w 428625"/>
                  <a:gd name="connsiteY45" fmla="*/ 392906 h 585787"/>
                  <a:gd name="connsiteX46" fmla="*/ 66675 w 428625"/>
                  <a:gd name="connsiteY46" fmla="*/ 395287 h 585787"/>
                  <a:gd name="connsiteX47" fmla="*/ 52388 w 428625"/>
                  <a:gd name="connsiteY47" fmla="*/ 404812 h 585787"/>
                  <a:gd name="connsiteX48" fmla="*/ 45244 w 428625"/>
                  <a:gd name="connsiteY48" fmla="*/ 409575 h 585787"/>
                  <a:gd name="connsiteX49" fmla="*/ 38100 w 428625"/>
                  <a:gd name="connsiteY49" fmla="*/ 414337 h 585787"/>
                  <a:gd name="connsiteX50" fmla="*/ 33338 w 428625"/>
                  <a:gd name="connsiteY50" fmla="*/ 421481 h 585787"/>
                  <a:gd name="connsiteX51" fmla="*/ 30957 w 428625"/>
                  <a:gd name="connsiteY51" fmla="*/ 428625 h 585787"/>
                  <a:gd name="connsiteX52" fmla="*/ 11907 w 428625"/>
                  <a:gd name="connsiteY52" fmla="*/ 450056 h 585787"/>
                  <a:gd name="connsiteX53" fmla="*/ 4763 w 428625"/>
                  <a:gd name="connsiteY53" fmla="*/ 454818 h 585787"/>
                  <a:gd name="connsiteX54" fmla="*/ 0 w 428625"/>
                  <a:gd name="connsiteY54" fmla="*/ 471487 h 585787"/>
                  <a:gd name="connsiteX55" fmla="*/ 4763 w 428625"/>
                  <a:gd name="connsiteY55" fmla="*/ 495300 h 585787"/>
                  <a:gd name="connsiteX56" fmla="*/ 9525 w 428625"/>
                  <a:gd name="connsiteY56" fmla="*/ 502443 h 585787"/>
                  <a:gd name="connsiteX57" fmla="*/ 11907 w 428625"/>
                  <a:gd name="connsiteY57" fmla="*/ 509587 h 585787"/>
                  <a:gd name="connsiteX58" fmla="*/ 16669 w 428625"/>
                  <a:gd name="connsiteY58" fmla="*/ 516731 h 585787"/>
                  <a:gd name="connsiteX59" fmla="*/ 21432 w 428625"/>
                  <a:gd name="connsiteY59" fmla="*/ 533400 h 585787"/>
                  <a:gd name="connsiteX60" fmla="*/ 23813 w 428625"/>
                  <a:gd name="connsiteY60" fmla="*/ 545306 h 585787"/>
                  <a:gd name="connsiteX61" fmla="*/ 42863 w 428625"/>
                  <a:gd name="connsiteY61" fmla="*/ 561975 h 585787"/>
                  <a:gd name="connsiteX62" fmla="*/ 57150 w 428625"/>
                  <a:gd name="connsiteY62" fmla="*/ 571500 h 585787"/>
                  <a:gd name="connsiteX63" fmla="*/ 64294 w 428625"/>
                  <a:gd name="connsiteY63" fmla="*/ 576262 h 585787"/>
                  <a:gd name="connsiteX64" fmla="*/ 80963 w 428625"/>
                  <a:gd name="connsiteY64" fmla="*/ 581025 h 585787"/>
                  <a:gd name="connsiteX65" fmla="*/ 116682 w 428625"/>
                  <a:gd name="connsiteY65" fmla="*/ 585787 h 585787"/>
                  <a:gd name="connsiteX66" fmla="*/ 257175 w 428625"/>
                  <a:gd name="connsiteY66" fmla="*/ 583406 h 585787"/>
                  <a:gd name="connsiteX67" fmla="*/ 278607 w 428625"/>
                  <a:gd name="connsiteY67" fmla="*/ 566737 h 585787"/>
                  <a:gd name="connsiteX68" fmla="*/ 285750 w 428625"/>
                  <a:gd name="connsiteY68" fmla="*/ 564356 h 585787"/>
                  <a:gd name="connsiteX69" fmla="*/ 292894 w 428625"/>
                  <a:gd name="connsiteY69" fmla="*/ 557212 h 585787"/>
                  <a:gd name="connsiteX70" fmla="*/ 297657 w 428625"/>
                  <a:gd name="connsiteY70" fmla="*/ 547687 h 585787"/>
                  <a:gd name="connsiteX71" fmla="*/ 302419 w 428625"/>
                  <a:gd name="connsiteY71" fmla="*/ 540543 h 585787"/>
                  <a:gd name="connsiteX72" fmla="*/ 307182 w 428625"/>
                  <a:gd name="connsiteY72" fmla="*/ 526256 h 585787"/>
                  <a:gd name="connsiteX73" fmla="*/ 311944 w 428625"/>
                  <a:gd name="connsiteY73" fmla="*/ 507206 h 585787"/>
                  <a:gd name="connsiteX74" fmla="*/ 309563 w 428625"/>
                  <a:gd name="connsiteY74" fmla="*/ 466725 h 585787"/>
                  <a:gd name="connsiteX75" fmla="*/ 307182 w 428625"/>
                  <a:gd name="connsiteY75" fmla="*/ 457200 h 585787"/>
                  <a:gd name="connsiteX76" fmla="*/ 304800 w 428625"/>
                  <a:gd name="connsiteY76" fmla="*/ 433387 h 585787"/>
                  <a:gd name="connsiteX77" fmla="*/ 295275 w 428625"/>
                  <a:gd name="connsiteY77" fmla="*/ 411956 h 585787"/>
                  <a:gd name="connsiteX78" fmla="*/ 292894 w 428625"/>
                  <a:gd name="connsiteY78" fmla="*/ 390525 h 585787"/>
                  <a:gd name="connsiteX79" fmla="*/ 300038 w 428625"/>
                  <a:gd name="connsiteY79" fmla="*/ 357187 h 585787"/>
                  <a:gd name="connsiteX80" fmla="*/ 302419 w 428625"/>
                  <a:gd name="connsiteY80" fmla="*/ 345281 h 585787"/>
                  <a:gd name="connsiteX81" fmla="*/ 309563 w 428625"/>
                  <a:gd name="connsiteY81" fmla="*/ 323850 h 585787"/>
                  <a:gd name="connsiteX82" fmla="*/ 314325 w 428625"/>
                  <a:gd name="connsiteY82" fmla="*/ 309562 h 585787"/>
                  <a:gd name="connsiteX83" fmla="*/ 316707 w 428625"/>
                  <a:gd name="connsiteY83" fmla="*/ 302418 h 585787"/>
                  <a:gd name="connsiteX84" fmla="*/ 330994 w 428625"/>
                  <a:gd name="connsiteY84" fmla="*/ 295275 h 585787"/>
                  <a:gd name="connsiteX85" fmla="*/ 371475 w 428625"/>
                  <a:gd name="connsiteY85" fmla="*/ 276225 h 5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428625" h="585787">
                    <a:moveTo>
                      <a:pt x="371475" y="276225"/>
                    </a:moveTo>
                    <a:lnTo>
                      <a:pt x="371475" y="276225"/>
                    </a:lnTo>
                    <a:cubicBezTo>
                      <a:pt x="378619" y="275431"/>
                      <a:pt x="385859" y="275253"/>
                      <a:pt x="392907" y="273843"/>
                    </a:cubicBezTo>
                    <a:cubicBezTo>
                      <a:pt x="397829" y="272858"/>
                      <a:pt x="407194" y="269081"/>
                      <a:pt x="407194" y="269081"/>
                    </a:cubicBezTo>
                    <a:cubicBezTo>
                      <a:pt x="410369" y="264318"/>
                      <a:pt x="414909" y="260223"/>
                      <a:pt x="416719" y="254793"/>
                    </a:cubicBezTo>
                    <a:lnTo>
                      <a:pt x="423863" y="233362"/>
                    </a:lnTo>
                    <a:lnTo>
                      <a:pt x="426244" y="226218"/>
                    </a:lnTo>
                    <a:lnTo>
                      <a:pt x="428625" y="219075"/>
                    </a:lnTo>
                    <a:cubicBezTo>
                      <a:pt x="428124" y="210060"/>
                      <a:pt x="427408" y="174903"/>
                      <a:pt x="423863" y="159543"/>
                    </a:cubicBezTo>
                    <a:cubicBezTo>
                      <a:pt x="422734" y="154652"/>
                      <a:pt x="420688" y="150018"/>
                      <a:pt x="419100" y="145256"/>
                    </a:cubicBezTo>
                    <a:lnTo>
                      <a:pt x="416719" y="138112"/>
                    </a:lnTo>
                    <a:lnTo>
                      <a:pt x="414338" y="130968"/>
                    </a:lnTo>
                    <a:cubicBezTo>
                      <a:pt x="413544" y="114299"/>
                      <a:pt x="413343" y="97592"/>
                      <a:pt x="411957" y="80962"/>
                    </a:cubicBezTo>
                    <a:cubicBezTo>
                      <a:pt x="411749" y="78460"/>
                      <a:pt x="410698" y="76063"/>
                      <a:pt x="409575" y="73818"/>
                    </a:cubicBezTo>
                    <a:cubicBezTo>
                      <a:pt x="408295" y="71259"/>
                      <a:pt x="406400" y="69056"/>
                      <a:pt x="404813" y="66675"/>
                    </a:cubicBezTo>
                    <a:cubicBezTo>
                      <a:pt x="398239" y="46955"/>
                      <a:pt x="402836" y="56566"/>
                      <a:pt x="390525" y="38100"/>
                    </a:cubicBezTo>
                    <a:cubicBezTo>
                      <a:pt x="386290" y="31748"/>
                      <a:pt x="384968" y="28750"/>
                      <a:pt x="378619" y="23812"/>
                    </a:cubicBezTo>
                    <a:cubicBezTo>
                      <a:pt x="374101" y="20298"/>
                      <a:pt x="369094" y="17462"/>
                      <a:pt x="364332" y="14287"/>
                    </a:cubicBezTo>
                    <a:cubicBezTo>
                      <a:pt x="357661" y="9840"/>
                      <a:pt x="356309" y="7784"/>
                      <a:pt x="347663" y="7143"/>
                    </a:cubicBezTo>
                    <a:cubicBezTo>
                      <a:pt x="329439" y="5793"/>
                      <a:pt x="311150" y="5556"/>
                      <a:pt x="292894" y="4762"/>
                    </a:cubicBezTo>
                    <a:cubicBezTo>
                      <a:pt x="280666" y="687"/>
                      <a:pt x="280354" y="0"/>
                      <a:pt x="261938" y="0"/>
                    </a:cubicBezTo>
                    <a:cubicBezTo>
                      <a:pt x="254750" y="0"/>
                      <a:pt x="247651" y="1587"/>
                      <a:pt x="240507" y="2381"/>
                    </a:cubicBezTo>
                    <a:cubicBezTo>
                      <a:pt x="235744" y="3968"/>
                      <a:pt x="229003" y="2966"/>
                      <a:pt x="226219" y="7143"/>
                    </a:cubicBezTo>
                    <a:cubicBezTo>
                      <a:pt x="219589" y="17089"/>
                      <a:pt x="223481" y="12263"/>
                      <a:pt x="214313" y="21431"/>
                    </a:cubicBezTo>
                    <a:cubicBezTo>
                      <a:pt x="213519" y="23812"/>
                      <a:pt x="211932" y="26065"/>
                      <a:pt x="211932" y="28575"/>
                    </a:cubicBezTo>
                    <a:cubicBezTo>
                      <a:pt x="211932" y="107068"/>
                      <a:pt x="205747" y="86216"/>
                      <a:pt x="216694" y="119062"/>
                    </a:cubicBezTo>
                    <a:cubicBezTo>
                      <a:pt x="217488" y="125412"/>
                      <a:pt x="217734" y="131855"/>
                      <a:pt x="219075" y="138112"/>
                    </a:cubicBezTo>
                    <a:cubicBezTo>
                      <a:pt x="220127" y="143021"/>
                      <a:pt x="223838" y="152400"/>
                      <a:pt x="223838" y="152400"/>
                    </a:cubicBezTo>
                    <a:cubicBezTo>
                      <a:pt x="224632" y="161131"/>
                      <a:pt x="225301" y="169874"/>
                      <a:pt x="226219" y="178593"/>
                    </a:cubicBezTo>
                    <a:cubicBezTo>
                      <a:pt x="226889" y="184957"/>
                      <a:pt x="228600" y="191244"/>
                      <a:pt x="228600" y="197643"/>
                    </a:cubicBezTo>
                    <a:cubicBezTo>
                      <a:pt x="228600" y="222262"/>
                      <a:pt x="227665" y="246885"/>
                      <a:pt x="226219" y="271462"/>
                    </a:cubicBezTo>
                    <a:cubicBezTo>
                      <a:pt x="226072" y="273968"/>
                      <a:pt x="224447" y="276171"/>
                      <a:pt x="223838" y="278606"/>
                    </a:cubicBezTo>
                    <a:cubicBezTo>
                      <a:pt x="222856" y="282532"/>
                      <a:pt x="222181" y="286530"/>
                      <a:pt x="221457" y="290512"/>
                    </a:cubicBezTo>
                    <a:cubicBezTo>
                      <a:pt x="218105" y="308949"/>
                      <a:pt x="220892" y="299350"/>
                      <a:pt x="216694" y="311943"/>
                    </a:cubicBezTo>
                    <a:cubicBezTo>
                      <a:pt x="216048" y="315818"/>
                      <a:pt x="214723" y="328351"/>
                      <a:pt x="211932" y="333375"/>
                    </a:cubicBezTo>
                    <a:cubicBezTo>
                      <a:pt x="209152" y="338378"/>
                      <a:pt x="207169" y="344487"/>
                      <a:pt x="202407" y="347662"/>
                    </a:cubicBezTo>
                    <a:cubicBezTo>
                      <a:pt x="181942" y="361306"/>
                      <a:pt x="207829" y="344952"/>
                      <a:pt x="188119" y="354806"/>
                    </a:cubicBezTo>
                    <a:cubicBezTo>
                      <a:pt x="185559" y="356086"/>
                      <a:pt x="183535" y="358288"/>
                      <a:pt x="180975" y="359568"/>
                    </a:cubicBezTo>
                    <a:cubicBezTo>
                      <a:pt x="178730" y="360691"/>
                      <a:pt x="176253" y="361290"/>
                      <a:pt x="173832" y="361950"/>
                    </a:cubicBezTo>
                    <a:cubicBezTo>
                      <a:pt x="165088" y="364335"/>
                      <a:pt x="152399" y="367505"/>
                      <a:pt x="142875" y="369093"/>
                    </a:cubicBezTo>
                    <a:cubicBezTo>
                      <a:pt x="137339" y="370016"/>
                      <a:pt x="131763" y="370681"/>
                      <a:pt x="126207" y="371475"/>
                    </a:cubicBezTo>
                    <a:cubicBezTo>
                      <a:pt x="121444" y="373062"/>
                      <a:pt x="116842" y="375253"/>
                      <a:pt x="111919" y="376237"/>
                    </a:cubicBezTo>
                    <a:cubicBezTo>
                      <a:pt x="107950" y="377031"/>
                      <a:pt x="103918" y="377553"/>
                      <a:pt x="100013" y="378618"/>
                    </a:cubicBezTo>
                    <a:cubicBezTo>
                      <a:pt x="95170" y="379939"/>
                      <a:pt x="90488" y="381793"/>
                      <a:pt x="85725" y="383381"/>
                    </a:cubicBezTo>
                    <a:lnTo>
                      <a:pt x="78582" y="385762"/>
                    </a:lnTo>
                    <a:cubicBezTo>
                      <a:pt x="76994" y="388143"/>
                      <a:pt x="76054" y="391118"/>
                      <a:pt x="73819" y="392906"/>
                    </a:cubicBezTo>
                    <a:cubicBezTo>
                      <a:pt x="71859" y="394474"/>
                      <a:pt x="68869" y="394068"/>
                      <a:pt x="66675" y="395287"/>
                    </a:cubicBezTo>
                    <a:cubicBezTo>
                      <a:pt x="61672" y="398067"/>
                      <a:pt x="57150" y="401637"/>
                      <a:pt x="52388" y="404812"/>
                    </a:cubicBezTo>
                    <a:lnTo>
                      <a:pt x="45244" y="409575"/>
                    </a:lnTo>
                    <a:lnTo>
                      <a:pt x="38100" y="414337"/>
                    </a:lnTo>
                    <a:cubicBezTo>
                      <a:pt x="36513" y="416718"/>
                      <a:pt x="34618" y="418921"/>
                      <a:pt x="33338" y="421481"/>
                    </a:cubicBezTo>
                    <a:cubicBezTo>
                      <a:pt x="32216" y="423726"/>
                      <a:pt x="32287" y="426496"/>
                      <a:pt x="30957" y="428625"/>
                    </a:cubicBezTo>
                    <a:cubicBezTo>
                      <a:pt x="27293" y="434488"/>
                      <a:pt x="17370" y="445374"/>
                      <a:pt x="11907" y="450056"/>
                    </a:cubicBezTo>
                    <a:cubicBezTo>
                      <a:pt x="9734" y="451918"/>
                      <a:pt x="7144" y="453231"/>
                      <a:pt x="4763" y="454818"/>
                    </a:cubicBezTo>
                    <a:cubicBezTo>
                      <a:pt x="3641" y="458184"/>
                      <a:pt x="0" y="468501"/>
                      <a:pt x="0" y="471487"/>
                    </a:cubicBezTo>
                    <a:cubicBezTo>
                      <a:pt x="0" y="475871"/>
                      <a:pt x="1831" y="489436"/>
                      <a:pt x="4763" y="495300"/>
                    </a:cubicBezTo>
                    <a:cubicBezTo>
                      <a:pt x="6043" y="497860"/>
                      <a:pt x="8245" y="499884"/>
                      <a:pt x="9525" y="502443"/>
                    </a:cubicBezTo>
                    <a:cubicBezTo>
                      <a:pt x="10648" y="504688"/>
                      <a:pt x="10784" y="507342"/>
                      <a:pt x="11907" y="509587"/>
                    </a:cubicBezTo>
                    <a:cubicBezTo>
                      <a:pt x="13187" y="512147"/>
                      <a:pt x="15389" y="514171"/>
                      <a:pt x="16669" y="516731"/>
                    </a:cubicBezTo>
                    <a:cubicBezTo>
                      <a:pt x="18258" y="519910"/>
                      <a:pt x="20823" y="530658"/>
                      <a:pt x="21432" y="533400"/>
                    </a:cubicBezTo>
                    <a:cubicBezTo>
                      <a:pt x="22310" y="537351"/>
                      <a:pt x="22392" y="541516"/>
                      <a:pt x="23813" y="545306"/>
                    </a:cubicBezTo>
                    <a:cubicBezTo>
                      <a:pt x="27120" y="554127"/>
                      <a:pt x="35453" y="557035"/>
                      <a:pt x="42863" y="561975"/>
                    </a:cubicBezTo>
                    <a:lnTo>
                      <a:pt x="57150" y="571500"/>
                    </a:lnTo>
                    <a:cubicBezTo>
                      <a:pt x="59531" y="573088"/>
                      <a:pt x="61579" y="575357"/>
                      <a:pt x="64294" y="576262"/>
                    </a:cubicBezTo>
                    <a:cubicBezTo>
                      <a:pt x="71097" y="578529"/>
                      <a:pt x="73495" y="579531"/>
                      <a:pt x="80963" y="581025"/>
                    </a:cubicBezTo>
                    <a:cubicBezTo>
                      <a:pt x="94319" y="583696"/>
                      <a:pt x="102394" y="584200"/>
                      <a:pt x="116682" y="585787"/>
                    </a:cubicBezTo>
                    <a:lnTo>
                      <a:pt x="257175" y="583406"/>
                    </a:lnTo>
                    <a:cubicBezTo>
                      <a:pt x="267926" y="582579"/>
                      <a:pt x="271145" y="571712"/>
                      <a:pt x="278607" y="566737"/>
                    </a:cubicBezTo>
                    <a:cubicBezTo>
                      <a:pt x="280695" y="565345"/>
                      <a:pt x="283369" y="565150"/>
                      <a:pt x="285750" y="564356"/>
                    </a:cubicBezTo>
                    <a:cubicBezTo>
                      <a:pt x="288131" y="561975"/>
                      <a:pt x="290936" y="559952"/>
                      <a:pt x="292894" y="557212"/>
                    </a:cubicBezTo>
                    <a:cubicBezTo>
                      <a:pt x="294957" y="554323"/>
                      <a:pt x="295896" y="550769"/>
                      <a:pt x="297657" y="547687"/>
                    </a:cubicBezTo>
                    <a:cubicBezTo>
                      <a:pt x="299077" y="545202"/>
                      <a:pt x="301257" y="543158"/>
                      <a:pt x="302419" y="540543"/>
                    </a:cubicBezTo>
                    <a:cubicBezTo>
                      <a:pt x="304458" y="535956"/>
                      <a:pt x="305594" y="531018"/>
                      <a:pt x="307182" y="526256"/>
                    </a:cubicBezTo>
                    <a:cubicBezTo>
                      <a:pt x="310842" y="515278"/>
                      <a:pt x="309072" y="521565"/>
                      <a:pt x="311944" y="507206"/>
                    </a:cubicBezTo>
                    <a:cubicBezTo>
                      <a:pt x="311150" y="493712"/>
                      <a:pt x="310844" y="480181"/>
                      <a:pt x="309563" y="466725"/>
                    </a:cubicBezTo>
                    <a:cubicBezTo>
                      <a:pt x="309253" y="463467"/>
                      <a:pt x="307645" y="460440"/>
                      <a:pt x="307182" y="457200"/>
                    </a:cubicBezTo>
                    <a:cubicBezTo>
                      <a:pt x="306054" y="449303"/>
                      <a:pt x="306270" y="441228"/>
                      <a:pt x="304800" y="433387"/>
                    </a:cubicBezTo>
                    <a:cubicBezTo>
                      <a:pt x="302582" y="421558"/>
                      <a:pt x="300856" y="420327"/>
                      <a:pt x="295275" y="411956"/>
                    </a:cubicBezTo>
                    <a:cubicBezTo>
                      <a:pt x="294481" y="404812"/>
                      <a:pt x="292894" y="397713"/>
                      <a:pt x="292894" y="390525"/>
                    </a:cubicBezTo>
                    <a:cubicBezTo>
                      <a:pt x="292894" y="364205"/>
                      <a:pt x="295608" y="379341"/>
                      <a:pt x="300038" y="357187"/>
                    </a:cubicBezTo>
                    <a:cubicBezTo>
                      <a:pt x="300832" y="353218"/>
                      <a:pt x="301354" y="349186"/>
                      <a:pt x="302419" y="345281"/>
                    </a:cubicBezTo>
                    <a:cubicBezTo>
                      <a:pt x="304400" y="338016"/>
                      <a:pt x="307182" y="330994"/>
                      <a:pt x="309563" y="323850"/>
                    </a:cubicBezTo>
                    <a:lnTo>
                      <a:pt x="314325" y="309562"/>
                    </a:lnTo>
                    <a:cubicBezTo>
                      <a:pt x="315119" y="307181"/>
                      <a:pt x="314618" y="303810"/>
                      <a:pt x="316707" y="302418"/>
                    </a:cubicBezTo>
                    <a:cubicBezTo>
                      <a:pt x="322728" y="298404"/>
                      <a:pt x="323952" y="296683"/>
                      <a:pt x="330994" y="295275"/>
                    </a:cubicBezTo>
                    <a:cubicBezTo>
                      <a:pt x="332551" y="294964"/>
                      <a:pt x="364728" y="279400"/>
                      <a:pt x="371475" y="276225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4" name="33 Grupo"/>
            <p:cNvGrpSpPr/>
            <p:nvPr/>
          </p:nvGrpSpPr>
          <p:grpSpPr>
            <a:xfrm>
              <a:off x="5292080" y="2389138"/>
              <a:ext cx="1080120" cy="936104"/>
              <a:chOff x="4587019" y="1913753"/>
              <a:chExt cx="1080120" cy="936104"/>
            </a:xfrm>
          </p:grpSpPr>
          <p:sp>
            <p:nvSpPr>
              <p:cNvPr id="10" name="9 Rectángulo"/>
              <p:cNvSpPr/>
              <p:nvPr/>
            </p:nvSpPr>
            <p:spPr>
              <a:xfrm>
                <a:off x="4587019" y="1913753"/>
                <a:ext cx="1080120" cy="9361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14 Forma libre"/>
              <p:cNvSpPr/>
              <p:nvPr/>
            </p:nvSpPr>
            <p:spPr>
              <a:xfrm>
                <a:off x="4712494" y="2156808"/>
                <a:ext cx="111919" cy="151516"/>
              </a:xfrm>
              <a:custGeom>
                <a:avLst/>
                <a:gdLst>
                  <a:gd name="connsiteX0" fmla="*/ 4762 w 111919"/>
                  <a:gd name="connsiteY0" fmla="*/ 33942 h 151516"/>
                  <a:gd name="connsiteX1" fmla="*/ 4762 w 111919"/>
                  <a:gd name="connsiteY1" fmla="*/ 33942 h 151516"/>
                  <a:gd name="connsiteX2" fmla="*/ 2381 w 111919"/>
                  <a:gd name="connsiteY2" fmla="*/ 69661 h 151516"/>
                  <a:gd name="connsiteX3" fmla="*/ 0 w 111919"/>
                  <a:gd name="connsiteY3" fmla="*/ 86330 h 151516"/>
                  <a:gd name="connsiteX4" fmla="*/ 4762 w 111919"/>
                  <a:gd name="connsiteY4" fmla="*/ 112523 h 151516"/>
                  <a:gd name="connsiteX5" fmla="*/ 9525 w 111919"/>
                  <a:gd name="connsiteY5" fmla="*/ 119667 h 151516"/>
                  <a:gd name="connsiteX6" fmla="*/ 16669 w 111919"/>
                  <a:gd name="connsiteY6" fmla="*/ 124430 h 151516"/>
                  <a:gd name="connsiteX7" fmla="*/ 21431 w 111919"/>
                  <a:gd name="connsiteY7" fmla="*/ 131573 h 151516"/>
                  <a:gd name="connsiteX8" fmla="*/ 28575 w 111919"/>
                  <a:gd name="connsiteY8" fmla="*/ 133955 h 151516"/>
                  <a:gd name="connsiteX9" fmla="*/ 35719 w 111919"/>
                  <a:gd name="connsiteY9" fmla="*/ 138717 h 151516"/>
                  <a:gd name="connsiteX10" fmla="*/ 47625 w 111919"/>
                  <a:gd name="connsiteY10" fmla="*/ 136336 h 151516"/>
                  <a:gd name="connsiteX11" fmla="*/ 104775 w 111919"/>
                  <a:gd name="connsiteY11" fmla="*/ 126811 h 151516"/>
                  <a:gd name="connsiteX12" fmla="*/ 107156 w 111919"/>
                  <a:gd name="connsiteY12" fmla="*/ 83948 h 151516"/>
                  <a:gd name="connsiteX13" fmla="*/ 111919 w 111919"/>
                  <a:gd name="connsiteY13" fmla="*/ 64898 h 151516"/>
                  <a:gd name="connsiteX14" fmla="*/ 107156 w 111919"/>
                  <a:gd name="connsiteY14" fmla="*/ 19655 h 151516"/>
                  <a:gd name="connsiteX15" fmla="*/ 95250 w 111919"/>
                  <a:gd name="connsiteY15" fmla="*/ 5367 h 151516"/>
                  <a:gd name="connsiteX16" fmla="*/ 78581 w 111919"/>
                  <a:gd name="connsiteY16" fmla="*/ 605 h 151516"/>
                  <a:gd name="connsiteX17" fmla="*/ 45244 w 111919"/>
                  <a:gd name="connsiteY17" fmla="*/ 7748 h 151516"/>
                  <a:gd name="connsiteX18" fmla="*/ 33337 w 111919"/>
                  <a:gd name="connsiteY18" fmla="*/ 22036 h 151516"/>
                  <a:gd name="connsiteX19" fmla="*/ 11906 w 111919"/>
                  <a:gd name="connsiteY19" fmla="*/ 31561 h 151516"/>
                  <a:gd name="connsiteX20" fmla="*/ 4762 w 111919"/>
                  <a:gd name="connsiteY20" fmla="*/ 33942 h 15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919" h="151516">
                    <a:moveTo>
                      <a:pt x="4762" y="33942"/>
                    </a:moveTo>
                    <a:lnTo>
                      <a:pt x="4762" y="33942"/>
                    </a:lnTo>
                    <a:cubicBezTo>
                      <a:pt x="3968" y="45848"/>
                      <a:pt x="3461" y="57777"/>
                      <a:pt x="2381" y="69661"/>
                    </a:cubicBezTo>
                    <a:cubicBezTo>
                      <a:pt x="1873" y="75251"/>
                      <a:pt x="0" y="80717"/>
                      <a:pt x="0" y="86330"/>
                    </a:cubicBezTo>
                    <a:cubicBezTo>
                      <a:pt x="0" y="91254"/>
                      <a:pt x="1413" y="105826"/>
                      <a:pt x="4762" y="112523"/>
                    </a:cubicBezTo>
                    <a:cubicBezTo>
                      <a:pt x="6042" y="115083"/>
                      <a:pt x="7501" y="117643"/>
                      <a:pt x="9525" y="119667"/>
                    </a:cubicBezTo>
                    <a:cubicBezTo>
                      <a:pt x="11549" y="121691"/>
                      <a:pt x="14288" y="122842"/>
                      <a:pt x="16669" y="124430"/>
                    </a:cubicBezTo>
                    <a:cubicBezTo>
                      <a:pt x="18256" y="126811"/>
                      <a:pt x="19196" y="129785"/>
                      <a:pt x="21431" y="131573"/>
                    </a:cubicBezTo>
                    <a:cubicBezTo>
                      <a:pt x="23391" y="133141"/>
                      <a:pt x="26330" y="132832"/>
                      <a:pt x="28575" y="133955"/>
                    </a:cubicBezTo>
                    <a:cubicBezTo>
                      <a:pt x="31135" y="135235"/>
                      <a:pt x="33338" y="137130"/>
                      <a:pt x="35719" y="138717"/>
                    </a:cubicBezTo>
                    <a:cubicBezTo>
                      <a:pt x="39688" y="137923"/>
                      <a:pt x="43588" y="136624"/>
                      <a:pt x="47625" y="136336"/>
                    </a:cubicBezTo>
                    <a:cubicBezTo>
                      <a:pt x="105448" y="132206"/>
                      <a:pt x="96541" y="151516"/>
                      <a:pt x="104775" y="126811"/>
                    </a:cubicBezTo>
                    <a:cubicBezTo>
                      <a:pt x="105569" y="112523"/>
                      <a:pt x="105516" y="98163"/>
                      <a:pt x="107156" y="83948"/>
                    </a:cubicBezTo>
                    <a:cubicBezTo>
                      <a:pt x="107906" y="77446"/>
                      <a:pt x="111919" y="64898"/>
                      <a:pt x="111919" y="64898"/>
                    </a:cubicBezTo>
                    <a:cubicBezTo>
                      <a:pt x="111851" y="63879"/>
                      <a:pt x="111736" y="30344"/>
                      <a:pt x="107156" y="19655"/>
                    </a:cubicBezTo>
                    <a:cubicBezTo>
                      <a:pt x="105399" y="15554"/>
                      <a:pt x="98684" y="7656"/>
                      <a:pt x="95250" y="5367"/>
                    </a:cubicBezTo>
                    <a:cubicBezTo>
                      <a:pt x="93201" y="4001"/>
                      <a:pt x="79851" y="922"/>
                      <a:pt x="78581" y="605"/>
                    </a:cubicBezTo>
                    <a:cubicBezTo>
                      <a:pt x="64299" y="2033"/>
                      <a:pt x="56091" y="0"/>
                      <a:pt x="45244" y="7748"/>
                    </a:cubicBezTo>
                    <a:cubicBezTo>
                      <a:pt x="31593" y="17498"/>
                      <a:pt x="43778" y="11595"/>
                      <a:pt x="33337" y="22036"/>
                    </a:cubicBezTo>
                    <a:cubicBezTo>
                      <a:pt x="27677" y="27696"/>
                      <a:pt x="18978" y="29204"/>
                      <a:pt x="11906" y="31561"/>
                    </a:cubicBezTo>
                    <a:lnTo>
                      <a:pt x="4762" y="33942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15 Forma libre"/>
              <p:cNvSpPr/>
              <p:nvPr/>
            </p:nvSpPr>
            <p:spPr>
              <a:xfrm rot="5400000">
                <a:off x="5052996" y="2067241"/>
                <a:ext cx="111919" cy="151516"/>
              </a:xfrm>
              <a:custGeom>
                <a:avLst/>
                <a:gdLst>
                  <a:gd name="connsiteX0" fmla="*/ 4762 w 111919"/>
                  <a:gd name="connsiteY0" fmla="*/ 33942 h 151516"/>
                  <a:gd name="connsiteX1" fmla="*/ 4762 w 111919"/>
                  <a:gd name="connsiteY1" fmla="*/ 33942 h 151516"/>
                  <a:gd name="connsiteX2" fmla="*/ 2381 w 111919"/>
                  <a:gd name="connsiteY2" fmla="*/ 69661 h 151516"/>
                  <a:gd name="connsiteX3" fmla="*/ 0 w 111919"/>
                  <a:gd name="connsiteY3" fmla="*/ 86330 h 151516"/>
                  <a:gd name="connsiteX4" fmla="*/ 4762 w 111919"/>
                  <a:gd name="connsiteY4" fmla="*/ 112523 h 151516"/>
                  <a:gd name="connsiteX5" fmla="*/ 9525 w 111919"/>
                  <a:gd name="connsiteY5" fmla="*/ 119667 h 151516"/>
                  <a:gd name="connsiteX6" fmla="*/ 16669 w 111919"/>
                  <a:gd name="connsiteY6" fmla="*/ 124430 h 151516"/>
                  <a:gd name="connsiteX7" fmla="*/ 21431 w 111919"/>
                  <a:gd name="connsiteY7" fmla="*/ 131573 h 151516"/>
                  <a:gd name="connsiteX8" fmla="*/ 28575 w 111919"/>
                  <a:gd name="connsiteY8" fmla="*/ 133955 h 151516"/>
                  <a:gd name="connsiteX9" fmla="*/ 35719 w 111919"/>
                  <a:gd name="connsiteY9" fmla="*/ 138717 h 151516"/>
                  <a:gd name="connsiteX10" fmla="*/ 47625 w 111919"/>
                  <a:gd name="connsiteY10" fmla="*/ 136336 h 151516"/>
                  <a:gd name="connsiteX11" fmla="*/ 104775 w 111919"/>
                  <a:gd name="connsiteY11" fmla="*/ 126811 h 151516"/>
                  <a:gd name="connsiteX12" fmla="*/ 107156 w 111919"/>
                  <a:gd name="connsiteY12" fmla="*/ 83948 h 151516"/>
                  <a:gd name="connsiteX13" fmla="*/ 111919 w 111919"/>
                  <a:gd name="connsiteY13" fmla="*/ 64898 h 151516"/>
                  <a:gd name="connsiteX14" fmla="*/ 107156 w 111919"/>
                  <a:gd name="connsiteY14" fmla="*/ 19655 h 151516"/>
                  <a:gd name="connsiteX15" fmla="*/ 95250 w 111919"/>
                  <a:gd name="connsiteY15" fmla="*/ 5367 h 151516"/>
                  <a:gd name="connsiteX16" fmla="*/ 78581 w 111919"/>
                  <a:gd name="connsiteY16" fmla="*/ 605 h 151516"/>
                  <a:gd name="connsiteX17" fmla="*/ 45244 w 111919"/>
                  <a:gd name="connsiteY17" fmla="*/ 7748 h 151516"/>
                  <a:gd name="connsiteX18" fmla="*/ 33337 w 111919"/>
                  <a:gd name="connsiteY18" fmla="*/ 22036 h 151516"/>
                  <a:gd name="connsiteX19" fmla="*/ 11906 w 111919"/>
                  <a:gd name="connsiteY19" fmla="*/ 31561 h 151516"/>
                  <a:gd name="connsiteX20" fmla="*/ 4762 w 111919"/>
                  <a:gd name="connsiteY20" fmla="*/ 33942 h 15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919" h="151516">
                    <a:moveTo>
                      <a:pt x="4762" y="33942"/>
                    </a:moveTo>
                    <a:lnTo>
                      <a:pt x="4762" y="33942"/>
                    </a:lnTo>
                    <a:cubicBezTo>
                      <a:pt x="3968" y="45848"/>
                      <a:pt x="3461" y="57777"/>
                      <a:pt x="2381" y="69661"/>
                    </a:cubicBezTo>
                    <a:cubicBezTo>
                      <a:pt x="1873" y="75251"/>
                      <a:pt x="0" y="80717"/>
                      <a:pt x="0" y="86330"/>
                    </a:cubicBezTo>
                    <a:cubicBezTo>
                      <a:pt x="0" y="91254"/>
                      <a:pt x="1413" y="105826"/>
                      <a:pt x="4762" y="112523"/>
                    </a:cubicBezTo>
                    <a:cubicBezTo>
                      <a:pt x="6042" y="115083"/>
                      <a:pt x="7501" y="117643"/>
                      <a:pt x="9525" y="119667"/>
                    </a:cubicBezTo>
                    <a:cubicBezTo>
                      <a:pt x="11549" y="121691"/>
                      <a:pt x="14288" y="122842"/>
                      <a:pt x="16669" y="124430"/>
                    </a:cubicBezTo>
                    <a:cubicBezTo>
                      <a:pt x="18256" y="126811"/>
                      <a:pt x="19196" y="129785"/>
                      <a:pt x="21431" y="131573"/>
                    </a:cubicBezTo>
                    <a:cubicBezTo>
                      <a:pt x="23391" y="133141"/>
                      <a:pt x="26330" y="132832"/>
                      <a:pt x="28575" y="133955"/>
                    </a:cubicBezTo>
                    <a:cubicBezTo>
                      <a:pt x="31135" y="135235"/>
                      <a:pt x="33338" y="137130"/>
                      <a:pt x="35719" y="138717"/>
                    </a:cubicBezTo>
                    <a:cubicBezTo>
                      <a:pt x="39688" y="137923"/>
                      <a:pt x="43588" y="136624"/>
                      <a:pt x="47625" y="136336"/>
                    </a:cubicBezTo>
                    <a:cubicBezTo>
                      <a:pt x="105448" y="132206"/>
                      <a:pt x="96541" y="151516"/>
                      <a:pt x="104775" y="126811"/>
                    </a:cubicBezTo>
                    <a:cubicBezTo>
                      <a:pt x="105569" y="112523"/>
                      <a:pt x="105516" y="98163"/>
                      <a:pt x="107156" y="83948"/>
                    </a:cubicBezTo>
                    <a:cubicBezTo>
                      <a:pt x="107906" y="77446"/>
                      <a:pt x="111919" y="64898"/>
                      <a:pt x="111919" y="64898"/>
                    </a:cubicBezTo>
                    <a:cubicBezTo>
                      <a:pt x="111851" y="63879"/>
                      <a:pt x="111736" y="30344"/>
                      <a:pt x="107156" y="19655"/>
                    </a:cubicBezTo>
                    <a:cubicBezTo>
                      <a:pt x="105399" y="15554"/>
                      <a:pt x="98684" y="7656"/>
                      <a:pt x="95250" y="5367"/>
                    </a:cubicBezTo>
                    <a:cubicBezTo>
                      <a:pt x="93201" y="4001"/>
                      <a:pt x="79851" y="922"/>
                      <a:pt x="78581" y="605"/>
                    </a:cubicBezTo>
                    <a:cubicBezTo>
                      <a:pt x="64299" y="2033"/>
                      <a:pt x="56091" y="0"/>
                      <a:pt x="45244" y="7748"/>
                    </a:cubicBezTo>
                    <a:cubicBezTo>
                      <a:pt x="31593" y="17498"/>
                      <a:pt x="43778" y="11595"/>
                      <a:pt x="33337" y="22036"/>
                    </a:cubicBezTo>
                    <a:cubicBezTo>
                      <a:pt x="27677" y="27696"/>
                      <a:pt x="18978" y="29204"/>
                      <a:pt x="11906" y="31561"/>
                    </a:cubicBezTo>
                    <a:lnTo>
                      <a:pt x="4762" y="33942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16 Forma libre"/>
              <p:cNvSpPr/>
              <p:nvPr/>
            </p:nvSpPr>
            <p:spPr>
              <a:xfrm rot="13930736">
                <a:off x="5042247" y="2254471"/>
                <a:ext cx="111919" cy="151516"/>
              </a:xfrm>
              <a:custGeom>
                <a:avLst/>
                <a:gdLst>
                  <a:gd name="connsiteX0" fmla="*/ 4762 w 111919"/>
                  <a:gd name="connsiteY0" fmla="*/ 33942 h 151516"/>
                  <a:gd name="connsiteX1" fmla="*/ 4762 w 111919"/>
                  <a:gd name="connsiteY1" fmla="*/ 33942 h 151516"/>
                  <a:gd name="connsiteX2" fmla="*/ 2381 w 111919"/>
                  <a:gd name="connsiteY2" fmla="*/ 69661 h 151516"/>
                  <a:gd name="connsiteX3" fmla="*/ 0 w 111919"/>
                  <a:gd name="connsiteY3" fmla="*/ 86330 h 151516"/>
                  <a:gd name="connsiteX4" fmla="*/ 4762 w 111919"/>
                  <a:gd name="connsiteY4" fmla="*/ 112523 h 151516"/>
                  <a:gd name="connsiteX5" fmla="*/ 9525 w 111919"/>
                  <a:gd name="connsiteY5" fmla="*/ 119667 h 151516"/>
                  <a:gd name="connsiteX6" fmla="*/ 16669 w 111919"/>
                  <a:gd name="connsiteY6" fmla="*/ 124430 h 151516"/>
                  <a:gd name="connsiteX7" fmla="*/ 21431 w 111919"/>
                  <a:gd name="connsiteY7" fmla="*/ 131573 h 151516"/>
                  <a:gd name="connsiteX8" fmla="*/ 28575 w 111919"/>
                  <a:gd name="connsiteY8" fmla="*/ 133955 h 151516"/>
                  <a:gd name="connsiteX9" fmla="*/ 35719 w 111919"/>
                  <a:gd name="connsiteY9" fmla="*/ 138717 h 151516"/>
                  <a:gd name="connsiteX10" fmla="*/ 47625 w 111919"/>
                  <a:gd name="connsiteY10" fmla="*/ 136336 h 151516"/>
                  <a:gd name="connsiteX11" fmla="*/ 104775 w 111919"/>
                  <a:gd name="connsiteY11" fmla="*/ 126811 h 151516"/>
                  <a:gd name="connsiteX12" fmla="*/ 107156 w 111919"/>
                  <a:gd name="connsiteY12" fmla="*/ 83948 h 151516"/>
                  <a:gd name="connsiteX13" fmla="*/ 111919 w 111919"/>
                  <a:gd name="connsiteY13" fmla="*/ 64898 h 151516"/>
                  <a:gd name="connsiteX14" fmla="*/ 107156 w 111919"/>
                  <a:gd name="connsiteY14" fmla="*/ 19655 h 151516"/>
                  <a:gd name="connsiteX15" fmla="*/ 95250 w 111919"/>
                  <a:gd name="connsiteY15" fmla="*/ 5367 h 151516"/>
                  <a:gd name="connsiteX16" fmla="*/ 78581 w 111919"/>
                  <a:gd name="connsiteY16" fmla="*/ 605 h 151516"/>
                  <a:gd name="connsiteX17" fmla="*/ 45244 w 111919"/>
                  <a:gd name="connsiteY17" fmla="*/ 7748 h 151516"/>
                  <a:gd name="connsiteX18" fmla="*/ 33337 w 111919"/>
                  <a:gd name="connsiteY18" fmla="*/ 22036 h 151516"/>
                  <a:gd name="connsiteX19" fmla="*/ 11906 w 111919"/>
                  <a:gd name="connsiteY19" fmla="*/ 31561 h 151516"/>
                  <a:gd name="connsiteX20" fmla="*/ 4762 w 111919"/>
                  <a:gd name="connsiteY20" fmla="*/ 33942 h 15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919" h="151516">
                    <a:moveTo>
                      <a:pt x="4762" y="33942"/>
                    </a:moveTo>
                    <a:lnTo>
                      <a:pt x="4762" y="33942"/>
                    </a:lnTo>
                    <a:cubicBezTo>
                      <a:pt x="3968" y="45848"/>
                      <a:pt x="3461" y="57777"/>
                      <a:pt x="2381" y="69661"/>
                    </a:cubicBezTo>
                    <a:cubicBezTo>
                      <a:pt x="1873" y="75251"/>
                      <a:pt x="0" y="80717"/>
                      <a:pt x="0" y="86330"/>
                    </a:cubicBezTo>
                    <a:cubicBezTo>
                      <a:pt x="0" y="91254"/>
                      <a:pt x="1413" y="105826"/>
                      <a:pt x="4762" y="112523"/>
                    </a:cubicBezTo>
                    <a:cubicBezTo>
                      <a:pt x="6042" y="115083"/>
                      <a:pt x="7501" y="117643"/>
                      <a:pt x="9525" y="119667"/>
                    </a:cubicBezTo>
                    <a:cubicBezTo>
                      <a:pt x="11549" y="121691"/>
                      <a:pt x="14288" y="122842"/>
                      <a:pt x="16669" y="124430"/>
                    </a:cubicBezTo>
                    <a:cubicBezTo>
                      <a:pt x="18256" y="126811"/>
                      <a:pt x="19196" y="129785"/>
                      <a:pt x="21431" y="131573"/>
                    </a:cubicBezTo>
                    <a:cubicBezTo>
                      <a:pt x="23391" y="133141"/>
                      <a:pt x="26330" y="132832"/>
                      <a:pt x="28575" y="133955"/>
                    </a:cubicBezTo>
                    <a:cubicBezTo>
                      <a:pt x="31135" y="135235"/>
                      <a:pt x="33338" y="137130"/>
                      <a:pt x="35719" y="138717"/>
                    </a:cubicBezTo>
                    <a:cubicBezTo>
                      <a:pt x="39688" y="137923"/>
                      <a:pt x="43588" y="136624"/>
                      <a:pt x="47625" y="136336"/>
                    </a:cubicBezTo>
                    <a:cubicBezTo>
                      <a:pt x="105448" y="132206"/>
                      <a:pt x="96541" y="151516"/>
                      <a:pt x="104775" y="126811"/>
                    </a:cubicBezTo>
                    <a:cubicBezTo>
                      <a:pt x="105569" y="112523"/>
                      <a:pt x="105516" y="98163"/>
                      <a:pt x="107156" y="83948"/>
                    </a:cubicBezTo>
                    <a:cubicBezTo>
                      <a:pt x="107906" y="77446"/>
                      <a:pt x="111919" y="64898"/>
                      <a:pt x="111919" y="64898"/>
                    </a:cubicBezTo>
                    <a:cubicBezTo>
                      <a:pt x="111851" y="63879"/>
                      <a:pt x="111736" y="30344"/>
                      <a:pt x="107156" y="19655"/>
                    </a:cubicBezTo>
                    <a:cubicBezTo>
                      <a:pt x="105399" y="15554"/>
                      <a:pt x="98684" y="7656"/>
                      <a:pt x="95250" y="5367"/>
                    </a:cubicBezTo>
                    <a:cubicBezTo>
                      <a:pt x="93201" y="4001"/>
                      <a:pt x="79851" y="922"/>
                      <a:pt x="78581" y="605"/>
                    </a:cubicBezTo>
                    <a:cubicBezTo>
                      <a:pt x="64299" y="2033"/>
                      <a:pt x="56091" y="0"/>
                      <a:pt x="45244" y="7748"/>
                    </a:cubicBezTo>
                    <a:cubicBezTo>
                      <a:pt x="31593" y="17498"/>
                      <a:pt x="43778" y="11595"/>
                      <a:pt x="33337" y="22036"/>
                    </a:cubicBezTo>
                    <a:cubicBezTo>
                      <a:pt x="27677" y="27696"/>
                      <a:pt x="18978" y="29204"/>
                      <a:pt x="11906" y="31561"/>
                    </a:cubicBezTo>
                    <a:lnTo>
                      <a:pt x="4762" y="33942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17 Forma libre"/>
              <p:cNvSpPr/>
              <p:nvPr/>
            </p:nvSpPr>
            <p:spPr>
              <a:xfrm>
                <a:off x="5097381" y="2435890"/>
                <a:ext cx="135631" cy="105471"/>
              </a:xfrm>
              <a:custGeom>
                <a:avLst/>
                <a:gdLst>
                  <a:gd name="connsiteX0" fmla="*/ 58025 w 135631"/>
                  <a:gd name="connsiteY0" fmla="*/ 2510 h 105471"/>
                  <a:gd name="connsiteX1" fmla="*/ 58025 w 135631"/>
                  <a:gd name="connsiteY1" fmla="*/ 2510 h 105471"/>
                  <a:gd name="connsiteX2" fmla="*/ 22307 w 135631"/>
                  <a:gd name="connsiteY2" fmla="*/ 9654 h 105471"/>
                  <a:gd name="connsiteX3" fmla="*/ 8019 w 135631"/>
                  <a:gd name="connsiteY3" fmla="*/ 19179 h 105471"/>
                  <a:gd name="connsiteX4" fmla="*/ 8019 w 135631"/>
                  <a:gd name="connsiteY4" fmla="*/ 85854 h 105471"/>
                  <a:gd name="connsiteX5" fmla="*/ 17544 w 135631"/>
                  <a:gd name="connsiteY5" fmla="*/ 100141 h 105471"/>
                  <a:gd name="connsiteX6" fmla="*/ 24688 w 135631"/>
                  <a:gd name="connsiteY6" fmla="*/ 104904 h 105471"/>
                  <a:gd name="connsiteX7" fmla="*/ 67550 w 135631"/>
                  <a:gd name="connsiteY7" fmla="*/ 102523 h 105471"/>
                  <a:gd name="connsiteX8" fmla="*/ 69932 w 135631"/>
                  <a:gd name="connsiteY8" fmla="*/ 95379 h 105471"/>
                  <a:gd name="connsiteX9" fmla="*/ 74694 w 135631"/>
                  <a:gd name="connsiteY9" fmla="*/ 78710 h 105471"/>
                  <a:gd name="connsiteX10" fmla="*/ 81838 w 135631"/>
                  <a:gd name="connsiteY10" fmla="*/ 71566 h 105471"/>
                  <a:gd name="connsiteX11" fmla="*/ 88982 w 135631"/>
                  <a:gd name="connsiteY11" fmla="*/ 69185 h 105471"/>
                  <a:gd name="connsiteX12" fmla="*/ 117557 w 135631"/>
                  <a:gd name="connsiteY12" fmla="*/ 64423 h 105471"/>
                  <a:gd name="connsiteX13" fmla="*/ 124700 w 135631"/>
                  <a:gd name="connsiteY13" fmla="*/ 62041 h 105471"/>
                  <a:gd name="connsiteX14" fmla="*/ 127082 w 135631"/>
                  <a:gd name="connsiteY14" fmla="*/ 23941 h 105471"/>
                  <a:gd name="connsiteX15" fmla="*/ 124700 w 135631"/>
                  <a:gd name="connsiteY15" fmla="*/ 16798 h 105471"/>
                  <a:gd name="connsiteX16" fmla="*/ 103269 w 135631"/>
                  <a:gd name="connsiteY16" fmla="*/ 9654 h 105471"/>
                  <a:gd name="connsiteX17" fmla="*/ 88982 w 135631"/>
                  <a:gd name="connsiteY17" fmla="*/ 4891 h 105471"/>
                  <a:gd name="connsiteX18" fmla="*/ 58025 w 135631"/>
                  <a:gd name="connsiteY18" fmla="*/ 2510 h 10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5631" h="105471">
                    <a:moveTo>
                      <a:pt x="58025" y="2510"/>
                    </a:moveTo>
                    <a:lnTo>
                      <a:pt x="58025" y="2510"/>
                    </a:lnTo>
                    <a:cubicBezTo>
                      <a:pt x="49733" y="3431"/>
                      <a:pt x="30752" y="4024"/>
                      <a:pt x="22307" y="9654"/>
                    </a:cubicBezTo>
                    <a:lnTo>
                      <a:pt x="8019" y="19179"/>
                    </a:lnTo>
                    <a:cubicBezTo>
                      <a:pt x="0" y="43241"/>
                      <a:pt x="467" y="39030"/>
                      <a:pt x="8019" y="85854"/>
                    </a:cubicBezTo>
                    <a:cubicBezTo>
                      <a:pt x="8930" y="91505"/>
                      <a:pt x="12782" y="96966"/>
                      <a:pt x="17544" y="100141"/>
                    </a:cubicBezTo>
                    <a:lnTo>
                      <a:pt x="24688" y="104904"/>
                    </a:lnTo>
                    <a:cubicBezTo>
                      <a:pt x="38975" y="104110"/>
                      <a:pt x="53548" y="105471"/>
                      <a:pt x="67550" y="102523"/>
                    </a:cubicBezTo>
                    <a:cubicBezTo>
                      <a:pt x="70006" y="102006"/>
                      <a:pt x="69242" y="97793"/>
                      <a:pt x="69932" y="95379"/>
                    </a:cubicBezTo>
                    <a:cubicBezTo>
                      <a:pt x="70329" y="93990"/>
                      <a:pt x="73267" y="80851"/>
                      <a:pt x="74694" y="78710"/>
                    </a:cubicBezTo>
                    <a:cubicBezTo>
                      <a:pt x="76562" y="75908"/>
                      <a:pt x="79036" y="73434"/>
                      <a:pt x="81838" y="71566"/>
                    </a:cubicBezTo>
                    <a:cubicBezTo>
                      <a:pt x="83927" y="70174"/>
                      <a:pt x="86521" y="69677"/>
                      <a:pt x="88982" y="69185"/>
                    </a:cubicBezTo>
                    <a:cubicBezTo>
                      <a:pt x="98451" y="67291"/>
                      <a:pt x="117557" y="64423"/>
                      <a:pt x="117557" y="64423"/>
                    </a:cubicBezTo>
                    <a:cubicBezTo>
                      <a:pt x="119938" y="63629"/>
                      <a:pt x="122740" y="63609"/>
                      <a:pt x="124700" y="62041"/>
                    </a:cubicBezTo>
                    <a:cubicBezTo>
                      <a:pt x="135631" y="53296"/>
                      <a:pt x="128140" y="32405"/>
                      <a:pt x="127082" y="23941"/>
                    </a:cubicBezTo>
                    <a:cubicBezTo>
                      <a:pt x="126771" y="21450"/>
                      <a:pt x="126268" y="18758"/>
                      <a:pt x="124700" y="16798"/>
                    </a:cubicBezTo>
                    <a:cubicBezTo>
                      <a:pt x="119203" y="9927"/>
                      <a:pt x="110825" y="11543"/>
                      <a:pt x="103269" y="9654"/>
                    </a:cubicBezTo>
                    <a:cubicBezTo>
                      <a:pt x="98399" y="8436"/>
                      <a:pt x="93744" y="6479"/>
                      <a:pt x="88982" y="4891"/>
                    </a:cubicBezTo>
                    <a:cubicBezTo>
                      <a:pt x="74310" y="0"/>
                      <a:pt x="63184" y="2907"/>
                      <a:pt x="58025" y="2510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18 Forma libre"/>
              <p:cNvSpPr/>
              <p:nvPr/>
            </p:nvSpPr>
            <p:spPr>
              <a:xfrm>
                <a:off x="4902994" y="2177576"/>
                <a:ext cx="80962" cy="96622"/>
              </a:xfrm>
              <a:custGeom>
                <a:avLst/>
                <a:gdLst>
                  <a:gd name="connsiteX0" fmla="*/ 64294 w 80962"/>
                  <a:gd name="connsiteY0" fmla="*/ 20318 h 96622"/>
                  <a:gd name="connsiteX1" fmla="*/ 64294 w 80962"/>
                  <a:gd name="connsiteY1" fmla="*/ 20318 h 96622"/>
                  <a:gd name="connsiteX2" fmla="*/ 52387 w 80962"/>
                  <a:gd name="connsiteY2" fmla="*/ 3649 h 96622"/>
                  <a:gd name="connsiteX3" fmla="*/ 9525 w 80962"/>
                  <a:gd name="connsiteY3" fmla="*/ 8412 h 96622"/>
                  <a:gd name="connsiteX4" fmla="*/ 2381 w 80962"/>
                  <a:gd name="connsiteY4" fmla="*/ 13174 h 96622"/>
                  <a:gd name="connsiteX5" fmla="*/ 0 w 80962"/>
                  <a:gd name="connsiteY5" fmla="*/ 20318 h 96622"/>
                  <a:gd name="connsiteX6" fmla="*/ 2381 w 80962"/>
                  <a:gd name="connsiteY6" fmla="*/ 48893 h 96622"/>
                  <a:gd name="connsiteX7" fmla="*/ 7144 w 80962"/>
                  <a:gd name="connsiteY7" fmla="*/ 63180 h 96622"/>
                  <a:gd name="connsiteX8" fmla="*/ 16669 w 80962"/>
                  <a:gd name="connsiteY8" fmla="*/ 89374 h 96622"/>
                  <a:gd name="connsiteX9" fmla="*/ 23812 w 80962"/>
                  <a:gd name="connsiteY9" fmla="*/ 94137 h 96622"/>
                  <a:gd name="connsiteX10" fmla="*/ 30956 w 80962"/>
                  <a:gd name="connsiteY10" fmla="*/ 96518 h 96622"/>
                  <a:gd name="connsiteX11" fmla="*/ 40481 w 80962"/>
                  <a:gd name="connsiteY11" fmla="*/ 94137 h 96622"/>
                  <a:gd name="connsiteX12" fmla="*/ 45244 w 80962"/>
                  <a:gd name="connsiteY12" fmla="*/ 79849 h 96622"/>
                  <a:gd name="connsiteX13" fmla="*/ 50006 w 80962"/>
                  <a:gd name="connsiteY13" fmla="*/ 72705 h 96622"/>
                  <a:gd name="connsiteX14" fmla="*/ 57150 w 80962"/>
                  <a:gd name="connsiteY14" fmla="*/ 67943 h 96622"/>
                  <a:gd name="connsiteX15" fmla="*/ 69056 w 80962"/>
                  <a:gd name="connsiteY15" fmla="*/ 56037 h 96622"/>
                  <a:gd name="connsiteX16" fmla="*/ 73819 w 80962"/>
                  <a:gd name="connsiteY16" fmla="*/ 48893 h 96622"/>
                  <a:gd name="connsiteX17" fmla="*/ 80962 w 80962"/>
                  <a:gd name="connsiteY17" fmla="*/ 41749 h 96622"/>
                  <a:gd name="connsiteX18" fmla="*/ 78581 w 80962"/>
                  <a:gd name="connsiteY18" fmla="*/ 22699 h 96622"/>
                  <a:gd name="connsiteX19" fmla="*/ 71437 w 80962"/>
                  <a:gd name="connsiteY19" fmla="*/ 17937 h 96622"/>
                  <a:gd name="connsiteX20" fmla="*/ 64294 w 80962"/>
                  <a:gd name="connsiteY20" fmla="*/ 20318 h 9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0962" h="96622">
                    <a:moveTo>
                      <a:pt x="64294" y="20318"/>
                    </a:moveTo>
                    <a:lnTo>
                      <a:pt x="64294" y="20318"/>
                    </a:lnTo>
                    <a:cubicBezTo>
                      <a:pt x="60325" y="14762"/>
                      <a:pt x="58898" y="5705"/>
                      <a:pt x="52387" y="3649"/>
                    </a:cubicBezTo>
                    <a:cubicBezTo>
                      <a:pt x="40831" y="0"/>
                      <a:pt x="22500" y="5167"/>
                      <a:pt x="9525" y="8412"/>
                    </a:cubicBezTo>
                    <a:cubicBezTo>
                      <a:pt x="7144" y="9999"/>
                      <a:pt x="4169" y="10939"/>
                      <a:pt x="2381" y="13174"/>
                    </a:cubicBezTo>
                    <a:cubicBezTo>
                      <a:pt x="813" y="15134"/>
                      <a:pt x="0" y="17808"/>
                      <a:pt x="0" y="20318"/>
                    </a:cubicBezTo>
                    <a:cubicBezTo>
                      <a:pt x="0" y="29876"/>
                      <a:pt x="810" y="39465"/>
                      <a:pt x="2381" y="48893"/>
                    </a:cubicBezTo>
                    <a:cubicBezTo>
                      <a:pt x="3206" y="53845"/>
                      <a:pt x="5927" y="58310"/>
                      <a:pt x="7144" y="63180"/>
                    </a:cubicBezTo>
                    <a:cubicBezTo>
                      <a:pt x="9402" y="72214"/>
                      <a:pt x="9673" y="82378"/>
                      <a:pt x="16669" y="89374"/>
                    </a:cubicBezTo>
                    <a:cubicBezTo>
                      <a:pt x="18693" y="91398"/>
                      <a:pt x="21252" y="92857"/>
                      <a:pt x="23812" y="94137"/>
                    </a:cubicBezTo>
                    <a:cubicBezTo>
                      <a:pt x="26057" y="95260"/>
                      <a:pt x="28575" y="95724"/>
                      <a:pt x="30956" y="96518"/>
                    </a:cubicBezTo>
                    <a:cubicBezTo>
                      <a:pt x="34131" y="95724"/>
                      <a:pt x="38351" y="96622"/>
                      <a:pt x="40481" y="94137"/>
                    </a:cubicBezTo>
                    <a:cubicBezTo>
                      <a:pt x="43748" y="90325"/>
                      <a:pt x="42459" y="84026"/>
                      <a:pt x="45244" y="79849"/>
                    </a:cubicBezTo>
                    <a:cubicBezTo>
                      <a:pt x="46831" y="77468"/>
                      <a:pt x="47982" y="74729"/>
                      <a:pt x="50006" y="72705"/>
                    </a:cubicBezTo>
                    <a:cubicBezTo>
                      <a:pt x="52030" y="70681"/>
                      <a:pt x="54769" y="69530"/>
                      <a:pt x="57150" y="67943"/>
                    </a:cubicBezTo>
                    <a:cubicBezTo>
                      <a:pt x="69846" y="48896"/>
                      <a:pt x="53184" y="71908"/>
                      <a:pt x="69056" y="56037"/>
                    </a:cubicBezTo>
                    <a:cubicBezTo>
                      <a:pt x="71080" y="54013"/>
                      <a:pt x="71987" y="51092"/>
                      <a:pt x="73819" y="48893"/>
                    </a:cubicBezTo>
                    <a:cubicBezTo>
                      <a:pt x="75975" y="46306"/>
                      <a:pt x="78581" y="44130"/>
                      <a:pt x="80962" y="41749"/>
                    </a:cubicBezTo>
                    <a:cubicBezTo>
                      <a:pt x="80168" y="35399"/>
                      <a:pt x="80958" y="28641"/>
                      <a:pt x="78581" y="22699"/>
                    </a:cubicBezTo>
                    <a:cubicBezTo>
                      <a:pt x="77518" y="20042"/>
                      <a:pt x="73461" y="19961"/>
                      <a:pt x="71437" y="17937"/>
                    </a:cubicBezTo>
                    <a:cubicBezTo>
                      <a:pt x="70182" y="16682"/>
                      <a:pt x="65485" y="19921"/>
                      <a:pt x="64294" y="20318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19 Forma libre"/>
              <p:cNvSpPr/>
              <p:nvPr/>
            </p:nvSpPr>
            <p:spPr>
              <a:xfrm>
                <a:off x="5261530" y="2308183"/>
                <a:ext cx="89934" cy="96880"/>
              </a:xfrm>
              <a:custGeom>
                <a:avLst/>
                <a:gdLst>
                  <a:gd name="connsiteX0" fmla="*/ 20083 w 89934"/>
                  <a:gd name="connsiteY0" fmla="*/ 15917 h 96880"/>
                  <a:gd name="connsiteX1" fmla="*/ 20083 w 89934"/>
                  <a:gd name="connsiteY1" fmla="*/ 15917 h 96880"/>
                  <a:gd name="connsiteX2" fmla="*/ 8176 w 89934"/>
                  <a:gd name="connsiteY2" fmla="*/ 49255 h 96880"/>
                  <a:gd name="connsiteX3" fmla="*/ 3414 w 89934"/>
                  <a:gd name="connsiteY3" fmla="*/ 63542 h 96880"/>
                  <a:gd name="connsiteX4" fmla="*/ 1033 w 89934"/>
                  <a:gd name="connsiteY4" fmla="*/ 70686 h 96880"/>
                  <a:gd name="connsiteX5" fmla="*/ 3414 w 89934"/>
                  <a:gd name="connsiteY5" fmla="*/ 84973 h 96880"/>
                  <a:gd name="connsiteX6" fmla="*/ 17701 w 89934"/>
                  <a:gd name="connsiteY6" fmla="*/ 87355 h 96880"/>
                  <a:gd name="connsiteX7" fmla="*/ 31989 w 89934"/>
                  <a:gd name="connsiteY7" fmla="*/ 92117 h 96880"/>
                  <a:gd name="connsiteX8" fmla="*/ 39133 w 89934"/>
                  <a:gd name="connsiteY8" fmla="*/ 94498 h 96880"/>
                  <a:gd name="connsiteX9" fmla="*/ 55801 w 89934"/>
                  <a:gd name="connsiteY9" fmla="*/ 96880 h 96880"/>
                  <a:gd name="connsiteX10" fmla="*/ 62945 w 89934"/>
                  <a:gd name="connsiteY10" fmla="*/ 92117 h 96880"/>
                  <a:gd name="connsiteX11" fmla="*/ 74851 w 89934"/>
                  <a:gd name="connsiteY11" fmla="*/ 73067 h 96880"/>
                  <a:gd name="connsiteX12" fmla="*/ 77233 w 89934"/>
                  <a:gd name="connsiteY12" fmla="*/ 65923 h 96880"/>
                  <a:gd name="connsiteX13" fmla="*/ 86758 w 89934"/>
                  <a:gd name="connsiteY13" fmla="*/ 56398 h 96880"/>
                  <a:gd name="connsiteX14" fmla="*/ 79614 w 89934"/>
                  <a:gd name="connsiteY14" fmla="*/ 20680 h 96880"/>
                  <a:gd name="connsiteX15" fmla="*/ 72470 w 89934"/>
                  <a:gd name="connsiteY15" fmla="*/ 15917 h 96880"/>
                  <a:gd name="connsiteX16" fmla="*/ 67708 w 89934"/>
                  <a:gd name="connsiteY16" fmla="*/ 8773 h 96880"/>
                  <a:gd name="connsiteX17" fmla="*/ 41514 w 89934"/>
                  <a:gd name="connsiteY17" fmla="*/ 6392 h 96880"/>
                  <a:gd name="connsiteX18" fmla="*/ 20083 w 89934"/>
                  <a:gd name="connsiteY18" fmla="*/ 15917 h 96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9934" h="96880">
                    <a:moveTo>
                      <a:pt x="20083" y="15917"/>
                    </a:moveTo>
                    <a:lnTo>
                      <a:pt x="20083" y="15917"/>
                    </a:lnTo>
                    <a:cubicBezTo>
                      <a:pt x="11178" y="39662"/>
                      <a:pt x="15082" y="28537"/>
                      <a:pt x="8176" y="49255"/>
                    </a:cubicBezTo>
                    <a:lnTo>
                      <a:pt x="3414" y="63542"/>
                    </a:lnTo>
                    <a:lnTo>
                      <a:pt x="1033" y="70686"/>
                    </a:lnTo>
                    <a:cubicBezTo>
                      <a:pt x="1827" y="75448"/>
                      <a:pt x="0" y="81559"/>
                      <a:pt x="3414" y="84973"/>
                    </a:cubicBezTo>
                    <a:cubicBezTo>
                      <a:pt x="6828" y="88387"/>
                      <a:pt x="13017" y="86184"/>
                      <a:pt x="17701" y="87355"/>
                    </a:cubicBezTo>
                    <a:cubicBezTo>
                      <a:pt x="22571" y="88573"/>
                      <a:pt x="27226" y="90530"/>
                      <a:pt x="31989" y="92117"/>
                    </a:cubicBezTo>
                    <a:cubicBezTo>
                      <a:pt x="34370" y="92911"/>
                      <a:pt x="36648" y="94143"/>
                      <a:pt x="39133" y="94498"/>
                    </a:cubicBezTo>
                    <a:lnTo>
                      <a:pt x="55801" y="96880"/>
                    </a:lnTo>
                    <a:cubicBezTo>
                      <a:pt x="58182" y="95292"/>
                      <a:pt x="61428" y="94544"/>
                      <a:pt x="62945" y="92117"/>
                    </a:cubicBezTo>
                    <a:cubicBezTo>
                      <a:pt x="77115" y="69446"/>
                      <a:pt x="58684" y="83847"/>
                      <a:pt x="74851" y="73067"/>
                    </a:cubicBezTo>
                    <a:cubicBezTo>
                      <a:pt x="75645" y="70686"/>
                      <a:pt x="75458" y="67698"/>
                      <a:pt x="77233" y="65923"/>
                    </a:cubicBezTo>
                    <a:cubicBezTo>
                      <a:pt x="89934" y="53222"/>
                      <a:pt x="80405" y="75450"/>
                      <a:pt x="86758" y="56398"/>
                    </a:cubicBezTo>
                    <a:cubicBezTo>
                      <a:pt x="85667" y="43307"/>
                      <a:pt x="89220" y="30286"/>
                      <a:pt x="79614" y="20680"/>
                    </a:cubicBezTo>
                    <a:cubicBezTo>
                      <a:pt x="77590" y="18656"/>
                      <a:pt x="74851" y="17505"/>
                      <a:pt x="72470" y="15917"/>
                    </a:cubicBezTo>
                    <a:cubicBezTo>
                      <a:pt x="70883" y="13536"/>
                      <a:pt x="69732" y="10797"/>
                      <a:pt x="67708" y="8773"/>
                    </a:cubicBezTo>
                    <a:cubicBezTo>
                      <a:pt x="58935" y="0"/>
                      <a:pt x="55140" y="4689"/>
                      <a:pt x="41514" y="6392"/>
                    </a:cubicBezTo>
                    <a:cubicBezTo>
                      <a:pt x="32864" y="9275"/>
                      <a:pt x="23655" y="14330"/>
                      <a:pt x="20083" y="15917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20 Forma libre"/>
              <p:cNvSpPr/>
              <p:nvPr/>
            </p:nvSpPr>
            <p:spPr>
              <a:xfrm>
                <a:off x="4953214" y="2354291"/>
                <a:ext cx="106083" cy="124685"/>
              </a:xfrm>
              <a:custGeom>
                <a:avLst/>
                <a:gdLst>
                  <a:gd name="connsiteX0" fmla="*/ 99799 w 106083"/>
                  <a:gd name="connsiteY0" fmla="*/ 79347 h 124685"/>
                  <a:gd name="connsiteX1" fmla="*/ 99799 w 106083"/>
                  <a:gd name="connsiteY1" fmla="*/ 79347 h 124685"/>
                  <a:gd name="connsiteX2" fmla="*/ 85511 w 106083"/>
                  <a:gd name="connsiteY2" fmla="*/ 62678 h 124685"/>
                  <a:gd name="connsiteX3" fmla="*/ 75986 w 106083"/>
                  <a:gd name="connsiteY3" fmla="*/ 50772 h 124685"/>
                  <a:gd name="connsiteX4" fmla="*/ 66461 w 106083"/>
                  <a:gd name="connsiteY4" fmla="*/ 38865 h 124685"/>
                  <a:gd name="connsiteX5" fmla="*/ 61699 w 106083"/>
                  <a:gd name="connsiteY5" fmla="*/ 31722 h 124685"/>
                  <a:gd name="connsiteX6" fmla="*/ 40267 w 106083"/>
                  <a:gd name="connsiteY6" fmla="*/ 19815 h 124685"/>
                  <a:gd name="connsiteX7" fmla="*/ 25980 w 106083"/>
                  <a:gd name="connsiteY7" fmla="*/ 10290 h 124685"/>
                  <a:gd name="connsiteX8" fmla="*/ 18836 w 106083"/>
                  <a:gd name="connsiteY8" fmla="*/ 5528 h 124685"/>
                  <a:gd name="connsiteX9" fmla="*/ 11692 w 106083"/>
                  <a:gd name="connsiteY9" fmla="*/ 765 h 124685"/>
                  <a:gd name="connsiteX10" fmla="*/ 2167 w 106083"/>
                  <a:gd name="connsiteY10" fmla="*/ 3147 h 124685"/>
                  <a:gd name="connsiteX11" fmla="*/ 14074 w 106083"/>
                  <a:gd name="connsiteY11" fmla="*/ 26959 h 124685"/>
                  <a:gd name="connsiteX12" fmla="*/ 23599 w 106083"/>
                  <a:gd name="connsiteY12" fmla="*/ 41247 h 124685"/>
                  <a:gd name="connsiteX13" fmla="*/ 28361 w 106083"/>
                  <a:gd name="connsiteY13" fmla="*/ 48390 h 124685"/>
                  <a:gd name="connsiteX14" fmla="*/ 35505 w 106083"/>
                  <a:gd name="connsiteY14" fmla="*/ 72203 h 124685"/>
                  <a:gd name="connsiteX15" fmla="*/ 37886 w 106083"/>
                  <a:gd name="connsiteY15" fmla="*/ 79347 h 124685"/>
                  <a:gd name="connsiteX16" fmla="*/ 52174 w 106083"/>
                  <a:gd name="connsiteY16" fmla="*/ 88872 h 124685"/>
                  <a:gd name="connsiteX17" fmla="*/ 66461 w 106083"/>
                  <a:gd name="connsiteY17" fmla="*/ 93634 h 124685"/>
                  <a:gd name="connsiteX18" fmla="*/ 87892 w 106083"/>
                  <a:gd name="connsiteY18" fmla="*/ 105540 h 124685"/>
                  <a:gd name="connsiteX19" fmla="*/ 92655 w 106083"/>
                  <a:gd name="connsiteY19" fmla="*/ 112684 h 124685"/>
                  <a:gd name="connsiteX20" fmla="*/ 104561 w 106083"/>
                  <a:gd name="connsiteY20" fmla="*/ 117447 h 124685"/>
                  <a:gd name="connsiteX21" fmla="*/ 99799 w 106083"/>
                  <a:gd name="connsiteY21" fmla="*/ 79347 h 124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6083" h="124685">
                    <a:moveTo>
                      <a:pt x="99799" y="79347"/>
                    </a:moveTo>
                    <a:lnTo>
                      <a:pt x="99799" y="79347"/>
                    </a:lnTo>
                    <a:cubicBezTo>
                      <a:pt x="95036" y="73791"/>
                      <a:pt x="89708" y="68673"/>
                      <a:pt x="85511" y="62678"/>
                    </a:cubicBezTo>
                    <a:cubicBezTo>
                      <a:pt x="75447" y="48301"/>
                      <a:pt x="92947" y="62077"/>
                      <a:pt x="75986" y="50772"/>
                    </a:cubicBezTo>
                    <a:cubicBezTo>
                      <a:pt x="71351" y="36865"/>
                      <a:pt x="77232" y="49636"/>
                      <a:pt x="66461" y="38865"/>
                    </a:cubicBezTo>
                    <a:cubicBezTo>
                      <a:pt x="64438" y="36842"/>
                      <a:pt x="63853" y="33606"/>
                      <a:pt x="61699" y="31722"/>
                    </a:cubicBezTo>
                    <a:cubicBezTo>
                      <a:pt x="36058" y="9287"/>
                      <a:pt x="56904" y="29058"/>
                      <a:pt x="40267" y="19815"/>
                    </a:cubicBezTo>
                    <a:cubicBezTo>
                      <a:pt x="35264" y="17035"/>
                      <a:pt x="30742" y="13465"/>
                      <a:pt x="25980" y="10290"/>
                    </a:cubicBezTo>
                    <a:lnTo>
                      <a:pt x="18836" y="5528"/>
                    </a:lnTo>
                    <a:lnTo>
                      <a:pt x="11692" y="765"/>
                    </a:lnTo>
                    <a:cubicBezTo>
                      <a:pt x="8517" y="1559"/>
                      <a:pt x="3066" y="0"/>
                      <a:pt x="2167" y="3147"/>
                    </a:cubicBezTo>
                    <a:cubicBezTo>
                      <a:pt x="0" y="10731"/>
                      <a:pt x="10389" y="21694"/>
                      <a:pt x="14074" y="26959"/>
                    </a:cubicBezTo>
                    <a:cubicBezTo>
                      <a:pt x="17356" y="31648"/>
                      <a:pt x="20424" y="36484"/>
                      <a:pt x="23599" y="41247"/>
                    </a:cubicBezTo>
                    <a:lnTo>
                      <a:pt x="28361" y="48390"/>
                    </a:lnTo>
                    <a:cubicBezTo>
                      <a:pt x="31960" y="62789"/>
                      <a:pt x="29706" y="54805"/>
                      <a:pt x="35505" y="72203"/>
                    </a:cubicBezTo>
                    <a:cubicBezTo>
                      <a:pt x="36299" y="74584"/>
                      <a:pt x="35797" y="77955"/>
                      <a:pt x="37886" y="79347"/>
                    </a:cubicBezTo>
                    <a:cubicBezTo>
                      <a:pt x="42649" y="82522"/>
                      <a:pt x="46744" y="87062"/>
                      <a:pt x="52174" y="88872"/>
                    </a:cubicBezTo>
                    <a:lnTo>
                      <a:pt x="66461" y="93634"/>
                    </a:lnTo>
                    <a:cubicBezTo>
                      <a:pt x="82837" y="104551"/>
                      <a:pt x="75319" y="101349"/>
                      <a:pt x="87892" y="105540"/>
                    </a:cubicBezTo>
                    <a:cubicBezTo>
                      <a:pt x="89480" y="107921"/>
                      <a:pt x="91375" y="110124"/>
                      <a:pt x="92655" y="112684"/>
                    </a:cubicBezTo>
                    <a:cubicBezTo>
                      <a:pt x="96150" y="119674"/>
                      <a:pt x="92498" y="124685"/>
                      <a:pt x="104561" y="117447"/>
                    </a:cubicBezTo>
                    <a:cubicBezTo>
                      <a:pt x="106083" y="116534"/>
                      <a:pt x="100593" y="85697"/>
                      <a:pt x="99799" y="79347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" name="21 Forma libre"/>
              <p:cNvSpPr/>
              <p:nvPr/>
            </p:nvSpPr>
            <p:spPr>
              <a:xfrm>
                <a:off x="5276850" y="2428875"/>
                <a:ext cx="107417" cy="111919"/>
              </a:xfrm>
              <a:custGeom>
                <a:avLst/>
                <a:gdLst>
                  <a:gd name="connsiteX0" fmla="*/ 78581 w 107417"/>
                  <a:gd name="connsiteY0" fmla="*/ 0 h 111919"/>
                  <a:gd name="connsiteX1" fmla="*/ 78581 w 107417"/>
                  <a:gd name="connsiteY1" fmla="*/ 0 h 111919"/>
                  <a:gd name="connsiteX2" fmla="*/ 76200 w 107417"/>
                  <a:gd name="connsiteY2" fmla="*/ 21431 h 111919"/>
                  <a:gd name="connsiteX3" fmla="*/ 66675 w 107417"/>
                  <a:gd name="connsiteY3" fmla="*/ 38100 h 111919"/>
                  <a:gd name="connsiteX4" fmla="*/ 57150 w 107417"/>
                  <a:gd name="connsiteY4" fmla="*/ 52388 h 111919"/>
                  <a:gd name="connsiteX5" fmla="*/ 52388 w 107417"/>
                  <a:gd name="connsiteY5" fmla="*/ 59531 h 111919"/>
                  <a:gd name="connsiteX6" fmla="*/ 38100 w 107417"/>
                  <a:gd name="connsiteY6" fmla="*/ 73819 h 111919"/>
                  <a:gd name="connsiteX7" fmla="*/ 23813 w 107417"/>
                  <a:gd name="connsiteY7" fmla="*/ 78581 h 111919"/>
                  <a:gd name="connsiteX8" fmla="*/ 16669 w 107417"/>
                  <a:gd name="connsiteY8" fmla="*/ 83344 h 111919"/>
                  <a:gd name="connsiteX9" fmla="*/ 9525 w 107417"/>
                  <a:gd name="connsiteY9" fmla="*/ 85725 h 111919"/>
                  <a:gd name="connsiteX10" fmla="*/ 0 w 107417"/>
                  <a:gd name="connsiteY10" fmla="*/ 102394 h 111919"/>
                  <a:gd name="connsiteX11" fmla="*/ 2381 w 107417"/>
                  <a:gd name="connsiteY11" fmla="*/ 109538 h 111919"/>
                  <a:gd name="connsiteX12" fmla="*/ 14288 w 107417"/>
                  <a:gd name="connsiteY12" fmla="*/ 111919 h 111919"/>
                  <a:gd name="connsiteX13" fmla="*/ 59531 w 107417"/>
                  <a:gd name="connsiteY13" fmla="*/ 109538 h 111919"/>
                  <a:gd name="connsiteX14" fmla="*/ 69056 w 107417"/>
                  <a:gd name="connsiteY14" fmla="*/ 107156 h 111919"/>
                  <a:gd name="connsiteX15" fmla="*/ 78581 w 107417"/>
                  <a:gd name="connsiteY15" fmla="*/ 90488 h 111919"/>
                  <a:gd name="connsiteX16" fmla="*/ 85725 w 107417"/>
                  <a:gd name="connsiteY16" fmla="*/ 66675 h 111919"/>
                  <a:gd name="connsiteX17" fmla="*/ 90488 w 107417"/>
                  <a:gd name="connsiteY17" fmla="*/ 59531 h 111919"/>
                  <a:gd name="connsiteX18" fmla="*/ 92869 w 107417"/>
                  <a:gd name="connsiteY18" fmla="*/ 52388 h 111919"/>
                  <a:gd name="connsiteX19" fmla="*/ 100013 w 107417"/>
                  <a:gd name="connsiteY19" fmla="*/ 47625 h 111919"/>
                  <a:gd name="connsiteX20" fmla="*/ 104775 w 107417"/>
                  <a:gd name="connsiteY20" fmla="*/ 33338 h 111919"/>
                  <a:gd name="connsiteX21" fmla="*/ 78581 w 107417"/>
                  <a:gd name="connsiteY21" fmla="*/ 0 h 111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7417" h="111919">
                    <a:moveTo>
                      <a:pt x="78581" y="0"/>
                    </a:moveTo>
                    <a:lnTo>
                      <a:pt x="78581" y="0"/>
                    </a:lnTo>
                    <a:cubicBezTo>
                      <a:pt x="77787" y="7144"/>
                      <a:pt x="77382" y="14341"/>
                      <a:pt x="76200" y="21431"/>
                    </a:cubicBezTo>
                    <a:cubicBezTo>
                      <a:pt x="74836" y="29616"/>
                      <a:pt x="71733" y="30874"/>
                      <a:pt x="66675" y="38100"/>
                    </a:cubicBezTo>
                    <a:cubicBezTo>
                      <a:pt x="63393" y="42789"/>
                      <a:pt x="60325" y="47625"/>
                      <a:pt x="57150" y="52388"/>
                    </a:cubicBezTo>
                    <a:cubicBezTo>
                      <a:pt x="55563" y="54769"/>
                      <a:pt x="54411" y="57508"/>
                      <a:pt x="52388" y="59531"/>
                    </a:cubicBezTo>
                    <a:cubicBezTo>
                      <a:pt x="47625" y="64294"/>
                      <a:pt x="44490" y="71689"/>
                      <a:pt x="38100" y="73819"/>
                    </a:cubicBezTo>
                    <a:lnTo>
                      <a:pt x="23813" y="78581"/>
                    </a:lnTo>
                    <a:cubicBezTo>
                      <a:pt x="21432" y="80169"/>
                      <a:pt x="19229" y="82064"/>
                      <a:pt x="16669" y="83344"/>
                    </a:cubicBezTo>
                    <a:cubicBezTo>
                      <a:pt x="14424" y="84467"/>
                      <a:pt x="11485" y="84157"/>
                      <a:pt x="9525" y="85725"/>
                    </a:cubicBezTo>
                    <a:cubicBezTo>
                      <a:pt x="6722" y="87967"/>
                      <a:pt x="1171" y="100053"/>
                      <a:pt x="0" y="102394"/>
                    </a:cubicBezTo>
                    <a:cubicBezTo>
                      <a:pt x="794" y="104775"/>
                      <a:pt x="292" y="108146"/>
                      <a:pt x="2381" y="109538"/>
                    </a:cubicBezTo>
                    <a:cubicBezTo>
                      <a:pt x="5749" y="111783"/>
                      <a:pt x="10240" y="111919"/>
                      <a:pt x="14288" y="111919"/>
                    </a:cubicBezTo>
                    <a:cubicBezTo>
                      <a:pt x="29390" y="111919"/>
                      <a:pt x="44450" y="110332"/>
                      <a:pt x="59531" y="109538"/>
                    </a:cubicBezTo>
                    <a:cubicBezTo>
                      <a:pt x="62706" y="108744"/>
                      <a:pt x="66333" y="108971"/>
                      <a:pt x="69056" y="107156"/>
                    </a:cubicBezTo>
                    <a:cubicBezTo>
                      <a:pt x="71361" y="105619"/>
                      <a:pt x="78031" y="91956"/>
                      <a:pt x="78581" y="90488"/>
                    </a:cubicBezTo>
                    <a:cubicBezTo>
                      <a:pt x="81431" y="82888"/>
                      <a:pt x="81078" y="73644"/>
                      <a:pt x="85725" y="66675"/>
                    </a:cubicBezTo>
                    <a:lnTo>
                      <a:pt x="90488" y="59531"/>
                    </a:lnTo>
                    <a:cubicBezTo>
                      <a:pt x="91282" y="57150"/>
                      <a:pt x="91301" y="54348"/>
                      <a:pt x="92869" y="52388"/>
                    </a:cubicBezTo>
                    <a:cubicBezTo>
                      <a:pt x="94657" y="50153"/>
                      <a:pt x="98496" y="50052"/>
                      <a:pt x="100013" y="47625"/>
                    </a:cubicBezTo>
                    <a:cubicBezTo>
                      <a:pt x="102674" y="43368"/>
                      <a:pt x="104775" y="33338"/>
                      <a:pt x="104775" y="33338"/>
                    </a:cubicBezTo>
                    <a:cubicBezTo>
                      <a:pt x="107417" y="17484"/>
                      <a:pt x="82947" y="5556"/>
                      <a:pt x="78581" y="0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22 Forma libre"/>
              <p:cNvSpPr/>
              <p:nvPr/>
            </p:nvSpPr>
            <p:spPr>
              <a:xfrm>
                <a:off x="5303044" y="2233613"/>
                <a:ext cx="176653" cy="112524"/>
              </a:xfrm>
              <a:custGeom>
                <a:avLst/>
                <a:gdLst>
                  <a:gd name="connsiteX0" fmla="*/ 4762 w 176653"/>
                  <a:gd name="connsiteY0" fmla="*/ 0 h 112524"/>
                  <a:gd name="connsiteX1" fmla="*/ 4762 w 176653"/>
                  <a:gd name="connsiteY1" fmla="*/ 0 h 112524"/>
                  <a:gd name="connsiteX2" fmla="*/ 52387 w 176653"/>
                  <a:gd name="connsiteY2" fmla="*/ 2381 h 112524"/>
                  <a:gd name="connsiteX3" fmla="*/ 76200 w 176653"/>
                  <a:gd name="connsiteY3" fmla="*/ 7143 h 112524"/>
                  <a:gd name="connsiteX4" fmla="*/ 97631 w 176653"/>
                  <a:gd name="connsiteY4" fmla="*/ 19050 h 112524"/>
                  <a:gd name="connsiteX5" fmla="*/ 97631 w 176653"/>
                  <a:gd name="connsiteY5" fmla="*/ 19050 h 112524"/>
                  <a:gd name="connsiteX6" fmla="*/ 111919 w 176653"/>
                  <a:gd name="connsiteY6" fmla="*/ 23812 h 112524"/>
                  <a:gd name="connsiteX7" fmla="*/ 145256 w 176653"/>
                  <a:gd name="connsiteY7" fmla="*/ 47625 h 112524"/>
                  <a:gd name="connsiteX8" fmla="*/ 159544 w 176653"/>
                  <a:gd name="connsiteY8" fmla="*/ 54768 h 112524"/>
                  <a:gd name="connsiteX9" fmla="*/ 161925 w 176653"/>
                  <a:gd name="connsiteY9" fmla="*/ 61912 h 112524"/>
                  <a:gd name="connsiteX10" fmla="*/ 169069 w 176653"/>
                  <a:gd name="connsiteY10" fmla="*/ 76200 h 112524"/>
                  <a:gd name="connsiteX11" fmla="*/ 140494 w 176653"/>
                  <a:gd name="connsiteY11" fmla="*/ 104775 h 112524"/>
                  <a:gd name="connsiteX12" fmla="*/ 133350 w 176653"/>
                  <a:gd name="connsiteY12" fmla="*/ 100012 h 112524"/>
                  <a:gd name="connsiteX13" fmla="*/ 121444 w 176653"/>
                  <a:gd name="connsiteY13" fmla="*/ 76200 h 112524"/>
                  <a:gd name="connsiteX14" fmla="*/ 119062 w 176653"/>
                  <a:gd name="connsiteY14" fmla="*/ 64293 h 112524"/>
                  <a:gd name="connsiteX15" fmla="*/ 116681 w 176653"/>
                  <a:gd name="connsiteY15" fmla="*/ 57150 h 112524"/>
                  <a:gd name="connsiteX16" fmla="*/ 102394 w 176653"/>
                  <a:gd name="connsiteY16" fmla="*/ 47625 h 112524"/>
                  <a:gd name="connsiteX17" fmla="*/ 95250 w 176653"/>
                  <a:gd name="connsiteY17" fmla="*/ 42862 h 112524"/>
                  <a:gd name="connsiteX18" fmla="*/ 26194 w 176653"/>
                  <a:gd name="connsiteY18" fmla="*/ 38100 h 112524"/>
                  <a:gd name="connsiteX19" fmla="*/ 7144 w 176653"/>
                  <a:gd name="connsiteY19" fmla="*/ 33337 h 112524"/>
                  <a:gd name="connsiteX20" fmla="*/ 0 w 176653"/>
                  <a:gd name="connsiteY20" fmla="*/ 28575 h 112524"/>
                  <a:gd name="connsiteX21" fmla="*/ 4762 w 176653"/>
                  <a:gd name="connsiteY21" fmla="*/ 0 h 1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6653" h="112524">
                    <a:moveTo>
                      <a:pt x="4762" y="0"/>
                    </a:moveTo>
                    <a:lnTo>
                      <a:pt x="4762" y="0"/>
                    </a:lnTo>
                    <a:cubicBezTo>
                      <a:pt x="20637" y="794"/>
                      <a:pt x="36539" y="1162"/>
                      <a:pt x="52387" y="2381"/>
                    </a:cubicBezTo>
                    <a:cubicBezTo>
                      <a:pt x="58786" y="2873"/>
                      <a:pt x="69526" y="5236"/>
                      <a:pt x="76200" y="7143"/>
                    </a:cubicBezTo>
                    <a:cubicBezTo>
                      <a:pt x="87200" y="10286"/>
                      <a:pt x="84844" y="10525"/>
                      <a:pt x="97631" y="19050"/>
                    </a:cubicBezTo>
                    <a:lnTo>
                      <a:pt x="97631" y="19050"/>
                    </a:lnTo>
                    <a:lnTo>
                      <a:pt x="111919" y="23812"/>
                    </a:lnTo>
                    <a:cubicBezTo>
                      <a:pt x="112369" y="24150"/>
                      <a:pt x="141078" y="46233"/>
                      <a:pt x="145256" y="47625"/>
                    </a:cubicBezTo>
                    <a:cubicBezTo>
                      <a:pt x="155115" y="50911"/>
                      <a:pt x="150311" y="48614"/>
                      <a:pt x="159544" y="54768"/>
                    </a:cubicBezTo>
                    <a:cubicBezTo>
                      <a:pt x="160338" y="57149"/>
                      <a:pt x="160803" y="59667"/>
                      <a:pt x="161925" y="61912"/>
                    </a:cubicBezTo>
                    <a:cubicBezTo>
                      <a:pt x="171160" y="80385"/>
                      <a:pt x="163079" y="58236"/>
                      <a:pt x="169069" y="76200"/>
                    </a:cubicBezTo>
                    <a:cubicBezTo>
                      <a:pt x="166417" y="110667"/>
                      <a:pt x="176653" y="112524"/>
                      <a:pt x="140494" y="104775"/>
                    </a:cubicBezTo>
                    <a:cubicBezTo>
                      <a:pt x="137695" y="104175"/>
                      <a:pt x="135731" y="101600"/>
                      <a:pt x="133350" y="100012"/>
                    </a:cubicBezTo>
                    <a:cubicBezTo>
                      <a:pt x="123107" y="84648"/>
                      <a:pt x="124586" y="90337"/>
                      <a:pt x="121444" y="76200"/>
                    </a:cubicBezTo>
                    <a:cubicBezTo>
                      <a:pt x="120566" y="72249"/>
                      <a:pt x="120044" y="68220"/>
                      <a:pt x="119062" y="64293"/>
                    </a:cubicBezTo>
                    <a:cubicBezTo>
                      <a:pt x="118453" y="61858"/>
                      <a:pt x="118456" y="58925"/>
                      <a:pt x="116681" y="57150"/>
                    </a:cubicBezTo>
                    <a:cubicBezTo>
                      <a:pt x="112634" y="53103"/>
                      <a:pt x="107156" y="50800"/>
                      <a:pt x="102394" y="47625"/>
                    </a:cubicBezTo>
                    <a:cubicBezTo>
                      <a:pt x="100013" y="46037"/>
                      <a:pt x="98027" y="43556"/>
                      <a:pt x="95250" y="42862"/>
                    </a:cubicBezTo>
                    <a:cubicBezTo>
                      <a:pt x="66458" y="35665"/>
                      <a:pt x="88995" y="40612"/>
                      <a:pt x="26194" y="38100"/>
                    </a:cubicBezTo>
                    <a:cubicBezTo>
                      <a:pt x="21667" y="37194"/>
                      <a:pt x="12025" y="35777"/>
                      <a:pt x="7144" y="33337"/>
                    </a:cubicBezTo>
                    <a:cubicBezTo>
                      <a:pt x="4584" y="32057"/>
                      <a:pt x="2381" y="30162"/>
                      <a:pt x="0" y="28575"/>
                    </a:cubicBezTo>
                    <a:lnTo>
                      <a:pt x="4762" y="0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23 Forma libre"/>
              <p:cNvSpPr/>
              <p:nvPr/>
            </p:nvSpPr>
            <p:spPr>
              <a:xfrm>
                <a:off x="5209297" y="2613959"/>
                <a:ext cx="74325" cy="53041"/>
              </a:xfrm>
              <a:custGeom>
                <a:avLst/>
                <a:gdLst>
                  <a:gd name="connsiteX0" fmla="*/ 69934 w 74325"/>
                  <a:gd name="connsiteY0" fmla="*/ 12560 h 53041"/>
                  <a:gd name="connsiteX1" fmla="*/ 69934 w 74325"/>
                  <a:gd name="connsiteY1" fmla="*/ 12560 h 53041"/>
                  <a:gd name="connsiteX2" fmla="*/ 50884 w 74325"/>
                  <a:gd name="connsiteY2" fmla="*/ 5416 h 53041"/>
                  <a:gd name="connsiteX3" fmla="*/ 43741 w 74325"/>
                  <a:gd name="connsiteY3" fmla="*/ 654 h 53041"/>
                  <a:gd name="connsiteX4" fmla="*/ 10403 w 74325"/>
                  <a:gd name="connsiteY4" fmla="*/ 3035 h 53041"/>
                  <a:gd name="connsiteX5" fmla="*/ 3259 w 74325"/>
                  <a:gd name="connsiteY5" fmla="*/ 7797 h 53041"/>
                  <a:gd name="connsiteX6" fmla="*/ 12784 w 74325"/>
                  <a:gd name="connsiteY6" fmla="*/ 26847 h 53041"/>
                  <a:gd name="connsiteX7" fmla="*/ 17547 w 74325"/>
                  <a:gd name="connsiteY7" fmla="*/ 33991 h 53041"/>
                  <a:gd name="connsiteX8" fmla="*/ 24691 w 74325"/>
                  <a:gd name="connsiteY8" fmla="*/ 38754 h 53041"/>
                  <a:gd name="connsiteX9" fmla="*/ 41359 w 74325"/>
                  <a:gd name="connsiteY9" fmla="*/ 45897 h 53041"/>
                  <a:gd name="connsiteX10" fmla="*/ 58028 w 74325"/>
                  <a:gd name="connsiteY10" fmla="*/ 53041 h 53041"/>
                  <a:gd name="connsiteX11" fmla="*/ 65172 w 74325"/>
                  <a:gd name="connsiteY11" fmla="*/ 50660 h 53041"/>
                  <a:gd name="connsiteX12" fmla="*/ 69934 w 74325"/>
                  <a:gd name="connsiteY12" fmla="*/ 43516 h 53041"/>
                  <a:gd name="connsiteX13" fmla="*/ 69934 w 74325"/>
                  <a:gd name="connsiteY13" fmla="*/ 12560 h 53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25" h="53041">
                    <a:moveTo>
                      <a:pt x="69934" y="12560"/>
                    </a:moveTo>
                    <a:lnTo>
                      <a:pt x="69934" y="12560"/>
                    </a:lnTo>
                    <a:cubicBezTo>
                      <a:pt x="63584" y="10179"/>
                      <a:pt x="57058" y="8222"/>
                      <a:pt x="50884" y="5416"/>
                    </a:cubicBezTo>
                    <a:cubicBezTo>
                      <a:pt x="48279" y="4232"/>
                      <a:pt x="46598" y="822"/>
                      <a:pt x="43741" y="654"/>
                    </a:cubicBezTo>
                    <a:cubicBezTo>
                      <a:pt x="32619" y="0"/>
                      <a:pt x="21516" y="2241"/>
                      <a:pt x="10403" y="3035"/>
                    </a:cubicBezTo>
                    <a:cubicBezTo>
                      <a:pt x="8022" y="4622"/>
                      <a:pt x="3953" y="5021"/>
                      <a:pt x="3259" y="7797"/>
                    </a:cubicBezTo>
                    <a:cubicBezTo>
                      <a:pt x="0" y="20833"/>
                      <a:pt x="5245" y="21821"/>
                      <a:pt x="12784" y="26847"/>
                    </a:cubicBezTo>
                    <a:cubicBezTo>
                      <a:pt x="14372" y="29228"/>
                      <a:pt x="15523" y="31967"/>
                      <a:pt x="17547" y="33991"/>
                    </a:cubicBezTo>
                    <a:cubicBezTo>
                      <a:pt x="19571" y="36015"/>
                      <a:pt x="22206" y="37334"/>
                      <a:pt x="24691" y="38754"/>
                    </a:cubicBezTo>
                    <a:cubicBezTo>
                      <a:pt x="32928" y="43461"/>
                      <a:pt x="33347" y="43226"/>
                      <a:pt x="41359" y="45897"/>
                    </a:cubicBezTo>
                    <a:cubicBezTo>
                      <a:pt x="47192" y="49786"/>
                      <a:pt x="50339" y="53041"/>
                      <a:pt x="58028" y="53041"/>
                    </a:cubicBezTo>
                    <a:cubicBezTo>
                      <a:pt x="60538" y="53041"/>
                      <a:pt x="62791" y="51454"/>
                      <a:pt x="65172" y="50660"/>
                    </a:cubicBezTo>
                    <a:cubicBezTo>
                      <a:pt x="66759" y="48279"/>
                      <a:pt x="68654" y="46076"/>
                      <a:pt x="69934" y="43516"/>
                    </a:cubicBezTo>
                    <a:cubicBezTo>
                      <a:pt x="74325" y="34735"/>
                      <a:pt x="69934" y="17719"/>
                      <a:pt x="69934" y="12560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" name="24 Forma libre"/>
              <p:cNvSpPr/>
              <p:nvPr/>
            </p:nvSpPr>
            <p:spPr>
              <a:xfrm>
                <a:off x="4971724" y="2519363"/>
                <a:ext cx="47951" cy="62473"/>
              </a:xfrm>
              <a:custGeom>
                <a:avLst/>
                <a:gdLst>
                  <a:gd name="connsiteX0" fmla="*/ 47951 w 47951"/>
                  <a:gd name="connsiteY0" fmla="*/ 54768 h 62473"/>
                  <a:gd name="connsiteX1" fmla="*/ 47951 w 47951"/>
                  <a:gd name="connsiteY1" fmla="*/ 54768 h 62473"/>
                  <a:gd name="connsiteX2" fmla="*/ 38426 w 47951"/>
                  <a:gd name="connsiteY2" fmla="*/ 35718 h 62473"/>
                  <a:gd name="connsiteX3" fmla="*/ 26520 w 47951"/>
                  <a:gd name="connsiteY3" fmla="*/ 16668 h 62473"/>
                  <a:gd name="connsiteX4" fmla="*/ 16995 w 47951"/>
                  <a:gd name="connsiteY4" fmla="*/ 4762 h 62473"/>
                  <a:gd name="connsiteX5" fmla="*/ 2707 w 47951"/>
                  <a:gd name="connsiteY5" fmla="*/ 0 h 62473"/>
                  <a:gd name="connsiteX6" fmla="*/ 326 w 47951"/>
                  <a:gd name="connsiteY6" fmla="*/ 9525 h 62473"/>
                  <a:gd name="connsiteX7" fmla="*/ 12232 w 47951"/>
                  <a:gd name="connsiteY7" fmla="*/ 30956 h 62473"/>
                  <a:gd name="connsiteX8" fmla="*/ 16995 w 47951"/>
                  <a:gd name="connsiteY8" fmla="*/ 42862 h 62473"/>
                  <a:gd name="connsiteX9" fmla="*/ 19376 w 47951"/>
                  <a:gd name="connsiteY9" fmla="*/ 50006 h 62473"/>
                  <a:gd name="connsiteX10" fmla="*/ 26520 w 47951"/>
                  <a:gd name="connsiteY10" fmla="*/ 54768 h 62473"/>
                  <a:gd name="connsiteX11" fmla="*/ 47951 w 47951"/>
                  <a:gd name="connsiteY11" fmla="*/ 54768 h 6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51" h="62473">
                    <a:moveTo>
                      <a:pt x="47951" y="54768"/>
                    </a:moveTo>
                    <a:lnTo>
                      <a:pt x="47951" y="54768"/>
                    </a:lnTo>
                    <a:cubicBezTo>
                      <a:pt x="44776" y="48418"/>
                      <a:pt x="41223" y="42244"/>
                      <a:pt x="38426" y="35718"/>
                    </a:cubicBezTo>
                    <a:cubicBezTo>
                      <a:pt x="30492" y="17204"/>
                      <a:pt x="39133" y="25078"/>
                      <a:pt x="26520" y="16668"/>
                    </a:cubicBezTo>
                    <a:cubicBezTo>
                      <a:pt x="23938" y="8922"/>
                      <a:pt x="25424" y="8508"/>
                      <a:pt x="16995" y="4762"/>
                    </a:cubicBezTo>
                    <a:cubicBezTo>
                      <a:pt x="12407" y="2723"/>
                      <a:pt x="2707" y="0"/>
                      <a:pt x="2707" y="0"/>
                    </a:cubicBezTo>
                    <a:cubicBezTo>
                      <a:pt x="1913" y="3175"/>
                      <a:pt x="0" y="6269"/>
                      <a:pt x="326" y="9525"/>
                    </a:cubicBezTo>
                    <a:cubicBezTo>
                      <a:pt x="1621" y="22473"/>
                      <a:pt x="4580" y="23303"/>
                      <a:pt x="12232" y="30956"/>
                    </a:cubicBezTo>
                    <a:cubicBezTo>
                      <a:pt x="13820" y="34925"/>
                      <a:pt x="15494" y="38860"/>
                      <a:pt x="16995" y="42862"/>
                    </a:cubicBezTo>
                    <a:cubicBezTo>
                      <a:pt x="17876" y="45212"/>
                      <a:pt x="17808" y="48046"/>
                      <a:pt x="19376" y="50006"/>
                    </a:cubicBezTo>
                    <a:cubicBezTo>
                      <a:pt x="21164" y="52241"/>
                      <a:pt x="24321" y="52936"/>
                      <a:pt x="26520" y="54768"/>
                    </a:cubicBezTo>
                    <a:cubicBezTo>
                      <a:pt x="35767" y="62473"/>
                      <a:pt x="44379" y="54768"/>
                      <a:pt x="47951" y="54768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25 Forma libre"/>
              <p:cNvSpPr/>
              <p:nvPr/>
            </p:nvSpPr>
            <p:spPr>
              <a:xfrm>
                <a:off x="4869656" y="2034858"/>
                <a:ext cx="62876" cy="55880"/>
              </a:xfrm>
              <a:custGeom>
                <a:avLst/>
                <a:gdLst>
                  <a:gd name="connsiteX0" fmla="*/ 45244 w 62876"/>
                  <a:gd name="connsiteY0" fmla="*/ 8255 h 55880"/>
                  <a:gd name="connsiteX1" fmla="*/ 45244 w 62876"/>
                  <a:gd name="connsiteY1" fmla="*/ 8255 h 55880"/>
                  <a:gd name="connsiteX2" fmla="*/ 4763 w 62876"/>
                  <a:gd name="connsiteY2" fmla="*/ 5873 h 55880"/>
                  <a:gd name="connsiteX3" fmla="*/ 0 w 62876"/>
                  <a:gd name="connsiteY3" fmla="*/ 13017 h 55880"/>
                  <a:gd name="connsiteX4" fmla="*/ 2382 w 62876"/>
                  <a:gd name="connsiteY4" fmla="*/ 43973 h 55880"/>
                  <a:gd name="connsiteX5" fmla="*/ 4763 w 62876"/>
                  <a:gd name="connsiteY5" fmla="*/ 51117 h 55880"/>
                  <a:gd name="connsiteX6" fmla="*/ 19050 w 62876"/>
                  <a:gd name="connsiteY6" fmla="*/ 55880 h 55880"/>
                  <a:gd name="connsiteX7" fmla="*/ 42863 w 62876"/>
                  <a:gd name="connsiteY7" fmla="*/ 53498 h 55880"/>
                  <a:gd name="connsiteX8" fmla="*/ 54769 w 62876"/>
                  <a:gd name="connsiteY8" fmla="*/ 41592 h 55880"/>
                  <a:gd name="connsiteX9" fmla="*/ 57150 w 62876"/>
                  <a:gd name="connsiteY9" fmla="*/ 34448 h 55880"/>
                  <a:gd name="connsiteX10" fmla="*/ 61913 w 62876"/>
                  <a:gd name="connsiteY10" fmla="*/ 27305 h 55880"/>
                  <a:gd name="connsiteX11" fmla="*/ 45244 w 62876"/>
                  <a:gd name="connsiteY11" fmla="*/ 8255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876" h="55880">
                    <a:moveTo>
                      <a:pt x="45244" y="8255"/>
                    </a:moveTo>
                    <a:lnTo>
                      <a:pt x="45244" y="8255"/>
                    </a:lnTo>
                    <a:cubicBezTo>
                      <a:pt x="30864" y="5059"/>
                      <a:pt x="19446" y="0"/>
                      <a:pt x="4763" y="5873"/>
                    </a:cubicBezTo>
                    <a:cubicBezTo>
                      <a:pt x="2106" y="6936"/>
                      <a:pt x="1588" y="10636"/>
                      <a:pt x="0" y="13017"/>
                    </a:cubicBezTo>
                    <a:cubicBezTo>
                      <a:pt x="794" y="23336"/>
                      <a:pt x="1098" y="33704"/>
                      <a:pt x="2382" y="43973"/>
                    </a:cubicBezTo>
                    <a:cubicBezTo>
                      <a:pt x="2693" y="46464"/>
                      <a:pt x="2721" y="49658"/>
                      <a:pt x="4763" y="51117"/>
                    </a:cubicBezTo>
                    <a:cubicBezTo>
                      <a:pt x="8848" y="54035"/>
                      <a:pt x="19050" y="55880"/>
                      <a:pt x="19050" y="55880"/>
                    </a:cubicBezTo>
                    <a:cubicBezTo>
                      <a:pt x="26988" y="55086"/>
                      <a:pt x="35090" y="55292"/>
                      <a:pt x="42863" y="53498"/>
                    </a:cubicBezTo>
                    <a:cubicBezTo>
                      <a:pt x="48248" y="52255"/>
                      <a:pt x="52560" y="46011"/>
                      <a:pt x="54769" y="41592"/>
                    </a:cubicBezTo>
                    <a:cubicBezTo>
                      <a:pt x="55891" y="39347"/>
                      <a:pt x="56027" y="36693"/>
                      <a:pt x="57150" y="34448"/>
                    </a:cubicBezTo>
                    <a:cubicBezTo>
                      <a:pt x="58430" y="31888"/>
                      <a:pt x="61219" y="30081"/>
                      <a:pt x="61913" y="27305"/>
                    </a:cubicBezTo>
                    <a:cubicBezTo>
                      <a:pt x="62876" y="23455"/>
                      <a:pt x="48022" y="11430"/>
                      <a:pt x="45244" y="8255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" name="26 Forma libre"/>
              <p:cNvSpPr/>
              <p:nvPr/>
            </p:nvSpPr>
            <p:spPr>
              <a:xfrm>
                <a:off x="5426869" y="2424113"/>
                <a:ext cx="111691" cy="214312"/>
              </a:xfrm>
              <a:custGeom>
                <a:avLst/>
                <a:gdLst>
                  <a:gd name="connsiteX0" fmla="*/ 80962 w 111691"/>
                  <a:gd name="connsiteY0" fmla="*/ 33337 h 214312"/>
                  <a:gd name="connsiteX1" fmla="*/ 80962 w 111691"/>
                  <a:gd name="connsiteY1" fmla="*/ 33337 h 214312"/>
                  <a:gd name="connsiteX2" fmla="*/ 102394 w 111691"/>
                  <a:gd name="connsiteY2" fmla="*/ 28575 h 214312"/>
                  <a:gd name="connsiteX3" fmla="*/ 92869 w 111691"/>
                  <a:gd name="connsiteY3" fmla="*/ 2381 h 214312"/>
                  <a:gd name="connsiteX4" fmla="*/ 85725 w 111691"/>
                  <a:gd name="connsiteY4" fmla="*/ 0 h 214312"/>
                  <a:gd name="connsiteX5" fmla="*/ 52387 w 111691"/>
                  <a:gd name="connsiteY5" fmla="*/ 2381 h 214312"/>
                  <a:gd name="connsiteX6" fmla="*/ 45244 w 111691"/>
                  <a:gd name="connsiteY6" fmla="*/ 4762 h 214312"/>
                  <a:gd name="connsiteX7" fmla="*/ 40481 w 111691"/>
                  <a:gd name="connsiteY7" fmla="*/ 11906 h 214312"/>
                  <a:gd name="connsiteX8" fmla="*/ 33337 w 111691"/>
                  <a:gd name="connsiteY8" fmla="*/ 16668 h 214312"/>
                  <a:gd name="connsiteX9" fmla="*/ 28575 w 111691"/>
                  <a:gd name="connsiteY9" fmla="*/ 23812 h 214312"/>
                  <a:gd name="connsiteX10" fmla="*/ 14287 w 111691"/>
                  <a:gd name="connsiteY10" fmla="*/ 30956 h 214312"/>
                  <a:gd name="connsiteX11" fmla="*/ 9525 w 111691"/>
                  <a:gd name="connsiteY11" fmla="*/ 50006 h 214312"/>
                  <a:gd name="connsiteX12" fmla="*/ 4762 w 111691"/>
                  <a:gd name="connsiteY12" fmla="*/ 104775 h 214312"/>
                  <a:gd name="connsiteX13" fmla="*/ 0 w 111691"/>
                  <a:gd name="connsiteY13" fmla="*/ 138112 h 214312"/>
                  <a:gd name="connsiteX14" fmla="*/ 2381 w 111691"/>
                  <a:gd name="connsiteY14" fmla="*/ 188118 h 214312"/>
                  <a:gd name="connsiteX15" fmla="*/ 7144 w 111691"/>
                  <a:gd name="connsiteY15" fmla="*/ 207168 h 214312"/>
                  <a:gd name="connsiteX16" fmla="*/ 21431 w 111691"/>
                  <a:gd name="connsiteY16" fmla="*/ 214312 h 214312"/>
                  <a:gd name="connsiteX17" fmla="*/ 33337 w 111691"/>
                  <a:gd name="connsiteY17" fmla="*/ 211931 h 214312"/>
                  <a:gd name="connsiteX18" fmla="*/ 35719 w 111691"/>
                  <a:gd name="connsiteY18" fmla="*/ 197643 h 214312"/>
                  <a:gd name="connsiteX19" fmla="*/ 33337 w 111691"/>
                  <a:gd name="connsiteY19" fmla="*/ 188118 h 214312"/>
                  <a:gd name="connsiteX20" fmla="*/ 35719 w 111691"/>
                  <a:gd name="connsiteY20" fmla="*/ 90487 h 214312"/>
                  <a:gd name="connsiteX21" fmla="*/ 40481 w 111691"/>
                  <a:gd name="connsiteY21" fmla="*/ 83343 h 214312"/>
                  <a:gd name="connsiteX22" fmla="*/ 42862 w 111691"/>
                  <a:gd name="connsiteY22" fmla="*/ 76200 h 214312"/>
                  <a:gd name="connsiteX23" fmla="*/ 50006 w 111691"/>
                  <a:gd name="connsiteY23" fmla="*/ 71437 h 214312"/>
                  <a:gd name="connsiteX24" fmla="*/ 59531 w 111691"/>
                  <a:gd name="connsiteY24" fmla="*/ 57150 h 214312"/>
                  <a:gd name="connsiteX25" fmla="*/ 73819 w 111691"/>
                  <a:gd name="connsiteY25" fmla="*/ 47625 h 214312"/>
                  <a:gd name="connsiteX26" fmla="*/ 78581 w 111691"/>
                  <a:gd name="connsiteY26" fmla="*/ 40481 h 214312"/>
                  <a:gd name="connsiteX27" fmla="*/ 80962 w 111691"/>
                  <a:gd name="connsiteY27" fmla="*/ 33337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1691" h="214312">
                    <a:moveTo>
                      <a:pt x="80962" y="33337"/>
                    </a:moveTo>
                    <a:lnTo>
                      <a:pt x="80962" y="33337"/>
                    </a:lnTo>
                    <a:cubicBezTo>
                      <a:pt x="88106" y="31750"/>
                      <a:pt x="98090" y="34494"/>
                      <a:pt x="102394" y="28575"/>
                    </a:cubicBezTo>
                    <a:cubicBezTo>
                      <a:pt x="111691" y="15791"/>
                      <a:pt x="101217" y="6555"/>
                      <a:pt x="92869" y="2381"/>
                    </a:cubicBezTo>
                    <a:cubicBezTo>
                      <a:pt x="90624" y="1259"/>
                      <a:pt x="88106" y="794"/>
                      <a:pt x="85725" y="0"/>
                    </a:cubicBezTo>
                    <a:cubicBezTo>
                      <a:pt x="74612" y="794"/>
                      <a:pt x="63452" y="1079"/>
                      <a:pt x="52387" y="2381"/>
                    </a:cubicBezTo>
                    <a:cubicBezTo>
                      <a:pt x="49894" y="2674"/>
                      <a:pt x="47204" y="3194"/>
                      <a:pt x="45244" y="4762"/>
                    </a:cubicBezTo>
                    <a:cubicBezTo>
                      <a:pt x="43009" y="6550"/>
                      <a:pt x="42505" y="9882"/>
                      <a:pt x="40481" y="11906"/>
                    </a:cubicBezTo>
                    <a:cubicBezTo>
                      <a:pt x="38457" y="13930"/>
                      <a:pt x="35718" y="15081"/>
                      <a:pt x="33337" y="16668"/>
                    </a:cubicBezTo>
                    <a:cubicBezTo>
                      <a:pt x="31750" y="19049"/>
                      <a:pt x="30599" y="21788"/>
                      <a:pt x="28575" y="23812"/>
                    </a:cubicBezTo>
                    <a:cubicBezTo>
                      <a:pt x="23958" y="28429"/>
                      <a:pt x="20098" y="29019"/>
                      <a:pt x="14287" y="30956"/>
                    </a:cubicBezTo>
                    <a:cubicBezTo>
                      <a:pt x="12700" y="37306"/>
                      <a:pt x="10176" y="43493"/>
                      <a:pt x="9525" y="50006"/>
                    </a:cubicBezTo>
                    <a:cubicBezTo>
                      <a:pt x="4962" y="95638"/>
                      <a:pt x="9251" y="50915"/>
                      <a:pt x="4762" y="104775"/>
                    </a:cubicBezTo>
                    <a:cubicBezTo>
                      <a:pt x="2443" y="132600"/>
                      <a:pt x="5070" y="122899"/>
                      <a:pt x="0" y="138112"/>
                    </a:cubicBezTo>
                    <a:cubicBezTo>
                      <a:pt x="794" y="154781"/>
                      <a:pt x="664" y="171519"/>
                      <a:pt x="2381" y="188118"/>
                    </a:cubicBezTo>
                    <a:cubicBezTo>
                      <a:pt x="3055" y="194629"/>
                      <a:pt x="1698" y="203537"/>
                      <a:pt x="7144" y="207168"/>
                    </a:cubicBezTo>
                    <a:cubicBezTo>
                      <a:pt x="16375" y="213324"/>
                      <a:pt x="11572" y="211026"/>
                      <a:pt x="21431" y="214312"/>
                    </a:cubicBezTo>
                    <a:cubicBezTo>
                      <a:pt x="25400" y="213518"/>
                      <a:pt x="29823" y="213939"/>
                      <a:pt x="33337" y="211931"/>
                    </a:cubicBezTo>
                    <a:cubicBezTo>
                      <a:pt x="41356" y="207349"/>
                      <a:pt x="37371" y="203424"/>
                      <a:pt x="35719" y="197643"/>
                    </a:cubicBezTo>
                    <a:cubicBezTo>
                      <a:pt x="34820" y="194496"/>
                      <a:pt x="34131" y="191293"/>
                      <a:pt x="33337" y="188118"/>
                    </a:cubicBezTo>
                    <a:cubicBezTo>
                      <a:pt x="34131" y="155574"/>
                      <a:pt x="33505" y="122965"/>
                      <a:pt x="35719" y="90487"/>
                    </a:cubicBezTo>
                    <a:cubicBezTo>
                      <a:pt x="35914" y="87632"/>
                      <a:pt x="39201" y="85903"/>
                      <a:pt x="40481" y="83343"/>
                    </a:cubicBezTo>
                    <a:cubicBezTo>
                      <a:pt x="41603" y="81098"/>
                      <a:pt x="41294" y="78160"/>
                      <a:pt x="42862" y="76200"/>
                    </a:cubicBezTo>
                    <a:cubicBezTo>
                      <a:pt x="44650" y="73965"/>
                      <a:pt x="47625" y="73025"/>
                      <a:pt x="50006" y="71437"/>
                    </a:cubicBezTo>
                    <a:cubicBezTo>
                      <a:pt x="53181" y="66675"/>
                      <a:pt x="54769" y="60325"/>
                      <a:pt x="59531" y="57150"/>
                    </a:cubicBezTo>
                    <a:lnTo>
                      <a:pt x="73819" y="47625"/>
                    </a:lnTo>
                    <a:cubicBezTo>
                      <a:pt x="75406" y="45244"/>
                      <a:pt x="76557" y="42505"/>
                      <a:pt x="78581" y="40481"/>
                    </a:cubicBezTo>
                    <a:cubicBezTo>
                      <a:pt x="81455" y="37607"/>
                      <a:pt x="80565" y="34528"/>
                      <a:pt x="80962" y="33337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36" name="35 CuadroTexto"/>
            <p:cNvSpPr txBox="1"/>
            <p:nvPr/>
          </p:nvSpPr>
          <p:spPr>
            <a:xfrm>
              <a:off x="6372200" y="2658108"/>
              <a:ext cx="1166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Área bosque: B </a:t>
              </a:r>
            </a:p>
            <a:p>
              <a:r>
                <a:rPr lang="es-CO" sz="1200" dirty="0" smtClean="0"/>
                <a:t>Polígonos : 13</a:t>
              </a:r>
              <a:endParaRPr lang="es-CO" sz="12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6372200" y="1649125"/>
              <a:ext cx="1166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Área bosque: B </a:t>
              </a:r>
            </a:p>
            <a:p>
              <a:r>
                <a:rPr lang="es-CO" sz="1200" dirty="0" smtClean="0"/>
                <a:t>Polígonos : 2</a:t>
              </a:r>
              <a:endParaRPr lang="es-CO" sz="1200" dirty="0"/>
            </a:p>
          </p:txBody>
        </p:sp>
      </p:grpSp>
      <p:cxnSp>
        <p:nvCxnSpPr>
          <p:cNvPr id="39" name="38 Conector recto de flecha"/>
          <p:cNvCxnSpPr/>
          <p:nvPr/>
        </p:nvCxnSpPr>
        <p:spPr>
          <a:xfrm>
            <a:off x="4788024" y="2420888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flipV="1">
            <a:off x="4788024" y="2276872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1844824"/>
            <a:ext cx="1636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Fragmentación </a:t>
            </a:r>
          </a:p>
          <a:p>
            <a:pPr algn="ctr"/>
            <a:r>
              <a:rPr lang="es-CO" dirty="0" smtClean="0"/>
              <a:t>de </a:t>
            </a:r>
          </a:p>
          <a:p>
            <a:pPr algn="ctr"/>
            <a:r>
              <a:rPr lang="es-CO" dirty="0" smtClean="0"/>
              <a:t>coberturas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1°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573016"/>
            <a:ext cx="6677647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45 Rectángulo"/>
          <p:cNvSpPr/>
          <p:nvPr/>
        </p:nvSpPr>
        <p:spPr>
          <a:xfrm>
            <a:off x="0" y="6021288"/>
            <a:ext cx="10801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i="1" dirty="0" err="1" smtClean="0"/>
              <a:t>Bogaert</a:t>
            </a:r>
            <a:r>
              <a:rPr lang="es-CO" sz="800" i="1" dirty="0" smtClean="0"/>
              <a:t> </a:t>
            </a:r>
            <a:r>
              <a:rPr lang="es-CO" sz="800" i="1" dirty="0"/>
              <a:t>et al. (2004) </a:t>
            </a:r>
            <a:endParaRPr lang="es-CO" sz="800" dirty="0"/>
          </a:p>
        </p:txBody>
      </p:sp>
      <p:pic>
        <p:nvPicPr>
          <p:cNvPr id="3075" name="Picture 3" descr="P:\Usuarios\R_Vargas\Desktop\SAM_05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501008"/>
            <a:ext cx="2223144" cy="1304322"/>
          </a:xfrm>
          <a:prstGeom prst="rect">
            <a:avLst/>
          </a:prstGeom>
          <a:noFill/>
        </p:spPr>
      </p:pic>
      <p:pic>
        <p:nvPicPr>
          <p:cNvPr id="49" name="Picture 4" descr="P:\Usuarios\R_Vargas\Desktop\SAM_04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869160"/>
            <a:ext cx="2232248" cy="1373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1°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556792"/>
            <a:ext cx="18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Programa </a:t>
            </a:r>
            <a:r>
              <a:rPr lang="es-CO" dirty="0" err="1" smtClean="0"/>
              <a:t>Conefor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79512" y="2060848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 smtClean="0"/>
              <a:t>Conefor</a:t>
            </a:r>
            <a:r>
              <a:rPr lang="es-CO" dirty="0" smtClean="0"/>
              <a:t> es un paquete de software que permite la cuantificación de la importancia de las áreas de hábitat y enlaces para el mantenimiento o la mejora de la conectividad del paisaje.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412776"/>
            <a:ext cx="2468116" cy="293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89040"/>
            <a:ext cx="2446230" cy="202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42487" y="3140968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La pérdida de B se considera </a:t>
            </a:r>
          </a:p>
          <a:p>
            <a:pPr algn="ctr"/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peor que la de A  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4149080"/>
            <a:ext cx="1152128" cy="1195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3023828" y="378904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Probabilístico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5517232"/>
            <a:ext cx="4464496" cy="47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4572000" y="4907728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Indicadores de conectividad perdida de hábitat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1°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67544" y="1844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smtClean="0"/>
              <a:t>Matriz como una superficie de fricción o resistencia </a:t>
            </a:r>
            <a:endParaRPr lang="es-CO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28800"/>
            <a:ext cx="2851596" cy="252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2564904"/>
            <a:ext cx="59171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7849646" y="1700808"/>
            <a:ext cx="858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b="1" dirty="0" smtClean="0"/>
              <a:t>Valores </a:t>
            </a:r>
          </a:p>
          <a:p>
            <a:pPr algn="ctr"/>
            <a:r>
              <a:rPr lang="es-CO" sz="1600" b="1" dirty="0" smtClean="0"/>
              <a:t>de</a:t>
            </a:r>
          </a:p>
          <a:p>
            <a:pPr algn="ctr"/>
            <a:r>
              <a:rPr lang="es-CO" sz="1600" b="1" dirty="0" smtClean="0"/>
              <a:t>fricción</a:t>
            </a:r>
            <a:endParaRPr lang="es-CO" sz="1600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827456">
            <a:off x="1323608" y="2879234"/>
            <a:ext cx="2096905" cy="147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63798">
            <a:off x="1529217" y="3579074"/>
            <a:ext cx="1978154" cy="17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57978">
            <a:off x="929124" y="2851443"/>
            <a:ext cx="1168975" cy="160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Flecha derecha"/>
          <p:cNvSpPr/>
          <p:nvPr/>
        </p:nvSpPr>
        <p:spPr>
          <a:xfrm>
            <a:off x="3779912" y="3068960"/>
            <a:ext cx="720080" cy="21602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17 Conector recto"/>
          <p:cNvCxnSpPr/>
          <p:nvPr/>
        </p:nvCxnSpPr>
        <p:spPr>
          <a:xfrm>
            <a:off x="4926461" y="4318357"/>
            <a:ext cx="5760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594378" y="4149080"/>
            <a:ext cx="2001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Ruta de costo mínimo</a:t>
            </a:r>
          </a:p>
          <a:p>
            <a:r>
              <a:rPr lang="es-CO" sz="1600" dirty="0" smtClean="0"/>
              <a:t>Zonas de </a:t>
            </a:r>
            <a:r>
              <a:rPr lang="es-CO" sz="1600" dirty="0" err="1" smtClean="0"/>
              <a:t>interes</a:t>
            </a:r>
            <a:endParaRPr lang="es-CO" sz="1600" dirty="0"/>
          </a:p>
        </p:txBody>
      </p:sp>
      <p:sp>
        <p:nvSpPr>
          <p:cNvPr id="20" name="19 Elipse"/>
          <p:cNvSpPr/>
          <p:nvPr/>
        </p:nvSpPr>
        <p:spPr>
          <a:xfrm>
            <a:off x="5070477" y="4509120"/>
            <a:ext cx="288032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Rectángulo"/>
          <p:cNvSpPr/>
          <p:nvPr/>
        </p:nvSpPr>
        <p:spPr>
          <a:xfrm>
            <a:off x="1475656" y="55892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/>
              <a:t>Herramientas: </a:t>
            </a:r>
            <a:r>
              <a:rPr lang="es-CO" dirty="0" err="1" smtClean="0">
                <a:solidFill>
                  <a:schemeClr val="accent3">
                    <a:lumMod val="75000"/>
                  </a:schemeClr>
                </a:solidFill>
              </a:rPr>
              <a:t>Cost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3">
                    <a:lumMod val="75000"/>
                  </a:schemeClr>
                </a:solidFill>
              </a:rPr>
              <a:t>distance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3">
                    <a:lumMod val="75000"/>
                  </a:schemeClr>
                </a:solidFill>
              </a:rPr>
              <a:t>tools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s-CO" dirty="0" err="1" smtClean="0">
                <a:solidFill>
                  <a:schemeClr val="accent3">
                    <a:lumMod val="75000"/>
                  </a:schemeClr>
                </a:solidFill>
              </a:rPr>
              <a:t>ArcGIS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), </a:t>
            </a:r>
            <a:r>
              <a:rPr lang="es-CO" dirty="0" err="1" smtClean="0">
                <a:solidFill>
                  <a:schemeClr val="accent3">
                    <a:lumMod val="75000"/>
                  </a:schemeClr>
                </a:solidFill>
              </a:rPr>
              <a:t>PathMatrix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s-CO" dirty="0" err="1" smtClean="0">
                <a:solidFill>
                  <a:schemeClr val="accent3">
                    <a:lumMod val="75000"/>
                  </a:schemeClr>
                </a:solidFill>
              </a:rPr>
              <a:t>Arcview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), </a:t>
            </a:r>
            <a:r>
              <a:rPr lang="es-CO" dirty="0" err="1" smtClean="0">
                <a:solidFill>
                  <a:schemeClr val="accent3">
                    <a:lumMod val="75000"/>
                  </a:schemeClr>
                </a:solidFill>
              </a:rPr>
              <a:t>Linkage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3">
                    <a:lumMod val="75000"/>
                  </a:schemeClr>
                </a:solidFill>
              </a:rPr>
              <a:t>Mapper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Corridor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design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Unicor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4">
                    <a:lumMod val="75000"/>
                  </a:schemeClr>
                </a:solidFill>
              </a:rPr>
              <a:t>Circuitscape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endParaRPr lang="es-CO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36912"/>
            <a:ext cx="479108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1°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63688" y="1556792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Análisis </a:t>
            </a:r>
            <a:r>
              <a:rPr lang="es-CO" b="1" dirty="0" err="1" smtClean="0"/>
              <a:t>multitemporal</a:t>
            </a:r>
            <a:r>
              <a:rPr lang="es-CO" b="1" dirty="0" smtClean="0"/>
              <a:t> de coberturas mediante programa </a:t>
            </a:r>
            <a:endParaRPr lang="es-CO" dirty="0" smtClean="0"/>
          </a:p>
          <a:p>
            <a:r>
              <a:rPr lang="es-CO" b="1" i="1" dirty="0" err="1" smtClean="0"/>
              <a:t>Guidos</a:t>
            </a:r>
            <a:r>
              <a:rPr lang="es-CO" b="1" i="1" dirty="0" smtClean="0"/>
              <a:t>-MSPA</a:t>
            </a:r>
            <a:endParaRPr lang="es-CO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31496" b="3401"/>
          <a:stretch>
            <a:fillRect/>
          </a:stretch>
        </p:blipFill>
        <p:spPr bwMode="auto">
          <a:xfrm>
            <a:off x="5652120" y="3284984"/>
            <a:ext cx="254219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erecha"/>
          <p:cNvSpPr/>
          <p:nvPr/>
        </p:nvSpPr>
        <p:spPr>
          <a:xfrm>
            <a:off x="5148064" y="4077072"/>
            <a:ext cx="216024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1°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63688" y="1844824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Posibles aplicaciones en UNODC</a:t>
            </a:r>
          </a:p>
          <a:p>
            <a:endParaRPr lang="es-CO" i="1" dirty="0"/>
          </a:p>
        </p:txBody>
      </p:sp>
      <p:sp>
        <p:nvSpPr>
          <p:cNvPr id="6" name="5 Rectángulo"/>
          <p:cNvSpPr/>
          <p:nvPr/>
        </p:nvSpPr>
        <p:spPr>
          <a:xfrm>
            <a:off x="1763688" y="2348880"/>
            <a:ext cx="5976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s-CO" dirty="0" smtClean="0"/>
              <a:t>Realización de posibles rutas para profesionales de campo en las misiones de verificación.</a:t>
            </a:r>
          </a:p>
          <a:p>
            <a:pPr>
              <a:buFont typeface="Arial" charset="0"/>
              <a:buChar char="•"/>
            </a:pPr>
            <a:r>
              <a:rPr lang="es-CO" dirty="0" smtClean="0"/>
              <a:t>Mejoramiento en las muestras de verificación de campo con matrices de fricción.</a:t>
            </a:r>
          </a:p>
          <a:p>
            <a:pPr>
              <a:buFont typeface="Arial" charset="0"/>
              <a:buChar char="•"/>
            </a:pPr>
            <a:r>
              <a:rPr lang="es-CO" dirty="0" smtClean="0"/>
              <a:t>Análisis de coberturas en el monitoreo de zonas de consolidación.</a:t>
            </a:r>
          </a:p>
          <a:p>
            <a:pPr>
              <a:buFont typeface="Arial" charset="0"/>
              <a:buChar char="•"/>
            </a:pPr>
            <a:r>
              <a:rPr lang="es-CO" dirty="0" smtClean="0"/>
              <a:t>Análisis de coberturas para el proyecto Corazón del mundo.</a:t>
            </a:r>
          </a:p>
          <a:p>
            <a:pPr>
              <a:buFont typeface="Arial" charset="0"/>
              <a:buChar char="•"/>
            </a:pPr>
            <a:r>
              <a:rPr lang="es-CO" dirty="0" smtClean="0"/>
              <a:t>Análisis </a:t>
            </a:r>
            <a:r>
              <a:rPr lang="es-CO" dirty="0" err="1" smtClean="0"/>
              <a:t>multitemporal</a:t>
            </a:r>
            <a:r>
              <a:rPr lang="es-CO" dirty="0" smtClean="0"/>
              <a:t> de coberturas SIMCI.</a:t>
            </a:r>
          </a:p>
          <a:p>
            <a:pPr>
              <a:buFont typeface="Arial" charset="0"/>
              <a:buChar char="•"/>
            </a:pPr>
            <a:endParaRPr lang="es-CO" dirty="0" smtClean="0"/>
          </a:p>
          <a:p>
            <a:pPr>
              <a:buFont typeface="Arial" charset="0"/>
              <a:buChar char="•"/>
            </a:pPr>
            <a:endParaRPr lang="es-CO" dirty="0" smtClean="0"/>
          </a:p>
          <a:p>
            <a:pPr>
              <a:buFont typeface="Arial" charset="0"/>
              <a:buChar char="•"/>
            </a:pPr>
            <a:endParaRPr lang="es-CO" dirty="0" smtClean="0"/>
          </a:p>
          <a:p>
            <a:endParaRPr lang="es-CO" i="1" dirty="0"/>
          </a:p>
        </p:txBody>
      </p:sp>
      <p:pic>
        <p:nvPicPr>
          <p:cNvPr id="2050" name="Picture 2" descr="T:\FOTOS\CONSOLIDADCION\A2012\M001 C193 VALLE_DEL_GUAMUEZ_CONS\LA_ESMERALDA\RecorridoSocializacionLimites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308571"/>
            <a:ext cx="1767989" cy="1324718"/>
          </a:xfrm>
          <a:prstGeom prst="rect">
            <a:avLst/>
          </a:prstGeom>
          <a:noFill/>
        </p:spPr>
      </p:pic>
      <p:pic>
        <p:nvPicPr>
          <p:cNvPr id="2051" name="Picture 3" descr="T:\FOTOS\CONSOLIDADCION\A2012\CAUCA\FOTOS_CONSOLIDACION_M0_CUACA_MERCADERES\FOTOS_ INFO_OBS_CAUCA_MERCADERES_M0\FOTO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308571"/>
            <a:ext cx="1787691" cy="1340768"/>
          </a:xfrm>
          <a:prstGeom prst="rect">
            <a:avLst/>
          </a:prstGeom>
          <a:noFill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5301208"/>
            <a:ext cx="2088232" cy="130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http://www.colombia.travel/es/images/stories/turistainternacional/Adondeir/Destinosfindesemana/sierranevada/ecohabs-sierra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5301208"/>
            <a:ext cx="1944384" cy="1297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14127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85000"/>
                  </a:schemeClr>
                </a:solidFill>
              </a:rPr>
              <a:t>2° Semana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63688" y="1844824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 smtClean="0"/>
              <a:t>Moldeamiento de la dinámica del paisaje mediante el software </a:t>
            </a:r>
            <a:endParaRPr lang="es-CO" i="1" dirty="0"/>
          </a:p>
        </p:txBody>
      </p:sp>
      <p:pic>
        <p:nvPicPr>
          <p:cNvPr id="3074" name="Picture 2" descr="http://www.csr.ufmg.br/dinamica/presentation/graphical_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52936"/>
            <a:ext cx="5905500" cy="3714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</Template>
  <TotalTime>4954</TotalTime>
  <Words>549</Words>
  <Application>Microsoft Office PowerPoint</Application>
  <PresentationFormat>Presentación en pantalla (4:3)</PresentationFormat>
  <Paragraphs>103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fondo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>FAO of the 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R_Vargas</dc:creator>
  <cp:lastModifiedBy>R_Vargas</cp:lastModifiedBy>
  <cp:revision>159</cp:revision>
  <dcterms:created xsi:type="dcterms:W3CDTF">2013-07-15T15:17:19Z</dcterms:created>
  <dcterms:modified xsi:type="dcterms:W3CDTF">2013-07-24T23:26:24Z</dcterms:modified>
</cp:coreProperties>
</file>