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ED3223-C14F-406F-B3D0-579E0BA441ED}">
  <a:tblStyle styleId="{18ED3223-C14F-406F-B3D0-579E0BA441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7f94643b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7f94643b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a2f5282b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7a2f5282b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780168d40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780168d40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7a2f5282b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7a2f5282b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7a4cb0ed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7a4cb0ed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780168d406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780168d40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780168d40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780168d40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7a36f076d4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7a36f076d4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e2c97a6ad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e2c97a6ad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2c97a6ad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2c97a6ad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80168d406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80168d406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b9e8737f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b9e8737f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a2f5282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a2f5282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a2f5282b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a2f5282b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80168d40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80168d40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a2f5282b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a2f5282b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a2f5282b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7a2f5282b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noFill/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5816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1393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sz="6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rebuchet MS"/>
              <a:buNone/>
              <a:defRPr b="1"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Trebuchet MS"/>
              <a:buChar char="●"/>
              <a:defRPr sz="13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Char char="○"/>
              <a:defRPr sz="11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Char char="■"/>
              <a:defRPr sz="11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Char char="●"/>
              <a:defRPr sz="11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Char char="○"/>
              <a:defRPr sz="11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Char char="■"/>
              <a:defRPr sz="11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Char char="●"/>
              <a:defRPr sz="11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Char char="○"/>
              <a:defRPr sz="11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Char char="■"/>
              <a:defRPr sz="11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556150" y="4438050"/>
            <a:ext cx="1380375" cy="61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/>
        </p:nvSpPr>
        <p:spPr>
          <a:xfrm>
            <a:off x="171150" y="4372525"/>
            <a:ext cx="404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900">
                <a:latin typeface="Trebuchet MS"/>
                <a:ea typeface="Trebuchet MS"/>
                <a:cs typeface="Trebuchet MS"/>
                <a:sym typeface="Trebuchet MS"/>
              </a:rPr>
              <a:t>Programación Orientada a Objetos</a:t>
            </a:r>
            <a:br>
              <a:rPr i="1" lang="es" sz="9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i="1" lang="es" sz="900">
                <a:latin typeface="Trebuchet MS"/>
                <a:ea typeface="Trebuchet MS"/>
                <a:cs typeface="Trebuchet MS"/>
                <a:sym typeface="Trebuchet MS"/>
              </a:rPr>
              <a:t>2023-2</a:t>
            </a:r>
            <a:br>
              <a:rPr i="1" lang="es" sz="9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i="1" lang="es" sz="700">
                <a:latin typeface="Trebuchet MS"/>
                <a:ea typeface="Trebuchet MS"/>
                <a:cs typeface="Trebuchet MS"/>
                <a:sym typeface="Trebuchet MS"/>
              </a:rPr>
              <a:t>Facultad de ingeniería</a:t>
            </a:r>
            <a:endParaRPr i="1" sz="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0" y="4372525"/>
            <a:ext cx="9152100" cy="15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thenounproject.com/" TargetMode="External"/><Relationship Id="rId4" Type="http://schemas.openxmlformats.org/officeDocument/2006/relationships/hyperlink" Target="https://freepik.es/" TargetMode="External"/><Relationship Id="rId5" Type="http://schemas.openxmlformats.org/officeDocument/2006/relationships/hyperlink" Target="mailto:lamongual@unal.edu.co" TargetMode="External"/><Relationship Id="rId6" Type="http://schemas.openxmlformats.org/officeDocument/2006/relationships/hyperlink" Target="mailto:mapenav@unal.edu.c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14067"/>
          <a:stretch/>
        </p:blipFill>
        <p:spPr>
          <a:xfrm>
            <a:off x="0" y="-1"/>
            <a:ext cx="9144003" cy="441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69975" y="3437275"/>
            <a:ext cx="57834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¡Programación Orientada a Objetos con Python Arcade!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562875" y="113675"/>
            <a:ext cx="2379600" cy="56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</a:t>
            </a:r>
            <a:r>
              <a:rPr lang="es" sz="1000">
                <a:latin typeface="Trebuchet MS"/>
                <a:ea typeface="Trebuchet MS"/>
                <a:cs typeface="Trebuchet MS"/>
                <a:sym typeface="Trebuchet MS"/>
              </a:rPr>
              <a:t> Aprender Clases y Objetos con Python Arcade.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/>
        </p:nvSpPr>
        <p:spPr>
          <a:xfrm>
            <a:off x="689350" y="904250"/>
            <a:ext cx="415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Tipo de datos definido por el usuario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22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9" name="Google Shape;189;p22"/>
          <p:cNvSpPr txBox="1"/>
          <p:nvPr/>
        </p:nvSpPr>
        <p:spPr>
          <a:xfrm>
            <a:off x="877600" y="1762625"/>
            <a:ext cx="43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689350" y="1558925"/>
            <a:ext cx="722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★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Cada clase creada por el programador genera un tipo de datos definido de usuario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2552050" y="0"/>
            <a:ext cx="2019600" cy="4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Clases</a:t>
            </a:r>
            <a:endParaRPr sz="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689350" y="0"/>
            <a:ext cx="18627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¿Qué es POO?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4572000" y="0"/>
            <a:ext cx="19914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Objetos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6552850" y="0"/>
            <a:ext cx="19914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Conclusiones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 rotWithShape="1">
          <a:blip r:embed="rId3">
            <a:alphaModFix/>
          </a:blip>
          <a:srcRect b="0" l="20661" r="23118" t="0"/>
          <a:stretch/>
        </p:blipFill>
        <p:spPr>
          <a:xfrm>
            <a:off x="2181763" y="2133588"/>
            <a:ext cx="619100" cy="619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 rotWithShape="1">
          <a:blip r:embed="rId4">
            <a:alphaModFix/>
          </a:blip>
          <a:srcRect b="0" l="0" r="68818" t="0"/>
          <a:stretch/>
        </p:blipFill>
        <p:spPr>
          <a:xfrm>
            <a:off x="2157925" y="3025350"/>
            <a:ext cx="666775" cy="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 txBox="1"/>
          <p:nvPr/>
        </p:nvSpPr>
        <p:spPr>
          <a:xfrm>
            <a:off x="4096550" y="2133525"/>
            <a:ext cx="26070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Clases definidas de usuario</a:t>
            </a:r>
            <a:endParaRPr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-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Personaje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-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Enemigo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98" name="Google Shape;198;p22"/>
          <p:cNvCxnSpPr>
            <a:stCxn id="195" idx="3"/>
            <a:endCxn id="197" idx="1"/>
          </p:cNvCxnSpPr>
          <p:nvPr/>
        </p:nvCxnSpPr>
        <p:spPr>
          <a:xfrm>
            <a:off x="2800862" y="2443127"/>
            <a:ext cx="129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9" name="Google Shape;199;p22"/>
          <p:cNvCxnSpPr>
            <a:stCxn id="196" idx="3"/>
            <a:endCxn id="197" idx="1"/>
          </p:cNvCxnSpPr>
          <p:nvPr/>
        </p:nvCxnSpPr>
        <p:spPr>
          <a:xfrm flipH="1" rot="10800000">
            <a:off x="2824700" y="2443013"/>
            <a:ext cx="1271700" cy="8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5" name="Google Shape;205;p23"/>
          <p:cNvSpPr txBox="1"/>
          <p:nvPr/>
        </p:nvSpPr>
        <p:spPr>
          <a:xfrm>
            <a:off x="2374200" y="1634250"/>
            <a:ext cx="4395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9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Objetos</a:t>
            </a:r>
            <a:endParaRPr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/>
        </p:nvSpPr>
        <p:spPr>
          <a:xfrm>
            <a:off x="689350" y="904250"/>
            <a:ext cx="415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¿Qué es un objeto?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Google Shape;211;p24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2" name="Google Shape;212;p24"/>
          <p:cNvSpPr txBox="1"/>
          <p:nvPr/>
        </p:nvSpPr>
        <p:spPr>
          <a:xfrm>
            <a:off x="689350" y="1458600"/>
            <a:ext cx="25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★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Instancia de una clase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4543450" y="0"/>
            <a:ext cx="2019600" cy="4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Objetos</a:t>
            </a:r>
            <a:endParaRPr sz="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689350" y="0"/>
            <a:ext cx="18627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¿Qué es POO?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2552050" y="0"/>
            <a:ext cx="19914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Clases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6552850" y="0"/>
            <a:ext cx="19914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Conclusiones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17" name="Google Shape;217;p24"/>
          <p:cNvGrpSpPr/>
          <p:nvPr/>
        </p:nvGrpSpPr>
        <p:grpSpPr>
          <a:xfrm>
            <a:off x="532450" y="1858800"/>
            <a:ext cx="2019600" cy="1703400"/>
            <a:chOff x="977975" y="2064075"/>
            <a:chExt cx="2019600" cy="1703400"/>
          </a:xfrm>
        </p:grpSpPr>
        <p:sp>
          <p:nvSpPr>
            <p:cNvPr id="218" name="Google Shape;218;p24"/>
            <p:cNvSpPr/>
            <p:nvPr/>
          </p:nvSpPr>
          <p:spPr>
            <a:xfrm>
              <a:off x="977975" y="2064075"/>
              <a:ext cx="2019600" cy="1703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 txBox="1"/>
            <p:nvPr/>
          </p:nvSpPr>
          <p:spPr>
            <a:xfrm>
              <a:off x="1405850" y="2210650"/>
              <a:ext cx="126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latin typeface="Consolas"/>
                  <a:ea typeface="Consolas"/>
                  <a:cs typeface="Consolas"/>
                  <a:sym typeface="Consolas"/>
                </a:rPr>
                <a:t>class list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0" name="Google Shape;220;p24"/>
            <p:cNvSpPr txBox="1"/>
            <p:nvPr/>
          </p:nvSpPr>
          <p:spPr>
            <a:xfrm>
              <a:off x="1447750" y="2734100"/>
              <a:ext cx="134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accent5"/>
                  </a:solidFill>
                  <a:latin typeface="Consolas"/>
                  <a:ea typeface="Consolas"/>
                  <a:cs typeface="Consolas"/>
                  <a:sym typeface="Consolas"/>
                </a:rPr>
                <a:t>x </a:t>
              </a:r>
              <a:r>
                <a:rPr lang="es">
                  <a:latin typeface="Consolas"/>
                  <a:ea typeface="Consolas"/>
                  <a:cs typeface="Consolas"/>
                  <a:sym typeface="Consolas"/>
                </a:rPr>
                <a:t>= </a:t>
              </a:r>
              <a:r>
                <a:rPr lang="es">
                  <a:solidFill>
                    <a:srgbClr val="38761D"/>
                  </a:solidFill>
                  <a:latin typeface="Consolas"/>
                  <a:ea typeface="Consolas"/>
                  <a:cs typeface="Consolas"/>
                  <a:sym typeface="Consolas"/>
                </a:rPr>
                <a:t>[</a:t>
              </a:r>
              <a:r>
                <a:rPr lang="es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1,2,3</a:t>
              </a:r>
              <a:r>
                <a:rPr lang="es">
                  <a:solidFill>
                    <a:srgbClr val="38761D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1" name="Google Shape;221;p24"/>
            <p:cNvSpPr txBox="1"/>
            <p:nvPr/>
          </p:nvSpPr>
          <p:spPr>
            <a:xfrm>
              <a:off x="1259888" y="3163025"/>
              <a:ext cx="788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accent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Objeto</a:t>
              </a:r>
              <a:endParaRPr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2" name="Google Shape;222;p24"/>
            <p:cNvSpPr txBox="1"/>
            <p:nvPr/>
          </p:nvSpPr>
          <p:spPr>
            <a:xfrm>
              <a:off x="1949238" y="3163025"/>
              <a:ext cx="788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accent5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Valor</a:t>
              </a:r>
              <a:endParaRPr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3" name="Google Shape;223;p24"/>
            <p:cNvSpPr/>
            <p:nvPr/>
          </p:nvSpPr>
          <p:spPr>
            <a:xfrm rot="5400000">
              <a:off x="1524350" y="2972225"/>
              <a:ext cx="106800" cy="3438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 rot="5400000">
              <a:off x="2213700" y="2783075"/>
              <a:ext cx="106800" cy="7221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 rot="-5400000">
              <a:off x="1982600" y="2105950"/>
              <a:ext cx="106800" cy="11166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24"/>
          <p:cNvGrpSpPr/>
          <p:nvPr/>
        </p:nvGrpSpPr>
        <p:grpSpPr>
          <a:xfrm>
            <a:off x="5066125" y="927600"/>
            <a:ext cx="3554041" cy="3440525"/>
            <a:chOff x="5066125" y="927600"/>
            <a:chExt cx="3554041" cy="3440525"/>
          </a:xfrm>
        </p:grpSpPr>
        <p:grpSp>
          <p:nvGrpSpPr>
            <p:cNvPr id="227" name="Google Shape;227;p24"/>
            <p:cNvGrpSpPr/>
            <p:nvPr/>
          </p:nvGrpSpPr>
          <p:grpSpPr>
            <a:xfrm>
              <a:off x="6350293" y="1399797"/>
              <a:ext cx="2269873" cy="2621396"/>
              <a:chOff x="5435265" y="745575"/>
              <a:chExt cx="2751695" cy="3345324"/>
            </a:xfrm>
          </p:grpSpPr>
          <p:pic>
            <p:nvPicPr>
              <p:cNvPr id="228" name="Google Shape;228;p24"/>
              <p:cNvPicPr preferRelativeResize="0"/>
              <p:nvPr/>
            </p:nvPicPr>
            <p:blipFill rotWithShape="1">
              <a:blip r:embed="rId3">
                <a:alphaModFix/>
              </a:blip>
              <a:srcRect b="36213" l="36928" r="49570" t="34328"/>
              <a:stretch/>
            </p:blipFill>
            <p:spPr>
              <a:xfrm>
                <a:off x="7123899" y="745575"/>
                <a:ext cx="1063061" cy="15458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9" name="Google Shape;229;p24"/>
              <p:cNvPicPr preferRelativeResize="0"/>
              <p:nvPr/>
            </p:nvPicPr>
            <p:blipFill rotWithShape="1">
              <a:blip r:embed="rId3">
                <a:alphaModFix/>
              </a:blip>
              <a:srcRect b="35270" l="49258" r="37240" t="35270"/>
              <a:stretch/>
            </p:blipFill>
            <p:spPr>
              <a:xfrm>
                <a:off x="7123889" y="2545025"/>
                <a:ext cx="1063061" cy="154587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30" name="Google Shape;230;p24"/>
              <p:cNvCxnSpPr>
                <a:stCxn id="231" idx="3"/>
                <a:endCxn id="228" idx="1"/>
              </p:cNvCxnSpPr>
              <p:nvPr/>
            </p:nvCxnSpPr>
            <p:spPr>
              <a:xfrm flipH="1" rot="10800000">
                <a:off x="5435265" y="1518392"/>
                <a:ext cx="1688700" cy="81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32" name="Google Shape;232;p24"/>
              <p:cNvCxnSpPr>
                <a:stCxn id="231" idx="3"/>
                <a:endCxn id="229" idx="1"/>
              </p:cNvCxnSpPr>
              <p:nvPr/>
            </p:nvCxnSpPr>
            <p:spPr>
              <a:xfrm>
                <a:off x="5435265" y="2338292"/>
                <a:ext cx="1688700" cy="97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233" name="Google Shape;233;p24"/>
            <p:cNvSpPr txBox="1"/>
            <p:nvPr/>
          </p:nvSpPr>
          <p:spPr>
            <a:xfrm>
              <a:off x="5142325" y="3967925"/>
              <a:ext cx="344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latin typeface="Consolas"/>
                  <a:ea typeface="Consolas"/>
                  <a:cs typeface="Consolas"/>
                  <a:sym typeface="Consolas"/>
                </a:rPr>
                <a:t>luigi = Personaje(color="verde")</a:t>
              </a:r>
              <a:endParaRPr/>
            </a:p>
          </p:txBody>
        </p:sp>
        <p:sp>
          <p:nvSpPr>
            <p:cNvPr id="234" name="Google Shape;234;p24"/>
            <p:cNvSpPr txBox="1"/>
            <p:nvPr/>
          </p:nvSpPr>
          <p:spPr>
            <a:xfrm>
              <a:off x="5066125" y="927600"/>
              <a:ext cx="3514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latin typeface="Consolas"/>
                  <a:ea typeface="Consolas"/>
                  <a:cs typeface="Consolas"/>
                  <a:sym typeface="Consolas"/>
                </a:rPr>
                <a:t>mario = Personaje(color="rojo")</a:t>
              </a:r>
              <a:endParaRPr/>
            </a:p>
          </p:txBody>
        </p:sp>
      </p:grpSp>
      <p:grpSp>
        <p:nvGrpSpPr>
          <p:cNvPr id="235" name="Google Shape;235;p24"/>
          <p:cNvGrpSpPr/>
          <p:nvPr/>
        </p:nvGrpSpPr>
        <p:grpSpPr>
          <a:xfrm>
            <a:off x="4760475" y="1581588"/>
            <a:ext cx="2019600" cy="1980300"/>
            <a:chOff x="4256525" y="1581513"/>
            <a:chExt cx="2019600" cy="1980300"/>
          </a:xfrm>
        </p:grpSpPr>
        <p:sp>
          <p:nvSpPr>
            <p:cNvPr id="236" name="Google Shape;236;p24"/>
            <p:cNvSpPr/>
            <p:nvPr/>
          </p:nvSpPr>
          <p:spPr>
            <a:xfrm>
              <a:off x="4256525" y="1581513"/>
              <a:ext cx="2019600" cy="1980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1" name="Google Shape;231;p24"/>
            <p:cNvPicPr preferRelativeResize="0"/>
            <p:nvPr/>
          </p:nvPicPr>
          <p:blipFill rotWithShape="1">
            <a:blip r:embed="rId4">
              <a:alphaModFix/>
            </a:blip>
            <a:srcRect b="0" l="20661" r="23118" t="0"/>
            <a:stretch/>
          </p:blipFill>
          <p:spPr>
            <a:xfrm>
              <a:off x="4686300" y="2067763"/>
              <a:ext cx="1160043" cy="1160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p24"/>
            <p:cNvSpPr txBox="1"/>
            <p:nvPr/>
          </p:nvSpPr>
          <p:spPr>
            <a:xfrm>
              <a:off x="4306625" y="1581525"/>
              <a:ext cx="191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latin typeface="Consolas"/>
                  <a:ea typeface="Consolas"/>
                  <a:cs typeface="Consolas"/>
                  <a:sym typeface="Consolas"/>
                </a:rPr>
                <a:t>class Personaje()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38" name="Google Shape;238;p24"/>
          <p:cNvGrpSpPr/>
          <p:nvPr/>
        </p:nvGrpSpPr>
        <p:grpSpPr>
          <a:xfrm>
            <a:off x="290000" y="3406175"/>
            <a:ext cx="3662316" cy="741213"/>
            <a:chOff x="290000" y="3406175"/>
            <a:chExt cx="3662316" cy="741213"/>
          </a:xfrm>
        </p:grpSpPr>
        <p:sp>
          <p:nvSpPr>
            <p:cNvPr id="239" name="Google Shape;239;p24"/>
            <p:cNvSpPr/>
            <p:nvPr/>
          </p:nvSpPr>
          <p:spPr>
            <a:xfrm>
              <a:off x="290000" y="3709988"/>
              <a:ext cx="3514500" cy="4374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4"/>
            <p:cNvSpPr txBox="1"/>
            <p:nvPr/>
          </p:nvSpPr>
          <p:spPr>
            <a:xfrm>
              <a:off x="290000" y="3757596"/>
              <a:ext cx="35145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" sz="1100">
                  <a:latin typeface="Trebuchet MS"/>
                  <a:ea typeface="Trebuchet MS"/>
                  <a:cs typeface="Trebuchet MS"/>
                  <a:sym typeface="Trebuchet MS"/>
                </a:rPr>
                <a:t>x es un objeto instanciado a partir de la clase list</a:t>
              </a:r>
              <a:endParaRPr i="1" sz="11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241" name="Google Shape;241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07348" y="3406175"/>
              <a:ext cx="344968" cy="437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2" name="Google Shape;242;p24"/>
          <p:cNvGrpSpPr/>
          <p:nvPr/>
        </p:nvGrpSpPr>
        <p:grpSpPr>
          <a:xfrm>
            <a:off x="2342325" y="2728925"/>
            <a:ext cx="1816825" cy="589063"/>
            <a:chOff x="2342325" y="2728925"/>
            <a:chExt cx="1816825" cy="589063"/>
          </a:xfrm>
        </p:grpSpPr>
        <p:sp>
          <p:nvSpPr>
            <p:cNvPr id="243" name="Google Shape;243;p24"/>
            <p:cNvSpPr txBox="1"/>
            <p:nvPr/>
          </p:nvSpPr>
          <p:spPr>
            <a:xfrm>
              <a:off x="2587150" y="2825388"/>
              <a:ext cx="1572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latin typeface="Consolas"/>
                  <a:ea typeface="Consolas"/>
                  <a:cs typeface="Consolas"/>
                  <a:sym typeface="Consolas"/>
                </a:rPr>
                <a:t># Equivalente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000">
                  <a:solidFill>
                    <a:schemeClr val="accent5"/>
                  </a:solidFill>
                  <a:latin typeface="Consolas"/>
                  <a:ea typeface="Consolas"/>
                  <a:cs typeface="Consolas"/>
                  <a:sym typeface="Consolas"/>
                </a:rPr>
                <a:t>x = list((1, 2, 3))</a:t>
              </a:r>
              <a:endParaRPr b="1" sz="1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44" name="Google Shape;244;p24"/>
            <p:cNvCxnSpPr>
              <a:stCxn id="220" idx="3"/>
              <a:endCxn id="243" idx="0"/>
            </p:cNvCxnSpPr>
            <p:nvPr/>
          </p:nvCxnSpPr>
          <p:spPr>
            <a:xfrm>
              <a:off x="2342325" y="2728925"/>
              <a:ext cx="1030800" cy="966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0" name="Google Shape;250;p25"/>
          <p:cNvSpPr txBox="1"/>
          <p:nvPr/>
        </p:nvSpPr>
        <p:spPr>
          <a:xfrm>
            <a:off x="689350" y="1023625"/>
            <a:ext cx="3301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Atributos</a:t>
            </a:r>
            <a:r>
              <a:rPr b="1" lang="es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 -&gt; Variables, propiedades</a:t>
            </a:r>
            <a:endParaRPr b="1">
              <a:solidFill>
                <a:schemeClr val="accent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Trebuchet MS"/>
                <a:ea typeface="Trebuchet MS"/>
                <a:cs typeface="Trebuchet MS"/>
                <a:sym typeface="Trebuchet MS"/>
              </a:rPr>
              <a:t>De instancia: Se acceden desde la instancia (objeto)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color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puntos_de_vida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power_up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Trebuchet MS"/>
                <a:ea typeface="Trebuchet MS"/>
                <a:cs typeface="Trebuchet MS"/>
                <a:sym typeface="Trebuchet MS"/>
              </a:rPr>
              <a:t>De clase: Son accesibles sin instanciar la clase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lista_de_enemigos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spritesheet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1" name="Google Shape;251;p25"/>
          <p:cNvSpPr/>
          <p:nvPr/>
        </p:nvSpPr>
        <p:spPr>
          <a:xfrm>
            <a:off x="4543450" y="0"/>
            <a:ext cx="2019600" cy="4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Objetos</a:t>
            </a:r>
            <a:endParaRPr sz="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" name="Google Shape;252;p25"/>
          <p:cNvSpPr/>
          <p:nvPr/>
        </p:nvSpPr>
        <p:spPr>
          <a:xfrm>
            <a:off x="689350" y="0"/>
            <a:ext cx="18627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¿Qué es POO?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2552050" y="0"/>
            <a:ext cx="19914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Clases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" name="Google Shape;254;p25"/>
          <p:cNvSpPr/>
          <p:nvPr/>
        </p:nvSpPr>
        <p:spPr>
          <a:xfrm>
            <a:off x="6552850" y="0"/>
            <a:ext cx="19914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Conclusiones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4998500" y="1023625"/>
            <a:ext cx="3334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Métodos -&gt; Funciones</a:t>
            </a:r>
            <a:endParaRPr b="1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Trebuchet MS"/>
                <a:ea typeface="Trebuchet MS"/>
                <a:cs typeface="Trebuchet MS"/>
                <a:sym typeface="Trebuchet MS"/>
              </a:rPr>
              <a:t>De instancia: Se invocan desde la instancia (objeto)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saltar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agacharse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disparar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Trebuchet MS"/>
                <a:ea typeface="Trebuchet MS"/>
                <a:cs typeface="Trebuchet MS"/>
                <a:sym typeface="Trebuchet MS"/>
              </a:rPr>
              <a:t>De clase: Son accesibles directamente desde la clase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constructor (__init__)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listar_enemigos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agregar_enemigo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1" name="Google Shape;261;p26"/>
          <p:cNvSpPr txBox="1"/>
          <p:nvPr/>
        </p:nvSpPr>
        <p:spPr>
          <a:xfrm>
            <a:off x="2374200" y="1634250"/>
            <a:ext cx="4395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9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Conclusiones</a:t>
            </a:r>
            <a:endParaRPr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7" name="Google Shape;267;p27"/>
          <p:cNvSpPr/>
          <p:nvPr/>
        </p:nvSpPr>
        <p:spPr>
          <a:xfrm>
            <a:off x="6528600" y="0"/>
            <a:ext cx="2019600" cy="4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Conclusiones</a:t>
            </a:r>
            <a:endParaRPr sz="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8" name="Google Shape;268;p27"/>
          <p:cNvSpPr/>
          <p:nvPr/>
        </p:nvSpPr>
        <p:spPr>
          <a:xfrm>
            <a:off x="689350" y="0"/>
            <a:ext cx="18627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¿Qué es POO?</a:t>
            </a:r>
            <a:endParaRPr sz="16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9" name="Google Shape;269;p27"/>
          <p:cNvSpPr/>
          <p:nvPr/>
        </p:nvSpPr>
        <p:spPr>
          <a:xfrm>
            <a:off x="2552050" y="0"/>
            <a:ext cx="19914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Clases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Google Shape;270;p27"/>
          <p:cNvSpPr/>
          <p:nvPr/>
        </p:nvSpPr>
        <p:spPr>
          <a:xfrm>
            <a:off x="4543450" y="0"/>
            <a:ext cx="19914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Objetos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1" name="Google Shape;271;p27"/>
          <p:cNvSpPr txBox="1"/>
          <p:nvPr/>
        </p:nvSpPr>
        <p:spPr>
          <a:xfrm>
            <a:off x="689350" y="1187475"/>
            <a:ext cx="7314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★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En el paradigma de POO, los programas se diseñan en términos de entidades del mundo real o el entorno del problema.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★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Una clase es un modelo que describe los atributos y comportamientos de una entidad dentro del dominio del problema a solucionar.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★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Los objetos son instancias de clases.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★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Python, al igual que otros lenguajes de programación orientada a objetos, tiene varios tipos de datos integrados.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7" name="Google Shape;277;p28"/>
          <p:cNvSpPr txBox="1"/>
          <p:nvPr/>
        </p:nvSpPr>
        <p:spPr>
          <a:xfrm>
            <a:off x="771500" y="754175"/>
            <a:ext cx="263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Taller en clase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8" name="Google Shape;278;p28"/>
          <p:cNvSpPr txBox="1"/>
          <p:nvPr/>
        </p:nvSpPr>
        <p:spPr>
          <a:xfrm>
            <a:off x="823750" y="1421725"/>
            <a:ext cx="7683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AutoNum type="arabicPeriod"/>
            </a:pPr>
            <a:r>
              <a:rPr b="1" lang="es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Creen una clase personaje, con los atributos que deseen</a:t>
            </a:r>
            <a:endParaRPr b="1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AutoNum type="arabicPeriod"/>
            </a:pPr>
            <a:r>
              <a:rPr b="1" lang="es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Cree al menos un método que modifique los valores de los atributos</a:t>
            </a:r>
            <a:endParaRPr b="1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AutoNum type="arabicPeriod"/>
            </a:pPr>
            <a:r>
              <a:rPr b="1" lang="es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Genera objetos a partir de instancias de la clase generada en el punto 1 y manipule sus propiedades por medio de los métodos construidos</a:t>
            </a:r>
            <a:endParaRPr b="1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9" name="Google Shape;279;p28"/>
          <p:cNvPicPr preferRelativeResize="0"/>
          <p:nvPr/>
        </p:nvPicPr>
        <p:blipFill rotWithShape="1">
          <a:blip r:embed="rId3">
            <a:alphaModFix/>
          </a:blip>
          <a:srcRect b="0" l="0" r="15561" t="0"/>
          <a:stretch/>
        </p:blipFill>
        <p:spPr>
          <a:xfrm>
            <a:off x="1080400" y="2841013"/>
            <a:ext cx="3449824" cy="141105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0" name="Google Shape;280;p28"/>
          <p:cNvPicPr preferRelativeResize="0"/>
          <p:nvPr/>
        </p:nvPicPr>
        <p:blipFill rotWithShape="1">
          <a:blip r:embed="rId4">
            <a:alphaModFix/>
          </a:blip>
          <a:srcRect b="0" l="0" r="16791" t="0"/>
          <a:stretch/>
        </p:blipFill>
        <p:spPr>
          <a:xfrm>
            <a:off x="4864050" y="2823825"/>
            <a:ext cx="3243300" cy="1445425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1" name="Google Shape;281;p28"/>
          <p:cNvSpPr txBox="1"/>
          <p:nvPr/>
        </p:nvSpPr>
        <p:spPr>
          <a:xfrm>
            <a:off x="1036650" y="2439000"/>
            <a:ext cx="1539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Trebuchet MS"/>
                <a:ea typeface="Trebuchet MS"/>
                <a:cs typeface="Trebuchet MS"/>
                <a:sym typeface="Trebuchet MS"/>
              </a:rPr>
              <a:t>Ejemplo</a:t>
            </a:r>
            <a:endParaRPr i="1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/>
          <p:nvPr>
            <p:ph type="title"/>
          </p:nvPr>
        </p:nvSpPr>
        <p:spPr>
          <a:xfrm>
            <a:off x="729450" y="1928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740"/>
              <a:t>GRACIAS</a:t>
            </a:r>
            <a:endParaRPr sz="2740"/>
          </a:p>
        </p:txBody>
      </p:sp>
      <p:sp>
        <p:nvSpPr>
          <p:cNvPr id="287" name="Google Shape;287;p29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88" name="Google Shape;288;p29"/>
          <p:cNvSpPr txBox="1"/>
          <p:nvPr/>
        </p:nvSpPr>
        <p:spPr>
          <a:xfrm>
            <a:off x="6263400" y="3532850"/>
            <a:ext cx="277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9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Imágenes </a:t>
            </a:r>
            <a:r>
              <a:rPr i="1" lang="es" sz="9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extraídas</a:t>
            </a:r>
            <a:r>
              <a:rPr i="1" lang="es" sz="9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 y adaptadas de:</a:t>
            </a:r>
            <a:endParaRPr i="1" sz="9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9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https://thenounproject.com/</a:t>
            </a:r>
            <a:endParaRPr i="1" sz="9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9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https://freepik.es/</a:t>
            </a:r>
            <a:endParaRPr i="1" sz="9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9" name="Google Shape;289;p29"/>
          <p:cNvSpPr txBox="1"/>
          <p:nvPr>
            <p:ph type="title"/>
          </p:nvPr>
        </p:nvSpPr>
        <p:spPr>
          <a:xfrm>
            <a:off x="727650" y="2338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040"/>
              <a:t>¿Preguntas?</a:t>
            </a:r>
            <a:endParaRPr sz="1040"/>
          </a:p>
        </p:txBody>
      </p:sp>
      <p:sp>
        <p:nvSpPr>
          <p:cNvPr id="290" name="Google Shape;290;p29"/>
          <p:cNvSpPr txBox="1"/>
          <p:nvPr/>
        </p:nvSpPr>
        <p:spPr>
          <a:xfrm>
            <a:off x="280250" y="3040250"/>
            <a:ext cx="2403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CONTACTO:</a:t>
            </a:r>
            <a:endParaRPr b="1" sz="13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Luis Alejandro Mongua López</a:t>
            </a:r>
            <a:endParaRPr sz="11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lamongual@unal.edu.co</a:t>
            </a:r>
            <a:endParaRPr sz="11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Manuel Alejandro Peña Vargas</a:t>
            </a:r>
            <a:endParaRPr sz="11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mapenav@unal.edu.co</a:t>
            </a:r>
            <a:endParaRPr sz="10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805650" y="1873500"/>
            <a:ext cx="4696200" cy="13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0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0"/>
              <a:buChar char="●"/>
            </a:pPr>
            <a:r>
              <a:rPr lang="es" sz="1660"/>
              <a:t>¿Qué es POO?</a:t>
            </a:r>
            <a:endParaRPr sz="1660"/>
          </a:p>
          <a:p>
            <a:pPr indent="-3340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0"/>
              <a:buChar char="●"/>
            </a:pPr>
            <a:r>
              <a:rPr lang="es" sz="1660"/>
              <a:t>Clases</a:t>
            </a:r>
            <a:endParaRPr sz="1660"/>
          </a:p>
          <a:p>
            <a:pPr indent="-3340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0"/>
              <a:buChar char="●"/>
            </a:pPr>
            <a:r>
              <a:rPr lang="es" sz="1660"/>
              <a:t>Objetos</a:t>
            </a:r>
            <a:endParaRPr sz="1660"/>
          </a:p>
          <a:p>
            <a:pPr indent="-3340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0"/>
              <a:buChar char="●"/>
            </a:pPr>
            <a:r>
              <a:rPr lang="es" sz="1660"/>
              <a:t>Conclusiones</a:t>
            </a:r>
            <a:endParaRPr sz="1660"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827" y="975325"/>
            <a:ext cx="2025750" cy="309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2374200" y="1786650"/>
            <a:ext cx="4395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9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¿Qué es POO?</a:t>
            </a:r>
            <a:endParaRPr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689350" y="904250"/>
            <a:ext cx="415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POO - Programación Orientada a Objetos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689350" y="0"/>
            <a:ext cx="1948500" cy="4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¿Qué es POO?</a:t>
            </a:r>
            <a:endParaRPr sz="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2637850" y="0"/>
            <a:ext cx="18627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Clases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4500550" y="0"/>
            <a:ext cx="20256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Objetos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6526150" y="0"/>
            <a:ext cx="19914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Conclusiones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877600" y="1762625"/>
            <a:ext cx="43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89350" y="1558925"/>
            <a:ext cx="5989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★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Es un Paradigma de programación.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★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Permite codificar y llegar a soluciones a partir de representaciones del mundo real, a través de objetos.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★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Contempla la interacción de dichos objetos a través de propiedades y comportamientos durante la ejecución.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★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Permite la creación de programas más organizados y modulares.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662" y="1159100"/>
            <a:ext cx="2704675" cy="20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689350" y="904250"/>
            <a:ext cx="415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</a:t>
            </a:r>
            <a:r>
              <a:rPr b="1" lang="e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jemplo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689350" y="0"/>
            <a:ext cx="1948500" cy="4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¿Qué es POO?</a:t>
            </a:r>
            <a:endParaRPr sz="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2637850" y="0"/>
            <a:ext cx="18627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Clases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4500550" y="0"/>
            <a:ext cx="20256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Objetos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6526150" y="0"/>
            <a:ext cx="19914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Conclusiones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877600" y="1762625"/>
            <a:ext cx="43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052" y="1443925"/>
            <a:ext cx="4757112" cy="2675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5965625" y="1440450"/>
            <a:ext cx="2698200" cy="25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lang="es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Jugador </a:t>
            </a: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(Mario)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lang="es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Enemigo </a:t>
            </a: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(Goomba)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lang="es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Bloques</a:t>
            </a:r>
            <a:endParaRPr>
              <a:solidFill>
                <a:schemeClr val="accent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-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Piso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-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Ladrillo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-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Mejora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lang="es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Escenario</a:t>
            </a:r>
            <a:endParaRPr>
              <a:solidFill>
                <a:schemeClr val="accent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-"/>
            </a:pPr>
            <a:r>
              <a:rPr lang="es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Arbustos</a:t>
            </a:r>
            <a:endParaRPr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-"/>
            </a:pPr>
            <a:r>
              <a:rPr lang="es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Fondo</a:t>
            </a:r>
            <a:endParaRPr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689350" y="904250"/>
            <a:ext cx="415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Atributos </a:t>
            </a:r>
            <a:r>
              <a:rPr b="1" lang="es" sz="16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y </a:t>
            </a:r>
            <a:r>
              <a:rPr b="1" lang="es" sz="16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Comportamientos(métodos)</a:t>
            </a:r>
            <a:endParaRPr b="1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689350" y="0"/>
            <a:ext cx="1948500" cy="4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¿Qué es POO?</a:t>
            </a:r>
            <a:endParaRPr sz="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2637850" y="0"/>
            <a:ext cx="18627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Clases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4500550" y="0"/>
            <a:ext cx="20256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Objetos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6526150" y="0"/>
            <a:ext cx="19914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Conclusiones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877600" y="1762625"/>
            <a:ext cx="43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1" name="Google Shape;141;p18"/>
          <p:cNvPicPr preferRelativeResize="0"/>
          <p:nvPr/>
        </p:nvPicPr>
        <p:blipFill rotWithShape="1">
          <a:blip r:embed="rId3">
            <a:alphaModFix/>
          </a:blip>
          <a:srcRect b="0" l="20661" r="23118" t="0"/>
          <a:stretch/>
        </p:blipFill>
        <p:spPr>
          <a:xfrm>
            <a:off x="766150" y="1833663"/>
            <a:ext cx="1160043" cy="116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 rotWithShape="1">
          <a:blip r:embed="rId4">
            <a:alphaModFix/>
          </a:blip>
          <a:srcRect b="0" l="0" r="68818" t="0"/>
          <a:stretch/>
        </p:blipFill>
        <p:spPr>
          <a:xfrm>
            <a:off x="4915350" y="1951450"/>
            <a:ext cx="1043100" cy="924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3" name="Google Shape;143;p18"/>
          <p:cNvGraphicFramePr/>
          <p:nvPr/>
        </p:nvGraphicFramePr>
        <p:xfrm>
          <a:off x="20113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{18ED3223-C14F-406F-B3D0-579E0BA441ED}</a:tableStyleId>
              </a:tblPr>
              <a:tblGrid>
                <a:gridCol w="1200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1155C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Alto</a:t>
                      </a:r>
                      <a:endParaRPr sz="1200">
                        <a:solidFill>
                          <a:srgbClr val="1155CC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1155C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Ancho</a:t>
                      </a:r>
                      <a:endParaRPr sz="1200">
                        <a:solidFill>
                          <a:srgbClr val="1155CC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1155C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Velocidad</a:t>
                      </a:r>
                      <a:endParaRPr sz="1200">
                        <a:solidFill>
                          <a:srgbClr val="1155CC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1155C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Puntos de vida</a:t>
                      </a:r>
                      <a:endParaRPr sz="1200">
                        <a:solidFill>
                          <a:srgbClr val="1155CC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…</a:t>
                      </a:r>
                      <a:endParaRPr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4" name="Google Shape;144;p18"/>
          <p:cNvGraphicFramePr/>
          <p:nvPr/>
        </p:nvGraphicFramePr>
        <p:xfrm>
          <a:off x="6032625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{18ED3223-C14F-406F-B3D0-579E0BA441ED}</a:tableStyleId>
              </a:tblPr>
              <a:tblGrid>
                <a:gridCol w="1200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1155C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Alto</a:t>
                      </a:r>
                      <a:endParaRPr sz="1200">
                        <a:solidFill>
                          <a:srgbClr val="1155CC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1155C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Ancho</a:t>
                      </a:r>
                      <a:endParaRPr sz="1200">
                        <a:solidFill>
                          <a:srgbClr val="1155CC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1155C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Velocidad</a:t>
                      </a:r>
                      <a:endParaRPr sz="1200">
                        <a:solidFill>
                          <a:srgbClr val="1155CC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1155C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Puntos de vida</a:t>
                      </a:r>
                      <a:endParaRPr sz="1200">
                        <a:solidFill>
                          <a:srgbClr val="1155CC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…</a:t>
                      </a:r>
                      <a:endParaRPr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5" name="Google Shape;145;p18"/>
          <p:cNvGraphicFramePr/>
          <p:nvPr/>
        </p:nvGraphicFramePr>
        <p:xfrm>
          <a:off x="3230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{18ED3223-C14F-406F-B3D0-579E0BA441ED}</a:tableStyleId>
              </a:tblPr>
              <a:tblGrid>
                <a:gridCol w="1200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accent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Caminar</a:t>
                      </a:r>
                      <a:endParaRPr sz="1200">
                        <a:solidFill>
                          <a:schemeClr val="accent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accent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Saltar</a:t>
                      </a:r>
                      <a:endParaRPr sz="1200">
                        <a:solidFill>
                          <a:schemeClr val="accent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accent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Atacar</a:t>
                      </a:r>
                      <a:endParaRPr sz="1200">
                        <a:solidFill>
                          <a:schemeClr val="accent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…</a:t>
                      </a:r>
                      <a:endParaRPr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6" name="Google Shape;146;p18"/>
          <p:cNvGraphicFramePr/>
          <p:nvPr/>
        </p:nvGraphicFramePr>
        <p:xfrm>
          <a:off x="7251825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{18ED3223-C14F-406F-B3D0-579E0BA441ED}</a:tableStyleId>
              </a:tblPr>
              <a:tblGrid>
                <a:gridCol w="1200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accent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Caminar</a:t>
                      </a:r>
                      <a:endParaRPr sz="1200">
                        <a:solidFill>
                          <a:schemeClr val="accent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…</a:t>
                      </a:r>
                      <a:endParaRPr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2374200" y="1786650"/>
            <a:ext cx="4395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9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Clases</a:t>
            </a:r>
            <a:endParaRPr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/>
        </p:nvSpPr>
        <p:spPr>
          <a:xfrm>
            <a:off x="689350" y="904250"/>
            <a:ext cx="415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¿Qué es una clase?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877600" y="1762625"/>
            <a:ext cx="43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689350" y="1558925"/>
            <a:ext cx="722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★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Modelo o prototipo definido por el usuario por el lenguaje o por alguna </a:t>
            </a: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librería</a:t>
            </a: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 a partir del cual se origina un tipo específico de objetos.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2552050" y="0"/>
            <a:ext cx="2019600" cy="4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Clases</a:t>
            </a:r>
            <a:endParaRPr sz="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689350" y="0"/>
            <a:ext cx="18627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¿Qué es POO?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4572000" y="0"/>
            <a:ext cx="19914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Objetos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6552850" y="0"/>
            <a:ext cx="19914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Conclusiones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65" name="Google Shape;165;p20"/>
          <p:cNvGrpSpPr/>
          <p:nvPr/>
        </p:nvGrpSpPr>
        <p:grpSpPr>
          <a:xfrm>
            <a:off x="3859513" y="2398088"/>
            <a:ext cx="1260300" cy="1387188"/>
            <a:chOff x="3852338" y="2134138"/>
            <a:chExt cx="1260300" cy="1387188"/>
          </a:xfrm>
        </p:grpSpPr>
        <p:pic>
          <p:nvPicPr>
            <p:cNvPr id="166" name="Google Shape;166;p20"/>
            <p:cNvPicPr preferRelativeResize="0"/>
            <p:nvPr/>
          </p:nvPicPr>
          <p:blipFill rotWithShape="1">
            <a:blip r:embed="rId3">
              <a:alphaModFix/>
            </a:blip>
            <a:srcRect b="0" l="20661" r="23118" t="0"/>
            <a:stretch/>
          </p:blipFill>
          <p:spPr>
            <a:xfrm>
              <a:off x="3902463" y="2134138"/>
              <a:ext cx="1160043" cy="1160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20"/>
            <p:cNvSpPr txBox="1"/>
            <p:nvPr/>
          </p:nvSpPr>
          <p:spPr>
            <a:xfrm>
              <a:off x="3852338" y="3306225"/>
              <a:ext cx="1260300" cy="2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latin typeface="Trebuchet MS"/>
                  <a:ea typeface="Trebuchet MS"/>
                  <a:cs typeface="Trebuchet MS"/>
                  <a:sym typeface="Trebuchet MS"/>
                </a:rPr>
                <a:t>Personaje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/>
        </p:nvSpPr>
        <p:spPr>
          <a:xfrm>
            <a:off x="689350" y="904250"/>
            <a:ext cx="415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Clases nativas de python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4" name="Google Shape;174;p21"/>
          <p:cNvSpPr txBox="1"/>
          <p:nvPr/>
        </p:nvSpPr>
        <p:spPr>
          <a:xfrm>
            <a:off x="877600" y="1762625"/>
            <a:ext cx="43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689350" y="1558925"/>
            <a:ext cx="3538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★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int		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123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★"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tuple	(1, 2, 3)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★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list		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[1, 2, 3]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★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str		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"Hola mundo!"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★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dict		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{"Hola":"mundo!"}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★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set		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{"Hola", "mundo!"}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★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… y más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2552050" y="0"/>
            <a:ext cx="2019600" cy="4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Clases</a:t>
            </a:r>
            <a:endParaRPr sz="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689350" y="0"/>
            <a:ext cx="18627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¿Qué es POO?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4572000" y="0"/>
            <a:ext cx="19914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Objetos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6552850" y="0"/>
            <a:ext cx="19914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Conclusiones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4571650" y="911763"/>
            <a:ext cx="415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Clases principales de Arcade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4572000" y="1725150"/>
            <a:ext cx="3538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★"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Sprite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★"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SpriteList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★"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Camera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★"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Window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★"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★"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Sound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925" y="2500200"/>
            <a:ext cx="2723261" cy="18177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