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7f94643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7f94643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a2f5282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a2f5282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d52ec720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d52ec720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d52ec72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d52ec72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d52ec720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d52ec720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2085612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b2085612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a2f5282b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a2f5282b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80168d40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80168d4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b20856126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b2085612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7000d3d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7000d3d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d52ec720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d52ec720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2c97a6ad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2c97a6ad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780168d4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780168d4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7000d3d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7000d3d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80168d40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80168d40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7b20856126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7b20856126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6cd8adb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6cd8ad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6cd8adb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6cd8adb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2c97a6ad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2c97a6ad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0168d40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0168d40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9e8737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9e8737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b208561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b208561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2f5282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2f5282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52ec72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52ec72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7000d3d9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7000d3d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b2085612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b2085612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5816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39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buNone/>
              <a:defRPr i="1" sz="8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None/>
              <a:defRPr b="1"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Trebuchet MS"/>
              <a:buChar char="●"/>
              <a:defRPr sz="13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●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●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○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Trebuchet MS"/>
              <a:buChar char="■"/>
              <a:defRPr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556150" y="4438050"/>
            <a:ext cx="1380375" cy="6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171150" y="4372525"/>
            <a:ext cx="404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  <a:t>Programación Orientada a Objetos</a:t>
            </a:r>
            <a:b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  <a:t>2023-2</a:t>
            </a:r>
            <a:br>
              <a:rPr i="1" lang="es" sz="9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s" sz="700">
                <a:latin typeface="Trebuchet MS"/>
                <a:ea typeface="Trebuchet MS"/>
                <a:cs typeface="Trebuchet MS"/>
                <a:sym typeface="Trebuchet MS"/>
              </a:rPr>
              <a:t>Facultad de ingeniería</a:t>
            </a:r>
            <a:endParaRPr i="1" sz="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4372525"/>
            <a:ext cx="9152100" cy="15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document/d/1nLU09kiYpjNEV_mXpSrmQUY8FQvfv1kZByAUoDbBogM/edit?usp=sharing" TargetMode="External"/><Relationship Id="rId4" Type="http://schemas.openxmlformats.org/officeDocument/2006/relationships/hyperlink" Target="https://docs.google.com/document/d/1nLU09kiYpjNEV_mXpSrmQUY8FQvfv1kZByAUoDbBogM/edit?usp=sharin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henounproject.com/" TargetMode="External"/><Relationship Id="rId4" Type="http://schemas.openxmlformats.org/officeDocument/2006/relationships/hyperlink" Target="https://freepik.es/" TargetMode="External"/><Relationship Id="rId5" Type="http://schemas.openxmlformats.org/officeDocument/2006/relationships/hyperlink" Target="mailto:lamongual@unal.edu.co" TargetMode="External"/><Relationship Id="rId6" Type="http://schemas.openxmlformats.org/officeDocument/2006/relationships/hyperlink" Target="mailto:mapenav@unal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10099" l="0" r="0" t="18323"/>
          <a:stretch/>
        </p:blipFill>
        <p:spPr>
          <a:xfrm>
            <a:off x="0" y="0"/>
            <a:ext cx="9144003" cy="437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00025" y="294550"/>
            <a:ext cx="29421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¡Programación Orientada a Objetos con Python Arcade!</a:t>
            </a:r>
            <a:endParaRPr b="1" sz="21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00025" y="3891350"/>
            <a:ext cx="1734900" cy="35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</a:t>
            </a:r>
            <a:r>
              <a:rPr lang="es" sz="1000">
                <a:latin typeface="Trebuchet MS"/>
                <a:ea typeface="Trebuchet MS"/>
                <a:cs typeface="Trebuchet MS"/>
                <a:sym typeface="Trebuchet MS"/>
              </a:rPr>
              <a:t> Encapsulamiento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703000" y="1695700"/>
            <a:ext cx="4272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Se esperan desarrolladores responsables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Se espera el uso de buenas prácticas de programación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No depender de restricciones de acceso rígidas.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5776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25520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</a:t>
            </a: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Encapsulamiento?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03000" y="831975"/>
            <a:ext cx="711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Principio de "consentimiento adulto" (EAFP: Easier to Ask for Forgiveness than Permission)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179" y="1957450"/>
            <a:ext cx="3591470" cy="21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5776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25520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¿Encapsulamiento?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03000" y="1578525"/>
            <a:ext cx="498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Python se esfuerza por ser un lenguaje simple y fácil de entender.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Demasiadas palabras clave para controlar la visibilidad puede complicar el lenguaje y aumentar la carga cognitiva.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703000" y="831975"/>
            <a:ext cx="71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Simplicidad: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325" y="2089500"/>
            <a:ext cx="2791725" cy="20912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7" name="Google Shape;207;p24"/>
          <p:cNvSpPr/>
          <p:nvPr/>
        </p:nvSpPr>
        <p:spPr>
          <a:xfrm>
            <a:off x="45776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25520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¿Encapsulamiento?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703000" y="1294950"/>
            <a:ext cx="4950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Casi todo es un objeto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Los objetos pueden acceder a sus propios atributos y métodos directamente sin necesidad de </a:t>
            </a:r>
            <a:r>
              <a:rPr b="1" i="1" lang="es" sz="1600">
                <a:latin typeface="Trebuchet MS"/>
                <a:ea typeface="Trebuchet MS"/>
                <a:cs typeface="Trebuchet MS"/>
                <a:sym typeface="Trebuchet MS"/>
              </a:rPr>
              <a:t>getters </a:t>
            </a: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b="1" i="1" lang="es" sz="1600">
                <a:latin typeface="Trebuchet MS"/>
                <a:ea typeface="Trebuchet MS"/>
                <a:cs typeface="Trebuchet MS"/>
                <a:sym typeface="Trebuchet MS"/>
              </a:rPr>
              <a:t>setters</a:t>
            </a: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s" sz="1600">
                <a:latin typeface="Trebuchet MS"/>
                <a:ea typeface="Trebuchet MS"/>
                <a:cs typeface="Trebuchet MS"/>
                <a:sym typeface="Trebuchet MS"/>
              </a:rPr>
              <a:t>Promueve un estilo de programación más directo y legible.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03000" y="831975"/>
            <a:ext cx="71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Todo es un objeto: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575" y="1438088"/>
            <a:ext cx="3185600" cy="280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45776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5520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¿Encapsulamiento?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703000" y="908175"/>
            <a:ext cx="71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Manejo por convención: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6968450" y="3878325"/>
            <a:ext cx="2076300" cy="431100"/>
          </a:xfrm>
          <a:prstGeom prst="roundRect">
            <a:avLst>
              <a:gd fmla="val 11797" name="adj"/>
            </a:avLst>
          </a:prstGeom>
          <a:solidFill>
            <a:srgbClr val="FFFFFF"/>
          </a:solidFill>
          <a:ln cap="flat" cmpd="sng" w="9525">
            <a:solidFill>
              <a:srgbClr val="6AA4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100">
                <a:latin typeface="Trebuchet MS"/>
                <a:ea typeface="Trebuchet MS"/>
                <a:cs typeface="Trebuchet MS"/>
                <a:sym typeface="Trebuchet MS"/>
              </a:rPr>
              <a:t>* </a:t>
            </a:r>
            <a:r>
              <a:rPr b="1" i="1" lang="es" sz="1100">
                <a:latin typeface="Trebuchet MS"/>
                <a:ea typeface="Trebuchet MS"/>
                <a:cs typeface="Trebuchet MS"/>
                <a:sym typeface="Trebuchet MS"/>
              </a:rPr>
              <a:t>No protege los datos</a:t>
            </a:r>
            <a:endParaRPr b="1" i="1"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5" name="Google Shape;225;p25"/>
          <p:cNvGrpSpPr/>
          <p:nvPr/>
        </p:nvGrpSpPr>
        <p:grpSpPr>
          <a:xfrm>
            <a:off x="536950" y="1491675"/>
            <a:ext cx="2565600" cy="1123575"/>
            <a:chOff x="703000" y="1339275"/>
            <a:chExt cx="2565600" cy="1123575"/>
          </a:xfrm>
        </p:grpSpPr>
        <p:sp>
          <p:nvSpPr>
            <p:cNvPr id="226" name="Google Shape;226;p25"/>
            <p:cNvSpPr txBox="1"/>
            <p:nvPr/>
          </p:nvSpPr>
          <p:spPr>
            <a:xfrm>
              <a:off x="703000" y="1416150"/>
              <a:ext cx="2565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Público</a:t>
              </a:r>
              <a:endParaRPr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Definición tradicional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27" name="Google Shape;22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3000" y="1339275"/>
              <a:ext cx="695325" cy="631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Google Shape;228;p25"/>
          <p:cNvGrpSpPr/>
          <p:nvPr/>
        </p:nvGrpSpPr>
        <p:grpSpPr>
          <a:xfrm>
            <a:off x="6391450" y="1462533"/>
            <a:ext cx="2565600" cy="1799217"/>
            <a:chOff x="6239050" y="1310133"/>
            <a:chExt cx="2565600" cy="1799217"/>
          </a:xfrm>
        </p:grpSpPr>
        <p:sp>
          <p:nvSpPr>
            <p:cNvPr id="229" name="Google Shape;229;p25"/>
            <p:cNvSpPr txBox="1"/>
            <p:nvPr/>
          </p:nvSpPr>
          <p:spPr>
            <a:xfrm>
              <a:off x="6239050" y="1416150"/>
              <a:ext cx="2565600" cy="1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Privado</a:t>
              </a:r>
              <a:endParaRPr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empiezan por __ (doble underscore)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30" name="Google Shape;23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14475" y="1310133"/>
              <a:ext cx="694101" cy="60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5"/>
          <p:cNvGrpSpPr/>
          <p:nvPr/>
        </p:nvGrpSpPr>
        <p:grpSpPr>
          <a:xfrm>
            <a:off x="3218525" y="1476375"/>
            <a:ext cx="2804450" cy="1062675"/>
            <a:chOff x="3232175" y="1400175"/>
            <a:chExt cx="2804450" cy="1062675"/>
          </a:xfrm>
        </p:grpSpPr>
        <p:sp>
          <p:nvSpPr>
            <p:cNvPr id="232" name="Google Shape;232;p25"/>
            <p:cNvSpPr txBox="1"/>
            <p:nvPr/>
          </p:nvSpPr>
          <p:spPr>
            <a:xfrm>
              <a:off x="3471025" y="1416150"/>
              <a:ext cx="2565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Protegido</a:t>
              </a:r>
              <a:endParaRPr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empiezan por _ (underscore)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33" name="Google Shape;233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32175" y="1400180"/>
              <a:ext cx="479654" cy="43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37150" y="1400175"/>
              <a:ext cx="479654" cy="4189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5" name="Google Shape;23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290" y="3156750"/>
            <a:ext cx="1794933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2538" y="3175388"/>
            <a:ext cx="2354563" cy="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82588" y="3128091"/>
            <a:ext cx="2076300" cy="43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1798500" y="1862850"/>
            <a:ext cx="5547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Clase Property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6569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Clase Property</a:t>
            </a:r>
            <a:endParaRPr sz="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25520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¿Encapsulamiento?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45776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17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793650" y="2961950"/>
            <a:ext cx="24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845100" y="1310650"/>
            <a:ext cx="2607600" cy="64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Getter: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 Retorna un valor protegido o privado</a:t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845100" y="2293600"/>
            <a:ext cx="2607600" cy="64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Setter: </a:t>
            </a:r>
            <a:r>
              <a:rPr lang="es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Establece un valor protegido o privado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845100" y="3276550"/>
            <a:ext cx="2607600" cy="64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Deleter: </a:t>
            </a:r>
            <a:r>
              <a:rPr lang="es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Elimina un valor protegido o privado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7" name="Google Shape;257;p27"/>
          <p:cNvGrpSpPr/>
          <p:nvPr/>
        </p:nvGrpSpPr>
        <p:grpSpPr>
          <a:xfrm>
            <a:off x="3452700" y="847000"/>
            <a:ext cx="5326500" cy="2749650"/>
            <a:chOff x="3452700" y="847000"/>
            <a:chExt cx="5326500" cy="2749650"/>
          </a:xfrm>
        </p:grpSpPr>
        <p:sp>
          <p:nvSpPr>
            <p:cNvPr id="258" name="Google Shape;258;p27"/>
            <p:cNvSpPr/>
            <p:nvPr/>
          </p:nvSpPr>
          <p:spPr>
            <a:xfrm>
              <a:off x="4772100" y="847000"/>
              <a:ext cx="4007100" cy="15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Clase </a:t>
              </a:r>
              <a:r>
                <a:rPr lang="es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‘property’</a:t>
              </a:r>
              <a:r>
                <a:rPr lang="es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 </a:t>
              </a:r>
              <a:endParaRPr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Agrupa getters, setters y deleters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Permite acceder a la propiedad como si fuera un atributo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59" name="Google Shape;259;p27"/>
            <p:cNvCxnSpPr>
              <a:stCxn id="254" idx="3"/>
              <a:endCxn id="258" idx="1"/>
            </p:cNvCxnSpPr>
            <p:nvPr/>
          </p:nvCxnSpPr>
          <p:spPr>
            <a:xfrm>
              <a:off x="3452700" y="1630750"/>
              <a:ext cx="1319400" cy="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0" name="Google Shape;260;p27"/>
            <p:cNvCxnSpPr>
              <a:stCxn id="255" idx="3"/>
              <a:endCxn id="258" idx="1"/>
            </p:cNvCxnSpPr>
            <p:nvPr/>
          </p:nvCxnSpPr>
          <p:spPr>
            <a:xfrm flipH="1" rot="10800000">
              <a:off x="3452700" y="1630900"/>
              <a:ext cx="1319400" cy="982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1" name="Google Shape;261;p27"/>
            <p:cNvCxnSpPr>
              <a:stCxn id="256" idx="3"/>
              <a:endCxn id="258" idx="1"/>
            </p:cNvCxnSpPr>
            <p:nvPr/>
          </p:nvCxnSpPr>
          <p:spPr>
            <a:xfrm flipH="1" rot="10800000">
              <a:off x="3452700" y="1630750"/>
              <a:ext cx="1319400" cy="1965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650" y="3320300"/>
            <a:ext cx="4359656" cy="40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27"/>
          <p:cNvSpPr txBox="1"/>
          <p:nvPr/>
        </p:nvSpPr>
        <p:spPr>
          <a:xfrm>
            <a:off x="793650" y="810575"/>
            <a:ext cx="132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Términos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2374200" y="17866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Decoradores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2552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Decoradores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703000" y="831975"/>
            <a:ext cx="71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Conceptos previos para entender un decorador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0" name="Google Shape;280;p29"/>
          <p:cNvGrpSpPr/>
          <p:nvPr/>
        </p:nvGrpSpPr>
        <p:grpSpPr>
          <a:xfrm>
            <a:off x="689350" y="1404825"/>
            <a:ext cx="8109197" cy="2555100"/>
            <a:chOff x="689350" y="1404825"/>
            <a:chExt cx="8109197" cy="2555100"/>
          </a:xfrm>
        </p:grpSpPr>
        <p:sp>
          <p:nvSpPr>
            <p:cNvPr id="281" name="Google Shape;281;p29"/>
            <p:cNvSpPr txBox="1"/>
            <p:nvPr/>
          </p:nvSpPr>
          <p:spPr>
            <a:xfrm>
              <a:off x="689350" y="1404825"/>
              <a:ext cx="4497900" cy="25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En Python las funciones pueden ser pasadas como argumentos a otras funciones, devueltas como valores, etc.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Las funciones de Orden Superior son funciones que toman una o más funciones como argumentos y/o devuelven una función.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Para aplicar un decorador se agrega el nombre del decorador precedido por un signo @ antes del método a decorar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82" name="Google Shape;28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65877" y="1404825"/>
              <a:ext cx="3432669" cy="1602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3" name="Google Shape;283;p29"/>
          <p:cNvGrpSpPr/>
          <p:nvPr/>
        </p:nvGrpSpPr>
        <p:grpSpPr>
          <a:xfrm>
            <a:off x="5864450" y="3007075"/>
            <a:ext cx="2445725" cy="1259390"/>
            <a:chOff x="5864450" y="3007075"/>
            <a:chExt cx="2445725" cy="1259390"/>
          </a:xfrm>
        </p:grpSpPr>
        <p:pic>
          <p:nvPicPr>
            <p:cNvPr id="284" name="Google Shape;284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64450" y="3492275"/>
              <a:ext cx="2445725" cy="7741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5" name="Google Shape;285;p29"/>
            <p:cNvCxnSpPr>
              <a:stCxn id="282" idx="2"/>
              <a:endCxn id="284" idx="0"/>
            </p:cNvCxnSpPr>
            <p:nvPr/>
          </p:nvCxnSpPr>
          <p:spPr>
            <a:xfrm>
              <a:off x="7082212" y="3007075"/>
              <a:ext cx="5100" cy="485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2552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Decoradores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892875" y="2162950"/>
            <a:ext cx="4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703000" y="831975"/>
            <a:ext cx="71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¿Para </a:t>
            </a: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qué</a:t>
            </a: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sirven los decoradores?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703000" y="1405213"/>
            <a:ext cx="43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Permiten agregar pre y post procesamiento a los métodos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703000" y="2397875"/>
            <a:ext cx="7911925" cy="1771500"/>
            <a:chOff x="703000" y="2397875"/>
            <a:chExt cx="7911925" cy="1771500"/>
          </a:xfrm>
        </p:grpSpPr>
        <p:pic>
          <p:nvPicPr>
            <p:cNvPr id="299" name="Google Shape;29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5363" y="3001425"/>
              <a:ext cx="3059562" cy="112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30"/>
            <p:cNvSpPr txBox="1"/>
            <p:nvPr/>
          </p:nvSpPr>
          <p:spPr>
            <a:xfrm>
              <a:off x="703000" y="2907275"/>
              <a:ext cx="43956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Es un decorador “built-in”, no requiere importar nada.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P</a:t>
              </a: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ermite acceder a un método como si fuera un atributo.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Google Shape;301;p30"/>
            <p:cNvSpPr txBox="1"/>
            <p:nvPr/>
          </p:nvSpPr>
          <p:spPr>
            <a:xfrm>
              <a:off x="703000" y="2397875"/>
              <a:ext cx="439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El decorador @property</a:t>
              </a:r>
              <a:endParaRPr b="1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5288475" y="1264362"/>
            <a:ext cx="3009925" cy="897325"/>
            <a:chOff x="5145750" y="1298049"/>
            <a:chExt cx="3009925" cy="897325"/>
          </a:xfrm>
        </p:grpSpPr>
        <p:pic>
          <p:nvPicPr>
            <p:cNvPr id="303" name="Google Shape;30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45750" y="1382400"/>
              <a:ext cx="1161825" cy="7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85675" y="1298049"/>
              <a:ext cx="970000" cy="897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5" name="Google Shape;305;p30"/>
            <p:cNvCxnSpPr>
              <a:stCxn id="303" idx="3"/>
              <a:endCxn id="304" idx="1"/>
            </p:cNvCxnSpPr>
            <p:nvPr/>
          </p:nvCxnSpPr>
          <p:spPr>
            <a:xfrm>
              <a:off x="6307574" y="1746700"/>
              <a:ext cx="878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1" name="Google Shape;311;p31"/>
          <p:cNvSpPr txBox="1"/>
          <p:nvPr/>
        </p:nvSpPr>
        <p:spPr>
          <a:xfrm>
            <a:off x="2374200" y="17866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05625" y="1311375"/>
            <a:ext cx="46962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Pilares de la Programación Orientada o Objetos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¿Qué es Encapsulamiento?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Encapsulamiento en Python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Clase </a:t>
            </a:r>
            <a:r>
              <a:rPr lang="es" sz="1660">
                <a:latin typeface="Consolas"/>
                <a:ea typeface="Consolas"/>
                <a:cs typeface="Consolas"/>
                <a:sym typeface="Consolas"/>
              </a:rPr>
              <a:t>‘property’</a:t>
            </a:r>
            <a:endParaRPr sz="1660">
              <a:latin typeface="Consolas"/>
              <a:ea typeface="Consolas"/>
              <a:cs typeface="Consolas"/>
              <a:sym typeface="Consolas"/>
            </a:endParaRPr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Decoradores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Ejemplos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Conclusiones</a:t>
            </a:r>
            <a:endParaRPr sz="1660"/>
          </a:p>
          <a:p>
            <a:pPr indent="-3340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s" sz="1660"/>
              <a:t>Taller</a:t>
            </a:r>
            <a:endParaRPr sz="16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6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827" y="975325"/>
            <a:ext cx="2025750" cy="309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2552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Decoradores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Taller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50" y="865613"/>
            <a:ext cx="3997950" cy="3412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32"/>
          <p:cNvGrpSpPr/>
          <p:nvPr/>
        </p:nvGrpSpPr>
        <p:grpSpPr>
          <a:xfrm>
            <a:off x="1158375" y="789425"/>
            <a:ext cx="7797100" cy="1484375"/>
            <a:chOff x="1158375" y="789425"/>
            <a:chExt cx="7797100" cy="1484375"/>
          </a:xfrm>
        </p:grpSpPr>
        <p:sp>
          <p:nvSpPr>
            <p:cNvPr id="323" name="Google Shape;323;p32"/>
            <p:cNvSpPr txBox="1"/>
            <p:nvPr/>
          </p:nvSpPr>
          <p:spPr>
            <a:xfrm>
              <a:off x="5257975" y="789425"/>
              <a:ext cx="3697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Getter:</a:t>
              </a:r>
              <a:endParaRPr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Se implementa el método con el nombre de la propiedad (area)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158375" y="1442500"/>
              <a:ext cx="3030600" cy="8313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32"/>
            <p:cNvCxnSpPr>
              <a:stCxn id="323" idx="1"/>
              <a:endCxn id="324" idx="0"/>
            </p:cNvCxnSpPr>
            <p:nvPr/>
          </p:nvCxnSpPr>
          <p:spPr>
            <a:xfrm flipH="1">
              <a:off x="2673775" y="1312775"/>
              <a:ext cx="2584200" cy="129600"/>
            </a:xfrm>
            <a:prstGeom prst="bentConnector2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26" name="Google Shape;326;p32"/>
          <p:cNvGrpSpPr/>
          <p:nvPr/>
        </p:nvGrpSpPr>
        <p:grpSpPr>
          <a:xfrm>
            <a:off x="1158375" y="2129250"/>
            <a:ext cx="7877250" cy="1302050"/>
            <a:chOff x="1158375" y="2129250"/>
            <a:chExt cx="7877250" cy="1302050"/>
          </a:xfrm>
        </p:grpSpPr>
        <p:sp>
          <p:nvSpPr>
            <p:cNvPr id="327" name="Google Shape;327;p32"/>
            <p:cNvSpPr txBox="1"/>
            <p:nvPr/>
          </p:nvSpPr>
          <p:spPr>
            <a:xfrm>
              <a:off x="5296125" y="2129250"/>
              <a:ext cx="3739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Setter:</a:t>
              </a:r>
              <a:endParaRPr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Se usa el decorador </a:t>
              </a:r>
              <a:r>
                <a:rPr lang="es">
                  <a:latin typeface="Consolas"/>
                  <a:ea typeface="Consolas"/>
                  <a:cs typeface="Consolas"/>
                  <a:sym typeface="Consolas"/>
                </a:rPr>
                <a:t>@[propiedad].setter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158375" y="2345300"/>
              <a:ext cx="3373200" cy="10860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9" name="Google Shape;329;p32"/>
            <p:cNvCxnSpPr>
              <a:stCxn id="327" idx="1"/>
              <a:endCxn id="328" idx="3"/>
            </p:cNvCxnSpPr>
            <p:nvPr/>
          </p:nvCxnSpPr>
          <p:spPr>
            <a:xfrm flipH="1">
              <a:off x="4531725" y="2544900"/>
              <a:ext cx="764400" cy="3435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0" name="Google Shape;330;p32"/>
          <p:cNvGrpSpPr/>
          <p:nvPr/>
        </p:nvGrpSpPr>
        <p:grpSpPr>
          <a:xfrm>
            <a:off x="1158375" y="3258800"/>
            <a:ext cx="7464750" cy="1019200"/>
            <a:chOff x="1158375" y="3258800"/>
            <a:chExt cx="7464750" cy="1019200"/>
          </a:xfrm>
        </p:grpSpPr>
        <p:sp>
          <p:nvSpPr>
            <p:cNvPr id="331" name="Google Shape;331;p32"/>
            <p:cNvSpPr txBox="1"/>
            <p:nvPr/>
          </p:nvSpPr>
          <p:spPr>
            <a:xfrm>
              <a:off x="5287725" y="3258800"/>
              <a:ext cx="3335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Deleter:</a:t>
              </a:r>
              <a:endParaRPr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E</a:t>
              </a: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limina</a:t>
              </a: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 el valor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158375" y="3502800"/>
              <a:ext cx="3373200" cy="7752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" name="Google Shape;333;p32"/>
            <p:cNvCxnSpPr>
              <a:stCxn id="331" idx="1"/>
              <a:endCxn id="332" idx="3"/>
            </p:cNvCxnSpPr>
            <p:nvPr/>
          </p:nvCxnSpPr>
          <p:spPr>
            <a:xfrm flipH="1">
              <a:off x="4531725" y="3674450"/>
              <a:ext cx="756000" cy="216000"/>
            </a:xfrm>
            <a:prstGeom prst="bentConnector3">
              <a:avLst>
                <a:gd fmla="val 50010" name="adj1"/>
              </a:avLst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75" y="825313"/>
            <a:ext cx="4893650" cy="34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3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2552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Decoradores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Taller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4" name="Google Shape;344;p33"/>
          <p:cNvGrpSpPr/>
          <p:nvPr/>
        </p:nvGrpSpPr>
        <p:grpSpPr>
          <a:xfrm>
            <a:off x="1637100" y="825325"/>
            <a:ext cx="7251775" cy="698075"/>
            <a:chOff x="1682900" y="919175"/>
            <a:chExt cx="7251775" cy="698075"/>
          </a:xfrm>
        </p:grpSpPr>
        <p:sp>
          <p:nvSpPr>
            <p:cNvPr id="345" name="Google Shape;345;p33"/>
            <p:cNvSpPr txBox="1"/>
            <p:nvPr/>
          </p:nvSpPr>
          <p:spPr>
            <a:xfrm>
              <a:off x="6036675" y="919175"/>
              <a:ext cx="2898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La salud no necesita setter. Se establece al instanciar la clase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682900" y="1223650"/>
              <a:ext cx="2193000" cy="3936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33"/>
            <p:cNvCxnSpPr>
              <a:stCxn id="345" idx="1"/>
              <a:endCxn id="346" idx="3"/>
            </p:cNvCxnSpPr>
            <p:nvPr/>
          </p:nvCxnSpPr>
          <p:spPr>
            <a:xfrm flipH="1">
              <a:off x="3875775" y="1226975"/>
              <a:ext cx="2160900" cy="193500"/>
            </a:xfrm>
            <a:prstGeom prst="bentConnector3">
              <a:avLst>
                <a:gd fmla="val 49997" name="adj1"/>
              </a:avLst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48" name="Google Shape;348;p33"/>
          <p:cNvGrpSpPr/>
          <p:nvPr/>
        </p:nvGrpSpPr>
        <p:grpSpPr>
          <a:xfrm>
            <a:off x="1320450" y="2162050"/>
            <a:ext cx="4619425" cy="2156200"/>
            <a:chOff x="1427300" y="2162050"/>
            <a:chExt cx="4619425" cy="2156200"/>
          </a:xfrm>
        </p:grpSpPr>
        <p:sp>
          <p:nvSpPr>
            <p:cNvPr id="349" name="Google Shape;349;p33"/>
            <p:cNvSpPr/>
            <p:nvPr/>
          </p:nvSpPr>
          <p:spPr>
            <a:xfrm>
              <a:off x="1427300" y="3277550"/>
              <a:ext cx="3606900" cy="1040700"/>
            </a:xfrm>
            <a:prstGeom prst="rect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" name="Google Shape;350;p33"/>
            <p:cNvCxnSpPr>
              <a:stCxn id="351" idx="1"/>
              <a:endCxn id="349" idx="3"/>
            </p:cNvCxnSpPr>
            <p:nvPr/>
          </p:nvCxnSpPr>
          <p:spPr>
            <a:xfrm flipH="1">
              <a:off x="5034225" y="2162050"/>
              <a:ext cx="1012500" cy="1635900"/>
            </a:xfrm>
            <a:prstGeom prst="bentConnector3">
              <a:avLst>
                <a:gd fmla="val 50001" name="adj1"/>
              </a:avLst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52" name="Google Shape;352;p33"/>
          <p:cNvGrpSpPr/>
          <p:nvPr/>
        </p:nvGrpSpPr>
        <p:grpSpPr>
          <a:xfrm>
            <a:off x="5939875" y="1440925"/>
            <a:ext cx="3000000" cy="921225"/>
            <a:chOff x="5939875" y="1440925"/>
            <a:chExt cx="3000000" cy="921225"/>
          </a:xfrm>
        </p:grpSpPr>
        <p:sp>
          <p:nvSpPr>
            <p:cNvPr id="351" name="Google Shape;351;p33"/>
            <p:cNvSpPr txBox="1"/>
            <p:nvPr/>
          </p:nvSpPr>
          <p:spPr>
            <a:xfrm>
              <a:off x="5939875" y="196195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Se disminuye al recibir daño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3" name="Google Shape;353;p33"/>
            <p:cNvCxnSpPr>
              <a:stCxn id="345" idx="2"/>
              <a:endCxn id="351" idx="0"/>
            </p:cNvCxnSpPr>
            <p:nvPr/>
          </p:nvCxnSpPr>
          <p:spPr>
            <a:xfrm>
              <a:off x="7439875" y="1440925"/>
              <a:ext cx="0" cy="521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33"/>
          <p:cNvSpPr/>
          <p:nvPr/>
        </p:nvSpPr>
        <p:spPr>
          <a:xfrm>
            <a:off x="5939875" y="3132725"/>
            <a:ext cx="2849700" cy="10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latin typeface="Trebuchet MS"/>
                <a:ea typeface="Trebuchet MS"/>
                <a:cs typeface="Trebuchet MS"/>
                <a:sym typeface="Trebuchet MS"/>
              </a:rPr>
              <a:t>Al establecer </a:t>
            </a:r>
            <a:r>
              <a:rPr lang="es" sz="1200">
                <a:latin typeface="Consolas"/>
                <a:ea typeface="Consolas"/>
                <a:cs typeface="Consolas"/>
                <a:sym typeface="Consolas"/>
              </a:rPr>
              <a:t>‘hit_points’</a:t>
            </a:r>
            <a:r>
              <a:rPr i="1" lang="es" sz="1200">
                <a:latin typeface="Trebuchet MS"/>
                <a:ea typeface="Trebuchet MS"/>
                <a:cs typeface="Trebuchet MS"/>
                <a:sym typeface="Trebuchet MS"/>
              </a:rPr>
              <a:t> como variable protegida, se evita la asignación directamente de valores en el transcurso del juego.</a:t>
            </a:r>
            <a:endParaRPr i="1"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2374200" y="18628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/>
        </p:nvSpPr>
        <p:spPr>
          <a:xfrm>
            <a:off x="689350" y="1389700"/>
            <a:ext cx="4789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★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El encapsulamiento permite ocultar detalles de la implementación mediante diferentes niveles de acceso a las variables y métodos internos de una clase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★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Los getters y setters controlan la lógica al momento de acceder a las propiedades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★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No siempre se necesita establecer setter pero si getters.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★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Getters y setters no son estrictamente necesarios. Dependiendo el contexto puede ser </a:t>
            </a: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más conveniente utilizar atributos públicos.</a:t>
            </a:r>
            <a:endParaRPr sz="1300"/>
          </a:p>
        </p:txBody>
      </p:sp>
      <p:sp>
        <p:nvSpPr>
          <p:cNvPr id="366" name="Google Shape;366;p3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7" name="Google Shape;367;p35"/>
          <p:cNvSpPr txBox="1"/>
          <p:nvPr/>
        </p:nvSpPr>
        <p:spPr>
          <a:xfrm>
            <a:off x="689350" y="751850"/>
            <a:ext cx="465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8" name="Google Shape;3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250" y="1389688"/>
            <a:ext cx="3615252" cy="240958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5"/>
          <p:cNvSpPr/>
          <p:nvPr/>
        </p:nvSpPr>
        <p:spPr>
          <a:xfrm>
            <a:off x="45776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Decoradores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25520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Taller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8" name="Google Shape;378;p36"/>
          <p:cNvSpPr txBox="1"/>
          <p:nvPr/>
        </p:nvSpPr>
        <p:spPr>
          <a:xfrm>
            <a:off x="2374200" y="1862850"/>
            <a:ext cx="439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Taller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4" name="Google Shape;384;p37"/>
          <p:cNvSpPr txBox="1"/>
          <p:nvPr/>
        </p:nvSpPr>
        <p:spPr>
          <a:xfrm>
            <a:off x="996600" y="1371325"/>
            <a:ext cx="7150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Para aplicar el concepto de encapsulamiento deben desarrollar alguna de las siguientes opciones: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rebuchet MS"/>
              <a:buChar char="●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Cuentas Bancarias en un Juego de Economía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rebuchet MS"/>
              <a:buChar char="●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Sistema de Habilidades y Niveles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rebuchet MS"/>
              <a:buChar char="●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Inventarios y Objetos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rebuchet MS"/>
              <a:buChar char="●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Enemigos y Combate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rebuchet MS"/>
              <a:buChar char="●"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Sistema de Misiones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Trebuchet MS"/>
                <a:ea typeface="Trebuchet MS"/>
                <a:cs typeface="Trebuchet MS"/>
                <a:sym typeface="Trebuchet MS"/>
              </a:rPr>
              <a:t>Detalles: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https://docs.google.com/document/d/1nLU09kiYpjNEV_mXpSrmQUY8FQvfv1kZByAUoDbBogM/edit?usp=sharing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703000" y="812425"/>
            <a:ext cx="465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Taller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6569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Taller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Decoradores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37"/>
          <p:cNvSpPr/>
          <p:nvPr/>
        </p:nvSpPr>
        <p:spPr>
          <a:xfrm>
            <a:off x="25520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Ejemplos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45776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Conclusiones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37"/>
          <p:cNvSpPr txBox="1"/>
          <p:nvPr/>
        </p:nvSpPr>
        <p:spPr>
          <a:xfrm>
            <a:off x="2515075" y="4024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3 - Taller de encapsulamiento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729450" y="1928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40"/>
              <a:t>GRACIAS</a:t>
            </a:r>
            <a:endParaRPr sz="2740"/>
          </a:p>
        </p:txBody>
      </p:sp>
      <p:sp>
        <p:nvSpPr>
          <p:cNvPr id="396" name="Google Shape;396;p3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97" name="Google Shape;397;p38"/>
          <p:cNvSpPr txBox="1"/>
          <p:nvPr/>
        </p:nvSpPr>
        <p:spPr>
          <a:xfrm>
            <a:off x="6263400" y="3532850"/>
            <a:ext cx="277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Imágenes </a:t>
            </a: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extraídas</a:t>
            </a:r>
            <a:r>
              <a:rPr i="1" lang="es" sz="9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y adaptadas de: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https://thenounproject.com/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https://freepik.es/</a:t>
            </a:r>
            <a:endParaRPr i="1" sz="9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38"/>
          <p:cNvSpPr txBox="1"/>
          <p:nvPr>
            <p:ph type="title"/>
          </p:nvPr>
        </p:nvSpPr>
        <p:spPr>
          <a:xfrm>
            <a:off x="727650" y="233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040"/>
              <a:t>¿Preguntas?</a:t>
            </a:r>
            <a:endParaRPr sz="1040"/>
          </a:p>
        </p:txBody>
      </p:sp>
      <p:sp>
        <p:nvSpPr>
          <p:cNvPr id="399" name="Google Shape;399;p38"/>
          <p:cNvSpPr txBox="1"/>
          <p:nvPr/>
        </p:nvSpPr>
        <p:spPr>
          <a:xfrm>
            <a:off x="280250" y="3040250"/>
            <a:ext cx="2403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CONTACTO:</a:t>
            </a:r>
            <a:endParaRPr b="1" sz="13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Luis Alejandro Mongua López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lamongual@unal.edu.co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Manuel Alejandro Peña Vargas</a:t>
            </a:r>
            <a:endParaRPr sz="11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mapenav@unal.edu.co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798500" y="1405650"/>
            <a:ext cx="5547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programación orientada a objetos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689350" y="904250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programación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893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6378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¿Abstracción?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Abstracción aplicado 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Modelado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03000" y="1659800"/>
            <a:ext cx="396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Abstracción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Encapsulamiento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Herencia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★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Polimorfismo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450" y="1422800"/>
            <a:ext cx="2386900" cy="21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850" y="2059600"/>
            <a:ext cx="457555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798500" y="1634250"/>
            <a:ext cx="554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Encapsulamiento?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2552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¿Encapsulamiento?</a:t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90525" y="1998075"/>
            <a:ext cx="441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Exponer sólo los métodos y/o atributos 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estrictamente</a:t>
            </a: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 necesarios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s">
                <a:latin typeface="Trebuchet MS"/>
                <a:ea typeface="Trebuchet MS"/>
                <a:cs typeface="Trebuchet MS"/>
                <a:sym typeface="Trebuchet MS"/>
              </a:rPr>
              <a:t>Ocultar los detalles que no son relevantes para el código cliente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03000" y="1212975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¿Qué es encapsulamiento?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75" y="943150"/>
            <a:ext cx="2924775" cy="25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375" y="2651925"/>
            <a:ext cx="1225050" cy="11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2552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¿Encapsulamiento?</a:t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5" name="Google Shape;145;p19"/>
          <p:cNvGrpSpPr/>
          <p:nvPr/>
        </p:nvGrpSpPr>
        <p:grpSpPr>
          <a:xfrm>
            <a:off x="893150" y="1412775"/>
            <a:ext cx="3311100" cy="2900650"/>
            <a:chOff x="893150" y="1412775"/>
            <a:chExt cx="3311100" cy="2900650"/>
          </a:xfrm>
        </p:grpSpPr>
        <p:pic>
          <p:nvPicPr>
            <p:cNvPr id="146" name="Google Shape;14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79225" y="1770475"/>
              <a:ext cx="2542950" cy="254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9"/>
            <p:cNvSpPr txBox="1"/>
            <p:nvPr/>
          </p:nvSpPr>
          <p:spPr>
            <a:xfrm>
              <a:off x="893150" y="1412775"/>
              <a:ext cx="3311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Promover coherencia: Establecer reglas y restricciones de acceso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8" name="Google Shape;148;p19"/>
          <p:cNvSpPr txBox="1"/>
          <p:nvPr/>
        </p:nvSpPr>
        <p:spPr>
          <a:xfrm>
            <a:off x="703000" y="908175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¿Por qué es importante?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5200700" y="1412775"/>
            <a:ext cx="3000000" cy="2944624"/>
            <a:chOff x="5200700" y="1412775"/>
            <a:chExt cx="3000000" cy="2944624"/>
          </a:xfrm>
        </p:grpSpPr>
        <p:pic>
          <p:nvPicPr>
            <p:cNvPr id="150" name="Google Shape;15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81488" y="2010775"/>
              <a:ext cx="2346624" cy="2346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9"/>
            <p:cNvSpPr txBox="1"/>
            <p:nvPr/>
          </p:nvSpPr>
          <p:spPr>
            <a:xfrm>
              <a:off x="5200700" y="1412775"/>
              <a:ext cx="3000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Trebuchet MS"/>
                <a:buChar char="●"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Mejora la mantenibilidad: Facilita los cambios internos sin afectar el código externo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2552050" y="0"/>
            <a:ext cx="1948500" cy="4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¿Encapsulamiento?</a:t>
            </a:r>
            <a:endParaRPr sz="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89350" y="0"/>
            <a:ext cx="18627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Pilares de la POO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500550" y="0"/>
            <a:ext cx="20256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16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526150" y="0"/>
            <a:ext cx="1991400" cy="492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4C2F4"/>
                </a:solidFill>
                <a:latin typeface="Trebuchet MS"/>
                <a:ea typeface="Trebuchet MS"/>
                <a:cs typeface="Trebuchet MS"/>
                <a:sym typeface="Trebuchet MS"/>
              </a:rPr>
              <a:t>Property</a:t>
            </a:r>
            <a:endParaRPr sz="1800">
              <a:solidFill>
                <a:srgbClr val="A4C2F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03000" y="908175"/>
            <a:ext cx="415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Niveles de acceso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2" name="Google Shape;162;p20"/>
          <p:cNvGrpSpPr/>
          <p:nvPr/>
        </p:nvGrpSpPr>
        <p:grpSpPr>
          <a:xfrm>
            <a:off x="703000" y="1416150"/>
            <a:ext cx="2565600" cy="2787525"/>
            <a:chOff x="703000" y="1416150"/>
            <a:chExt cx="2565600" cy="2787525"/>
          </a:xfrm>
        </p:grpSpPr>
        <p:sp>
          <p:nvSpPr>
            <p:cNvPr id="163" name="Google Shape;163;p20"/>
            <p:cNvSpPr txBox="1"/>
            <p:nvPr/>
          </p:nvSpPr>
          <p:spPr>
            <a:xfrm>
              <a:off x="703000" y="1416150"/>
              <a:ext cx="2565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Público</a:t>
              </a:r>
              <a:endParaRPr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Son accesibles directamente desde el código cliente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64" name="Google Shape;16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58475" y="2539725"/>
              <a:ext cx="1831825" cy="1663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20"/>
          <p:cNvGrpSpPr/>
          <p:nvPr/>
        </p:nvGrpSpPr>
        <p:grpSpPr>
          <a:xfrm>
            <a:off x="6239050" y="1416150"/>
            <a:ext cx="2565600" cy="2752962"/>
            <a:chOff x="6239050" y="1416150"/>
            <a:chExt cx="2565600" cy="2752962"/>
          </a:xfrm>
        </p:grpSpPr>
        <p:sp>
          <p:nvSpPr>
            <p:cNvPr id="166" name="Google Shape;166;p20"/>
            <p:cNvSpPr txBox="1"/>
            <p:nvPr/>
          </p:nvSpPr>
          <p:spPr>
            <a:xfrm>
              <a:off x="6239050" y="1416150"/>
              <a:ext cx="25656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Privado</a:t>
              </a:r>
              <a:endParaRPr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Son accesibles únicamente desde la misma clase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67" name="Google Shape;16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47600" y="2462852"/>
              <a:ext cx="1948500" cy="17062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20"/>
          <p:cNvGrpSpPr/>
          <p:nvPr/>
        </p:nvGrpSpPr>
        <p:grpSpPr>
          <a:xfrm>
            <a:off x="3471025" y="1416150"/>
            <a:ext cx="2565600" cy="2512462"/>
            <a:chOff x="3471025" y="1416150"/>
            <a:chExt cx="2565600" cy="2512462"/>
          </a:xfrm>
        </p:grpSpPr>
        <p:sp>
          <p:nvSpPr>
            <p:cNvPr id="169" name="Google Shape;169;p20"/>
            <p:cNvSpPr txBox="1"/>
            <p:nvPr/>
          </p:nvSpPr>
          <p:spPr>
            <a:xfrm>
              <a:off x="3471025" y="1416150"/>
              <a:ext cx="25656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Protegido</a:t>
              </a:r>
              <a:endParaRPr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Trebuchet MS"/>
                  <a:ea typeface="Trebuchet MS"/>
                  <a:cs typeface="Trebuchet MS"/>
                  <a:sym typeface="Trebuchet MS"/>
                </a:rPr>
                <a:t>No son accesibles desde el código cliente, son accesibles desde las clases hijas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70" name="Google Shape;17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58512" y="2881923"/>
              <a:ext cx="1164586" cy="1046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84576" y="2881912"/>
              <a:ext cx="1164586" cy="10172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154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1798500" y="1634250"/>
            <a:ext cx="554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Encapsulamiento en Python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