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7f94643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7f94643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3f0feab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3f0feab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80168d40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80168d40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80168d4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80168d4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811a893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811a893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3f0feab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3f0feab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3f0feab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3f0feab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3f0feab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83f0feab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3f0feabd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3f0feabd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2c97a6ad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2c97a6ad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c97a6ad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2c97a6ad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0168d40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0168d40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a2f5282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a2f5282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0168d4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80168d4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a2f5282b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a2f5282b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11a893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11a893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80168d40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80168d40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3f0feabd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3f0feabd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5816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39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None/>
              <a:defRPr b="1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Trebuchet MS"/>
              <a:buChar char="●"/>
              <a:defRPr sz="1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○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■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●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○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■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●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○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■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56150" y="4438050"/>
            <a:ext cx="1380375" cy="6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71150" y="4372525"/>
            <a:ext cx="40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  <a:t>Programación Orientada a Objetos</a:t>
            </a:r>
            <a:b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  <a:t>2023-2</a:t>
            </a:r>
            <a:b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" sz="700">
                <a:latin typeface="Trebuchet MS"/>
                <a:ea typeface="Trebuchet MS"/>
                <a:cs typeface="Trebuchet MS"/>
                <a:sym typeface="Trebuchet MS"/>
              </a:rPr>
              <a:t>Facultad de ingeniería</a:t>
            </a:r>
            <a:endParaRPr i="1"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4372525"/>
            <a:ext cx="9152100" cy="15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gif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gif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gif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lejomongua/talleres-arcade/tree/main/EjemplosArcade" TargetMode="External"/><Relationship Id="rId4" Type="http://schemas.openxmlformats.org/officeDocument/2006/relationships/hyperlink" Target="https://github.com/KoderKlub/Arcade-alapo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henounproject.com/" TargetMode="External"/><Relationship Id="rId4" Type="http://schemas.openxmlformats.org/officeDocument/2006/relationships/hyperlink" Target="https://freepik.es/" TargetMode="External"/><Relationship Id="rId5" Type="http://schemas.openxmlformats.org/officeDocument/2006/relationships/hyperlink" Target="mailto:lamongual@unal.edu.co" TargetMode="External"/><Relationship Id="rId6" Type="http://schemas.openxmlformats.org/officeDocument/2006/relationships/hyperlink" Target="mailto:mapenav@unal.edu.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6160" l="0" r="0" t="21876"/>
          <a:stretch/>
        </p:blipFill>
        <p:spPr>
          <a:xfrm>
            <a:off x="0" y="0"/>
            <a:ext cx="9144003" cy="43858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9975" y="3818275"/>
            <a:ext cx="701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¡Programación Orientada a Objetos con Python Arcade!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562875" y="113675"/>
            <a:ext cx="2379600" cy="56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</a:t>
            </a:r>
            <a:r>
              <a:rPr lang="es" sz="1000">
                <a:latin typeface="Trebuchet MS"/>
                <a:ea typeface="Trebuchet MS"/>
                <a:cs typeface="Trebuchet MS"/>
                <a:sym typeface="Trebuchet MS"/>
              </a:rPr>
              <a:t> Reforzar conceptos y clases principales de Python Arcade.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45434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Window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25520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Sprite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5528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25" y="1465900"/>
            <a:ext cx="2897607" cy="780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22"/>
          <p:cNvSpPr txBox="1"/>
          <p:nvPr/>
        </p:nvSpPr>
        <p:spPr>
          <a:xfrm>
            <a:off x="689350" y="88240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 ‘AnimatedKeyFrame’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725" y="2768478"/>
            <a:ext cx="1335525" cy="13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998" y="2484900"/>
            <a:ext cx="2096102" cy="2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5873" y="2484900"/>
            <a:ext cx="2341076" cy="2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2374200" y="16342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68970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270930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UI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45716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325" y="1671250"/>
            <a:ext cx="3354025" cy="20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50" y="1717025"/>
            <a:ext cx="4121557" cy="20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450450" y="805025"/>
            <a:ext cx="362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 de teclado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68970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70930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UI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45716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450450" y="805025"/>
            <a:ext cx="362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 de ratón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100" y="805025"/>
            <a:ext cx="3370076" cy="33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50" y="1426675"/>
            <a:ext cx="4517950" cy="268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1843200" y="1884700"/>
            <a:ext cx="545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UI (User Interface)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25520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UI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45716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05" y="1812092"/>
            <a:ext cx="3157909" cy="4638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27"/>
          <p:cNvSpPr txBox="1"/>
          <p:nvPr/>
        </p:nvSpPr>
        <p:spPr>
          <a:xfrm>
            <a:off x="613150" y="95860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 ‘UIManager’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593725" y="1256650"/>
            <a:ext cx="342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Permite la gestión de los elementos UI en pantalla (Contenedor Padre)</a:t>
            </a:r>
            <a:endParaRPr sz="1100"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2933450" y="856300"/>
            <a:ext cx="6023650" cy="2912062"/>
            <a:chOff x="2933450" y="780100"/>
            <a:chExt cx="6023650" cy="2912062"/>
          </a:xfrm>
        </p:grpSpPr>
        <p:sp>
          <p:nvSpPr>
            <p:cNvPr id="244" name="Google Shape;244;p27"/>
            <p:cNvSpPr txBox="1"/>
            <p:nvPr/>
          </p:nvSpPr>
          <p:spPr>
            <a:xfrm>
              <a:off x="4717500" y="780100"/>
              <a:ext cx="2106000" cy="27861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Widgets</a:t>
              </a:r>
              <a:endParaRPr b="1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Consolas"/>
                  <a:ea typeface="Consolas"/>
                  <a:cs typeface="Consolas"/>
                  <a:sym typeface="Consolas"/>
                </a:rPr>
                <a:t>arcade.gui.UIAnchorWidget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Consolas"/>
                  <a:ea typeface="Consolas"/>
                  <a:cs typeface="Consolas"/>
                  <a:sym typeface="Consolas"/>
                </a:rPr>
                <a:t>arcade.gui.UIBorder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Consolas"/>
                  <a:ea typeface="Consolas"/>
                  <a:cs typeface="Consolas"/>
                  <a:sym typeface="Consolas"/>
                </a:rPr>
                <a:t>arcade.gui.UIBoxLayout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Consolas"/>
                  <a:ea typeface="Consolas"/>
                  <a:cs typeface="Consolas"/>
                  <a:sym typeface="Consolas"/>
                </a:rPr>
                <a:t>arcade.gui.UIDummy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Consolas"/>
                  <a:ea typeface="Consolas"/>
                  <a:cs typeface="Consolas"/>
                  <a:sym typeface="Consolas"/>
                </a:rPr>
                <a:t>arcade.gui.UIFlatButton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Consolas"/>
                  <a:ea typeface="Consolas"/>
                  <a:cs typeface="Consolas"/>
                  <a:sym typeface="Consolas"/>
                </a:rPr>
                <a:t>arcade.gui.UILabel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Consolas"/>
                  <a:ea typeface="Consolas"/>
                  <a:cs typeface="Consolas"/>
                  <a:sym typeface="Consolas"/>
                </a:rPr>
                <a:t>arcade.gui.UIInputText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5" name="Google Shape;245;p27"/>
            <p:cNvSpPr txBox="1"/>
            <p:nvPr/>
          </p:nvSpPr>
          <p:spPr>
            <a:xfrm>
              <a:off x="6851100" y="780100"/>
              <a:ext cx="2106000" cy="12315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GUI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Consolas"/>
                  <a:ea typeface="Consolas"/>
                  <a:cs typeface="Consolas"/>
                  <a:sym typeface="Consolas"/>
                </a:rPr>
                <a:t>arcade.gui.UIMessageBox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Consolas"/>
                  <a:ea typeface="Consolas"/>
                  <a:cs typeface="Consolas"/>
                  <a:sym typeface="Consolas"/>
                </a:rPr>
                <a:t>arcade.gui.Surface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6" name="Google Shape;246;p27"/>
            <p:cNvCxnSpPr>
              <a:stCxn id="247" idx="3"/>
              <a:endCxn id="244" idx="1"/>
            </p:cNvCxnSpPr>
            <p:nvPr/>
          </p:nvCxnSpPr>
          <p:spPr>
            <a:xfrm flipH="1" rot="10800000">
              <a:off x="2933450" y="2173262"/>
              <a:ext cx="1784100" cy="1518900"/>
            </a:xfrm>
            <a:prstGeom prst="bentConnector3">
              <a:avLst>
                <a:gd fmla="val 7936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48" name="Google Shape;248;p27"/>
          <p:cNvGrpSpPr/>
          <p:nvPr/>
        </p:nvGrpSpPr>
        <p:grpSpPr>
          <a:xfrm>
            <a:off x="658700" y="2275925"/>
            <a:ext cx="3078600" cy="1760688"/>
            <a:chOff x="658700" y="2199725"/>
            <a:chExt cx="3078600" cy="1760688"/>
          </a:xfrm>
        </p:grpSpPr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9350" y="3423912"/>
              <a:ext cx="2244100" cy="53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49" name="Google Shape;249;p27"/>
            <p:cNvSpPr txBox="1"/>
            <p:nvPr/>
          </p:nvSpPr>
          <p:spPr>
            <a:xfrm>
              <a:off x="658700" y="2849800"/>
              <a:ext cx="3078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latin typeface="Trebuchet MS"/>
                  <a:ea typeface="Trebuchet MS"/>
                  <a:cs typeface="Trebuchet MS"/>
                  <a:sym typeface="Trebuchet MS"/>
                </a:rPr>
                <a:t>Se incluyen los elementos tipo widget con el método add</a:t>
              </a:r>
              <a:endParaRPr sz="1100"/>
            </a:p>
          </p:txBody>
        </p:sp>
        <p:cxnSp>
          <p:nvCxnSpPr>
            <p:cNvPr id="250" name="Google Shape;250;p27"/>
            <p:cNvCxnSpPr>
              <a:stCxn id="240" idx="2"/>
              <a:endCxn id="249" idx="1"/>
            </p:cNvCxnSpPr>
            <p:nvPr/>
          </p:nvCxnSpPr>
          <p:spPr>
            <a:xfrm rot="5400000">
              <a:off x="992359" y="1866125"/>
              <a:ext cx="911700" cy="1578900"/>
            </a:xfrm>
            <a:prstGeom prst="bentConnector4">
              <a:avLst>
                <a:gd fmla="val 35652" name="adj1"/>
                <a:gd fmla="val 115085" name="adj2"/>
              </a:avLst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1843200" y="1656100"/>
            <a:ext cx="545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4147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25520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UI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876900" y="1923375"/>
            <a:ext cx="739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https://github.com/alejomongua/talleres-arcade/tree/main/EjemplosArcade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https://github.com/KoderKlub/Arcade-alapok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729450" y="192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40"/>
              <a:t>GRACIAS</a:t>
            </a:r>
            <a:endParaRPr sz="2740"/>
          </a:p>
        </p:txBody>
      </p:sp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6263400" y="3532850"/>
            <a:ext cx="277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Imágenes </a:t>
            </a:r>
            <a:r>
              <a:rPr i="1" lang="es" sz="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extraídas</a:t>
            </a:r>
            <a:r>
              <a:rPr i="1" lang="es" sz="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y adaptadas de:</a:t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https://thenounproject.com/</a:t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https://freepik.es/</a:t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30"/>
          <p:cNvSpPr txBox="1"/>
          <p:nvPr>
            <p:ph type="title"/>
          </p:nvPr>
        </p:nvSpPr>
        <p:spPr>
          <a:xfrm>
            <a:off x="727650" y="233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040"/>
              <a:t>¿Preguntas?</a:t>
            </a:r>
            <a:endParaRPr sz="1040"/>
          </a:p>
        </p:txBody>
      </p:sp>
      <p:sp>
        <p:nvSpPr>
          <p:cNvPr id="274" name="Google Shape;274;p30"/>
          <p:cNvSpPr txBox="1"/>
          <p:nvPr/>
        </p:nvSpPr>
        <p:spPr>
          <a:xfrm>
            <a:off x="280250" y="3040250"/>
            <a:ext cx="2403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CONTACTO:</a:t>
            </a:r>
            <a:endParaRPr b="1" sz="13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Luis Alejandro Mongua López</a:t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lamongual@unal.edu.co</a:t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Manuel Alejandro Peña Vargas</a:t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mapenav@unal.edu.co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05650" y="1691350"/>
            <a:ext cx="46962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Window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Sprites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Animations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Inputs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UI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Ejemplos</a:t>
            </a:r>
            <a:endParaRPr sz="166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827" y="975325"/>
            <a:ext cx="2025750" cy="309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374200" y="17866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Window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893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Window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6378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Sprites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93650" y="923775"/>
            <a:ext cx="370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 arcade.Window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Es la ventana en la que se mostrará el juego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850" y="923775"/>
            <a:ext cx="2720700" cy="8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395" y="2049613"/>
            <a:ext cx="3004575" cy="2033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6" name="Google Shape;116;p16"/>
          <p:cNvGrpSpPr/>
          <p:nvPr/>
        </p:nvGrpSpPr>
        <p:grpSpPr>
          <a:xfrm>
            <a:off x="5583950" y="1746325"/>
            <a:ext cx="2220500" cy="2375899"/>
            <a:chOff x="5583950" y="1746325"/>
            <a:chExt cx="2220500" cy="2375899"/>
          </a:xfrm>
        </p:grpSpPr>
        <p:pic>
          <p:nvPicPr>
            <p:cNvPr id="117" name="Google Shape;11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83950" y="2368000"/>
              <a:ext cx="2220500" cy="1754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8" name="Google Shape;118;p16"/>
            <p:cNvCxnSpPr>
              <a:stCxn id="114" idx="2"/>
              <a:endCxn id="117" idx="0"/>
            </p:cNvCxnSpPr>
            <p:nvPr/>
          </p:nvCxnSpPr>
          <p:spPr>
            <a:xfrm>
              <a:off x="6694200" y="1746325"/>
              <a:ext cx="0" cy="62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2374200" y="17866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Sprites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 ‘Sprite’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877600" y="1762625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5520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Sprites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Window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57200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5528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25" y="1283100"/>
            <a:ext cx="3566000" cy="27768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634" y="1283100"/>
            <a:ext cx="4044138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8"/>
          <p:cNvGrpSpPr/>
          <p:nvPr/>
        </p:nvGrpSpPr>
        <p:grpSpPr>
          <a:xfrm>
            <a:off x="4649487" y="1714200"/>
            <a:ext cx="2102216" cy="2379000"/>
            <a:chOff x="6005538" y="1680800"/>
            <a:chExt cx="2102216" cy="2379000"/>
          </a:xfrm>
        </p:grpSpPr>
        <p:pic>
          <p:nvPicPr>
            <p:cNvPr id="139" name="Google Shape;13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05538" y="2355600"/>
              <a:ext cx="1492325" cy="1704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" name="Google Shape;140;p18"/>
            <p:cNvCxnSpPr>
              <a:stCxn id="137" idx="2"/>
              <a:endCxn id="139" idx="0"/>
            </p:cNvCxnSpPr>
            <p:nvPr/>
          </p:nvCxnSpPr>
          <p:spPr>
            <a:xfrm flipH="1">
              <a:off x="6751753" y="1680800"/>
              <a:ext cx="1356000" cy="67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1" name="Google Shape;141;p18"/>
          <p:cNvSpPr txBox="1"/>
          <p:nvPr/>
        </p:nvSpPr>
        <p:spPr>
          <a:xfrm>
            <a:off x="6751700" y="2014675"/>
            <a:ext cx="22227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center_x</a:t>
            </a:r>
            <a:endParaRPr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center_y</a:t>
            </a:r>
            <a:endParaRPr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change_x</a:t>
            </a:r>
            <a:endParaRPr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change_y</a:t>
            </a:r>
            <a:endParaRPr sz="12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draw()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collides_with_srite()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collides_with_list()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collides_with_point()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set_texture()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 ‘SpriteList’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877600" y="1762625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25520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Sprites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Window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57200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5528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00" y="1857774"/>
            <a:ext cx="2721400" cy="151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9"/>
          <p:cNvSpPr txBox="1"/>
          <p:nvPr/>
        </p:nvSpPr>
        <p:spPr>
          <a:xfrm>
            <a:off x="689350" y="1457575"/>
            <a:ext cx="38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Renderizado por lotes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983" y="898225"/>
            <a:ext cx="3466269" cy="8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6809975" y="3125450"/>
            <a:ext cx="19107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s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clear()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draw()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7" name="Google Shape;157;p19"/>
          <p:cNvGrpSpPr/>
          <p:nvPr/>
        </p:nvGrpSpPr>
        <p:grpSpPr>
          <a:xfrm>
            <a:off x="3875850" y="1756600"/>
            <a:ext cx="2935267" cy="2439775"/>
            <a:chOff x="3875850" y="1756600"/>
            <a:chExt cx="2935267" cy="2439775"/>
          </a:xfrm>
        </p:grpSpPr>
        <p:sp>
          <p:nvSpPr>
            <p:cNvPr id="158" name="Google Shape;158;p19"/>
            <p:cNvSpPr/>
            <p:nvPr/>
          </p:nvSpPr>
          <p:spPr>
            <a:xfrm>
              <a:off x="3875850" y="2455175"/>
              <a:ext cx="2934000" cy="174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45554" y="2756089"/>
              <a:ext cx="733722" cy="1226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95414" y="2623325"/>
              <a:ext cx="841015" cy="1405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1575" y="2623325"/>
              <a:ext cx="841015" cy="140546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Google Shape;162;p19"/>
            <p:cNvCxnSpPr>
              <a:stCxn id="155" idx="2"/>
              <a:endCxn id="158" idx="0"/>
            </p:cNvCxnSpPr>
            <p:nvPr/>
          </p:nvCxnSpPr>
          <p:spPr>
            <a:xfrm flipH="1">
              <a:off x="5342917" y="1756600"/>
              <a:ext cx="1468200" cy="69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2374200" y="16342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917950" y="904250"/>
            <a:ext cx="362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 ‘AnimatedTimeBasedSprite’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52" y="1385313"/>
            <a:ext cx="3133725" cy="219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1"/>
          <p:cNvSpPr/>
          <p:nvPr/>
        </p:nvSpPr>
        <p:spPr>
          <a:xfrm>
            <a:off x="45434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Window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5520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Sprite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5528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950" y="3771725"/>
            <a:ext cx="3571550" cy="3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5298200" y="860525"/>
            <a:ext cx="324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 ‘AnimatedWalkingSprite’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3777" y="1418100"/>
            <a:ext cx="2952750" cy="125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21"/>
          <p:cNvSpPr txBox="1"/>
          <p:nvPr/>
        </p:nvSpPr>
        <p:spPr>
          <a:xfrm>
            <a:off x="6365575" y="3460575"/>
            <a:ext cx="20220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draw()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update_animation</a:t>
            </a:r>
            <a:r>
              <a:rPr lang="e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