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8F0D-AFD0-314F-8639-579E1ADA1DE3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C8E4-F695-814B-9E7F-C3CECC38B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5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8F0D-AFD0-314F-8639-579E1ADA1DE3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C8E4-F695-814B-9E7F-C3CECC38B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8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8F0D-AFD0-314F-8639-579E1ADA1DE3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C8E4-F695-814B-9E7F-C3CECC38B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9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8F0D-AFD0-314F-8639-579E1ADA1DE3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C8E4-F695-814B-9E7F-C3CECC38B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1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8F0D-AFD0-314F-8639-579E1ADA1DE3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C8E4-F695-814B-9E7F-C3CECC38B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9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8F0D-AFD0-314F-8639-579E1ADA1DE3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C8E4-F695-814B-9E7F-C3CECC38B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7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8F0D-AFD0-314F-8639-579E1ADA1DE3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C8E4-F695-814B-9E7F-C3CECC38B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8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8F0D-AFD0-314F-8639-579E1ADA1DE3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C8E4-F695-814B-9E7F-C3CECC38B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7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8F0D-AFD0-314F-8639-579E1ADA1DE3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C8E4-F695-814B-9E7F-C3CECC38B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2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8F0D-AFD0-314F-8639-579E1ADA1DE3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C8E4-F695-814B-9E7F-C3CECC38B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8F0D-AFD0-314F-8639-579E1ADA1DE3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C8E4-F695-814B-9E7F-C3CECC38B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8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68F0D-AFD0-314F-8639-579E1ADA1DE3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FC8E4-F695-814B-9E7F-C3CECC38B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0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cbi.nlm.nih.gov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the Frying Pan to the Fire: Bioinformatics Computing in Two Lectures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Richard Tillett</a:t>
            </a:r>
          </a:p>
          <a:p>
            <a:r>
              <a:rPr lang="en-US" dirty="0" smtClean="0"/>
              <a:t> </a:t>
            </a:r>
            <a:r>
              <a:rPr lang="en-US" dirty="0"/>
              <a:t>Nevada Center for </a:t>
            </a:r>
            <a:r>
              <a:rPr lang="en-US" dirty="0" smtClean="0"/>
              <a:t>Bioinformatics</a:t>
            </a:r>
          </a:p>
          <a:p>
            <a:r>
              <a:rPr lang="en-US" dirty="0" err="1" smtClean="0"/>
              <a:t>rltillett@unr.edu</a:t>
            </a:r>
            <a:endParaRPr lang="en-US" dirty="0" smtClean="0">
              <a:effectLst/>
            </a:endParaRPr>
          </a:p>
          <a:p>
            <a:r>
              <a:rPr lang="en-US" dirty="0"/>
              <a:t>BCH 709: Intro to Bioinformatics Fall 2015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8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the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Click </a:t>
            </a:r>
            <a:r>
              <a:rPr lang="en-US" dirty="0" err="1" smtClean="0"/>
              <a:t>WinSCP</a:t>
            </a:r>
            <a:r>
              <a:rPr lang="en-US" dirty="0" smtClean="0"/>
              <a:t> on your desktop</a:t>
            </a:r>
          </a:p>
          <a:p>
            <a:r>
              <a:rPr lang="en-US" dirty="0" smtClean="0"/>
              <a:t>Type “</a:t>
            </a:r>
            <a:r>
              <a:rPr lang="en-US" dirty="0" err="1" smtClean="0"/>
              <a:t>login.research.unr.edu</a:t>
            </a:r>
            <a:r>
              <a:rPr lang="en-US" dirty="0" smtClean="0"/>
              <a:t>” into the “Host Name” box </a:t>
            </a:r>
          </a:p>
          <a:p>
            <a:r>
              <a:rPr lang="en-US" dirty="0" smtClean="0"/>
              <a:t>Type “22” into the “Port” box</a:t>
            </a:r>
          </a:p>
          <a:p>
            <a:r>
              <a:rPr lang="en-US" dirty="0" smtClean="0"/>
              <a:t>Click “Open” button</a:t>
            </a:r>
          </a:p>
          <a:p>
            <a:r>
              <a:rPr lang="en-US" dirty="0" smtClean="0"/>
              <a:t>Input </a:t>
            </a:r>
            <a:r>
              <a:rPr lang="en-US" dirty="0" err="1" smtClean="0"/>
              <a:t>NetID</a:t>
            </a:r>
            <a:r>
              <a:rPr lang="en-US" dirty="0" smtClean="0"/>
              <a:t> as user name</a:t>
            </a:r>
          </a:p>
          <a:p>
            <a:r>
              <a:rPr lang="en-US" dirty="0" smtClean="0"/>
              <a:t>Input </a:t>
            </a:r>
            <a:r>
              <a:rPr lang="en-US" dirty="0" err="1" smtClean="0"/>
              <a:t>NetID</a:t>
            </a:r>
            <a:r>
              <a:rPr lang="en-US" dirty="0" smtClean="0"/>
              <a:t> password as password </a:t>
            </a:r>
            <a:endParaRPr lang="en-US" dirty="0" smtClean="0">
              <a:effectLst/>
            </a:endParaRPr>
          </a:p>
          <a:p>
            <a:r>
              <a:rPr lang="en-US" dirty="0" smtClean="0"/>
              <a:t>Navigate to the </a:t>
            </a:r>
            <a:r>
              <a:rPr lang="en-US" dirty="0" err="1" smtClean="0"/>
              <a:t>spades_output</a:t>
            </a:r>
            <a:r>
              <a:rPr lang="en-US" dirty="0" smtClean="0"/>
              <a:t> folder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Download </a:t>
            </a:r>
            <a:r>
              <a:rPr lang="en-US" dirty="0" smtClean="0"/>
              <a:t>10meg.contigs.txt to your Desktop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78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NCBI’s web blast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 web browser and go to </a:t>
            </a:r>
            <a:r>
              <a:rPr lang="en-US" dirty="0" smtClean="0">
                <a:hlinkClick r:id="rId2"/>
              </a:rPr>
              <a:t>www.ncbi.nlm.nih.gov</a:t>
            </a:r>
            <a:endParaRPr lang="en-US" dirty="0" smtClean="0"/>
          </a:p>
          <a:p>
            <a:pPr lvl="1"/>
            <a:r>
              <a:rPr lang="en-US" dirty="0" smtClean="0"/>
              <a:t>Click on blast, then nucleotide blast</a:t>
            </a:r>
          </a:p>
          <a:p>
            <a:r>
              <a:rPr lang="en-US" dirty="0" smtClean="0"/>
              <a:t>Open 10meg.contigs.txt with </a:t>
            </a:r>
            <a:r>
              <a:rPr lang="en-US" dirty="0" err="1" smtClean="0"/>
              <a:t>notepad.exe</a:t>
            </a:r>
            <a:endParaRPr lang="en-US" dirty="0" smtClean="0"/>
          </a:p>
          <a:p>
            <a:r>
              <a:rPr lang="en-US" dirty="0" smtClean="0"/>
              <a:t>We will highlight a sequence, copy it, and paste it into the box at </a:t>
            </a:r>
            <a:r>
              <a:rPr lang="en-US" dirty="0" err="1" smtClean="0"/>
              <a:t>ncbi</a:t>
            </a:r>
            <a:endParaRPr lang="en-US" dirty="0" smtClean="0"/>
          </a:p>
          <a:p>
            <a:r>
              <a:rPr lang="en-US" dirty="0" smtClean="0"/>
              <a:t>Let’s try to use different sequences, each</a:t>
            </a:r>
            <a:endParaRPr lang="en-US" dirty="0"/>
          </a:p>
          <a:p>
            <a:r>
              <a:rPr lang="en-US" dirty="0" smtClean="0"/>
              <a:t>And compare results!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50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sequence?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we all get similar results? For the sequences we tested?</a:t>
            </a:r>
          </a:p>
          <a:p>
            <a:endParaRPr lang="en-US" dirty="0"/>
          </a:p>
          <a:p>
            <a:r>
              <a:rPr lang="en-US" dirty="0" smtClean="0"/>
              <a:t>What was the organism?</a:t>
            </a:r>
          </a:p>
          <a:p>
            <a:r>
              <a:rPr lang="en-US" dirty="0" smtClean="0"/>
              <a:t>Can we get any more specific?</a:t>
            </a:r>
          </a:p>
          <a:p>
            <a:r>
              <a:rPr lang="en-US" dirty="0" smtClean="0"/>
              <a:t>How much of it % might we have captured?</a:t>
            </a:r>
          </a:p>
          <a:p>
            <a:pPr lvl="1"/>
            <a:r>
              <a:rPr lang="en-US" dirty="0" smtClean="0"/>
              <a:t>Napkin math by file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835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2</a:t>
            </a:r>
            <a:r>
              <a:rPr lang="en-US" baseline="30000" dirty="0" smtClean="0"/>
              <a:t>nd</a:t>
            </a:r>
            <a:r>
              <a:rPr lang="en-US" dirty="0" smtClean="0"/>
              <a:t> 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Let’s suppose the original </a:t>
            </a:r>
            <a:r>
              <a:rPr lang="en-US" dirty="0" err="1" smtClean="0"/>
              <a:t>Illumina</a:t>
            </a:r>
            <a:r>
              <a:rPr lang="en-US" dirty="0" smtClean="0"/>
              <a:t> sequences came from a medical setting</a:t>
            </a:r>
          </a:p>
          <a:p>
            <a:pPr marL="742950" lvl="2" indent="-342900"/>
            <a:r>
              <a:rPr lang="en-US" dirty="0" smtClean="0"/>
              <a:t>Note: they did not actually. HIPAA &amp; medical ethics discourage this</a:t>
            </a:r>
          </a:p>
          <a:p>
            <a:endParaRPr lang="en-US" dirty="0" smtClean="0"/>
          </a:p>
          <a:p>
            <a:r>
              <a:rPr lang="en-US" dirty="0" smtClean="0"/>
              <a:t>Patient is a young boy </a:t>
            </a:r>
          </a:p>
          <a:p>
            <a:r>
              <a:rPr lang="en-US" dirty="0" smtClean="0"/>
              <a:t>with symptoms matching Sickle Cell Disease </a:t>
            </a:r>
          </a:p>
          <a:p>
            <a:r>
              <a:rPr lang="en-US" dirty="0" smtClean="0"/>
              <a:t>And family history / ethnicity in which SCD is known to occur</a:t>
            </a:r>
          </a:p>
          <a:p>
            <a:r>
              <a:rPr lang="en-US" dirty="0" smtClean="0"/>
              <a:t>Does he have sickle cell disease? Can we find evidence within our </a:t>
            </a:r>
            <a:r>
              <a:rPr lang="en-US" dirty="0" err="1" smtClean="0"/>
              <a:t>contigs</a:t>
            </a:r>
            <a:r>
              <a:rPr lang="en-US" dirty="0" smtClean="0"/>
              <a:t>?</a:t>
            </a:r>
          </a:p>
          <a:p>
            <a:r>
              <a:rPr lang="en-US" dirty="0" smtClean="0"/>
              <a:t>Let’s explore SCD on </a:t>
            </a:r>
            <a:r>
              <a:rPr lang="en-US" dirty="0" err="1" smtClean="0"/>
              <a:t>ncbi</a:t>
            </a:r>
            <a:r>
              <a:rPr lang="en-US" dirty="0" smtClean="0"/>
              <a:t> to learn more</a:t>
            </a:r>
          </a:p>
        </p:txBody>
      </p:sp>
    </p:spTree>
    <p:extLst>
      <p:ext uri="{BB962C8B-B14F-4D97-AF65-F5344CB8AC3E}">
        <p14:creationId xmlns:p14="http://schemas.microsoft.com/office/powerpoint/2010/main" val="2267329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Ncbi</a:t>
            </a:r>
            <a:r>
              <a:rPr lang="en-US" dirty="0" smtClean="0"/>
              <a:t> quick researching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“sickle cell disease”</a:t>
            </a:r>
          </a:p>
          <a:p>
            <a:r>
              <a:rPr lang="en-US" dirty="0" smtClean="0"/>
              <a:t>Look at the OMIM pages</a:t>
            </a:r>
          </a:p>
          <a:p>
            <a:r>
              <a:rPr lang="en-US" dirty="0" smtClean="0"/>
              <a:t>Identify the gene</a:t>
            </a:r>
          </a:p>
          <a:p>
            <a:r>
              <a:rPr lang="en-US" dirty="0" smtClean="0"/>
              <a:t>Identify the causal mutation</a:t>
            </a:r>
          </a:p>
          <a:p>
            <a:endParaRPr lang="en-US" dirty="0"/>
          </a:p>
          <a:p>
            <a:r>
              <a:rPr lang="en-US" dirty="0" smtClean="0"/>
              <a:t>Our goal: get a sequence to test vs. our </a:t>
            </a:r>
            <a:r>
              <a:rPr lang="en-US" dirty="0" err="1" smtClean="0"/>
              <a:t>contigs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16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the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Find the </a:t>
            </a:r>
            <a:r>
              <a:rPr lang="en-US" dirty="0" err="1" smtClean="0"/>
              <a:t>cDNA</a:t>
            </a:r>
            <a:r>
              <a:rPr lang="en-US" dirty="0" smtClean="0"/>
              <a:t> sequence for the gene in question</a:t>
            </a:r>
          </a:p>
          <a:p>
            <a:r>
              <a:rPr lang="en-US" dirty="0" smtClean="0"/>
              <a:t>Click </a:t>
            </a:r>
            <a:r>
              <a:rPr lang="en-US" dirty="0" err="1" smtClean="0"/>
              <a:t>Fasta</a:t>
            </a:r>
            <a:r>
              <a:rPr lang="en-US" dirty="0" smtClean="0"/>
              <a:t> in the upper left, Select it, copy it</a:t>
            </a:r>
          </a:p>
          <a:p>
            <a:r>
              <a:rPr lang="en-US" dirty="0" smtClean="0"/>
              <a:t>Move back to putty window</a:t>
            </a:r>
          </a:p>
          <a:p>
            <a:r>
              <a:rPr lang="en-US" dirty="0" smtClean="0"/>
              <a:t>Navigate to the </a:t>
            </a:r>
            <a:r>
              <a:rPr lang="en-US" dirty="0" err="1" smtClean="0"/>
              <a:t>dbs</a:t>
            </a:r>
            <a:r>
              <a:rPr lang="en-US" dirty="0" smtClean="0"/>
              <a:t> folder</a:t>
            </a:r>
          </a:p>
          <a:p>
            <a:r>
              <a:rPr lang="en-US" dirty="0" smtClean="0"/>
              <a:t>Type </a:t>
            </a:r>
            <a:r>
              <a:rPr lang="en-US" dirty="0" err="1" smtClean="0"/>
              <a:t>nano</a:t>
            </a:r>
            <a:endParaRPr lang="en-US" dirty="0" smtClean="0"/>
          </a:p>
          <a:p>
            <a:r>
              <a:rPr lang="en-US" dirty="0" smtClean="0"/>
              <a:t>Paste in the copied sequence</a:t>
            </a:r>
          </a:p>
          <a:p>
            <a:r>
              <a:rPr lang="en-US" dirty="0" smtClean="0"/>
              <a:t>Ctrl-</a:t>
            </a:r>
            <a:r>
              <a:rPr lang="en-US" smtClean="0"/>
              <a:t>x and </a:t>
            </a:r>
            <a:r>
              <a:rPr lang="en-US" dirty="0" smtClean="0"/>
              <a:t>save as a new file ‘</a:t>
            </a:r>
            <a:r>
              <a:rPr lang="en-US" dirty="0" err="1" smtClean="0"/>
              <a:t>normal.q</a:t>
            </a:r>
            <a:r>
              <a:rPr lang="en-US" dirty="0" smtClean="0"/>
              <a:t>’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24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</a:t>
            </a:r>
            <a:r>
              <a:rPr lang="en-US" dirty="0" err="1" smtClean="0"/>
              <a:t>contigs</a:t>
            </a:r>
            <a:r>
              <a:rPr lang="en-US" dirty="0" smtClean="0"/>
              <a:t> into a blast </a:t>
            </a:r>
            <a:r>
              <a:rPr lang="en-US" dirty="0" err="1" smtClean="0"/>
              <a:t>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included the binaries for </a:t>
            </a:r>
            <a:r>
              <a:rPr lang="en-US" dirty="0" err="1" smtClean="0"/>
              <a:t>ncbi</a:t>
            </a:r>
            <a:r>
              <a:rPr lang="en-US" dirty="0"/>
              <a:t> </a:t>
            </a:r>
            <a:r>
              <a:rPr lang="en-US" dirty="0" smtClean="0"/>
              <a:t>standalone blast in the </a:t>
            </a:r>
            <a:r>
              <a:rPr lang="en-US" dirty="0" err="1" smtClean="0"/>
              <a:t>git</a:t>
            </a:r>
            <a:r>
              <a:rPr lang="en-US" dirty="0" smtClean="0"/>
              <a:t> package we’ve been using</a:t>
            </a:r>
          </a:p>
          <a:p>
            <a:r>
              <a:rPr lang="en-US" dirty="0" smtClean="0"/>
              <a:t>The command to turn any </a:t>
            </a:r>
            <a:r>
              <a:rPr lang="en-US" dirty="0" err="1" smtClean="0"/>
              <a:t>fasta</a:t>
            </a:r>
            <a:r>
              <a:rPr lang="en-US" dirty="0" smtClean="0"/>
              <a:t> format set of sequences into a blast </a:t>
            </a:r>
            <a:r>
              <a:rPr lang="en-US" dirty="0" err="1" smtClean="0"/>
              <a:t>db</a:t>
            </a:r>
            <a:r>
              <a:rPr lang="en-US" dirty="0" smtClean="0"/>
              <a:t> is `</a:t>
            </a:r>
            <a:r>
              <a:rPr lang="en-US" dirty="0" err="1" smtClean="0"/>
              <a:t>makeblastdb</a:t>
            </a:r>
            <a:r>
              <a:rPr lang="en-US" dirty="0" smtClean="0"/>
              <a:t>`</a:t>
            </a:r>
          </a:p>
          <a:p>
            <a:r>
              <a:rPr lang="en-US" dirty="0" smtClean="0"/>
              <a:t>We also premade an </a:t>
            </a:r>
            <a:r>
              <a:rPr lang="en-US" dirty="0" err="1" smtClean="0"/>
              <a:t>sge</a:t>
            </a:r>
            <a:r>
              <a:rPr lang="en-US" dirty="0" smtClean="0"/>
              <a:t> script that executes `</a:t>
            </a:r>
            <a:r>
              <a:rPr lang="en-US" dirty="0" err="1" smtClean="0"/>
              <a:t>makeblastdb</a:t>
            </a:r>
            <a:r>
              <a:rPr lang="en-US" dirty="0" smtClean="0"/>
              <a:t>`</a:t>
            </a:r>
          </a:p>
          <a:p>
            <a:r>
              <a:rPr lang="en-US" dirty="0" smtClean="0"/>
              <a:t>Navigate to day-2/</a:t>
            </a:r>
            <a:r>
              <a:rPr lang="en-US" dirty="0" err="1" smtClean="0"/>
              <a:t>sge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qsub</a:t>
            </a:r>
            <a:r>
              <a:rPr lang="en-US" dirty="0" smtClean="0"/>
              <a:t> </a:t>
            </a:r>
            <a:r>
              <a:rPr lang="en-US" dirty="0" err="1" smtClean="0"/>
              <a:t>ncbi-makeblastdb.sge</a:t>
            </a:r>
            <a:endParaRPr lang="en-US" dirty="0" smtClean="0"/>
          </a:p>
          <a:p>
            <a:r>
              <a:rPr lang="en-US" dirty="0" err="1" smtClean="0"/>
              <a:t>Db</a:t>
            </a:r>
            <a:r>
              <a:rPr lang="en-US" dirty="0" smtClean="0"/>
              <a:t> made at new </a:t>
            </a:r>
            <a:r>
              <a:rPr lang="en-US" dirty="0" err="1" smtClean="0"/>
              <a:t>blast_db</a:t>
            </a:r>
            <a:r>
              <a:rPr lang="en-US" dirty="0" smtClean="0"/>
              <a:t>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90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Blasting our gene vs. our </a:t>
            </a:r>
            <a:r>
              <a:rPr lang="en-US" dirty="0" err="1" smtClean="0"/>
              <a:t>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day-2/</a:t>
            </a:r>
            <a:r>
              <a:rPr lang="en-US" dirty="0" err="1" smtClean="0"/>
              <a:t>sge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r>
              <a:rPr lang="en-US" dirty="0" smtClean="0"/>
              <a:t>, we need to edit the other .</a:t>
            </a:r>
            <a:r>
              <a:rPr lang="en-US" dirty="0" err="1" smtClean="0"/>
              <a:t>sge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It was pre-built to blast a ‘</a:t>
            </a:r>
            <a:r>
              <a:rPr lang="en-US" dirty="0" err="1" smtClean="0"/>
              <a:t>mutation.q</a:t>
            </a:r>
            <a:r>
              <a:rPr lang="en-US" dirty="0" smtClean="0"/>
              <a:t>’ file, but we want to blast ‘</a:t>
            </a:r>
            <a:r>
              <a:rPr lang="en-US" dirty="0" err="1" smtClean="0"/>
              <a:t>normal.q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nano</a:t>
            </a:r>
            <a:r>
              <a:rPr lang="en-US" dirty="0" smtClean="0"/>
              <a:t> </a:t>
            </a:r>
            <a:r>
              <a:rPr lang="en-US" dirty="0" err="1" smtClean="0"/>
              <a:t>ncbi-blastn.sge</a:t>
            </a:r>
            <a:endParaRPr lang="en-US" dirty="0" smtClean="0"/>
          </a:p>
          <a:p>
            <a:r>
              <a:rPr lang="en-US" dirty="0" smtClean="0"/>
              <a:t>Scroll all the way down until you see “</a:t>
            </a:r>
            <a:r>
              <a:rPr lang="en-US" dirty="0" err="1" smtClean="0"/>
              <a:t>mutation.q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Change it to </a:t>
            </a:r>
            <a:r>
              <a:rPr lang="en-US" dirty="0" err="1" smtClean="0"/>
              <a:t>normal.q</a:t>
            </a:r>
            <a:r>
              <a:rPr lang="en-US" dirty="0" smtClean="0"/>
              <a:t>, exit and save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98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Blasting our gene vs. our </a:t>
            </a:r>
            <a:r>
              <a:rPr lang="en-US" dirty="0" err="1" smtClean="0"/>
              <a:t>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qsub</a:t>
            </a:r>
            <a:r>
              <a:rPr lang="en-US" dirty="0" smtClean="0"/>
              <a:t> </a:t>
            </a:r>
            <a:r>
              <a:rPr lang="en-US" dirty="0" err="1" smtClean="0"/>
              <a:t>ncbi-blastn.sge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Our results will show up in new </a:t>
            </a:r>
            <a:r>
              <a:rPr lang="en-US" dirty="0" err="1" smtClean="0"/>
              <a:t>dir</a:t>
            </a:r>
            <a:r>
              <a:rPr lang="en-US" dirty="0" smtClean="0"/>
              <a:t> </a:t>
            </a:r>
            <a:r>
              <a:rPr lang="en-US" dirty="0" err="1" smtClean="0"/>
              <a:t>blast_output</a:t>
            </a:r>
            <a:endParaRPr lang="en-US" dirty="0" smtClean="0"/>
          </a:p>
          <a:p>
            <a:r>
              <a:rPr lang="en-US" dirty="0" smtClean="0"/>
              <a:t>$ cd ../../</a:t>
            </a:r>
            <a:r>
              <a:rPr lang="en-US" dirty="0" err="1" smtClean="0"/>
              <a:t>blast_output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ls</a:t>
            </a:r>
            <a:endParaRPr lang="en-US" dirty="0" smtClean="0"/>
          </a:p>
          <a:p>
            <a:r>
              <a:rPr lang="en-US" dirty="0" smtClean="0"/>
              <a:t>$ less </a:t>
            </a:r>
            <a:r>
              <a:rPr lang="en-US" dirty="0" err="1" smtClean="0"/>
              <a:t>blast_out.txt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24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see?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is query anchored blast results</a:t>
            </a:r>
          </a:p>
          <a:p>
            <a:r>
              <a:rPr lang="en-US" dirty="0" smtClean="0"/>
              <a:t>Dots show identical matches</a:t>
            </a:r>
          </a:p>
          <a:p>
            <a:r>
              <a:rPr lang="en-US" dirty="0" smtClean="0"/>
              <a:t>Letters indicate differences</a:t>
            </a:r>
          </a:p>
          <a:p>
            <a:r>
              <a:rPr lang="en-US" dirty="0" smtClean="0"/>
              <a:t>Names indicate names of </a:t>
            </a:r>
            <a:r>
              <a:rPr lang="en-US" dirty="0" err="1" smtClean="0"/>
              <a:t>db</a:t>
            </a:r>
            <a:r>
              <a:rPr lang="en-US" dirty="0" smtClean="0"/>
              <a:t> sequences corresponding to the matches</a:t>
            </a:r>
          </a:p>
          <a:p>
            <a:endParaRPr lang="en-US" dirty="0"/>
          </a:p>
          <a:p>
            <a:r>
              <a:rPr lang="en-US" dirty="0" smtClean="0"/>
              <a:t>Do we see the mutation where we expected it?</a:t>
            </a:r>
          </a:p>
          <a:p>
            <a:r>
              <a:rPr lang="en-US" dirty="0" smtClean="0"/>
              <a:t>Does that mean we can positively state we can diagnose? Discuss.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7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 of last lecture</a:t>
            </a:r>
          </a:p>
          <a:p>
            <a:endParaRPr lang="en-US" dirty="0"/>
          </a:p>
          <a:p>
            <a:r>
              <a:rPr lang="en-US" dirty="0" smtClean="0"/>
              <a:t>Find out what we assembled</a:t>
            </a:r>
          </a:p>
          <a:p>
            <a:endParaRPr lang="en-US" dirty="0"/>
          </a:p>
          <a:p>
            <a:r>
              <a:rPr lang="en-US" dirty="0" smtClean="0"/>
              <a:t>Dig into the assembly to answer specific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54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we see mutation at the location one expects?</a:t>
            </a:r>
          </a:p>
          <a:p>
            <a:r>
              <a:rPr lang="en-US" dirty="0" smtClean="0"/>
              <a:t>Can we diagnose?</a:t>
            </a:r>
          </a:p>
          <a:p>
            <a:r>
              <a:rPr lang="en-US" dirty="0" smtClean="0"/>
              <a:t>Why? Why not?</a:t>
            </a:r>
          </a:p>
          <a:p>
            <a:r>
              <a:rPr lang="en-US" dirty="0" smtClean="0"/>
              <a:t>What is required for SCD? Have we conclusively proven it? What would?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16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done in 2 days?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Assembled, de novo, Chromosome ___ from organism __________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ncbi’s</a:t>
            </a:r>
            <a:r>
              <a:rPr lang="en-US" dirty="0" smtClean="0"/>
              <a:t> web blast to reasonably convince ourselves of that</a:t>
            </a:r>
          </a:p>
          <a:p>
            <a:r>
              <a:rPr lang="en-US" dirty="0" smtClean="0"/>
              <a:t>Interrogated our assembly to test a medical hypothesis of clinical significance</a:t>
            </a:r>
          </a:p>
          <a:p>
            <a:r>
              <a:rPr lang="en-US" dirty="0" smtClean="0"/>
              <a:t>Obtained an answer that directs us to the next required experiment for definitive proof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0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Learned a lot of </a:t>
            </a:r>
            <a:r>
              <a:rPr lang="en-US" dirty="0" err="1" smtClean="0"/>
              <a:t>unix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And used many of them</a:t>
            </a:r>
          </a:p>
          <a:p>
            <a:r>
              <a:rPr lang="en-US" dirty="0" smtClean="0"/>
              <a:t>Learned how to use the UNR grid</a:t>
            </a:r>
          </a:p>
          <a:p>
            <a:pPr lvl="1"/>
            <a:r>
              <a:rPr lang="en-US" dirty="0" smtClean="0"/>
              <a:t>SGE commands like </a:t>
            </a:r>
            <a:r>
              <a:rPr lang="en-US" dirty="0" err="1" smtClean="0"/>
              <a:t>qsub</a:t>
            </a:r>
            <a:endParaRPr lang="en-US" dirty="0" smtClean="0"/>
          </a:p>
          <a:p>
            <a:r>
              <a:rPr lang="en-US" dirty="0" smtClean="0"/>
              <a:t>Fed mystery </a:t>
            </a:r>
            <a:r>
              <a:rPr lang="en-US" dirty="0" err="1" smtClean="0"/>
              <a:t>Illumina</a:t>
            </a:r>
            <a:r>
              <a:rPr lang="en-US" dirty="0" smtClean="0"/>
              <a:t> sequences to the </a:t>
            </a:r>
            <a:r>
              <a:rPr lang="en-US" dirty="0" err="1" smtClean="0"/>
              <a:t>SPAdes</a:t>
            </a:r>
            <a:r>
              <a:rPr lang="en-US" dirty="0" smtClean="0"/>
              <a:t> assembler with the grid</a:t>
            </a:r>
          </a:p>
          <a:p>
            <a:endParaRPr lang="en-US" dirty="0"/>
          </a:p>
          <a:p>
            <a:r>
              <a:rPr lang="en-US" dirty="0" smtClean="0"/>
              <a:t>Now let’s return to the 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7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the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>
              <a:effectLst/>
            </a:endParaRPr>
          </a:p>
          <a:p>
            <a:r>
              <a:rPr lang="en-US" dirty="0"/>
              <a:t>Execute </a:t>
            </a:r>
            <a:r>
              <a:rPr lang="en-US" dirty="0" err="1" smtClean="0"/>
              <a:t>Putty.exe</a:t>
            </a:r>
            <a:endParaRPr lang="en-US" dirty="0" smtClean="0"/>
          </a:p>
          <a:p>
            <a:r>
              <a:rPr lang="en-US" dirty="0" smtClean="0"/>
              <a:t>Type </a:t>
            </a:r>
            <a:r>
              <a:rPr lang="en-US" dirty="0"/>
              <a:t>“</a:t>
            </a:r>
            <a:r>
              <a:rPr lang="en-US" dirty="0" err="1"/>
              <a:t>login.research.unr.edu</a:t>
            </a:r>
            <a:r>
              <a:rPr lang="en-US" dirty="0"/>
              <a:t>” into the “Host Name” box </a:t>
            </a:r>
            <a:endParaRPr lang="en-US" dirty="0" smtClean="0"/>
          </a:p>
          <a:p>
            <a:r>
              <a:rPr lang="en-US" dirty="0" smtClean="0"/>
              <a:t>Type </a:t>
            </a:r>
            <a:r>
              <a:rPr lang="en-US" dirty="0"/>
              <a:t>“22” into the “Port” </a:t>
            </a:r>
            <a:r>
              <a:rPr lang="en-US" dirty="0" smtClean="0"/>
              <a:t>box</a:t>
            </a:r>
          </a:p>
          <a:p>
            <a:r>
              <a:rPr lang="en-US" dirty="0" smtClean="0"/>
              <a:t>Click </a:t>
            </a:r>
            <a:r>
              <a:rPr lang="en-US" dirty="0"/>
              <a:t>“Open” </a:t>
            </a:r>
            <a:r>
              <a:rPr lang="en-US" dirty="0" smtClean="0"/>
              <a:t>button</a:t>
            </a:r>
          </a:p>
          <a:p>
            <a:r>
              <a:rPr lang="en-US" dirty="0" smtClean="0"/>
              <a:t>Input </a:t>
            </a:r>
            <a:r>
              <a:rPr lang="en-US" dirty="0" err="1"/>
              <a:t>NetID</a:t>
            </a:r>
            <a:r>
              <a:rPr lang="en-US" dirty="0"/>
              <a:t> as user </a:t>
            </a:r>
            <a:r>
              <a:rPr lang="en-US" dirty="0" smtClean="0"/>
              <a:t>name</a:t>
            </a:r>
          </a:p>
          <a:p>
            <a:r>
              <a:rPr lang="en-US" dirty="0" smtClean="0"/>
              <a:t>Input </a:t>
            </a:r>
            <a:r>
              <a:rPr lang="en-US" dirty="0" err="1"/>
              <a:t>NetID</a:t>
            </a:r>
            <a:r>
              <a:rPr lang="en-US" dirty="0"/>
              <a:t> password as password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891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folder?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cd ~/scratch </a:t>
            </a:r>
            <a:endParaRPr lang="en-US" dirty="0" smtClean="0">
              <a:effectLst/>
            </a:endParaRPr>
          </a:p>
          <a:p>
            <a:r>
              <a:rPr lang="en-US" dirty="0" smtClean="0"/>
              <a:t>$ cd </a:t>
            </a:r>
            <a:r>
              <a:rPr lang="en-US" dirty="0"/>
              <a:t>bch-709-intro-bioinformatics-2015f </a:t>
            </a:r>
            <a:endParaRPr lang="en-US" dirty="0" smtClean="0">
              <a:effectLst/>
            </a:endParaRPr>
          </a:p>
          <a:p>
            <a:r>
              <a:rPr lang="en-US" dirty="0" smtClean="0"/>
              <a:t>$ </a:t>
            </a:r>
            <a:r>
              <a:rPr lang="en-US" dirty="0" err="1" smtClean="0"/>
              <a:t>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Is there a new directory here? Called </a:t>
            </a:r>
            <a:r>
              <a:rPr lang="en-US" dirty="0" err="1" smtClean="0"/>
              <a:t>spades_output</a:t>
            </a:r>
            <a:r>
              <a:rPr lang="en-US" dirty="0" smtClean="0"/>
              <a:t>? This has your results!</a:t>
            </a:r>
          </a:p>
          <a:p>
            <a:r>
              <a:rPr lang="en-US" dirty="0" smtClean="0"/>
              <a:t>$ cd </a:t>
            </a:r>
            <a:r>
              <a:rPr lang="en-US" dirty="0" err="1" smtClean="0"/>
              <a:t>spades_output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5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inside?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ls</a:t>
            </a:r>
            <a:r>
              <a:rPr lang="en-US" dirty="0" smtClean="0"/>
              <a:t> –</a:t>
            </a:r>
            <a:r>
              <a:rPr lang="en-US" dirty="0" err="1" smtClean="0"/>
              <a:t>lh</a:t>
            </a:r>
            <a:endParaRPr lang="en-US" dirty="0" smtClean="0"/>
          </a:p>
          <a:p>
            <a:pPr lvl="1"/>
            <a:r>
              <a:rPr lang="en-US" dirty="0" smtClean="0"/>
              <a:t>These options show you the file sizes in human readable form</a:t>
            </a:r>
          </a:p>
          <a:p>
            <a:r>
              <a:rPr lang="en-US" dirty="0" smtClean="0"/>
              <a:t>We see a lot of files, only one of which concerns us</a:t>
            </a:r>
          </a:p>
          <a:p>
            <a:r>
              <a:rPr lang="en-US" dirty="0" err="1" smtClean="0"/>
              <a:t>contigs.fasta</a:t>
            </a:r>
            <a:endParaRPr lang="en-US" dirty="0"/>
          </a:p>
          <a:p>
            <a:r>
              <a:rPr lang="en-US" dirty="0" smtClean="0"/>
              <a:t>Check it out</a:t>
            </a:r>
          </a:p>
          <a:p>
            <a:pPr lvl="1"/>
            <a:r>
              <a:rPr lang="en-US" dirty="0" smtClean="0"/>
              <a:t>$ less </a:t>
            </a:r>
            <a:r>
              <a:rPr lang="en-US" dirty="0" err="1" smtClean="0"/>
              <a:t>contigs.fasta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56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contigs.fasta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contains all of the assembled </a:t>
            </a:r>
            <a:r>
              <a:rPr lang="en-US" u="sng" dirty="0" smtClean="0"/>
              <a:t>contig</a:t>
            </a:r>
            <a:r>
              <a:rPr lang="en-US" dirty="0" smtClean="0"/>
              <a:t>uous sequences generated last week!</a:t>
            </a:r>
          </a:p>
          <a:p>
            <a:r>
              <a:rPr lang="en-US" dirty="0" smtClean="0"/>
              <a:t>How big is the first sequence?</a:t>
            </a:r>
          </a:p>
          <a:p>
            <a:endParaRPr lang="en-US" dirty="0"/>
          </a:p>
          <a:p>
            <a:r>
              <a:rPr lang="en-US" dirty="0" smtClean="0"/>
              <a:t>How many sequences did you get?</a:t>
            </a:r>
          </a:p>
          <a:p>
            <a:pPr lvl="1"/>
            <a:r>
              <a:rPr lang="en-US" dirty="0" smtClean="0"/>
              <a:t>Exit less by pressing q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grep</a:t>
            </a:r>
            <a:r>
              <a:rPr lang="en-US" dirty="0" smtClean="0"/>
              <a:t> –c ‘&gt;’ </a:t>
            </a:r>
            <a:r>
              <a:rPr lang="en-US" dirty="0" err="1" smtClean="0"/>
              <a:t>contigs.fasta</a:t>
            </a:r>
            <a:endParaRPr lang="en-US" dirty="0" smtClean="0"/>
          </a:p>
          <a:p>
            <a:r>
              <a:rPr lang="en-US" dirty="0" smtClean="0"/>
              <a:t>So, what did we sequence?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7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first 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did we sequence?</a:t>
            </a:r>
          </a:p>
          <a:p>
            <a:r>
              <a:rPr lang="en-US" dirty="0" smtClean="0"/>
              <a:t>Can we make an educated guess using any tools we already know?</a:t>
            </a:r>
          </a:p>
          <a:p>
            <a:endParaRPr lang="en-US" dirty="0" smtClean="0"/>
          </a:p>
          <a:p>
            <a:r>
              <a:rPr lang="en-US" dirty="0" smtClean="0"/>
              <a:t>By sequence homology to known sequences</a:t>
            </a:r>
          </a:p>
          <a:p>
            <a:pPr lvl="1"/>
            <a:r>
              <a:rPr lang="en-US" dirty="0" smtClean="0"/>
              <a:t>NCBI’s blast website</a:t>
            </a:r>
          </a:p>
          <a:p>
            <a:pPr lvl="1"/>
            <a:r>
              <a:rPr lang="en-US" dirty="0" smtClean="0"/>
              <a:t>Transfer file over to PC</a:t>
            </a:r>
          </a:p>
          <a:p>
            <a:pPr lvl="1"/>
            <a:r>
              <a:rPr lang="en-US" dirty="0" smtClean="0"/>
              <a:t>Open in notepad</a:t>
            </a:r>
          </a:p>
          <a:p>
            <a:pPr lvl="1"/>
            <a:r>
              <a:rPr lang="en-US" dirty="0" smtClean="0"/>
              <a:t>Copy / paste</a:t>
            </a:r>
          </a:p>
          <a:p>
            <a:pPr lvl="1"/>
            <a:r>
              <a:rPr lang="en-US" dirty="0" smtClean="0"/>
              <a:t>Compare results</a:t>
            </a:r>
          </a:p>
        </p:txBody>
      </p:sp>
    </p:spTree>
    <p:extLst>
      <p:ext uri="{BB962C8B-B14F-4D97-AF65-F5344CB8AC3E}">
        <p14:creationId xmlns:p14="http://schemas.microsoft.com/office/powerpoint/2010/main" val="51671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the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contigs.fasta</a:t>
            </a:r>
            <a:r>
              <a:rPr lang="en-US" dirty="0" smtClean="0"/>
              <a:t> is probably too large to safely open in </a:t>
            </a:r>
            <a:r>
              <a:rPr lang="en-US" dirty="0" err="1" smtClean="0"/>
              <a:t>notepad.exe</a:t>
            </a:r>
            <a:r>
              <a:rPr lang="en-US" dirty="0" smtClean="0"/>
              <a:t> as-is</a:t>
            </a:r>
          </a:p>
          <a:p>
            <a:r>
              <a:rPr lang="en-US" dirty="0" smtClean="0"/>
              <a:t>Let’s cut it down on the command line and then </a:t>
            </a:r>
            <a:r>
              <a:rPr lang="en-US" dirty="0" err="1" smtClean="0"/>
              <a:t>sftp</a:t>
            </a:r>
            <a:r>
              <a:rPr lang="en-US" dirty="0" smtClean="0"/>
              <a:t> it to ourselves</a:t>
            </a:r>
          </a:p>
          <a:p>
            <a:r>
              <a:rPr lang="en-US" dirty="0" smtClean="0"/>
              <a:t>Cut it to 10 megabytes like this</a:t>
            </a:r>
          </a:p>
          <a:p>
            <a:pPr lvl="1"/>
            <a:r>
              <a:rPr lang="en-US" dirty="0" smtClean="0"/>
              <a:t>$ head -c 10MB </a:t>
            </a:r>
            <a:r>
              <a:rPr lang="en-US" dirty="0" err="1" smtClean="0"/>
              <a:t>contigs.fasta</a:t>
            </a:r>
            <a:r>
              <a:rPr lang="en-US" dirty="0" smtClean="0"/>
              <a:t> &gt; 10meg.contigs.txt</a:t>
            </a:r>
          </a:p>
          <a:p>
            <a:r>
              <a:rPr lang="en-US" dirty="0" err="1" smtClean="0"/>
              <a:t>WinSCP</a:t>
            </a:r>
            <a:r>
              <a:rPr lang="en-US" dirty="0" smtClean="0"/>
              <a:t> it with the app on your windows desktop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6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979</Words>
  <Application>Microsoft Macintosh PowerPoint</Application>
  <PresentationFormat>On-screen Show (4:3)</PresentationFormat>
  <Paragraphs>150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From the Frying Pan to the Fire: Bioinformatics Computing in Two Lectures  </vt:lpstr>
      <vt:lpstr>Overview</vt:lpstr>
      <vt:lpstr>Recap of last time</vt:lpstr>
      <vt:lpstr>Back to the grid</vt:lpstr>
      <vt:lpstr>A new folder?</vt:lpstr>
      <vt:lpstr>What’s inside?</vt:lpstr>
      <vt:lpstr>contigs.fasta</vt:lpstr>
      <vt:lpstr>Today’s first puzzle</vt:lpstr>
      <vt:lpstr>Obtaining the file</vt:lpstr>
      <vt:lpstr>Obtaining the file</vt:lpstr>
      <vt:lpstr>NCBI’s web blast</vt:lpstr>
      <vt:lpstr>What did we sequence?</vt:lpstr>
      <vt:lpstr>Today’s 2nd puzzle</vt:lpstr>
      <vt:lpstr>Ncbi quick researching</vt:lpstr>
      <vt:lpstr>Obtaining the sequence</vt:lpstr>
      <vt:lpstr>Turning contigs into a blast db</vt:lpstr>
      <vt:lpstr>Blasting our gene vs. our db</vt:lpstr>
      <vt:lpstr>Blasting our gene vs. our db</vt:lpstr>
      <vt:lpstr>What do we see?</vt:lpstr>
      <vt:lpstr>Discuss</vt:lpstr>
      <vt:lpstr>What have we done in 2 days?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the Frying Pan to the Fire: Bioinformatics Computing in Two Lectures  </dc:title>
  <dc:creator>Richard Tillett</dc:creator>
  <cp:lastModifiedBy>Richard Tillett</cp:lastModifiedBy>
  <cp:revision>14</cp:revision>
  <dcterms:created xsi:type="dcterms:W3CDTF">2015-11-12T15:13:42Z</dcterms:created>
  <dcterms:modified xsi:type="dcterms:W3CDTF">2015-11-12T17:08:13Z</dcterms:modified>
</cp:coreProperties>
</file>