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2" r:id="rId3"/>
    <p:sldId id="263" r:id="rId4"/>
    <p:sldId id="264" r:id="rId5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AFAFB-AAB7-4B9E-A46B-BA3D51AE4C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7267D-7914-41A9-AD78-B0B18C53FF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8DBDBE6-FBFC-4545-9157-7A9F44A1684C}" type="slidenum">
              <a:rPr lang="zh-CN" altLang="en-US" sz="1200" b="0">
                <a:latin typeface="+mn-lt"/>
                <a:ea typeface="+mn-ea"/>
              </a:rPr>
            </a:fld>
            <a:endParaRPr lang="zh-CN" altLang="en-US" sz="1200" b="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A4A3ECFA-1CD1-482E-9277-3DB87BE20B1B}" type="slidenum">
              <a:rPr lang="zh-CN" altLang="en-US" sz="1200" b="0">
                <a:latin typeface="+mn-lt"/>
                <a:ea typeface="+mn-ea"/>
              </a:rPr>
            </a:fld>
            <a:endParaRPr lang="zh-CN" altLang="en-US" sz="1200" b="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A4A3ECFA-1CD1-482E-9277-3DB87BE20B1B}" type="slidenum">
              <a:rPr lang="zh-CN" altLang="en-US" sz="1200" b="0">
                <a:latin typeface="+mn-lt"/>
                <a:ea typeface="+mn-ea"/>
              </a:rPr>
            </a:fld>
            <a:endParaRPr lang="zh-CN" altLang="en-US" sz="1200" b="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590EB3-219E-4887-AA6D-F04C82DF4C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2749D-BEC0-4D64-B0E1-6FB3B08988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5473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/>
          <p:nvPr/>
        </p:nvSpPr>
        <p:spPr>
          <a:xfrm>
            <a:off x="1809720" y="1025758"/>
            <a:ext cx="8572560" cy="564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en-US" altLang="zh-CN" sz="3200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	Linux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远程工具</a:t>
            </a:r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(Xshell)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09720" y="935778"/>
            <a:ext cx="8291210" cy="539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Linux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远程工具</a:t>
            </a:r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(Xftp)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15629" y="714356"/>
            <a:ext cx="8051385" cy="560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663198" y="1305691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GB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简介</a:t>
            </a:r>
            <a:endParaRPr lang="en-US" alt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663198" y="2211883"/>
            <a:ext cx="5643602" cy="560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远程工具简介</a:t>
            </a:r>
            <a:endParaRPr lang="zh-CN" alt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663198" y="3080952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GB" altLang="zh-CN" sz="3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常用命令</a:t>
            </a:r>
            <a:endParaRPr lang="zh-CN" altLang="en-GB" sz="3200" dirty="0">
              <a:solidFill>
                <a:srgbClr val="007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5000"/>
              </a:spcBef>
              <a:defRPr/>
            </a:pPr>
            <a:endParaRPr 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546240" y="4020335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搭建测试环境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-1" y="71438"/>
            <a:ext cx="12057321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4176" y="930065"/>
            <a:ext cx="8572560" cy="50773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目录结构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养成的习惯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最基本的命令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文件系统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vi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用户管理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rpm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安装与卸载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压缩与解压缩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系统管理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Linux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常用命令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5659" y="1157055"/>
            <a:ext cx="10280665" cy="403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809720" y="4635795"/>
            <a:ext cx="8572560" cy="2033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Linux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目录结构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874" y="879327"/>
            <a:ext cx="10740655" cy="5383250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/ 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根目录。</a:t>
            </a:r>
            <a:endParaRPr lang="zh-CN" altLang="en-US" sz="24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/etc 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存放系统和应用程序的配置文件。</a:t>
            </a:r>
            <a:endParaRPr lang="zh-CN" altLang="en-US" sz="24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/</a:t>
            </a:r>
            <a:r>
              <a:rPr lang="en-US" altLang="zh-CN" sz="2400" dirty="0" err="1">
                <a:solidFill>
                  <a:srgbClr val="00B050"/>
                </a:solidFill>
                <a:latin typeface="+mn-ea"/>
              </a:rPr>
              <a:t>usr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存放一般不需要修改的应用程序，大部分安装的程序也会安装到该目录。</a:t>
            </a:r>
            <a:endParaRPr lang="zh-CN" altLang="en-US" sz="24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/</a:t>
            </a:r>
            <a:r>
              <a:rPr lang="en-US" altLang="zh-CN" sz="2400" dirty="0" err="1">
                <a:solidFill>
                  <a:srgbClr val="00B050"/>
                </a:solidFill>
                <a:latin typeface="+mn-ea"/>
              </a:rPr>
              <a:t>mnt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存放临时的映射文件。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挂载光驱、硬盘等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)</a:t>
            </a:r>
            <a:endParaRPr lang="en-US" altLang="zh-CN" sz="24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/proc </a:t>
            </a:r>
            <a:r>
              <a:rPr lang="en-US" altLang="zh-CN" sz="2400" dirty="0" err="1">
                <a:solidFill>
                  <a:srgbClr val="00B050"/>
                </a:solidFill>
                <a:latin typeface="+mn-ea"/>
              </a:rPr>
              <a:t>linux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系统目录。</a:t>
            </a:r>
            <a:endParaRPr lang="zh-CN" altLang="en-US" sz="24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/home 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存放用户文件的主目录。</a:t>
            </a:r>
            <a:endParaRPr lang="zh-CN" altLang="en-US" sz="24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/dev 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设备文件的目录。</a:t>
            </a:r>
            <a:endParaRPr lang="zh-CN" altLang="en-US" sz="24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/boot 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存放内核及启动所需要的文件。</a:t>
            </a:r>
            <a:endParaRPr lang="zh-CN" altLang="en-US" sz="24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/bin 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用户和系统管理员需要使用的命令程序。</a:t>
            </a:r>
            <a:endParaRPr lang="zh-CN" altLang="en-US" sz="24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/root root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用户的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home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目录。</a:t>
            </a:r>
            <a:endParaRPr lang="zh-CN" altLang="en-US" sz="24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/</a:t>
            </a:r>
            <a:r>
              <a:rPr lang="en-US" altLang="zh-CN" sz="2400" dirty="0" err="1">
                <a:solidFill>
                  <a:srgbClr val="00B050"/>
                </a:solidFill>
                <a:latin typeface="+mn-ea"/>
              </a:rPr>
              <a:t>tmp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程序运行时生成的临时文件。</a:t>
            </a:r>
            <a:endParaRPr lang="zh-CN" altLang="en-US" sz="24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/</a:t>
            </a:r>
            <a:r>
              <a:rPr lang="en-US" altLang="zh-CN" sz="2400" dirty="0" err="1">
                <a:solidFill>
                  <a:srgbClr val="00B050"/>
                </a:solidFill>
                <a:latin typeface="+mn-ea"/>
              </a:rPr>
              <a:t>sbin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存储系统管理员专用的应用程序。</a:t>
            </a:r>
            <a:endParaRPr lang="zh-CN" altLang="en-US" sz="24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/var 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包含各种数据文件，日志，临时文件等。</a:t>
            </a:r>
            <a:endParaRPr lang="zh-CN" altLang="en-US" sz="24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Linux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目录结构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359" y="993860"/>
            <a:ext cx="10154092" cy="5643602"/>
          </a:xfrm>
        </p:spPr>
        <p:txBody>
          <a:bodyPr>
            <a:normAutofit lnSpcReduction="10000"/>
          </a:bodyPr>
          <a:lstStyle/>
          <a:p>
            <a:pPr>
              <a:lnSpc>
                <a:spcPct val="103000"/>
              </a:lnSpc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sz="3500" dirty="0" err="1">
                <a:solidFill>
                  <a:srgbClr val="00B050"/>
                </a:solidFill>
              </a:rPr>
              <a:t>养成的习惯</a:t>
            </a:r>
            <a:endParaRPr lang="zh-CN" altLang="en-US" sz="3500" dirty="0" err="1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00B050"/>
                </a:solidFill>
              </a:rPr>
              <a:t>	</a:t>
            </a:r>
            <a:r>
              <a:rPr lang="en-US" altLang="zh-CN" sz="2600" dirty="0">
                <a:solidFill>
                  <a:srgbClr val="00B050"/>
                </a:solidFill>
              </a:rPr>
              <a:t>1</a:t>
            </a:r>
            <a:r>
              <a:rPr lang="zh-CN" altLang="en-US" sz="2600" dirty="0">
                <a:solidFill>
                  <a:srgbClr val="00B050"/>
                </a:solidFill>
              </a:rPr>
              <a:t>、手势习惯</a:t>
            </a:r>
            <a:endParaRPr lang="zh-CN" alt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00B050"/>
                </a:solidFill>
              </a:rPr>
              <a:t>	</a:t>
            </a:r>
            <a:r>
              <a:rPr lang="en-US" altLang="zh-CN" sz="2600" dirty="0">
                <a:solidFill>
                  <a:srgbClr val="00B050"/>
                </a:solidFill>
              </a:rPr>
              <a:t>2</a:t>
            </a:r>
            <a:r>
              <a:rPr lang="zh-CN" altLang="en-US" sz="2600" dirty="0">
                <a:solidFill>
                  <a:srgbClr val="00B050"/>
                </a:solidFill>
              </a:rPr>
              <a:t>、多用</a:t>
            </a:r>
            <a:r>
              <a:rPr lang="en-US" altLang="zh-CN" sz="2600" dirty="0">
                <a:solidFill>
                  <a:srgbClr val="00B050"/>
                </a:solidFill>
              </a:rPr>
              <a:t>tab</a:t>
            </a:r>
            <a:r>
              <a:rPr lang="zh-CN" altLang="en-US" sz="2600" dirty="0">
                <a:solidFill>
                  <a:srgbClr val="00B050"/>
                </a:solidFill>
              </a:rPr>
              <a:t>键进行补全</a:t>
            </a:r>
            <a:endParaRPr lang="zh-CN" alt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00B050"/>
                </a:solidFill>
              </a:rPr>
              <a:t>	如：</a:t>
            </a:r>
            <a:r>
              <a:rPr lang="en-US" altLang="zh-CN" sz="2600" dirty="0">
                <a:solidFill>
                  <a:srgbClr val="00B050"/>
                </a:solidFill>
              </a:rPr>
              <a:t>more  /etc/sysconfig/network-scripts/ifcfg-eth0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00B050"/>
                </a:solidFill>
              </a:rPr>
              <a:t>	3</a:t>
            </a:r>
            <a:r>
              <a:rPr lang="zh-CN" altLang="en-US" sz="2600" dirty="0">
                <a:solidFill>
                  <a:srgbClr val="00B050"/>
                </a:solidFill>
              </a:rPr>
              <a:t>、多用</a:t>
            </a:r>
            <a:r>
              <a:rPr lang="en-US" altLang="zh-CN" sz="2600" dirty="0">
                <a:solidFill>
                  <a:srgbClr val="00B050"/>
                </a:solidFill>
              </a:rPr>
              <a:t>clear</a:t>
            </a:r>
            <a:r>
              <a:rPr lang="zh-CN" altLang="en-US" sz="2600" dirty="0">
                <a:solidFill>
                  <a:srgbClr val="00B050"/>
                </a:solidFill>
              </a:rPr>
              <a:t>进行清屏</a:t>
            </a:r>
            <a:endParaRPr lang="zh-CN" alt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00B050"/>
                </a:solidFill>
              </a:rPr>
              <a:t>	</a:t>
            </a:r>
            <a:r>
              <a:rPr lang="en-US" altLang="zh-CN" sz="2600" dirty="0">
                <a:solidFill>
                  <a:srgbClr val="00B050"/>
                </a:solidFill>
              </a:rPr>
              <a:t>4</a:t>
            </a:r>
            <a:r>
              <a:rPr lang="zh-CN" altLang="en-US" sz="2600" dirty="0">
                <a:solidFill>
                  <a:srgbClr val="00B050"/>
                </a:solidFill>
              </a:rPr>
              <a:t>、敲完一个命令就空几行，再敲下一个命名</a:t>
            </a:r>
            <a:endParaRPr lang="zh-CN" alt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00B050"/>
                </a:solidFill>
              </a:rPr>
              <a:t>	</a:t>
            </a:r>
            <a:r>
              <a:rPr lang="en-US" altLang="zh-CN" sz="2600" dirty="0">
                <a:solidFill>
                  <a:srgbClr val="00B050"/>
                </a:solidFill>
              </a:rPr>
              <a:t>5</a:t>
            </a:r>
            <a:r>
              <a:rPr lang="zh-CN" altLang="en-US" sz="2600" dirty="0">
                <a:solidFill>
                  <a:srgbClr val="00B050"/>
                </a:solidFill>
              </a:rPr>
              <a:t>、</a:t>
            </a:r>
            <a:r>
              <a:rPr lang="en-US" altLang="zh-CN" sz="2600" dirty="0">
                <a:solidFill>
                  <a:srgbClr val="00B050"/>
                </a:solidFill>
              </a:rPr>
              <a:t>ctrl+c</a:t>
            </a:r>
            <a:r>
              <a:rPr lang="zh-CN" altLang="en-US" sz="2600" dirty="0">
                <a:solidFill>
                  <a:srgbClr val="00B050"/>
                </a:solidFill>
              </a:rPr>
              <a:t>调制退出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00B050"/>
                </a:solidFill>
              </a:rPr>
              <a:t>	6</a:t>
            </a:r>
            <a:r>
              <a:rPr lang="zh-CN" altLang="en-US" sz="2600" dirty="0">
                <a:solidFill>
                  <a:srgbClr val="00B050"/>
                </a:solidFill>
              </a:rPr>
              <a:t>、多用上下键重复使用命令。</a:t>
            </a:r>
            <a:endParaRPr lang="zh-CN" alt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00B050"/>
                </a:solidFill>
              </a:rPr>
              <a:t>	</a:t>
            </a:r>
            <a:r>
              <a:rPr lang="en-US" altLang="zh-CN" sz="2600" dirty="0">
                <a:solidFill>
                  <a:srgbClr val="00B050"/>
                </a:solidFill>
              </a:rPr>
              <a:t>7</a:t>
            </a:r>
            <a:r>
              <a:rPr lang="zh-CN" altLang="en-US" sz="2600" dirty="0">
                <a:solidFill>
                  <a:srgbClr val="00B050"/>
                </a:solidFill>
              </a:rPr>
              <a:t>、</a:t>
            </a:r>
            <a:r>
              <a:rPr lang="en-US" altLang="zh-CN" sz="2600" dirty="0">
                <a:solidFill>
                  <a:srgbClr val="00B050"/>
                </a:solidFill>
              </a:rPr>
              <a:t>Linux</a:t>
            </a:r>
            <a:r>
              <a:rPr lang="zh-CN" altLang="en-US" sz="2600" dirty="0">
                <a:solidFill>
                  <a:srgbClr val="00B050"/>
                </a:solidFill>
              </a:rPr>
              <a:t>也自带了帮助手册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00B050"/>
                </a:solidFill>
              </a:rPr>
              <a:t>	Linux</a:t>
            </a:r>
            <a:r>
              <a:rPr lang="zh-CN" altLang="en-US" sz="2600" dirty="0">
                <a:solidFill>
                  <a:srgbClr val="00B050"/>
                </a:solidFill>
              </a:rPr>
              <a:t>是男人的系统</a:t>
            </a:r>
            <a:r>
              <a:rPr lang="en-US" altLang="zh-CN" sz="2600" dirty="0">
                <a:solidFill>
                  <a:srgbClr val="00B050"/>
                </a:solidFill>
              </a:rPr>
              <a:t>,</a:t>
            </a:r>
            <a:r>
              <a:rPr lang="zh-CN" altLang="en-US" sz="2600" dirty="0">
                <a:solidFill>
                  <a:srgbClr val="00B050"/>
                </a:solidFill>
              </a:rPr>
              <a:t>任何不明白的地方问男人</a:t>
            </a:r>
            <a:endParaRPr lang="zh-CN" alt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2600" b="1" dirty="0">
                <a:solidFill>
                  <a:srgbClr val="00B050"/>
                </a:solidFill>
              </a:rPr>
              <a:t>		   </a:t>
            </a:r>
            <a:r>
              <a:rPr lang="en-US" altLang="zh-CN" sz="2600" b="1" dirty="0">
                <a:solidFill>
                  <a:srgbClr val="00B050"/>
                </a:solidFill>
              </a:rPr>
              <a:t>man top     man ls     man ifconfig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养成的习惯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0" y="1025758"/>
            <a:ext cx="8572560" cy="51395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[root@localhost ~]#</a:t>
            </a:r>
            <a:endParaRPr lang="en-US" altLang="zh-CN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root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当前所处用户</a:t>
            </a:r>
            <a:endParaRPr lang="en-US" altLang="zh-CN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localhost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当前机器名</a:t>
            </a:r>
            <a:endParaRPr lang="en-US" altLang="zh-CN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~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：当前用户所在的工作目录</a:t>
            </a:r>
            <a:endParaRPr lang="en-US" altLang="zh-CN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#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：超级管理员      </a:t>
            </a: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$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：普通用户</a:t>
            </a:r>
            <a:endParaRPr lang="en-US" altLang="zh-CN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最基本的命令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6074" y="978714"/>
            <a:ext cx="10109378" cy="5616218"/>
          </a:xfrm>
        </p:spPr>
        <p:txBody>
          <a:bodyPr>
            <a:normAutofit/>
          </a:bodyPr>
          <a:lstStyle/>
          <a:p>
            <a:pPr marL="457200" lvl="1" indent="-457200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en-US" altLang="zh-CN" sz="3500" dirty="0">
                <a:solidFill>
                  <a:srgbClr val="00B050"/>
                </a:solidFill>
              </a:rPr>
              <a:t> </a:t>
            </a:r>
            <a:r>
              <a:rPr lang="en-US" altLang="zh-CN" sz="3200" dirty="0" err="1">
                <a:solidFill>
                  <a:srgbClr val="00B050"/>
                </a:solidFill>
              </a:rPr>
              <a:t>pwd</a:t>
            </a:r>
            <a:r>
              <a:rPr lang="zh-CN" altLang="en-US" sz="3200" dirty="0">
                <a:solidFill>
                  <a:srgbClr val="00B050"/>
                </a:solidFill>
              </a:rPr>
              <a:t>：查看当前所在目录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marL="457200" lvl="1" indent="-457200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00B050"/>
                </a:solidFill>
              </a:rPr>
              <a:t>ls</a:t>
            </a:r>
            <a:r>
              <a:rPr lang="zh-CN" altLang="en-US" sz="3200" dirty="0">
                <a:solidFill>
                  <a:srgbClr val="00B050"/>
                </a:solidFill>
              </a:rPr>
              <a:t>：查看当前目录下都有什么内容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fr-FR" altLang="zh-CN" dirty="0">
                <a:solidFill>
                  <a:srgbClr val="00B050"/>
                </a:solidFill>
              </a:rPr>
              <a:t>	ls </a:t>
            </a:r>
            <a:r>
              <a:rPr lang="en-US" altLang="zh-CN" dirty="0">
                <a:solidFill>
                  <a:srgbClr val="00B050"/>
                </a:solidFill>
              </a:rPr>
              <a:t>-</a:t>
            </a:r>
            <a:r>
              <a:rPr lang="fr-FR" altLang="zh-CN" dirty="0">
                <a:solidFill>
                  <a:srgbClr val="00B050"/>
                </a:solidFill>
              </a:rPr>
              <a:t>l   </a:t>
            </a:r>
            <a:r>
              <a:rPr lang="zh-CN" altLang="en-US" dirty="0">
                <a:solidFill>
                  <a:srgbClr val="00B050"/>
                </a:solidFill>
              </a:rPr>
              <a:t>以列表的形式查看当前目录下所有可见文件的详细属性。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可以使用</a:t>
            </a:r>
            <a:r>
              <a:rPr lang="en-US" altLang="zh-CN" dirty="0" err="1">
                <a:solidFill>
                  <a:srgbClr val="00B050"/>
                </a:solidFill>
              </a:rPr>
              <a:t>ll</a:t>
            </a:r>
            <a:r>
              <a:rPr lang="zh-CN" altLang="en-US" dirty="0">
                <a:solidFill>
                  <a:srgbClr val="00B050"/>
                </a:solidFill>
              </a:rPr>
              <a:t>命令代替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endParaRPr lang="fr-FR" altLang="zh-CN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fr-FR" altLang="zh-CN" dirty="0">
                <a:solidFill>
                  <a:srgbClr val="00B050"/>
                </a:solidFill>
              </a:rPr>
              <a:t>	ls </a:t>
            </a:r>
            <a:r>
              <a:rPr lang="en-US" altLang="zh-CN" dirty="0">
                <a:solidFill>
                  <a:srgbClr val="00B050"/>
                </a:solidFill>
              </a:rPr>
              <a:t>-</a:t>
            </a:r>
            <a:r>
              <a:rPr lang="fr-FR" altLang="zh-CN" dirty="0">
                <a:solidFill>
                  <a:srgbClr val="00B050"/>
                </a:solidFill>
              </a:rPr>
              <a:t>a  </a:t>
            </a:r>
            <a:r>
              <a:rPr lang="zh-CN" altLang="en-US" dirty="0">
                <a:solidFill>
                  <a:srgbClr val="00B050"/>
                </a:solidFill>
              </a:rPr>
              <a:t>查看隐藏文件</a:t>
            </a:r>
            <a:endParaRPr lang="fr-FR" altLang="zh-CN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fr-FR" altLang="zh-CN" dirty="0">
                <a:solidFill>
                  <a:srgbClr val="00B050"/>
                </a:solidFill>
              </a:rPr>
              <a:t>	ls </a:t>
            </a:r>
            <a:r>
              <a:rPr lang="en-US" altLang="zh-CN" dirty="0">
                <a:solidFill>
                  <a:srgbClr val="00B050"/>
                </a:solidFill>
              </a:rPr>
              <a:t>-</a:t>
            </a:r>
            <a:r>
              <a:rPr lang="fr-FR" altLang="zh-CN" dirty="0">
                <a:solidFill>
                  <a:srgbClr val="00B050"/>
                </a:solidFill>
              </a:rPr>
              <a:t>la </a:t>
            </a:r>
            <a:r>
              <a:rPr lang="zh-CN" altLang="en-US" dirty="0">
                <a:solidFill>
                  <a:srgbClr val="00B050"/>
                </a:solidFill>
              </a:rPr>
              <a:t>以列表的形式查看当前目录下所有文件的详细属性。</a:t>
            </a:r>
            <a:endParaRPr lang="en-US" altLang="zh-CN" dirty="0">
              <a:solidFill>
                <a:srgbClr val="00B050"/>
              </a:solidFill>
            </a:endParaRPr>
          </a:p>
          <a:p>
            <a:pPr marL="457200" lvl="1" indent="-457200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 err="1">
                <a:solidFill>
                  <a:srgbClr val="00B050"/>
                </a:solidFill>
              </a:rPr>
              <a:t>cd</a:t>
            </a:r>
            <a:r>
              <a:rPr lang="zh-CN" altLang="en-US" sz="3200" dirty="0">
                <a:solidFill>
                  <a:srgbClr val="00B050"/>
                </a:solidFill>
              </a:rPr>
              <a:t>：切换目录：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 err="1">
                <a:solidFill>
                  <a:srgbClr val="00B050"/>
                </a:solidFill>
              </a:rPr>
              <a:t>cd</a:t>
            </a:r>
            <a:r>
              <a:rPr lang="en-US" altLang="zh-CN" dirty="0">
                <a:solidFill>
                  <a:srgbClr val="00B050"/>
                </a:solidFill>
              </a:rPr>
              <a:t> /     </a:t>
            </a:r>
            <a:r>
              <a:rPr lang="zh-CN" altLang="en-US" dirty="0">
                <a:solidFill>
                  <a:srgbClr val="00B050"/>
                </a:solidFill>
              </a:rPr>
              <a:t>切换到根目录</a:t>
            </a:r>
            <a:endParaRPr lang="en-US" altLang="zh-CN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 err="1">
                <a:solidFill>
                  <a:srgbClr val="00B050"/>
                </a:solidFill>
              </a:rPr>
              <a:t>cd</a:t>
            </a:r>
            <a:r>
              <a:rPr lang="en-US" altLang="zh-CN" dirty="0">
                <a:solidFill>
                  <a:srgbClr val="00B050"/>
                </a:solidFill>
              </a:rPr>
              <a:t> /</a:t>
            </a:r>
            <a:r>
              <a:rPr lang="en-US" altLang="zh-CN" dirty="0" err="1">
                <a:solidFill>
                  <a:srgbClr val="00B050"/>
                </a:solidFill>
              </a:rPr>
              <a:t>tmp</a:t>
            </a:r>
            <a:r>
              <a:rPr lang="en-US" altLang="zh-CN" dirty="0">
                <a:solidFill>
                  <a:srgbClr val="00B050"/>
                </a:solidFill>
              </a:rPr>
              <a:t>   </a:t>
            </a:r>
            <a:r>
              <a:rPr lang="zh-CN" altLang="en-US" dirty="0">
                <a:solidFill>
                  <a:srgbClr val="00B050"/>
                </a:solidFill>
              </a:rPr>
              <a:t>用绝对路径切换到</a:t>
            </a:r>
            <a:r>
              <a:rPr lang="en-US" altLang="zh-CN" dirty="0" err="1">
                <a:solidFill>
                  <a:srgbClr val="00B050"/>
                </a:solidFill>
              </a:rPr>
              <a:t>tmp</a:t>
            </a:r>
            <a:r>
              <a:rPr lang="zh-CN" altLang="en-US" dirty="0">
                <a:solidFill>
                  <a:srgbClr val="00B050"/>
                </a:solidFill>
              </a:rPr>
              <a:t>目录</a:t>
            </a:r>
            <a:endParaRPr lang="en-US" altLang="zh-CN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 err="1">
                <a:solidFill>
                  <a:srgbClr val="00B050"/>
                </a:solidFill>
              </a:rPr>
              <a:t>cd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tmp</a:t>
            </a:r>
            <a:r>
              <a:rPr lang="en-US" altLang="zh-CN" dirty="0">
                <a:solidFill>
                  <a:srgbClr val="00B050"/>
                </a:solidFill>
              </a:rPr>
              <a:t>     </a:t>
            </a:r>
            <a:r>
              <a:rPr lang="zh-CN" altLang="en-US" dirty="0">
                <a:solidFill>
                  <a:srgbClr val="00B050"/>
                </a:solidFill>
              </a:rPr>
              <a:t>用相对路径切换到</a:t>
            </a:r>
            <a:r>
              <a:rPr lang="en-US" altLang="zh-CN" dirty="0" err="1">
                <a:solidFill>
                  <a:srgbClr val="00B050"/>
                </a:solidFill>
              </a:rPr>
              <a:t>tmp</a:t>
            </a:r>
            <a:r>
              <a:rPr lang="zh-CN" altLang="en-US" dirty="0">
                <a:solidFill>
                  <a:srgbClr val="00B050"/>
                </a:solidFill>
              </a:rPr>
              <a:t>目录</a:t>
            </a:r>
            <a:endParaRPr lang="en-US" altLang="zh-CN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 err="1">
                <a:solidFill>
                  <a:srgbClr val="00B050"/>
                </a:solidFill>
              </a:rPr>
              <a:t>cd</a:t>
            </a:r>
            <a:r>
              <a:rPr lang="en-US" altLang="zh-CN" dirty="0">
                <a:solidFill>
                  <a:srgbClr val="00B050"/>
                </a:solidFill>
              </a:rPr>
              <a:t> ..   </a:t>
            </a:r>
            <a:r>
              <a:rPr lang="zh-CN" altLang="en-US" dirty="0">
                <a:solidFill>
                  <a:srgbClr val="00B050"/>
                </a:solidFill>
              </a:rPr>
              <a:t>返回上一层</a:t>
            </a:r>
            <a:endParaRPr lang="en-US" altLang="zh-CN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 err="1">
                <a:solidFill>
                  <a:srgbClr val="00B050"/>
                </a:solidFill>
              </a:rPr>
              <a:t>cd</a:t>
            </a:r>
            <a:r>
              <a:rPr lang="en-US" altLang="zh-CN" dirty="0">
                <a:solidFill>
                  <a:srgbClr val="00B050"/>
                </a:solidFill>
              </a:rPr>
              <a:t> ../../../   </a:t>
            </a:r>
            <a:r>
              <a:rPr lang="zh-CN" altLang="en-US" dirty="0">
                <a:solidFill>
                  <a:srgbClr val="00B050"/>
                </a:solidFill>
              </a:rPr>
              <a:t>连续返回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次上一层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endParaRPr lang="en-US" altLang="zh-CN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最基本的命令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4808" y="1077453"/>
            <a:ext cx="10066848" cy="4779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</a:rPr>
              <a:t>在敲命令时</a:t>
            </a:r>
            <a:r>
              <a:rPr lang="en-US" altLang="zh-CN" sz="3200" dirty="0">
                <a:solidFill>
                  <a:srgbClr val="00B050"/>
                </a:solidFill>
              </a:rPr>
              <a:t>,</a:t>
            </a:r>
            <a:r>
              <a:rPr lang="zh-CN" altLang="en-US" sz="3200" dirty="0">
                <a:solidFill>
                  <a:srgbClr val="00B050"/>
                </a:solidFill>
              </a:rPr>
              <a:t>一定看清楚自己处于什么目录</a:t>
            </a:r>
            <a:r>
              <a:rPr lang="en-US" altLang="zh-CN" sz="3200" dirty="0">
                <a:solidFill>
                  <a:srgbClr val="00B050"/>
                </a:solidFill>
              </a:rPr>
              <a:t>,</a:t>
            </a:r>
            <a:r>
              <a:rPr lang="zh-CN" altLang="en-US" sz="3200" dirty="0">
                <a:solidFill>
                  <a:srgbClr val="00B050"/>
                </a:solidFill>
              </a:rPr>
              <a:t>因为这个路径决定了你要的是相对路径还是绝对路径。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</a:rPr>
              <a:t>相对路径：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B050"/>
                </a:solidFill>
              </a:rPr>
              <a:t>从当前路径开始的路径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</a:rPr>
              <a:t>绝对路径：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B050"/>
                </a:solidFill>
              </a:rPr>
              <a:t>从根目录开始的路径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最基本的命令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97384" y="1305698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简介</a:t>
            </a:r>
            <a:endParaRPr lang="en-US" alt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97384" y="2020078"/>
            <a:ext cx="6024162" cy="560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远程工具简介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(Xshell)</a:t>
            </a:r>
            <a:endParaRPr lang="zh-CN" alt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397384" y="2663020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常用命令</a:t>
            </a:r>
            <a:endParaRPr lang="zh-CN" altLang="en-GB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5000"/>
              </a:spcBef>
              <a:defRPr/>
            </a:pPr>
            <a:endParaRPr 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97384" y="3305962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搭建测试环境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(Ecshop)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135477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0093" y="1241782"/>
            <a:ext cx="10122195" cy="45634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是文件操作系统</a:t>
            </a: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把所有东西全部当文件。既然是文件</a:t>
            </a: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就涉及到文件和文件夹的操作</a:t>
            </a:r>
            <a:endParaRPr lang="en-US" altLang="zh-CN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文件夹：</a:t>
            </a:r>
            <a:endParaRPr lang="en-US" altLang="zh-CN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新建、  删除、重命名、剪切、复制、查找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mkdir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rmdir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mv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cp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find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文件：</a:t>
            </a:r>
            <a:endParaRPr lang="en-US" altLang="zh-CN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新建、删除、重命名、剪切、复制、查找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touch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rm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mv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cp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find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文件系统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6072" y="986601"/>
            <a:ext cx="9939257" cy="54275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mkdir</a:t>
            </a: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：新建文件夹</a:t>
            </a: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endParaRPr lang="en-US" altLang="zh-CN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英文解释：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make direction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mkdir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 --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创建一个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文件夹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mkdir 1 2 3 4 5   --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创建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1,2,3,4,5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五个文件夹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mkdir -p 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/fengdou1/fengdou2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	--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创建多级文件夹必须加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-p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touch </a:t>
            </a: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：新建文件</a:t>
            </a:r>
            <a:endParaRPr lang="en-US" altLang="zh-CN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touch 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a.txt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 --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创建一个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a.txt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的文件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touch 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a.txt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b.txt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c.txt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	--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创建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a.txt,b.txt,c.txt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三个文件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lvl="1"/>
            <a:endParaRPr lang="en-US" altLang="zh-CN" dirty="0"/>
          </a:p>
          <a:p>
            <a:pPr lvl="2">
              <a:buNone/>
            </a:pP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文件系统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1084521" y="997228"/>
            <a:ext cx="10069032" cy="5616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sz="35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35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rmdir</a:t>
            </a:r>
            <a:r>
              <a:rPr lang="en-US" altLang="zh-CN" sz="35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35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：删除文件夹</a:t>
            </a:r>
            <a:r>
              <a:rPr lang="en-US" altLang="zh-CN" sz="35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endParaRPr lang="en-US" altLang="zh-CN" sz="35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英文解释：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remove direction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rmdir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	--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删除一个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文件夹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rmdir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1 2 3 4 5  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--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删除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1,2,3,4,5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五个文件夹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【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提醒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】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1257300" lvl="2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只能删空目录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无法删除目录下有文件或文件夹的目录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1257300" lvl="2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工作中不太用它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35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35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rm</a:t>
            </a:r>
            <a:r>
              <a:rPr lang="en-US" altLang="zh-CN" sz="35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-</a:t>
            </a:r>
            <a:r>
              <a:rPr lang="en-US" altLang="zh-CN" sz="35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rf</a:t>
            </a:r>
            <a:r>
              <a:rPr lang="en-US" altLang="zh-CN" sz="35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35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：删除文件和文件夹</a:t>
            </a:r>
            <a:endParaRPr lang="en-US" altLang="zh-CN" sz="35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US" altLang="zh-CN" sz="35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rm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–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rf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a.txt     --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删除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文件夹和</a:t>
            </a:r>
            <a:r>
              <a:rPr lang="en-US" altLang="zh-CN" sz="26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a.txt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文件。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1257300" lvl="2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-r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：递归指示将参数中列出全部目录和子目录均递归地删除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1257300" lvl="2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-f</a:t>
            </a:r>
            <a:r>
              <a:rPr lang="zh-CN" altLang="en-US" sz="26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：强制</a:t>
            </a:r>
            <a:endParaRPr lang="en-US" altLang="zh-CN" sz="26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n"/>
            </a:pPr>
            <a:endParaRPr lang="en-US" altLang="zh-CN" sz="3500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文件系统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1116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文件系统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126933" y="848380"/>
            <a:ext cx="9984089" cy="506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mv</a:t>
            </a: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：重命名或剪切</a:t>
            </a: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文件夹</a:t>
            </a:r>
            <a:endParaRPr lang="en-US" altLang="zh-CN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英文解释：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move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mv  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fengdou5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	--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把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文件夹重命名为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fengdou5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文件夹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mv  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/var  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--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把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文件夹剪切到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/var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目录下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mv  /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tmp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 /var  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--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把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tmp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目录下的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文件夹剪切到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/var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目录下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1257300" lvl="2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如果在本层目录，表示重命名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1257300" lvl="2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如果在不同目录，表示剪切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文件的重命名和剪切和文件夹完全一样</a:t>
            </a:r>
            <a:endParaRPr lang="en-US" altLang="zh-CN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1257300" lvl="2" indent="-342900" eaLnBrk="0" hangingPunct="0">
              <a:spcBef>
                <a:spcPct val="20000"/>
              </a:spcBef>
              <a:defRPr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anose="05000000000000000000" pitchFamily="2" charset="2"/>
              <a:buChar char="p"/>
              <a:defRPr/>
            </a:pPr>
            <a:endParaRPr lang="en-US" altLang="zh-CN" sz="26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n"/>
            </a:pPr>
            <a:endParaRPr lang="en-US" altLang="zh-CN" sz="3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1116419" y="1241782"/>
            <a:ext cx="10090297" cy="4851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cp</a:t>
            </a: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：复制文件夹</a:t>
            </a:r>
            <a:endParaRPr lang="en-US" altLang="zh-CN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英文解释：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copy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cp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-r 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fengdou5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	--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把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文件夹复制一份并命名为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fengdou5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cp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-r 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/var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--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把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fengdou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文件夹复制一份到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/var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目录下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复制文件</a:t>
            </a:r>
            <a:endParaRPr lang="en-US" altLang="zh-CN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cp 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a.txt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b.txt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		--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把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a.txt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文件复制一份并命名为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b.txt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文件系统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956930" y="1241782"/>
            <a:ext cx="9391150" cy="4851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sz="3500" dirty="0">
                <a:solidFill>
                  <a:srgbClr val="00B050"/>
                </a:solidFill>
              </a:rPr>
              <a:t> find</a:t>
            </a:r>
            <a:r>
              <a:rPr lang="zh-CN" altLang="en-US" sz="3500" dirty="0">
                <a:solidFill>
                  <a:srgbClr val="00B050"/>
                </a:solidFill>
              </a:rPr>
              <a:t>：查找文件或文件夹</a:t>
            </a:r>
            <a:endParaRPr lang="en-US" altLang="zh-CN" sz="3500" dirty="0">
              <a:solidFill>
                <a:srgbClr val="00B05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600" dirty="0">
                <a:solidFill>
                  <a:srgbClr val="00B050"/>
                </a:solidFill>
              </a:rPr>
              <a:t>		find -name ‘*conf*’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600" dirty="0">
                <a:solidFill>
                  <a:srgbClr val="00B050"/>
                </a:solidFill>
              </a:rPr>
              <a:t>			--</a:t>
            </a:r>
            <a:r>
              <a:rPr lang="zh-CN" altLang="en-US" sz="2600" dirty="0">
                <a:solidFill>
                  <a:srgbClr val="00B050"/>
                </a:solidFill>
              </a:rPr>
              <a:t>查询当前文件夹下包含</a:t>
            </a:r>
            <a:r>
              <a:rPr lang="en-US" altLang="zh-CN" sz="2600" dirty="0">
                <a:solidFill>
                  <a:srgbClr val="00B050"/>
                </a:solidFill>
              </a:rPr>
              <a:t>’conf’</a:t>
            </a:r>
            <a:r>
              <a:rPr lang="zh-CN" altLang="en-US" sz="2600" dirty="0">
                <a:solidFill>
                  <a:srgbClr val="00B050"/>
                </a:solidFill>
              </a:rPr>
              <a:t>的文件和文件夹。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600" dirty="0">
                <a:solidFill>
                  <a:srgbClr val="00B050"/>
                </a:solidFill>
              </a:rPr>
              <a:t>		 find /var -name ‘*conf*’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600" dirty="0">
                <a:solidFill>
                  <a:srgbClr val="00B050"/>
                </a:solidFill>
              </a:rPr>
              <a:t>			--</a:t>
            </a:r>
            <a:r>
              <a:rPr lang="zh-CN" altLang="en-US" sz="2600" dirty="0">
                <a:solidFill>
                  <a:srgbClr val="00B050"/>
                </a:solidFill>
              </a:rPr>
              <a:t>查询</a:t>
            </a:r>
            <a:r>
              <a:rPr lang="en-US" altLang="zh-CN" sz="2600" dirty="0">
                <a:solidFill>
                  <a:srgbClr val="00B050"/>
                </a:solidFill>
              </a:rPr>
              <a:t>/var</a:t>
            </a:r>
            <a:r>
              <a:rPr lang="zh-CN" altLang="en-US" sz="2600" dirty="0">
                <a:solidFill>
                  <a:srgbClr val="00B050"/>
                </a:solidFill>
              </a:rPr>
              <a:t>文件夹下包含</a:t>
            </a:r>
            <a:r>
              <a:rPr lang="en-US" altLang="zh-CN" sz="2600" dirty="0">
                <a:solidFill>
                  <a:srgbClr val="00B050"/>
                </a:solidFill>
              </a:rPr>
              <a:t>’conf’</a:t>
            </a:r>
            <a:r>
              <a:rPr lang="zh-CN" altLang="en-US" sz="2600" dirty="0">
                <a:solidFill>
                  <a:srgbClr val="00B050"/>
                </a:solidFill>
              </a:rPr>
              <a:t>的文件和文件夹。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3500" dirty="0">
              <a:solidFill>
                <a:srgbClr val="00B050"/>
              </a:solidFill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3500" dirty="0">
                <a:solidFill>
                  <a:srgbClr val="00B050"/>
                </a:solidFill>
              </a:rPr>
              <a:t>Locate</a:t>
            </a:r>
            <a:r>
              <a:rPr lang="en-US" altLang="zh-CN" sz="3500" b="1" dirty="0">
                <a:solidFill>
                  <a:srgbClr val="00B050"/>
                </a:solidFill>
              </a:rPr>
              <a:t>:</a:t>
            </a:r>
            <a:r>
              <a:rPr lang="zh-CN" altLang="en-US" sz="3500" dirty="0">
                <a:solidFill>
                  <a:srgbClr val="00B050"/>
                </a:solidFill>
              </a:rPr>
              <a:t>是“</a:t>
            </a:r>
            <a:r>
              <a:rPr lang="en-US" altLang="zh-CN" sz="3500" dirty="0">
                <a:solidFill>
                  <a:srgbClr val="00B050"/>
                </a:solidFill>
              </a:rPr>
              <a:t>find -name”</a:t>
            </a:r>
            <a:r>
              <a:rPr lang="zh-CN" altLang="en-US" sz="3500" dirty="0">
                <a:solidFill>
                  <a:srgbClr val="00B050"/>
                </a:solidFill>
              </a:rPr>
              <a:t>的另一种写法</a:t>
            </a:r>
            <a:r>
              <a:rPr lang="en-US" altLang="zh-CN" sz="3500" dirty="0">
                <a:solidFill>
                  <a:srgbClr val="00B050"/>
                </a:solidFill>
              </a:rPr>
              <a:t>.</a:t>
            </a:r>
            <a:endParaRPr lang="en-US" altLang="zh-CN" sz="3500" dirty="0">
              <a:solidFill>
                <a:srgbClr val="00B05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600" dirty="0">
                <a:solidFill>
                  <a:srgbClr val="00B050"/>
                </a:solidFill>
              </a:rPr>
              <a:t>              locate /etc/sh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600" dirty="0">
                <a:solidFill>
                  <a:srgbClr val="00B050"/>
                </a:solidFill>
              </a:rPr>
              <a:t>                         </a:t>
            </a:r>
            <a:r>
              <a:rPr lang="en-US" altLang="zh-CN" sz="2600" dirty="0">
                <a:solidFill>
                  <a:srgbClr val="00B050"/>
                </a:solidFill>
              </a:rPr>
              <a:t>--</a:t>
            </a:r>
            <a:r>
              <a:rPr lang="zh-CN" altLang="en-US" sz="2600" dirty="0">
                <a:solidFill>
                  <a:srgbClr val="00B050"/>
                </a:solidFill>
              </a:rPr>
              <a:t>搜索</a:t>
            </a:r>
            <a:r>
              <a:rPr lang="en-US" altLang="zh-CN" sz="2600" dirty="0">
                <a:solidFill>
                  <a:srgbClr val="00B050"/>
                </a:solidFill>
              </a:rPr>
              <a:t>etc</a:t>
            </a:r>
            <a:r>
              <a:rPr lang="zh-CN" altLang="en-US" sz="2600" dirty="0">
                <a:solidFill>
                  <a:srgbClr val="00B050"/>
                </a:solidFill>
              </a:rPr>
              <a:t>目录下所有以</a:t>
            </a:r>
            <a:r>
              <a:rPr lang="en-US" altLang="zh-CN" sz="2600" dirty="0">
                <a:solidFill>
                  <a:srgbClr val="00B050"/>
                </a:solidFill>
              </a:rPr>
              <a:t>sh</a:t>
            </a:r>
            <a:r>
              <a:rPr lang="zh-CN" altLang="en-US" sz="2600" dirty="0">
                <a:solidFill>
                  <a:srgbClr val="00B050"/>
                </a:solidFill>
              </a:rPr>
              <a:t>开头的文件。</a:t>
            </a:r>
            <a:endParaRPr lang="zh-CN" altLang="en-US" sz="2600" dirty="0">
              <a:solidFill>
                <a:srgbClr val="00B05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600" dirty="0">
                <a:solidFill>
                  <a:srgbClr val="00B050"/>
                </a:solidFill>
              </a:rPr>
              <a:t> 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600" dirty="0">
                <a:solidFill>
                  <a:srgbClr val="FF0000"/>
                </a:solidFill>
              </a:rPr>
              <a:t>		</a:t>
            </a:r>
            <a:r>
              <a:rPr lang="zh-CN" altLang="en-US" sz="2600" dirty="0">
                <a:solidFill>
                  <a:srgbClr val="FF0000"/>
                </a:solidFill>
              </a:rPr>
              <a:t>注意：可以在使用</a:t>
            </a:r>
            <a:r>
              <a:rPr lang="en-US" altLang="zh-CN" sz="2600" dirty="0">
                <a:solidFill>
                  <a:srgbClr val="FF0000"/>
                </a:solidFill>
              </a:rPr>
              <a:t>locate</a:t>
            </a:r>
            <a:r>
              <a:rPr lang="zh-CN" altLang="en-US" sz="2600" dirty="0">
                <a:solidFill>
                  <a:srgbClr val="FF0000"/>
                </a:solidFill>
              </a:rPr>
              <a:t>之前，先使用</a:t>
            </a:r>
            <a:r>
              <a:rPr lang="en-US" altLang="zh-CN" sz="2600" dirty="0">
                <a:solidFill>
                  <a:srgbClr val="FF0000"/>
                </a:solidFill>
              </a:rPr>
              <a:t>updatedb</a:t>
            </a:r>
            <a:r>
              <a:rPr lang="zh-CN" altLang="en-US" sz="2600" dirty="0">
                <a:solidFill>
                  <a:srgbClr val="FF0000"/>
                </a:solidFill>
              </a:rPr>
              <a:t>命令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dirty="0"/>
              <a:t>                            </a:t>
            </a:r>
            <a:endParaRPr lang="en-US" altLang="zh-CN" sz="2400" dirty="0"/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n"/>
            </a:pPr>
            <a:endParaRPr lang="en-US" altLang="zh-CN" sz="3200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10484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文件系统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文件系统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1052506" y="975968"/>
            <a:ext cx="8572560" cy="5211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sz="3500" dirty="0">
                <a:solidFill>
                  <a:srgbClr val="00B050"/>
                </a:solidFill>
              </a:rPr>
              <a:t> </a:t>
            </a:r>
            <a:r>
              <a:rPr lang="zh-CN" altLang="en-US" sz="3500" dirty="0">
                <a:solidFill>
                  <a:srgbClr val="00B050"/>
                </a:solidFill>
              </a:rPr>
              <a:t>查看文件内容</a:t>
            </a:r>
            <a:endParaRPr lang="en-US" altLang="zh-CN" sz="3500" dirty="0">
              <a:solidFill>
                <a:srgbClr val="00B05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600" dirty="0">
                <a:solidFill>
                  <a:srgbClr val="00B050"/>
                </a:solidFill>
              </a:rPr>
              <a:t>5</a:t>
            </a:r>
            <a:r>
              <a:rPr lang="zh-CN" altLang="en-US" sz="2600" dirty="0">
                <a:solidFill>
                  <a:srgbClr val="00B050"/>
                </a:solidFill>
              </a:rPr>
              <a:t>个命令：</a:t>
            </a:r>
            <a:r>
              <a:rPr lang="en-US" altLang="zh-CN" sz="2600" dirty="0">
                <a:solidFill>
                  <a:srgbClr val="00B050"/>
                </a:solidFill>
              </a:rPr>
              <a:t>cat</a:t>
            </a:r>
            <a:r>
              <a:rPr lang="zh-CN" altLang="en-US" sz="2600" dirty="0">
                <a:solidFill>
                  <a:srgbClr val="00B050"/>
                </a:solidFill>
              </a:rPr>
              <a:t>、</a:t>
            </a:r>
            <a:r>
              <a:rPr lang="en-US" altLang="zh-CN" sz="2600" dirty="0">
                <a:solidFill>
                  <a:srgbClr val="00B050"/>
                </a:solidFill>
              </a:rPr>
              <a:t>more</a:t>
            </a:r>
            <a:r>
              <a:rPr lang="zh-CN" altLang="en-US" sz="2600" dirty="0">
                <a:solidFill>
                  <a:srgbClr val="00B050"/>
                </a:solidFill>
              </a:rPr>
              <a:t>、</a:t>
            </a:r>
            <a:r>
              <a:rPr lang="en-US" altLang="zh-CN" sz="2600" dirty="0">
                <a:solidFill>
                  <a:srgbClr val="00B050"/>
                </a:solidFill>
              </a:rPr>
              <a:t>less</a:t>
            </a:r>
            <a:r>
              <a:rPr lang="zh-CN" altLang="en-US" sz="2600" dirty="0">
                <a:solidFill>
                  <a:srgbClr val="00B050"/>
                </a:solidFill>
              </a:rPr>
              <a:t>、</a:t>
            </a:r>
            <a:r>
              <a:rPr lang="en-US" altLang="zh-CN" sz="2600" dirty="0">
                <a:solidFill>
                  <a:srgbClr val="00B050"/>
                </a:solidFill>
              </a:rPr>
              <a:t>head</a:t>
            </a:r>
            <a:r>
              <a:rPr lang="zh-CN" altLang="en-US" sz="2600" dirty="0">
                <a:solidFill>
                  <a:srgbClr val="00B050"/>
                </a:solidFill>
              </a:rPr>
              <a:t>、</a:t>
            </a:r>
            <a:r>
              <a:rPr lang="en-US" altLang="zh-CN" sz="2600" dirty="0">
                <a:solidFill>
                  <a:srgbClr val="00B050"/>
                </a:solidFill>
              </a:rPr>
              <a:t>tail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3500" dirty="0">
                <a:solidFill>
                  <a:srgbClr val="00B050"/>
                </a:solidFill>
              </a:rPr>
              <a:t> cat</a:t>
            </a:r>
            <a:r>
              <a:rPr lang="zh-CN" altLang="en-US" sz="3500" dirty="0">
                <a:solidFill>
                  <a:srgbClr val="00B050"/>
                </a:solidFill>
              </a:rPr>
              <a:t>：由第一行开始显示所有内容</a:t>
            </a:r>
            <a:endParaRPr lang="en-US" altLang="zh-CN" sz="3500" dirty="0">
              <a:solidFill>
                <a:srgbClr val="00B050"/>
              </a:solidFill>
            </a:endParaRPr>
          </a:p>
          <a:p>
            <a:pPr marL="800100" lvl="1" indent="-342900">
              <a:spcBef>
                <a:spcPct val="20000"/>
              </a:spcBef>
            </a:pPr>
            <a:r>
              <a:rPr lang="zh-CN" altLang="en-US" sz="2600" dirty="0">
                <a:solidFill>
                  <a:srgbClr val="00B050"/>
                </a:solidFill>
              </a:rPr>
              <a:t>语法：</a:t>
            </a:r>
            <a:r>
              <a:rPr lang="en-US" altLang="zh-CN" sz="2600" dirty="0">
                <a:solidFill>
                  <a:srgbClr val="00B050"/>
                </a:solidFill>
              </a:rPr>
              <a:t>cat </a:t>
            </a:r>
            <a:r>
              <a:rPr lang="zh-CN" altLang="en-US" sz="2600" dirty="0">
                <a:solidFill>
                  <a:srgbClr val="00B050"/>
                </a:solidFill>
              </a:rPr>
              <a:t>文件名 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800100" lvl="1" indent="-342900">
              <a:spcBef>
                <a:spcPct val="20000"/>
              </a:spcBef>
            </a:pPr>
            <a:r>
              <a:rPr lang="zh-CN" altLang="en-US" sz="2600" dirty="0">
                <a:solidFill>
                  <a:srgbClr val="00B050"/>
                </a:solidFill>
              </a:rPr>
              <a:t>例如：</a:t>
            </a:r>
            <a:r>
              <a:rPr lang="en-US" altLang="zh-CN" sz="2600" dirty="0">
                <a:solidFill>
                  <a:srgbClr val="00B050"/>
                </a:solidFill>
              </a:rPr>
              <a:t>cat /etc/profile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3500" dirty="0">
                <a:solidFill>
                  <a:srgbClr val="00B050"/>
                </a:solidFill>
              </a:rPr>
              <a:t> more</a:t>
            </a:r>
            <a:r>
              <a:rPr lang="zh-CN" altLang="en-US" sz="3500" dirty="0">
                <a:solidFill>
                  <a:srgbClr val="00B050"/>
                </a:solidFill>
              </a:rPr>
              <a:t>：一页一页显示文件内容</a:t>
            </a:r>
            <a:endParaRPr lang="en-US" altLang="zh-CN" sz="3500" dirty="0">
              <a:solidFill>
                <a:srgbClr val="00B050"/>
              </a:solidFill>
            </a:endParaRPr>
          </a:p>
          <a:p>
            <a:pPr marL="800100" lvl="1" indent="-342900">
              <a:spcBef>
                <a:spcPct val="20000"/>
              </a:spcBef>
            </a:pPr>
            <a:r>
              <a:rPr lang="zh-CN" altLang="en-US" sz="2600" dirty="0">
                <a:solidFill>
                  <a:srgbClr val="00B050"/>
                </a:solidFill>
              </a:rPr>
              <a:t>语法： </a:t>
            </a:r>
            <a:r>
              <a:rPr lang="en-US" altLang="zh-CN" sz="2600" dirty="0">
                <a:solidFill>
                  <a:srgbClr val="00B050"/>
                </a:solidFill>
              </a:rPr>
              <a:t>more </a:t>
            </a:r>
            <a:r>
              <a:rPr lang="zh-CN" altLang="en-US" sz="2600" dirty="0">
                <a:solidFill>
                  <a:srgbClr val="00B050"/>
                </a:solidFill>
              </a:rPr>
              <a:t>文件名   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800100" lvl="1" indent="-342900">
              <a:spcBef>
                <a:spcPct val="20000"/>
              </a:spcBef>
            </a:pPr>
            <a:r>
              <a:rPr lang="zh-CN" altLang="en-US" sz="2600" dirty="0">
                <a:solidFill>
                  <a:srgbClr val="00B050"/>
                </a:solidFill>
              </a:rPr>
              <a:t>例如：</a:t>
            </a:r>
            <a:r>
              <a:rPr lang="en-US" altLang="zh-CN" sz="2600" dirty="0">
                <a:solidFill>
                  <a:srgbClr val="00B050"/>
                </a:solidFill>
              </a:rPr>
              <a:t>more /etc/profile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800100" lvl="1" indent="-342900">
              <a:spcBef>
                <a:spcPct val="20000"/>
              </a:spcBef>
            </a:pPr>
            <a:r>
              <a:rPr lang="zh-CN" altLang="en-US" sz="2600" dirty="0">
                <a:solidFill>
                  <a:srgbClr val="00B050"/>
                </a:solidFill>
              </a:rPr>
              <a:t>空格键  向下翻页</a:t>
            </a:r>
            <a:endParaRPr lang="zh-CN" altLang="en-US" sz="2600" dirty="0">
              <a:solidFill>
                <a:srgbClr val="00B050"/>
              </a:solidFill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US" altLang="zh-CN" sz="2600" dirty="0">
                <a:solidFill>
                  <a:srgbClr val="00B050"/>
                </a:solidFill>
              </a:rPr>
              <a:t>b</a:t>
            </a:r>
            <a:r>
              <a:rPr lang="zh-CN" altLang="en-US" sz="2600" dirty="0">
                <a:solidFill>
                  <a:srgbClr val="00B050"/>
                </a:solidFill>
              </a:rPr>
              <a:t>键  向上翻页</a:t>
            </a:r>
            <a:endParaRPr lang="zh-CN" altLang="en-US" sz="2600" dirty="0">
              <a:solidFill>
                <a:srgbClr val="00B050"/>
              </a:solidFill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US" altLang="zh-CN" sz="2600" dirty="0">
                <a:solidFill>
                  <a:srgbClr val="00B050"/>
                </a:solidFill>
              </a:rPr>
              <a:t>q</a:t>
            </a:r>
            <a:r>
              <a:rPr lang="zh-CN" altLang="en-US" sz="2600" dirty="0">
                <a:solidFill>
                  <a:srgbClr val="00B050"/>
                </a:solidFill>
              </a:rPr>
              <a:t>键  退出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3500" dirty="0">
                <a:solidFill>
                  <a:srgbClr val="00B050"/>
                </a:solidFill>
              </a:rPr>
              <a:t> less</a:t>
            </a:r>
            <a:r>
              <a:rPr lang="zh-CN" altLang="en-US" sz="3500" dirty="0">
                <a:solidFill>
                  <a:srgbClr val="00B050"/>
                </a:solidFill>
              </a:rPr>
              <a:t>：跟</a:t>
            </a:r>
            <a:r>
              <a:rPr lang="en-US" altLang="zh-CN" sz="3500" dirty="0">
                <a:solidFill>
                  <a:srgbClr val="00B050"/>
                </a:solidFill>
              </a:rPr>
              <a:t>more</a:t>
            </a:r>
            <a:r>
              <a:rPr lang="zh-CN" altLang="en-US" sz="3500" dirty="0">
                <a:solidFill>
                  <a:srgbClr val="00B050"/>
                </a:solidFill>
              </a:rPr>
              <a:t>类似</a:t>
            </a:r>
            <a:r>
              <a:rPr lang="en-US" altLang="zh-CN" sz="3500" dirty="0">
                <a:solidFill>
                  <a:srgbClr val="00B050"/>
                </a:solidFill>
              </a:rPr>
              <a:t>,</a:t>
            </a:r>
            <a:r>
              <a:rPr lang="zh-CN" altLang="en-US" sz="3500" dirty="0">
                <a:solidFill>
                  <a:srgbClr val="00B050"/>
                </a:solidFill>
              </a:rPr>
              <a:t>可以往前翻页</a:t>
            </a:r>
            <a:endParaRPr lang="en-US" altLang="zh-CN" sz="3500" dirty="0">
              <a:solidFill>
                <a:srgbClr val="00B050"/>
              </a:solidFill>
            </a:endParaRPr>
          </a:p>
          <a:p>
            <a:pPr marL="800100" lvl="1" indent="-342900">
              <a:spcBef>
                <a:spcPct val="20000"/>
              </a:spcBef>
            </a:pPr>
            <a:r>
              <a:rPr lang="zh-CN" altLang="en-US" sz="2600" dirty="0">
                <a:solidFill>
                  <a:srgbClr val="00B050"/>
                </a:solidFill>
              </a:rPr>
              <a:t>语法： </a:t>
            </a:r>
            <a:r>
              <a:rPr lang="en-US" altLang="zh-CN" sz="2600" dirty="0">
                <a:solidFill>
                  <a:srgbClr val="00B050"/>
                </a:solidFill>
              </a:rPr>
              <a:t>less </a:t>
            </a:r>
            <a:r>
              <a:rPr lang="zh-CN" altLang="en-US" sz="2600" dirty="0">
                <a:solidFill>
                  <a:srgbClr val="00B050"/>
                </a:solidFill>
              </a:rPr>
              <a:t>文件名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800100" lvl="1" indent="-342900">
              <a:spcBef>
                <a:spcPct val="20000"/>
              </a:spcBef>
            </a:pPr>
            <a:r>
              <a:rPr lang="zh-CN" altLang="en-US" sz="2600" dirty="0">
                <a:solidFill>
                  <a:srgbClr val="00B050"/>
                </a:solidFill>
              </a:rPr>
              <a:t>例如：</a:t>
            </a:r>
            <a:r>
              <a:rPr lang="en-US" altLang="zh-CN" sz="2600" dirty="0">
                <a:solidFill>
                  <a:srgbClr val="00B050"/>
                </a:solidFill>
              </a:rPr>
              <a:t>less /etc/profile</a:t>
            </a:r>
            <a:endParaRPr lang="en-US" altLang="zh-CN" sz="2600" dirty="0">
              <a:solidFill>
                <a:srgbClr val="00B050"/>
              </a:solidFill>
            </a:endParaRPr>
          </a:p>
          <a:p>
            <a:pPr marL="800100" lvl="1" indent="-342900">
              <a:spcBef>
                <a:spcPct val="20000"/>
              </a:spcBef>
            </a:pPr>
            <a:endParaRPr lang="en-US" altLang="zh-CN" sz="2400" dirty="0"/>
          </a:p>
          <a:p>
            <a:pPr marL="800100" lvl="1" indent="-342900">
              <a:spcBef>
                <a:spcPct val="20000"/>
              </a:spcBef>
            </a:pPr>
            <a:endParaRPr lang="en-US" altLang="zh-CN" sz="2400" dirty="0"/>
          </a:p>
          <a:p>
            <a:pPr marL="800100" lvl="1" indent="-342900">
              <a:spcBef>
                <a:spcPct val="20000"/>
              </a:spcBef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文件系统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882384" y="933440"/>
            <a:ext cx="9558787" cy="491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head</a:t>
            </a: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：显示文件的前几行内容</a:t>
            </a:r>
            <a:endParaRPr lang="en-US" altLang="zh-CN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语法：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head -n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数值 文件名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例如：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head -n 10 /etc/profile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 tail</a:t>
            </a: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：两种作用</a:t>
            </a:r>
            <a:endParaRPr lang="en-US" altLang="zh-CN" sz="32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、显示文件最后几行的内容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语法：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tail -n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文件名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例如：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tail -n 10 /etc/profile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、增量显示文件内容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工作中常用作查看动态日志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)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语法：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tail -f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文件名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例如：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tail -f /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usr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/tomcat/logs/</a:t>
            </a:r>
            <a:r>
              <a:rPr lang="en-US" altLang="zh-CN" sz="2400" dirty="0" err="1">
                <a:solidFill>
                  <a:srgbClr val="00B05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catalina.out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ct val="20000"/>
              </a:spcBef>
            </a:pPr>
            <a:endParaRPr lang="en-US" altLang="zh-CN" sz="2400" dirty="0"/>
          </a:p>
          <a:p>
            <a:pPr marL="800100" lvl="1" indent="-342900">
              <a:spcBef>
                <a:spcPct val="20000"/>
              </a:spcBef>
            </a:pPr>
            <a:endParaRPr lang="en-US" altLang="zh-CN" sz="2400" dirty="0"/>
          </a:p>
          <a:p>
            <a:pPr marL="800100" lvl="1" indent="-342900">
              <a:spcBef>
                <a:spcPct val="20000"/>
              </a:spcBef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</p:spPr>
        <p:txBody>
          <a:bodyPr/>
          <a:lstStyle/>
          <a:p>
            <a:fld id="{ECE20286-B4D7-4C17-8073-86BA3FF968C5}" type="slidenum">
              <a:rPr lang="en-US" altLang="zh-CN">
                <a:solidFill>
                  <a:srgbClr val="00B050"/>
                </a:solidFill>
              </a:rPr>
            </a:fld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521984" y="232851"/>
            <a:ext cx="9448832" cy="64291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将来的你一定会感谢现在拼命的自己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3912" y="5949280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          每天叫醒你的不是闹钟，而是心中的梦想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5" y="1124744"/>
            <a:ext cx="8248189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774825" y="1196976"/>
            <a:ext cx="7391400" cy="466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2440" tIns="41400" rIns="82440" bIns="41400"/>
          <a:lstStyle/>
          <a:p>
            <a:pPr marL="339725" indent="-339725" defTabSz="448945" eaLnBrk="0" hangingPunct="0">
              <a:lnSpc>
                <a:spcPct val="105000"/>
              </a:lnSpc>
              <a:spcBef>
                <a:spcPts val="700"/>
              </a:spcBef>
              <a:buSzPct val="65000"/>
              <a:buFont typeface="Arial" panose="020B0604020202020204" pitchFamily="34" charset="0"/>
              <a:buChar char="•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zh-CN" altLang="en-GB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内容占位符 5"/>
          <p:cNvSpPr txBox="1"/>
          <p:nvPr/>
        </p:nvSpPr>
        <p:spPr>
          <a:xfrm>
            <a:off x="1041992" y="1077912"/>
            <a:ext cx="10377375" cy="528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芬</a:t>
            </a:r>
            <a:r>
              <a:rPr lang="zh-CN" altLang="en-GB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兰大学生</a:t>
            </a:r>
            <a:r>
              <a:rPr lang="en-GB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Linus Torvalds</a:t>
            </a:r>
            <a:r>
              <a:rPr lang="zh-CN" altLang="en-GB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在从1990年底到1991年的几个月中，利用</a:t>
            </a:r>
            <a:r>
              <a:rPr lang="en-GB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Minix</a:t>
            </a:r>
            <a:r>
              <a:rPr lang="zh-CN" altLang="en-GB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操作系统作为开发平台，为他自己的操作系统课程和后来的上网用途而陆续编写了若干程序。</a:t>
            </a:r>
            <a:endParaRPr lang="en-US" altLang="zh-CN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GB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1991.10.5 在</a:t>
            </a:r>
            <a:r>
              <a:rPr lang="en-GB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Internet</a:t>
            </a:r>
            <a:r>
              <a:rPr lang="zh-CN" altLang="en-GB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GB" altLang="zh-CN" sz="2400" dirty="0" err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comp.os.minix</a:t>
            </a:r>
            <a:r>
              <a:rPr lang="zh-CN" altLang="en-GB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讨论区发表了一篇文章，表明他正在研制一个要超越</a:t>
            </a:r>
            <a:r>
              <a:rPr lang="en-GB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Minix</a:t>
            </a:r>
            <a:r>
              <a:rPr lang="zh-CN" altLang="en-GB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的操作系统，从而宣告了</a:t>
            </a:r>
            <a:r>
              <a:rPr lang="en-GB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GB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的诞生。</a:t>
            </a:r>
            <a:endParaRPr lang="en-US" altLang="zh-CN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GB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1993年，</a:t>
            </a:r>
            <a:r>
              <a:rPr lang="en-GB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 1.0</a:t>
            </a:r>
            <a:r>
              <a:rPr lang="zh-CN" altLang="en-GB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问世</a:t>
            </a:r>
            <a:endParaRPr lang="en-US" altLang="zh-CN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GB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1999年，</a:t>
            </a:r>
            <a:r>
              <a:rPr lang="en-GB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 Kernel 2.2.x</a:t>
            </a:r>
            <a:r>
              <a:rPr lang="zh-CN" altLang="en-GB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问世</a:t>
            </a:r>
            <a:endParaRPr lang="zh-CN" altLang="en-GB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GB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2001年，</a:t>
            </a:r>
            <a:r>
              <a:rPr lang="en-GB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 Kernel 2.4.x</a:t>
            </a:r>
            <a:r>
              <a:rPr lang="zh-CN" altLang="en-GB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问世</a:t>
            </a:r>
            <a:endParaRPr lang="en-US" altLang="zh-CN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indent="-457200">
              <a:lnSpc>
                <a:spcPct val="105000"/>
              </a:lnSpc>
              <a:buSzPct val="65000"/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US" altLang="zh-CN" sz="2400" dirty="0">
              <a:solidFill>
                <a:srgbClr val="00B050"/>
              </a:solidFill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" y="840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Linux</a:t>
            </a:r>
            <a:r>
              <a:rPr lang="zh-CN" altLang="en-US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起源</a:t>
            </a:r>
            <a:endParaRPr lang="zh-CN" altLang="en-US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2424114" y="1844675"/>
            <a:ext cx="6791325" cy="3963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2440" tIns="41400" rIns="82440" bIns="41400"/>
          <a:lstStyle/>
          <a:p>
            <a:pPr marL="609600" indent="-609600" defTabSz="44894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zh-CN" altLang="en-GB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华文细黑" panose="0201060004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99460" y="1241212"/>
            <a:ext cx="10132828" cy="449204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US" altLang="zh-CN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简介</a:t>
            </a:r>
            <a:endParaRPr lang="en-US" altLang="zh-CN" sz="26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  <a:defRPr/>
            </a:pPr>
            <a:r>
              <a:rPr lang="en-US" altLang="zh-CN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、是一个功能强大的操作系统</a:t>
            </a:r>
            <a:endParaRPr lang="en-US" altLang="zh-CN" sz="26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zh-CN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、一个类似</a:t>
            </a:r>
            <a:r>
              <a:rPr lang="en-US" altLang="zh-CN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Unix</a:t>
            </a:r>
            <a:r>
              <a:rPr lang="zh-CN" altLang="en-US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操作系统，没有</a:t>
            </a:r>
            <a:r>
              <a:rPr lang="en-US" altLang="zh-CN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Unix</a:t>
            </a:r>
            <a:r>
              <a:rPr lang="zh-CN" altLang="en-US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就不会有</a:t>
            </a:r>
            <a:r>
              <a:rPr lang="en-US" altLang="zh-CN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endParaRPr lang="en-US" altLang="zh-CN" sz="26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zh-CN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、可安装在各种计算机硬件设备中，如手机、平板电脑</a:t>
            </a:r>
            <a:endParaRPr lang="en-US" altLang="zh-CN" sz="26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zh-CN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95%</a:t>
            </a:r>
            <a:r>
              <a:rPr lang="zh-CN" altLang="en-US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的服务器操作系统都选择</a:t>
            </a:r>
            <a:r>
              <a:rPr lang="en-US" altLang="zh-CN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Unix/Linux</a:t>
            </a:r>
            <a:endParaRPr lang="en-US" altLang="zh-CN" sz="26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93000"/>
              </a:lnSpc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US" altLang="zh-CN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特点</a:t>
            </a:r>
            <a:endParaRPr lang="en-US" altLang="zh-CN" sz="26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  <a:defRPr/>
            </a:pPr>
            <a:r>
              <a:rPr lang="en-US" altLang="zh-CN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en-GB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开放性多用户多任务的系统</a:t>
            </a:r>
            <a:endParaRPr lang="zh-CN" altLang="en-GB" sz="26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  <a:defRPr/>
            </a:pPr>
            <a:r>
              <a:rPr lang="en-US" altLang="zh-CN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en-GB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具有出色的稳定性和速度性能</a:t>
            </a:r>
            <a:endParaRPr lang="zh-CN" altLang="en-GB" sz="26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  <a:defRPr/>
            </a:pPr>
            <a:r>
              <a:rPr lang="en-US" altLang="zh-CN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en-GB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具有可靠的系统安全性</a:t>
            </a:r>
            <a:endParaRPr lang="zh-CN" altLang="en-GB" sz="26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  <a:defRPr/>
            </a:pPr>
            <a:r>
              <a:rPr lang="en-US" altLang="zh-CN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en-GB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提供了丰富的网络功能 </a:t>
            </a:r>
            <a:endParaRPr lang="zh-CN" altLang="en-GB" sz="26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  <a:defRPr/>
            </a:pPr>
            <a:r>
              <a:rPr lang="en-US" altLang="zh-CN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en-GB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标准兼容性和可移植性</a:t>
            </a:r>
            <a:endParaRPr lang="zh-CN" altLang="en-GB" sz="26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  <a:defRPr/>
            </a:pPr>
            <a:r>
              <a:rPr lang="en-US" altLang="zh-CN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r>
              <a:rPr lang="zh-CN" altLang="en-US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en-GB" sz="26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提供了良好的用户界面</a:t>
            </a:r>
            <a:endParaRPr lang="zh-CN" altLang="en-GB" sz="26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SzPct val="80000"/>
              <a:buFont typeface="Wingdings" panose="05000000000000000000" pitchFamily="2" charset="2"/>
              <a:buChar char="u"/>
              <a:defRPr/>
            </a:pPr>
            <a:endParaRPr lang="zh-CN" altLang="en-GB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Linux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简介和特点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41873" y="1081723"/>
            <a:ext cx="10292434" cy="5284132"/>
          </a:xfrm>
        </p:spPr>
        <p:txBody>
          <a:bodyPr>
            <a:noAutofit/>
          </a:bodyPr>
          <a:lstStyle/>
          <a:p>
            <a:pPr>
              <a:lnSpc>
                <a:spcPct val="113000"/>
              </a:lnSpc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US" altLang="zh-CN" sz="3200" dirty="0" err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RedHat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红帽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国内乃至全世界的</a:t>
            </a:r>
            <a:r>
              <a:rPr lang="en-US" altLang="zh-CN" sz="3200" dirty="0" err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用户最熟悉的发行版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13000"/>
              </a:lnSpc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US" altLang="zh-CN" sz="3200" dirty="0" err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CentOS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社区企业操作系统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是一个基于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 Hat Linux 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提供的可自由使用源代码的企业级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发行版本。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13000"/>
              </a:lnSpc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US" altLang="zh-CN" sz="3200" dirty="0" err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Ubuntu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sz="3200" dirty="0" err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乌班图</a:t>
            </a:r>
            <a:r>
              <a:rPr lang="en-US" altLang="zh-CN" sz="3200" dirty="0" err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endParaRPr lang="en-US" altLang="zh-CN" sz="3200" dirty="0" err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是一个以桌面应用为主的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操作系统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Linux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常见发行版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Linux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功能和版本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1084404" y="1315640"/>
            <a:ext cx="8572560" cy="4564052"/>
          </a:xfrm>
        </p:spPr>
        <p:txBody>
          <a:bodyPr>
            <a:normAutofit/>
          </a:bodyPr>
          <a:lstStyle/>
          <a:p>
            <a:pPr>
              <a:lnSpc>
                <a:spcPct val="103000"/>
              </a:lnSpc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五大功能程序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进程管理        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内存管理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接口管理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文件管理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设备管理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63198" y="1305691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GB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简介</a:t>
            </a:r>
            <a:endParaRPr lang="en-US" alt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63198" y="2211883"/>
            <a:ext cx="5643602" cy="560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远程工具简介</a:t>
            </a:r>
            <a:endParaRPr lang="zh-CN" altLang="en-US" sz="3200" dirty="0">
              <a:solidFill>
                <a:srgbClr val="007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63198" y="3080952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en-GB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常用命令</a:t>
            </a:r>
            <a:endParaRPr lang="zh-CN" altLang="en-GB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5000"/>
              </a:spcBef>
              <a:defRPr/>
            </a:pPr>
            <a:endParaRPr lang="en-US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546240" y="4020335"/>
            <a:ext cx="7215238" cy="576256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搭建测试环境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-1" y="71438"/>
            <a:ext cx="12057321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4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256" y="1082291"/>
            <a:ext cx="10069032" cy="5067538"/>
          </a:xfrm>
        </p:spPr>
        <p:txBody>
          <a:bodyPr>
            <a:normAutofit/>
          </a:bodyPr>
          <a:lstStyle/>
          <a:p>
            <a:pPr>
              <a:lnSpc>
                <a:spcPct val="113000"/>
              </a:lnSpc>
              <a:buFont typeface="Wingdings" panose="05000000000000000000" pitchFamily="2" charset="2"/>
              <a:buChar char="u"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正确安装上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后，我们可以通过图形界面操作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，但实际工作中往往把整个服务器放在机房，我们不可能每次要去操作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时就跑机房，因此，需要我们所有人员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包括测试工程师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通过远程工具连接到服务器进行操作。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非常重要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endParaRPr lang="en-US" altLang="zh-CN" sz="3200" b="1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一个人通过工具可以访问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个不同服务器（相互之间网络畅通情况下）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常见远程工具：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Xshell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PUTTY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SSH</a:t>
            </a:r>
            <a:r>
              <a:rPr lang="zh-CN" altLang="en-US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3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CRT</a:t>
            </a:r>
            <a:endParaRPr lang="en-US" altLang="zh-CN" sz="3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Linux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远程工具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/>
          <p:nvPr/>
        </p:nvCxnSpPr>
        <p:spPr>
          <a:xfrm rot="16200000" flipH="1">
            <a:off x="3503712" y="2708920"/>
            <a:ext cx="357190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H="1">
            <a:off x="3215680" y="3717032"/>
            <a:ext cx="357190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5015880" y="4221088"/>
            <a:ext cx="357190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H="1">
            <a:off x="6744072" y="1988840"/>
            <a:ext cx="357190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 flipH="1">
            <a:off x="8256240" y="2279722"/>
            <a:ext cx="357190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0" y="71438"/>
            <a:ext cx="12192000" cy="642918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Linux</a:t>
            </a:r>
            <a:r>
              <a:rPr lang="zh-CN" altLang="en-US" sz="4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远程工具</a:t>
            </a:r>
            <a:r>
              <a:rPr lang="en-US" altLang="zh-CN" sz="4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(Xshell)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91892" y="831558"/>
            <a:ext cx="8238096" cy="53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林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3781</Words>
  <Application>WPS 演示</Application>
  <PresentationFormat>宽屏</PresentationFormat>
  <Paragraphs>301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黑体</vt:lpstr>
      <vt:lpstr>华文细黑</vt:lpstr>
      <vt:lpstr>华文楷体</vt:lpstr>
      <vt:lpstr>微软雅黑</vt:lpstr>
      <vt:lpstr>Arial Unicode MS</vt:lpstr>
      <vt:lpstr>Calibri</vt:lpstr>
      <vt:lpstr>等线</vt:lpstr>
      <vt:lpstr>Calibri Light</vt:lpstr>
      <vt:lpstr>林山</vt:lpstr>
      <vt:lpstr>PowerPoint 演示文稿</vt:lpstr>
      <vt:lpstr>	目录</vt:lpstr>
      <vt:lpstr>	Linux起源</vt:lpstr>
      <vt:lpstr>	Linux简介和特点</vt:lpstr>
      <vt:lpstr>	Linux常见发行版</vt:lpstr>
      <vt:lpstr>	Linux功能和版本</vt:lpstr>
      <vt:lpstr>	目录</vt:lpstr>
      <vt:lpstr>	Linux远程工具</vt:lpstr>
      <vt:lpstr>	Linux远程工具(Xshell)</vt:lpstr>
      <vt:lpstr>	Linux远程工具(Xshell)</vt:lpstr>
      <vt:lpstr>	Linux远程工具(Xftp)</vt:lpstr>
      <vt:lpstr>	目录</vt:lpstr>
      <vt:lpstr>	Linux常用命令</vt:lpstr>
      <vt:lpstr>	Linux目录结构</vt:lpstr>
      <vt:lpstr>	Linux目录结构</vt:lpstr>
      <vt:lpstr>	养成的习惯</vt:lpstr>
      <vt:lpstr>	最基本的命令</vt:lpstr>
      <vt:lpstr>	最基本的命令</vt:lpstr>
      <vt:lpstr>	最基本的命令</vt:lpstr>
      <vt:lpstr>	文件系统</vt:lpstr>
      <vt:lpstr>	文件系统</vt:lpstr>
      <vt:lpstr>	文件系统</vt:lpstr>
      <vt:lpstr>	文件系统</vt:lpstr>
      <vt:lpstr>	文件系统</vt:lpstr>
      <vt:lpstr>	文件系统</vt:lpstr>
      <vt:lpstr>	文件系统</vt:lpstr>
      <vt:lpstr>	文件系统</vt:lpstr>
      <vt:lpstr>将来的你一定会感谢现在拼命的自己</vt:lpstr>
    </vt:vector>
  </TitlesOfParts>
  <Company>a</Company>
  <LinksUpToDate>false</LinksUpToDate>
  <SharedDoc>false</SharedDoc>
  <HyperlinksChanged>false</HyperlinksChanged>
  <AppVersion>14.0000</AppVersion>
  <Manager>新研科技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新研科技</dc:title>
  <dc:creator>Administrator</dc:creator>
  <cp:lastModifiedBy>admin</cp:lastModifiedBy>
  <cp:revision>36</cp:revision>
  <dcterms:created xsi:type="dcterms:W3CDTF">2018-02-01T07:53:00Z</dcterms:created>
  <dcterms:modified xsi:type="dcterms:W3CDTF">2019-07-10T06:53:42Z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