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675D-8A2E-4253-BCFD-3FCDA1FC548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0E3E7-7C2F-468E-93A1-9C28BFAAB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2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5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2749D-BEC0-4D64-B0E1-6FB3B08988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1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547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</p:spPr>
        <p:txBody>
          <a:bodyPr/>
          <a:lstStyle/>
          <a:p>
            <a:fld id="{ECE20286-B4D7-4C17-8073-86BA3FF968C5}" type="slidenum">
              <a:rPr lang="en-US" altLang="zh-CN">
                <a:solidFill>
                  <a:srgbClr val="00B050"/>
                </a:solidFill>
              </a:rPr>
              <a:t>10</a:t>
            </a:fld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521984" y="232851"/>
            <a:ext cx="9448832" cy="64291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将来的你一定会感谢现在拼命的自己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3912" y="594928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          每天叫醒你的不是闹钟，而是心中的梦想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1124744"/>
            <a:ext cx="8248189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97384" y="1305698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97384" y="2020078"/>
            <a:ext cx="6024162" cy="560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远程工具简介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(Xshell)</a:t>
            </a:r>
            <a:endParaRPr lang="zh-CN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97384" y="2663020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3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常用命令</a:t>
            </a:r>
            <a:endParaRPr lang="zh-CN" altLang="en-GB" sz="3200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endParaRPr 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97384" y="3305962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搭建测试环境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(Ecshop)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135477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7768" y="793437"/>
            <a:ext cx="3888432" cy="314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81224" y="4500570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2623" y="4151021"/>
            <a:ext cx="10122195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00B050"/>
                </a:solidFill>
              </a:rPr>
              <a:t>模式切换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pPr lvl="1"/>
            <a:r>
              <a:rPr lang="zh-CN" altLang="en-US" sz="2400" dirty="0">
                <a:solidFill>
                  <a:srgbClr val="00B050"/>
                </a:solidFill>
              </a:rPr>
              <a:t>命令模式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00B050"/>
                </a:solidFill>
              </a:rPr>
              <a:t>末行模式：</a:t>
            </a:r>
            <a:r>
              <a:rPr lang="en-US" altLang="zh-CN" sz="2400" b="1" dirty="0">
                <a:solidFill>
                  <a:srgbClr val="00B050"/>
                </a:solidFill>
              </a:rPr>
              <a:t>shift+</a:t>
            </a:r>
            <a:r>
              <a:rPr lang="zh-CN" altLang="en-US" sz="2400" b="1" dirty="0">
                <a:solidFill>
                  <a:srgbClr val="00B050"/>
                </a:solidFill>
              </a:rPr>
              <a:t>冒号</a:t>
            </a:r>
            <a:r>
              <a:rPr lang="en-US" altLang="zh-CN" sz="2400" b="1" dirty="0">
                <a:solidFill>
                  <a:srgbClr val="00B050"/>
                </a:solidFill>
              </a:rPr>
              <a:t>(:)</a:t>
            </a:r>
          </a:p>
          <a:p>
            <a:pPr lvl="1"/>
            <a:r>
              <a:rPr lang="zh-CN" altLang="en-US" sz="2400" dirty="0">
                <a:solidFill>
                  <a:srgbClr val="00B050"/>
                </a:solidFill>
              </a:rPr>
              <a:t>末行模式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00B050"/>
                </a:solidFill>
              </a:rPr>
              <a:t>命令模式：</a:t>
            </a:r>
            <a:r>
              <a:rPr lang="en-US" altLang="zh-CN" sz="2400" b="1" dirty="0">
                <a:solidFill>
                  <a:srgbClr val="00B050"/>
                </a:solidFill>
              </a:rPr>
              <a:t>esc</a:t>
            </a:r>
          </a:p>
          <a:p>
            <a:pPr lvl="1"/>
            <a:endParaRPr lang="en-US" altLang="zh-CN" sz="2400" dirty="0">
              <a:solidFill>
                <a:srgbClr val="00B050"/>
              </a:solidFill>
            </a:endParaRPr>
          </a:p>
          <a:p>
            <a:pPr lvl="1"/>
            <a:r>
              <a:rPr lang="zh-CN" altLang="en-US" sz="2400" dirty="0">
                <a:solidFill>
                  <a:srgbClr val="00B050"/>
                </a:solidFill>
              </a:rPr>
              <a:t>命令模式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编</a:t>
            </a:r>
            <a:r>
              <a:rPr lang="zh-CN" altLang="en-US" sz="2400" dirty="0">
                <a:solidFill>
                  <a:srgbClr val="00B050"/>
                </a:solidFill>
              </a:rPr>
              <a:t>辑模式：</a:t>
            </a:r>
            <a:r>
              <a:rPr lang="en-US" altLang="zh-CN" sz="2400" b="1" dirty="0">
                <a:solidFill>
                  <a:srgbClr val="00B050"/>
                </a:solidFill>
              </a:rPr>
              <a:t>a:</a:t>
            </a:r>
            <a:r>
              <a:rPr lang="zh-CN" altLang="en-US" sz="2400" b="1" dirty="0">
                <a:solidFill>
                  <a:srgbClr val="00B050"/>
                </a:solidFill>
              </a:rPr>
              <a:t>光标后    </a:t>
            </a:r>
            <a:r>
              <a:rPr lang="en-US" altLang="zh-CN" sz="2400" b="1" dirty="0">
                <a:solidFill>
                  <a:srgbClr val="00B050"/>
                </a:solidFill>
              </a:rPr>
              <a:t>i:</a:t>
            </a:r>
            <a:r>
              <a:rPr lang="zh-CN" altLang="en-US" sz="2400" b="1" dirty="0">
                <a:solidFill>
                  <a:srgbClr val="00B050"/>
                </a:solidFill>
              </a:rPr>
              <a:t>光标前   </a:t>
            </a:r>
            <a:r>
              <a:rPr lang="en-US" altLang="zh-CN" sz="2400" b="1" dirty="0">
                <a:solidFill>
                  <a:srgbClr val="00B050"/>
                </a:solidFill>
              </a:rPr>
              <a:t>o:</a:t>
            </a:r>
            <a:r>
              <a:rPr lang="zh-CN" altLang="en-US" sz="2400" b="1" dirty="0">
                <a:solidFill>
                  <a:srgbClr val="00B050"/>
                </a:solidFill>
              </a:rPr>
              <a:t>光标下一行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lvl="1"/>
            <a:r>
              <a:rPr lang="zh-CN" altLang="en-US" sz="2400" dirty="0">
                <a:solidFill>
                  <a:srgbClr val="00B050"/>
                </a:solidFill>
              </a:rPr>
              <a:t>编辑模式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olidFill>
                  <a:srgbClr val="00B050"/>
                </a:solidFill>
              </a:rPr>
              <a:t>命令模式：</a:t>
            </a:r>
            <a:r>
              <a:rPr lang="en-US" altLang="zh-CN" sz="2400" b="1" dirty="0">
                <a:solidFill>
                  <a:srgbClr val="00B050"/>
                </a:solidFill>
              </a:rPr>
              <a:t>esc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VI/VIM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编辑器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288710"/>
            <a:ext cx="8572560" cy="45885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末行模式技巧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显示和隐藏行号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:set nu         --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显示行号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	:set </a:t>
            </a:r>
            <a:r>
              <a:rPr lang="en-US" altLang="zh-CN" sz="2400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--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隐藏行号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None/>
            </a:pP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 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（保存、退出、强制执行）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:</a:t>
            </a:r>
            <a:r>
              <a:rPr lang="en-US" altLang="zh-CN" sz="2400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wq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-- 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保存退出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:q!      -- 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退出不保存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VI/VIM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编辑器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9954"/>
            <a:ext cx="10515600" cy="51387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9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命令模式技巧</a:t>
            </a:r>
            <a:endParaRPr lang="en-US" altLang="zh-CN" sz="9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光标回行首行尾技巧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^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$     --^: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回光标所在行行首，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$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回光标所在行行尾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G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gg      G: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光标定位到最后一行，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gg: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光标回到第一行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复制粘贴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yy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复制一行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nyy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复制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行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,N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代表数字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如：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10yy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表示复制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行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y$  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从光标位复制到行尾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y^  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从光标位复制到行首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    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粘贴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删除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dd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删除一行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ndd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删除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行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,N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代表数字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如：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10dd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表示删除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行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d^   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从光标位删除到</a:t>
            </a:r>
            <a:r>
              <a:rPr lang="zh-CN" altLang="en-US" sz="6400" dirty="0" smtClean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行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首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d$   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从光标位删除到</a:t>
            </a:r>
            <a:r>
              <a:rPr lang="zh-CN" altLang="en-US" sz="6400" dirty="0" smtClean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行尾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撤销操作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     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多次按就多次撤销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删除单个字符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x             --</a:t>
            </a:r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多次按就多次删除（先往后删，再往前删）</a:t>
            </a:r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zh-CN" altLang="en-US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查找</a:t>
            </a:r>
            <a:endParaRPr lang="en-US" altLang="zh-CN" sz="6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6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       -&gt;n                        -&gt;N</a:t>
            </a:r>
          </a:p>
          <a:p>
            <a:pPr lvl="1"/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VI/VIM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编辑器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893" y="957164"/>
            <a:ext cx="10515600" cy="435133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zh-CN" sz="3200" dirty="0">
                <a:solidFill>
                  <a:srgbClr val="00B050"/>
                </a:solidFill>
              </a:rPr>
              <a:t>1</a:t>
            </a:r>
            <a:r>
              <a:rPr lang="zh-CN" altLang="zh-CN" sz="3200" dirty="0">
                <a:solidFill>
                  <a:srgbClr val="00B050"/>
                </a:solidFill>
              </a:rPr>
              <a:t>：</a:t>
            </a:r>
            <a:r>
              <a:rPr lang="en-US" altLang="zh-CN" sz="3200" dirty="0">
                <a:solidFill>
                  <a:srgbClr val="00B050"/>
                </a:solidFill>
              </a:rPr>
              <a:t>vi /etc/sysconfig/network-scripts/ifcfg-eth0</a:t>
            </a:r>
          </a:p>
          <a:p>
            <a:pPr lvl="0">
              <a:buNone/>
            </a:pPr>
            <a:r>
              <a:rPr lang="en-US" altLang="zh-CN" sz="3200" dirty="0">
                <a:solidFill>
                  <a:srgbClr val="00B050"/>
                </a:solidFill>
              </a:rPr>
              <a:t>2</a:t>
            </a:r>
            <a:r>
              <a:rPr lang="zh-CN" altLang="en-US" sz="3200" dirty="0">
                <a:solidFill>
                  <a:srgbClr val="00B050"/>
                </a:solidFill>
              </a:rPr>
              <a:t>：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0">
              <a:buNone/>
            </a:pPr>
            <a:endParaRPr lang="en-US" altLang="zh-CN" sz="3200" dirty="0">
              <a:solidFill>
                <a:srgbClr val="00B050"/>
              </a:solidFill>
            </a:endParaRPr>
          </a:p>
          <a:p>
            <a:pPr lvl="0">
              <a:buNone/>
            </a:pPr>
            <a:endParaRPr lang="en-US" altLang="zh-CN" sz="3200" dirty="0">
              <a:solidFill>
                <a:srgbClr val="00B050"/>
              </a:solidFill>
            </a:endParaRPr>
          </a:p>
          <a:p>
            <a:pPr lvl="0">
              <a:buNone/>
            </a:pPr>
            <a:endParaRPr lang="en-US" altLang="zh-CN" sz="3200" dirty="0">
              <a:solidFill>
                <a:srgbClr val="00B050"/>
              </a:solidFill>
            </a:endParaRPr>
          </a:p>
          <a:p>
            <a:pPr lvl="0">
              <a:buNone/>
            </a:pPr>
            <a:endParaRPr lang="en-US" altLang="zh-CN" sz="3200" dirty="0">
              <a:solidFill>
                <a:srgbClr val="00B050"/>
              </a:solidFill>
            </a:endParaRPr>
          </a:p>
          <a:p>
            <a:pPr lvl="0">
              <a:buNone/>
            </a:pPr>
            <a:r>
              <a:rPr lang="en-US" altLang="zh-CN" sz="3200" dirty="0">
                <a:solidFill>
                  <a:srgbClr val="00B050"/>
                </a:solidFill>
              </a:rPr>
              <a:t>3</a:t>
            </a:r>
            <a:r>
              <a:rPr lang="zh-CN" altLang="en-US" sz="3200" dirty="0">
                <a:solidFill>
                  <a:srgbClr val="00B050"/>
                </a:solidFill>
              </a:rPr>
              <a:t>：</a:t>
            </a:r>
            <a:r>
              <a:rPr lang="en-US" altLang="zh-CN" sz="3200" dirty="0">
                <a:solidFill>
                  <a:srgbClr val="00B050"/>
                </a:solidFill>
              </a:rPr>
              <a:t> service network restart  </a:t>
            </a:r>
            <a:r>
              <a:rPr lang="zh-CN" altLang="en-US" sz="3200" dirty="0">
                <a:solidFill>
                  <a:srgbClr val="00B050"/>
                </a:solidFill>
              </a:rPr>
              <a:t>（重启网卡）</a:t>
            </a:r>
            <a:endParaRPr lang="zh-CN" altLang="zh-CN" sz="3200" dirty="0">
              <a:solidFill>
                <a:srgbClr val="00B05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地址修改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501" y="714356"/>
            <a:ext cx="11022992" cy="462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17015" y="3560443"/>
            <a:ext cx="248275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square" lIns="-66654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zh-CN" altLang="en-US" sz="1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charset="-122"/>
                <a:cs typeface="宋体" panose="02010600030101010101" pitchFamily="2" charset="-122"/>
              </a:rPr>
              <a:t>红框内的信息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宋体" panose="02010600030101010101" pitchFamily="2" charset="-122"/>
              </a:rPr>
              <a:t>”</a:t>
            </a:r>
            <a:r>
              <a:rPr lang="zh-CN" altLang="en-US" sz="1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charset="-122"/>
                <a:cs typeface="宋体" panose="02010600030101010101" pitchFamily="2" charset="-122"/>
              </a:rPr>
              <a:t>是必须得有的</a:t>
            </a:r>
            <a:r>
              <a:rPr lang="zh-CN" altLang="en-US" sz="1200" dirty="0">
                <a:solidFill>
                  <a:srgbClr val="333333"/>
                </a:solidFill>
                <a:latin typeface="Tahoma" panose="020B0604030504040204" pitchFamily="34" charset="0"/>
                <a:ea typeface="微软雅黑" panose="020B0503020204020204" charset="-122"/>
                <a:cs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0053"/>
            <a:ext cx="12192000" cy="792561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|(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管道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grep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9460" y="1196381"/>
            <a:ext cx="10047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管道命令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操作符是：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"|",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它只能处理经由前面一个指令传出的正确输出信息，对错误信息信息没有直接处理能力。然后，传递给下一个命令，作为标准的输入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0663" y="372631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</a:rPr>
              <a:t>指令</a:t>
            </a:r>
            <a:r>
              <a:rPr lang="en-US" altLang="zh-CN" sz="2800" b="1" dirty="0">
                <a:solidFill>
                  <a:srgbClr val="7030A0"/>
                </a:solidFill>
              </a:rPr>
              <a:t>1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4959" y="372631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</a:rPr>
              <a:t>指令</a:t>
            </a:r>
            <a:r>
              <a:rPr lang="en-US" altLang="zh-CN" sz="2800" b="1" dirty="0">
                <a:solidFill>
                  <a:srgbClr val="7030A0"/>
                </a:solidFill>
              </a:rPr>
              <a:t>2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09255" y="372631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</a:rPr>
              <a:t>指令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40903" y="3701558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77207" y="3654310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44759" y="3027194"/>
            <a:ext cx="0" cy="7164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44759" y="3040712"/>
            <a:ext cx="2232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77007" y="3040712"/>
            <a:ext cx="0" cy="660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34799" y="3011095"/>
            <a:ext cx="0" cy="7164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234799" y="3027194"/>
            <a:ext cx="2232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467047" y="3027194"/>
            <a:ext cx="0" cy="6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876807" y="2549431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输出信息</a:t>
            </a:r>
          </a:p>
        </p:txBody>
      </p:sp>
      <p:sp>
        <p:nvSpPr>
          <p:cNvPr id="25" name="矩形 24"/>
          <p:cNvSpPr/>
          <p:nvPr/>
        </p:nvSpPr>
        <p:spPr>
          <a:xfrm>
            <a:off x="6613111" y="2549431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输出信息</a:t>
            </a:r>
          </a:p>
        </p:txBody>
      </p:sp>
      <p:sp>
        <p:nvSpPr>
          <p:cNvPr id="28" name="矩形 27"/>
          <p:cNvSpPr/>
          <p:nvPr/>
        </p:nvSpPr>
        <p:spPr>
          <a:xfrm>
            <a:off x="999460" y="5021247"/>
            <a:ext cx="5609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B050"/>
                </a:solidFill>
                <a:latin typeface="Helvetica Neue"/>
              </a:rPr>
              <a:t>grep:</a:t>
            </a:r>
            <a:r>
              <a:rPr lang="zh-CN" altLang="en-US" sz="2400" dirty="0">
                <a:solidFill>
                  <a:srgbClr val="00B050"/>
                </a:solidFill>
              </a:rPr>
              <a:t>查找文件里符合条件的字符串。</a:t>
            </a:r>
          </a:p>
        </p:txBody>
      </p:sp>
      <p:sp>
        <p:nvSpPr>
          <p:cNvPr id="29" name="矩形 28"/>
          <p:cNvSpPr/>
          <p:nvPr/>
        </p:nvSpPr>
        <p:spPr>
          <a:xfrm>
            <a:off x="999460" y="5752593"/>
            <a:ext cx="415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rgbClr val="00B050"/>
                </a:solidFill>
              </a:rPr>
              <a:t>例：</a:t>
            </a:r>
            <a:r>
              <a:rPr lang="en-US" altLang="zh-CN" sz="2400" dirty="0">
                <a:solidFill>
                  <a:srgbClr val="00B050"/>
                </a:solidFill>
              </a:rPr>
              <a:t>rpm -</a:t>
            </a:r>
            <a:r>
              <a:rPr lang="en-US" altLang="zh-CN" sz="2400" dirty="0" err="1">
                <a:solidFill>
                  <a:srgbClr val="00B050"/>
                </a:solidFill>
              </a:rPr>
              <a:t>qa</a:t>
            </a:r>
            <a:r>
              <a:rPr lang="en-US" altLang="zh-CN" sz="2400" dirty="0">
                <a:solidFill>
                  <a:srgbClr val="00B050"/>
                </a:solidFill>
              </a:rPr>
              <a:t> | grep </a:t>
            </a:r>
            <a:r>
              <a:rPr lang="en-US" altLang="zh-CN" sz="2400" dirty="0" err="1">
                <a:solidFill>
                  <a:srgbClr val="00B050"/>
                </a:solidFill>
              </a:rPr>
              <a:t>httpd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6419"/>
            <a:ext cx="10515600" cy="47633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</a:rPr>
              <a:t> rpm </a:t>
            </a:r>
            <a:r>
              <a:rPr lang="zh-CN" altLang="en-US" sz="3200" dirty="0">
                <a:solidFill>
                  <a:srgbClr val="00B050"/>
                </a:solidFill>
              </a:rPr>
              <a:t>执行安装包</a:t>
            </a:r>
            <a:r>
              <a:rPr lang="en-US" altLang="zh-CN" sz="3200" dirty="0">
                <a:solidFill>
                  <a:srgbClr val="00B050"/>
                </a:solidFill>
              </a:rPr>
              <a:t>----</a:t>
            </a:r>
            <a:r>
              <a:rPr lang="zh-CN" altLang="en-US" sz="3200" dirty="0">
                <a:solidFill>
                  <a:srgbClr val="00B050"/>
                </a:solidFill>
              </a:rPr>
              <a:t>以下参数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-</a:t>
            </a:r>
            <a:r>
              <a:rPr lang="en-US" altLang="zh-CN" dirty="0" err="1">
                <a:solidFill>
                  <a:srgbClr val="00B050"/>
                </a:solidFill>
              </a:rPr>
              <a:t>ivh</a:t>
            </a:r>
            <a:r>
              <a:rPr lang="zh-CN" altLang="en-US" dirty="0">
                <a:solidFill>
                  <a:srgbClr val="00B050"/>
                </a:solidFill>
              </a:rPr>
              <a:t>：安装显示安装进度</a:t>
            </a:r>
            <a:r>
              <a:rPr lang="en-US" altLang="zh-CN" dirty="0">
                <a:solidFill>
                  <a:srgbClr val="00B050"/>
                </a:solidFill>
              </a:rPr>
              <a:t>--install--verbose—hash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例：</a:t>
            </a:r>
            <a:r>
              <a:rPr lang="en-US" altLang="zh-CN" dirty="0">
                <a:solidFill>
                  <a:srgbClr val="00B050"/>
                </a:solidFill>
              </a:rPr>
              <a:t>rpm -</a:t>
            </a:r>
            <a:r>
              <a:rPr lang="en-US" altLang="zh-CN" dirty="0" err="1">
                <a:solidFill>
                  <a:srgbClr val="00B050"/>
                </a:solidFill>
              </a:rPr>
              <a:t>ivh</a:t>
            </a:r>
            <a:r>
              <a:rPr lang="en-US" altLang="zh-CN" dirty="0">
                <a:solidFill>
                  <a:srgbClr val="00B050"/>
                </a:solidFill>
              </a:rPr>
              <a:t> --test gaim-1.3.0-1.fc4.i386.rpm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-e</a:t>
            </a:r>
            <a:r>
              <a:rPr lang="zh-CN" altLang="en-US" dirty="0">
                <a:solidFill>
                  <a:srgbClr val="00B050"/>
                </a:solidFill>
              </a:rPr>
              <a:t>：卸载包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例：</a:t>
            </a:r>
            <a:r>
              <a:rPr lang="en-US" altLang="zh-CN" dirty="0">
                <a:solidFill>
                  <a:srgbClr val="00B050"/>
                </a:solidFill>
              </a:rPr>
              <a:t>rpm -e  gaim-1.3.0-1.fc4.i386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-</a:t>
            </a:r>
            <a:r>
              <a:rPr lang="en-US" altLang="zh-CN" dirty="0" err="1">
                <a:solidFill>
                  <a:srgbClr val="00B050"/>
                </a:solidFill>
              </a:rPr>
              <a:t>qa</a:t>
            </a:r>
            <a:r>
              <a:rPr lang="en-US" altLang="zh-CN" dirty="0">
                <a:solidFill>
                  <a:srgbClr val="00B050"/>
                </a:solidFill>
              </a:rPr>
              <a:t>     //</a:t>
            </a:r>
            <a:r>
              <a:rPr lang="zh-CN" altLang="en-US" dirty="0">
                <a:solidFill>
                  <a:srgbClr val="00B050"/>
                </a:solidFill>
              </a:rPr>
              <a:t>查询程序是否安装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例：</a:t>
            </a:r>
            <a:r>
              <a:rPr lang="en-US" altLang="zh-CN" dirty="0">
                <a:solidFill>
                  <a:srgbClr val="00B050"/>
                </a:solidFill>
              </a:rPr>
              <a:t>rpm -</a:t>
            </a:r>
            <a:r>
              <a:rPr lang="en-US" altLang="zh-CN" dirty="0" err="1">
                <a:solidFill>
                  <a:srgbClr val="00B050"/>
                </a:solidFill>
              </a:rPr>
              <a:t>qa</a:t>
            </a:r>
            <a:r>
              <a:rPr lang="en-US" altLang="zh-CN" dirty="0">
                <a:solidFill>
                  <a:srgbClr val="00B050"/>
                </a:solidFill>
              </a:rPr>
              <a:t> | </a:t>
            </a:r>
            <a:r>
              <a:rPr lang="en-US" altLang="zh-CN" dirty="0" err="1">
                <a:solidFill>
                  <a:srgbClr val="00B050"/>
                </a:solidFill>
              </a:rPr>
              <a:t>grep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httpd</a:t>
            </a:r>
            <a:r>
              <a:rPr lang="zh-CN" altLang="en-US" dirty="0">
                <a:solidFill>
                  <a:srgbClr val="00B050"/>
                </a:solidFill>
              </a:rPr>
              <a:t>　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-</a:t>
            </a:r>
            <a:r>
              <a:rPr lang="en-US" altLang="zh-CN" dirty="0" err="1">
                <a:solidFill>
                  <a:srgbClr val="00B050"/>
                </a:solidFill>
              </a:rPr>
              <a:t>ql</a:t>
            </a:r>
            <a:r>
              <a:rPr lang="en-US" altLang="zh-CN" dirty="0">
                <a:solidFill>
                  <a:srgbClr val="00B050"/>
                </a:solidFill>
              </a:rPr>
              <a:t>：</a:t>
            </a:r>
            <a:r>
              <a:rPr lang="zh-CN" altLang="en-US" dirty="0">
                <a:solidFill>
                  <a:srgbClr val="00B050"/>
                </a:solidFill>
              </a:rPr>
              <a:t>查看安装的路径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例：</a:t>
            </a:r>
            <a:r>
              <a:rPr lang="en-US" altLang="zh-CN" dirty="0">
                <a:solidFill>
                  <a:srgbClr val="00B050"/>
                </a:solidFill>
              </a:rPr>
              <a:t>rpm -</a:t>
            </a:r>
            <a:r>
              <a:rPr lang="en-US" altLang="zh-CN" dirty="0" err="1">
                <a:solidFill>
                  <a:srgbClr val="00B050"/>
                </a:solidFill>
              </a:rPr>
              <a:t>ql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httpd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--</a:t>
            </a:r>
            <a:r>
              <a:rPr lang="en-US" altLang="zh-CN" dirty="0" err="1">
                <a:solidFill>
                  <a:srgbClr val="00B050"/>
                </a:solidFill>
              </a:rPr>
              <a:t>nodeps</a:t>
            </a:r>
            <a:r>
              <a:rPr lang="en-US" altLang="zh-CN" dirty="0">
                <a:solidFill>
                  <a:srgbClr val="00B050"/>
                </a:solidFill>
              </a:rPr>
              <a:t>  </a:t>
            </a:r>
            <a:r>
              <a:rPr lang="zh-CN" altLang="en-US" dirty="0">
                <a:solidFill>
                  <a:srgbClr val="00B050"/>
                </a:solidFill>
              </a:rPr>
              <a:t>强制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删除或安装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zh-CN" altLang="en-US" dirty="0">
                <a:solidFill>
                  <a:srgbClr val="00B050"/>
                </a:solidFill>
              </a:rPr>
              <a:t>当存在太多依赖关系时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例： </a:t>
            </a:r>
            <a:r>
              <a:rPr lang="en-US" altLang="zh-CN" dirty="0">
                <a:solidFill>
                  <a:srgbClr val="00B050"/>
                </a:solidFill>
              </a:rPr>
              <a:t>rpm -e  gaim-1.3.0-1.fc4.i386 --</a:t>
            </a:r>
            <a:r>
              <a:rPr lang="en-US" altLang="zh-CN" dirty="0" err="1">
                <a:solidFill>
                  <a:srgbClr val="00B050"/>
                </a:solidFill>
              </a:rPr>
              <a:t>nodeps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rpm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安装与卸载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095"/>
            <a:ext cx="12192000" cy="600042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yum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在线安装与卸载</a:t>
            </a:r>
          </a:p>
        </p:txBody>
      </p:sp>
      <p:sp>
        <p:nvSpPr>
          <p:cNvPr id="4" name="矩形 3"/>
          <p:cNvSpPr/>
          <p:nvPr/>
        </p:nvSpPr>
        <p:spPr>
          <a:xfrm>
            <a:off x="1164623" y="1143511"/>
            <a:ext cx="849694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yum</a:t>
            </a:r>
            <a:r>
              <a:rPr lang="zh-CN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在线安装软件：yum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install</a:t>
            </a:r>
            <a:r>
              <a:rPr lang="zh-CN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&lt;package_name&gt;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列出所有可更新的软件清单命令：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yum check-update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4623" y="1846167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更新所有软件命令：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yum update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4623" y="252621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仅更新指定的软件命令：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yum update &lt;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package_name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&gt;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0963" y="3232174"/>
            <a:ext cx="8346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列出所有可安裝的软件清单命令：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yum list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4623" y="3931532"/>
            <a:ext cx="7867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删除软件包命令：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yum remove &lt;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package_name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&gt; 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623" y="4637487"/>
            <a:ext cx="251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清除缓存命令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: 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9804" y="5332110"/>
            <a:ext cx="7515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yum clean packages: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清除缓存目录下的软件包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495</Words>
  <Application>Microsoft Office PowerPoint</Application>
  <PresentationFormat>宽屏</PresentationFormat>
  <Paragraphs>88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Helvetica Neue</vt:lpstr>
      <vt:lpstr>等线</vt:lpstr>
      <vt:lpstr>黑体</vt:lpstr>
      <vt:lpstr>华文细黑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林山</vt:lpstr>
      <vt:lpstr>PowerPoint 演示文稿</vt:lpstr>
      <vt:lpstr> 目录</vt:lpstr>
      <vt:lpstr> VI/VIM编辑器(重要)</vt:lpstr>
      <vt:lpstr> VI/VIM编辑器</vt:lpstr>
      <vt:lpstr> VI/VIM编辑器</vt:lpstr>
      <vt:lpstr> 静态IP地址修改</vt:lpstr>
      <vt:lpstr> |(管道)与grep</vt:lpstr>
      <vt:lpstr> rpm安装与卸载</vt:lpstr>
      <vt:lpstr> yum在线安装与卸载</vt:lpstr>
      <vt:lpstr>将来的你一定会感谢现在拼命的自己</vt:lpstr>
    </vt:vector>
  </TitlesOfParts>
  <Manager>新研科技</Manager>
  <Company>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admin</cp:lastModifiedBy>
  <cp:revision>33</cp:revision>
  <dcterms:created xsi:type="dcterms:W3CDTF">2018-02-01T07:53:00Z</dcterms:created>
  <dcterms:modified xsi:type="dcterms:W3CDTF">2019-07-19T10:15:30Z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