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20"/>
    <p:sldId id="280" r:id="rId21"/>
    <p:sldId id="281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3E7D7-6145-4B1A-BE4B-BD37280EE6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F4638-B4E2-4658-8036-D94C9CDB40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2749D-BEC0-4D64-B0E1-6FB3B0898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route -n                            //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显示路由表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哪条在前就用哪条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都没有就用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route add -net 224.0.0.0 netmask 240.0.0.0 dev eth0       //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向路由表中增加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条路由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route add -net 224.0.0.0 netmask 240.0.0.0 reject         //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屏蔽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条路由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route del -net 224.0.0.0 netmask 240.0.0.0                //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条路由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route del default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192.168.120.240                      //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删除和添加设置默认网关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route [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add|del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[-net|-host] target [netmask Nm] [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[[dev] If]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其中：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add :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添加一条路由规则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del :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删除一条路由规则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net :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目的地址是一个网络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host :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目的地址是一个主机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target :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目的网络或主机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netmask :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目的地址的网络掩码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路由数据包通过的网关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dev :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为路由指定的网络接口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添加到主机的路由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route add -host 192.168.1.2 dev eth0:0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route add -host 10.20.30.148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10.20.30.40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添加到网络的路由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route add -net 10.20.30.40 netmask 255.255.255.248 eth0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route add -net 10.20.30.48 netmask 255.255.255.248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10.20.30.41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route add -net 192.168.1.0/24 eth1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添加默认路由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route add default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192.168.1.1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删除路由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route del -host 192.168.1.2 dev eth0:0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route del -host 10.20.30.148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10.20.30.40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route del -net 10.20.30.40 netmask 255.255.255.248 eth0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route del -net 10.20.30.48 netmask 255.255.255.248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10.20.30.41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route del -net 192.168.1.0/24 eth1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route del default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192.168.1.1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2749D-BEC0-4D64-B0E1-6FB3B0898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2749D-BEC0-4D64-B0E1-6FB3B0898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192.168.1.224:8080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192.168.1.224:8080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5473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6709"/>
            <a:ext cx="12192000" cy="708301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521"/>
            <a:ext cx="10515600" cy="4351338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altLang="zh-CN" sz="2400" b="1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Jboss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-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分布式应用服务器</a:t>
            </a:r>
            <a:endParaRPr lang="en-US" altLang="zh-CN" sz="24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457200" lvl="1" indent="0">
              <a:lnSpc>
                <a:spcPts val="3500"/>
              </a:lnSpc>
              <a:buNone/>
            </a:pP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是一个基于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J2EE</a:t>
            </a: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的开放源代码的应用服务器。 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JBoss</a:t>
            </a: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代码遵循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LGPL</a:t>
            </a: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许可，可以在任何商业应用中免费使用，而不用支付费用。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JBoss</a:t>
            </a: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是一个管理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EJB</a:t>
            </a: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的容器和服务器，支持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EJB 1.1</a:t>
            </a: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EJB 2.0</a:t>
            </a: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EJB3</a:t>
            </a: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的规范。但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JBoss</a:t>
            </a: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核心服务不包括支持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servlet/JSP</a:t>
            </a: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容器，一般与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Tomcat</a:t>
            </a: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或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Jetty</a:t>
            </a: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绑定使用。</a:t>
            </a:r>
            <a:endParaRPr lang="en-US" altLang="zh-CN" sz="20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Weblogic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– 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集成管理服务器</a:t>
            </a:r>
            <a:endParaRPr lang="en-US" altLang="zh-CN" sz="24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457200" lvl="1" indent="0">
              <a:lnSpc>
                <a:spcPts val="3500"/>
              </a:lnSpc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WebLogic</a:t>
            </a: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是用于开发、集成、部署和管理大型分布式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应用、网络应用和数据库应用的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应用服务器。将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的动态功能和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Java Enterprise</a:t>
            </a: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标准的安全性引入大型网络应用的开发、集成、部署和管</a:t>
            </a:r>
            <a:r>
              <a:rPr lang="zh-CN" altLang="en-US" sz="1400" b="1" dirty="0">
                <a:solidFill>
                  <a:srgbClr val="FF0000"/>
                </a:solidFill>
              </a:rPr>
              <a:t>理</a:t>
            </a:r>
            <a:r>
              <a:rPr lang="zh-CN" altLang="en-US" sz="1400" dirty="0"/>
              <a:t>之中。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895"/>
            <a:ext cx="11353800" cy="608910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LJTM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LAMP(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6702"/>
            <a:ext cx="10681252" cy="4804586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LJTM =Linux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Tomcat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Mysql</a:t>
            </a:r>
            <a:endParaRPr lang="en-US" altLang="zh-CN" sz="24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LAMP=</a:t>
            </a:r>
            <a:r>
              <a:rPr lang="en-US" altLang="zh-CN" sz="2400" b="1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Linux、Apache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MySQL、PHP  + </a:t>
            </a:r>
            <a:r>
              <a:rPr lang="zh-CN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开发包</a:t>
            </a:r>
            <a:endParaRPr lang="zh-CN" altLang="zh-CN" sz="24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我们作为测试工程师，进了公司，要我们测一个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OA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CMS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CRM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ERP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系统，我们总是要搭建起环境才能开始测</a:t>
            </a:r>
            <a:endParaRPr lang="en-US" altLang="zh-CN" sz="24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开发用了不同的语言，不同的数据库，不同的应用服务器，我们都要搭起来以后才能“跑”起系统</a:t>
            </a:r>
            <a:endParaRPr lang="en-US" altLang="zh-CN" sz="24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在工作中，环境有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N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种，不同的公司不同的项目就存在着不同的环境</a:t>
            </a:r>
            <a:endParaRPr lang="zh-CN" altLang="en-US" sz="24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-32" y="71438"/>
            <a:ext cx="12192032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LJTM(JDK)</a:t>
            </a:r>
            <a:endParaRPr lang="zh-CN" altLang="en-US" sz="4800" b="1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577806" y="1043000"/>
            <a:ext cx="8572560" cy="54275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rgbClr val="00B050"/>
                </a:solidFill>
              </a:rPr>
              <a:t>Linux</a:t>
            </a:r>
            <a:r>
              <a:rPr lang="zh-CN" altLang="en-US" sz="3200" dirty="0">
                <a:solidFill>
                  <a:srgbClr val="00B050"/>
                </a:solidFill>
              </a:rPr>
              <a:t>如何安装</a:t>
            </a:r>
            <a:r>
              <a:rPr lang="en-US" altLang="zh-CN" sz="3200" dirty="0">
                <a:solidFill>
                  <a:srgbClr val="00B050"/>
                </a:solidFill>
              </a:rPr>
              <a:t>JDK?</a:t>
            </a:r>
            <a:endParaRPr lang="en-US" altLang="zh-CN" sz="3200" dirty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</a:rPr>
              <a:t>	1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zh-CN" altLang="zh-CN" dirty="0">
                <a:solidFill>
                  <a:srgbClr val="00B050"/>
                </a:solidFill>
              </a:rPr>
              <a:t>查看</a:t>
            </a:r>
            <a:r>
              <a:rPr lang="en-US" altLang="zh-CN" dirty="0">
                <a:solidFill>
                  <a:srgbClr val="00B050"/>
                </a:solidFill>
              </a:rPr>
              <a:t>Linux</a:t>
            </a:r>
            <a:r>
              <a:rPr lang="zh-CN" altLang="zh-CN" dirty="0">
                <a:solidFill>
                  <a:srgbClr val="00B050"/>
                </a:solidFill>
              </a:rPr>
              <a:t>是</a:t>
            </a:r>
            <a:r>
              <a:rPr lang="en-US" altLang="zh-CN" dirty="0">
                <a:solidFill>
                  <a:srgbClr val="00B050"/>
                </a:solidFill>
              </a:rPr>
              <a:t>32</a:t>
            </a:r>
            <a:r>
              <a:rPr lang="zh-CN" altLang="zh-CN" dirty="0">
                <a:solidFill>
                  <a:srgbClr val="00B050"/>
                </a:solidFill>
              </a:rPr>
              <a:t>位还是</a:t>
            </a:r>
            <a:r>
              <a:rPr lang="en-US" altLang="zh-CN" dirty="0">
                <a:solidFill>
                  <a:srgbClr val="00B050"/>
                </a:solidFill>
              </a:rPr>
              <a:t>64</a:t>
            </a:r>
            <a:r>
              <a:rPr lang="zh-CN" altLang="zh-CN" dirty="0">
                <a:solidFill>
                  <a:srgbClr val="00B050"/>
                </a:solidFill>
              </a:rPr>
              <a:t>位</a:t>
            </a:r>
            <a:r>
              <a:rPr lang="zh-CN" altLang="en-US" dirty="0">
                <a:solidFill>
                  <a:srgbClr val="00B050"/>
                </a:solidFill>
              </a:rPr>
              <a:t>系统。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endParaRPr lang="en-US" altLang="zh-CN" dirty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</a:rPr>
              <a:t>		</a:t>
            </a:r>
            <a:r>
              <a:rPr lang="zh-CN" altLang="en-US" sz="2400" dirty="0">
                <a:solidFill>
                  <a:srgbClr val="00B050"/>
                </a:solidFill>
              </a:rPr>
              <a:t>查看位数命令：</a:t>
            </a:r>
            <a:r>
              <a:rPr lang="en-US" altLang="zh-CN" sz="2400" dirty="0" err="1">
                <a:solidFill>
                  <a:srgbClr val="00B050"/>
                </a:solidFill>
              </a:rPr>
              <a:t>uname</a:t>
            </a:r>
            <a:r>
              <a:rPr lang="en-US" altLang="zh-CN" sz="2400" dirty="0">
                <a:solidFill>
                  <a:srgbClr val="00B050"/>
                </a:solidFill>
              </a:rPr>
              <a:t> -a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2600" dirty="0">
                <a:solidFill>
                  <a:srgbClr val="00B050"/>
                </a:solidFill>
              </a:rPr>
              <a:t>		</a:t>
            </a:r>
            <a:r>
              <a:rPr lang="zh-CN" altLang="en-US" sz="2000" dirty="0">
                <a:solidFill>
                  <a:srgbClr val="00B050"/>
                </a:solidFill>
              </a:rPr>
              <a:t>显示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：</a:t>
            </a:r>
            <a:r>
              <a:rPr lang="en-US" altLang="zh-CN" sz="2000" dirty="0">
                <a:solidFill>
                  <a:srgbClr val="00B050"/>
                </a:solidFill>
              </a:rPr>
              <a:t>Linux pmx002**.**.** 2.6.32-71.el6.x86_64#1SMP 	Wed Sep 		1 01:33:01 EDT2010x86_64GNU/Linuxx86_64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			</a:t>
            </a:r>
            <a:r>
              <a:rPr lang="zh-CN" altLang="zh-CN" sz="2000" dirty="0">
                <a:solidFill>
                  <a:srgbClr val="00B050"/>
                </a:solidFill>
              </a:rPr>
              <a:t>表示</a:t>
            </a:r>
            <a:r>
              <a:rPr lang="en-US" altLang="zh-CN" sz="2000" dirty="0">
                <a:solidFill>
                  <a:srgbClr val="00B050"/>
                </a:solidFill>
              </a:rPr>
              <a:t>64</a:t>
            </a:r>
            <a:r>
              <a:rPr lang="zh-CN" altLang="zh-CN" sz="2000" dirty="0">
                <a:solidFill>
                  <a:srgbClr val="00B050"/>
                </a:solidFill>
              </a:rPr>
              <a:t>位</a:t>
            </a:r>
            <a:r>
              <a:rPr lang="en-US" altLang="zh-CN" sz="2000" dirty="0">
                <a:solidFill>
                  <a:srgbClr val="00B050"/>
                </a:solidFill>
              </a:rPr>
              <a:t>Linux</a:t>
            </a:r>
            <a:r>
              <a:rPr lang="zh-CN" altLang="en-US" sz="2000" dirty="0">
                <a:solidFill>
                  <a:srgbClr val="00B050"/>
                </a:solidFill>
              </a:rPr>
              <a:t>操作系统。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		</a:t>
            </a:r>
            <a:r>
              <a:rPr lang="zh-CN" altLang="en-US" sz="2000" dirty="0">
                <a:solidFill>
                  <a:srgbClr val="00B050"/>
                </a:solidFill>
              </a:rPr>
              <a:t>显示</a:t>
            </a:r>
            <a:r>
              <a:rPr lang="en-US" altLang="zh-CN" sz="2000" dirty="0">
                <a:solidFill>
                  <a:srgbClr val="00B050"/>
                </a:solidFill>
              </a:rPr>
              <a:t>2</a:t>
            </a:r>
            <a:r>
              <a:rPr lang="zh-CN" altLang="en-US" sz="2000" dirty="0">
                <a:solidFill>
                  <a:srgbClr val="00B050"/>
                </a:solidFill>
              </a:rPr>
              <a:t>：</a:t>
            </a:r>
            <a:r>
              <a:rPr lang="en-US" altLang="zh-CN" sz="2000" dirty="0">
                <a:solidFill>
                  <a:srgbClr val="00B050"/>
                </a:solidFill>
              </a:rPr>
              <a:t>Linux pmx0**.**.** 2.6.9-5.ELsmp #1 SMP Wed Jan 	519:30:39 		EST 2005 i686 </a:t>
            </a:r>
            <a:r>
              <a:rPr lang="en-US" altLang="zh-CN" sz="2000" dirty="0" err="1">
                <a:solidFill>
                  <a:srgbClr val="00B050"/>
                </a:solidFill>
              </a:rPr>
              <a:t>i686</a:t>
            </a:r>
            <a:r>
              <a:rPr lang="en-US" altLang="zh-CN" sz="2000" dirty="0">
                <a:solidFill>
                  <a:srgbClr val="00B050"/>
                </a:solidFill>
              </a:rPr>
              <a:t> i386GNU/Linuxi686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			</a:t>
            </a:r>
            <a:r>
              <a:rPr lang="zh-CN" altLang="zh-CN" sz="2000" dirty="0">
                <a:solidFill>
                  <a:srgbClr val="00B050"/>
                </a:solidFill>
              </a:rPr>
              <a:t>表示</a:t>
            </a:r>
            <a:r>
              <a:rPr lang="en-US" altLang="zh-CN" sz="2000" dirty="0">
                <a:solidFill>
                  <a:srgbClr val="00B050"/>
                </a:solidFill>
              </a:rPr>
              <a:t>32</a:t>
            </a:r>
            <a:r>
              <a:rPr lang="zh-CN" altLang="zh-CN" sz="2000" dirty="0">
                <a:solidFill>
                  <a:srgbClr val="00B050"/>
                </a:solidFill>
              </a:rPr>
              <a:t>位</a:t>
            </a:r>
            <a:r>
              <a:rPr lang="en-US" altLang="zh-CN" sz="2000" dirty="0">
                <a:solidFill>
                  <a:srgbClr val="00B050"/>
                </a:solidFill>
              </a:rPr>
              <a:t>Linux</a:t>
            </a:r>
            <a:r>
              <a:rPr lang="zh-CN" altLang="en-US" sz="2000" dirty="0">
                <a:solidFill>
                  <a:srgbClr val="00B050"/>
                </a:solidFill>
              </a:rPr>
              <a:t>操作系统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</a:rPr>
              <a:t>	2</a:t>
            </a:r>
            <a:r>
              <a:rPr lang="zh-CN" altLang="en-US" dirty="0">
                <a:solidFill>
                  <a:srgbClr val="00B050"/>
                </a:solidFill>
              </a:rPr>
              <a:t>、从</a:t>
            </a:r>
            <a:r>
              <a:rPr lang="en-US" altLang="zh-CN" dirty="0">
                <a:solidFill>
                  <a:srgbClr val="00B050"/>
                </a:solidFill>
              </a:rPr>
              <a:t>SUM</a:t>
            </a:r>
            <a:r>
              <a:rPr lang="zh-CN" altLang="en-US" dirty="0">
                <a:solidFill>
                  <a:srgbClr val="00B050"/>
                </a:solidFill>
              </a:rPr>
              <a:t>公司的官网上下载位数和</a:t>
            </a:r>
            <a:r>
              <a:rPr lang="en-US" altLang="zh-CN" dirty="0">
                <a:solidFill>
                  <a:srgbClr val="00B050"/>
                </a:solidFill>
              </a:rPr>
              <a:t>Linux</a:t>
            </a:r>
            <a:r>
              <a:rPr lang="zh-CN" altLang="en-US" dirty="0">
                <a:solidFill>
                  <a:srgbClr val="00B050"/>
                </a:solidFill>
              </a:rPr>
              <a:t>相同并且</a:t>
            </a:r>
            <a:r>
              <a:rPr lang="zh-CN" altLang="zh-CN" dirty="0">
                <a:solidFill>
                  <a:srgbClr val="00B050"/>
                </a:solidFill>
              </a:rPr>
              <a:t>扩展名为</a:t>
            </a:r>
            <a:r>
              <a:rPr lang="en-US" altLang="zh-CN" dirty="0">
                <a:solidFill>
                  <a:srgbClr val="00B050"/>
                </a:solidFill>
              </a:rPr>
              <a:t>.</a:t>
            </a:r>
            <a:r>
              <a:rPr lang="en-US" altLang="zh-CN" dirty="0" err="1">
                <a:solidFill>
                  <a:srgbClr val="00B050"/>
                </a:solidFill>
              </a:rPr>
              <a:t>tar.gz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JDK</a:t>
            </a:r>
            <a:r>
              <a:rPr lang="zh-CN" altLang="zh-CN" dirty="0">
                <a:solidFill>
                  <a:srgbClr val="00B050"/>
                </a:solidFill>
              </a:rPr>
              <a:t>安装包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zh-CN" altLang="zh-CN" dirty="0">
                <a:solidFill>
                  <a:srgbClr val="00B050"/>
                </a:solidFill>
              </a:rPr>
              <a:t>注意最好和你们公司项目的版本一致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  <a:endParaRPr lang="zh-CN" altLang="zh-CN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6343"/>
            <a:ext cx="12192000" cy="797754"/>
          </a:xfrm>
        </p:spPr>
        <p:txBody>
          <a:bodyPr/>
          <a:lstStyle/>
          <a:p>
            <a:pPr algn="ctr"/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LJTM(JDK)</a:t>
            </a:r>
            <a:endParaRPr lang="zh-CN" altLang="en-US" sz="4800" b="1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373" y="1241782"/>
            <a:ext cx="10455965" cy="542757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、检查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Linux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是否自带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openjdk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，如果有则需要卸载，如果没有则这一步可以省略。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sz="20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检查命令：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java  –version</a:t>
            </a:r>
            <a:endParaRPr lang="en-US" altLang="zh-CN" sz="20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结果</a:t>
            </a:r>
            <a:r>
              <a:rPr lang="en-US" altLang="zh-CN" sz="20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common not found,</a:t>
            </a: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表示没有自带的</a:t>
            </a:r>
            <a:r>
              <a:rPr lang="en-US" altLang="zh-CN" sz="20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openjdk</a:t>
            </a: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sz="20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结果</a:t>
            </a:r>
            <a:r>
              <a:rPr lang="en-US" altLang="zh-CN" sz="20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：出现</a:t>
            </a:r>
            <a:r>
              <a:rPr lang="en-US" altLang="zh-CN" sz="20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openjdk</a:t>
            </a: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的版本信息</a:t>
            </a:r>
            <a:r>
              <a:rPr lang="en-US" altLang="zh-CN" sz="20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则表示需要卸载</a:t>
            </a:r>
            <a:r>
              <a:rPr lang="en-US" altLang="zh-CN" sz="20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openjdk</a:t>
            </a: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，卸载的过程请大家百度。一般情况下没有！</a:t>
            </a:r>
            <a:endParaRPr lang="en-US" altLang="zh-CN" sz="20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endParaRPr lang="en-US" altLang="zh-CN" sz="20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4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在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Linux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usr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目录下建立一个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java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文件夹，并使用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ssh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工具把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jdk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的包上传到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java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目录下。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20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命令：</a:t>
            </a:r>
            <a:r>
              <a:rPr lang="en-US" altLang="zh-CN" sz="2000" b="1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mkdir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 /</a:t>
            </a:r>
            <a:r>
              <a:rPr lang="en-US" altLang="zh-CN" sz="2000" b="1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usr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/java</a:t>
            </a:r>
            <a:endParaRPr lang="en-US" altLang="zh-CN" sz="20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endParaRPr lang="en-US" altLang="zh-CN" sz="20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、解压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jdk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文件，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解压后会得到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一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个文件夹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jdk1.8.0_91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解压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jdk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命令：</a:t>
            </a:r>
            <a:r>
              <a:rPr lang="en-US" altLang="zh-CN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tar </a:t>
            </a:r>
            <a:r>
              <a:rPr lang="en-US" altLang="zh-CN" b="1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xzvf</a:t>
            </a:r>
            <a:r>
              <a:rPr lang="en-US" altLang="zh-CN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jdk-8u91-linux-i586.tar.gz</a:t>
            </a:r>
            <a:endParaRPr lang="en-US" altLang="zh-CN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894"/>
            <a:ext cx="12192000" cy="598971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LJTM(JDK)</a:t>
            </a:r>
            <a:endParaRPr lang="zh-CN" altLang="en-US" sz="4800" b="1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3425" y="953549"/>
            <a:ext cx="10525539" cy="5211554"/>
          </a:xfrm>
        </p:spPr>
        <p:txBody>
          <a:bodyPr>
            <a:normAutofit lnSpcReduction="10000"/>
          </a:bodyPr>
          <a:lstStyle/>
          <a:p>
            <a:pPr marL="342900" lvl="1" indent="-34290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6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配置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jdk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环境变量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使用</a:t>
            </a:r>
            <a:r>
              <a:rPr lang="en-US" altLang="zh-CN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vi  /etc/profile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命令编辑文件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profile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并在文件的最后面加入如下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5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个环境变量：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export  JAVA_HOME=/usr/java/jdk1.8.0_91</a:t>
            </a:r>
            <a:endParaRPr lang="zh-CN" altLang="zh-CN" sz="2400" dirty="0">
              <a:solidFill>
                <a:srgbClr val="7030A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export  JAVA_BIN=$JAVA_HOME/bin</a:t>
            </a:r>
            <a:endParaRPr lang="zh-CN" altLang="zh-CN" sz="2400" dirty="0">
              <a:solidFill>
                <a:srgbClr val="7030A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export  JAVA_LIB=$JAVA_HOME/lib</a:t>
            </a:r>
            <a:endParaRPr lang="zh-CN" altLang="zh-CN" sz="2400" dirty="0">
              <a:solidFill>
                <a:srgbClr val="7030A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export  CLASSPATH=.:$JAVA_LIB/</a:t>
            </a:r>
            <a:r>
              <a:rPr lang="en-US" altLang="zh-CN" sz="2400" dirty="0" err="1">
                <a:solidFill>
                  <a:srgbClr val="7030A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tools.jar:$JAVA_LIB/dt.jar</a:t>
            </a:r>
            <a:endParaRPr lang="zh-CN" altLang="zh-CN" sz="2400" dirty="0">
              <a:solidFill>
                <a:srgbClr val="7030A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export  PATH=$JAVA_BIN:$PATH</a:t>
            </a:r>
            <a:endParaRPr lang="en-US" altLang="zh-CN" sz="2400" dirty="0">
              <a:solidFill>
                <a:srgbClr val="7030A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关闭并重新打开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Putty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窗口后输入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java –version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，如果出现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jdk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的版本信息则表示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jdk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安装成功，如果没有出现则执行第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7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步。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lvl="1" indent="-34290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7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使用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vi /etc/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selinux/config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命令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SELINUX=enforcing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改为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SELINUX=disabled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并重启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Linux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。重启后再次输入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java –version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查看就可以查看到刚安装的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jdk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信息了。到此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jdk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安装完成。</a:t>
            </a:r>
            <a:endParaRPr lang="zh-CN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endParaRPr lang="zh-CN" altLang="zh-CN" sz="2400" dirty="0"/>
          </a:p>
          <a:p>
            <a:pPr lvl="1">
              <a:buNone/>
            </a:pPr>
            <a:endParaRPr lang="zh-CN" altLang="zh-CN" dirty="0">
              <a:solidFill>
                <a:schemeClr val="tx2"/>
              </a:solidFill>
            </a:endParaRPr>
          </a:p>
          <a:p>
            <a:pPr lvl="1">
              <a:buNone/>
            </a:pPr>
            <a:endParaRPr lang="en-US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7016"/>
            <a:ext cx="12192000" cy="688419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LJTM(Tomcat)</a:t>
            </a:r>
            <a:endParaRPr lang="zh-CN" altLang="en-US" sz="4800" b="1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7591" y="923730"/>
            <a:ext cx="10316818" cy="52115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Linux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如何安装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Tomcat?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1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、从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Tomcat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官网上下载扩展名为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tar.gz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Tomcat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安装包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注意：最好和开发使用的版本一致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)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2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、通过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SSH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工具把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tar.gz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Tomcat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安装包上传到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usr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/java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文件夹并解压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Tomcat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安装包。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       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解压命令：</a:t>
            </a:r>
            <a:r>
              <a:rPr lang="en-US" altLang="zh-CN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tar -</a:t>
            </a:r>
            <a:r>
              <a:rPr lang="en-US" altLang="zh-CN" b="1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xzvf</a:t>
            </a:r>
            <a:r>
              <a:rPr lang="en-US" altLang="zh-CN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apache-tomcat-6.0.45.tar.gz</a:t>
            </a:r>
            <a:endParaRPr lang="en-US" altLang="zh-CN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3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进入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usr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/java/tomcat/bin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路径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。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      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输入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sh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startup.sh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命令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启动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tomcat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服务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4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、关闭防火墙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      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关闭防火墙命令：</a:t>
            </a:r>
            <a:r>
              <a:rPr lang="en-US" altLang="zh-CN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service </a:t>
            </a:r>
            <a:r>
              <a:rPr lang="en-US" altLang="zh-CN" b="1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iptables</a:t>
            </a:r>
            <a:r>
              <a:rPr lang="en-US" altLang="zh-CN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stop</a:t>
            </a:r>
            <a:endParaRPr lang="en-US" altLang="zh-CN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5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、打开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浏览器输入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  <a:hlinkClick r:id="rId1"/>
              </a:rPr>
              <a:t>http://192.168.1.224:8080/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回车，会发现可以访问到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Linux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服务器安装的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tomcat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了。 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      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注意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192.168.1.224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是你的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Linux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IP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地址。</a:t>
            </a:r>
            <a:endParaRPr lang="zh-CN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529" y="958285"/>
            <a:ext cx="11380305" cy="54526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在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linux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右下角的网络图标处点击右键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设置，然后把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iso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文件放入光驱并连接。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挂载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mount  /dev/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cdrom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 /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mnt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出现如下字样表示挂载成功：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mount: block device   /dev/sr0 is write-protected, mounting read-only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进入挂载的文件目录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cd /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mnt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/Packages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umount 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解挂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查看是否已安装过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mysql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。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Windows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：控制面板－程序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Linux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rpm –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qa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会看到很多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)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例如： 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rpm -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qa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| grep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mysql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       --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mysql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为服务名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2">
              <a:buNone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    rpm -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qa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| grep -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mysql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    -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i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表示忽略大小写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LJTM(</a:t>
            </a:r>
            <a:r>
              <a:rPr lang="zh-CN" altLang="en-US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挂载和查看</a:t>
            </a:r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endParaRPr lang="zh-CN" altLang="en-US" sz="4800" b="1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319" y="789319"/>
            <a:ext cx="10206689" cy="46175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安装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Mysql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rpm -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ivh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mysql-server-5.0.77-3.el5.i386.rpm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出错了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提示有依赖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因此先安装包依赖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rpm -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ivh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perl-DBI-1.52-2.el5.i386.rpm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rpm -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ivh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mysql-5.0.77-3.el5.i386.rpm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rpm -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ivh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perl-DBD-MySQL-3.0007-2.el5.i386.rpm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安装完依赖包后再次安装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Mysql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rpm -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ivh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mysql-server-5.0.77-3.el5.i386.rpm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启动服务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service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mysqld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start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LJTM(MySQL</a:t>
            </a:r>
            <a:r>
              <a:rPr lang="zh-CN" altLang="en-US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安装</a:t>
            </a:r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endParaRPr lang="zh-CN" altLang="en-US" sz="4800" b="1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374" y="988102"/>
            <a:ext cx="9636845" cy="5380650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输入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mysql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登陆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30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mysql</a:t>
            </a:r>
            <a:endParaRPr lang="en-US" altLang="zh-CN" sz="2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查询当前有哪些数据库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(SQL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语句注意有分号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)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show databases;</a:t>
            </a:r>
            <a:endParaRPr lang="en-US" altLang="zh-CN" sz="2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使用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mysql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数据库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 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use 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mysql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;</a:t>
            </a:r>
            <a:endParaRPr lang="en-US" altLang="zh-CN" sz="2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查询当前数据库有哪些表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show tables;</a:t>
            </a:r>
            <a:endParaRPr lang="en-US" altLang="zh-CN" sz="2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查看和修改远程连接权限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select 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user,password,host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from user;   --</a:t>
            </a: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查看</a:t>
            </a:r>
            <a:endParaRPr lang="en-US" altLang="zh-CN" sz="2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update user set host=‘%’ where user=‘root’ and host=‘127.0.0.1’;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LJTM(</a:t>
            </a:r>
            <a:r>
              <a:rPr lang="en-US" altLang="zh-CN" sz="4800" b="1" dirty="0" err="1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Mysql</a:t>
            </a:r>
            <a:r>
              <a:rPr lang="zh-CN" altLang="en-US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使用</a:t>
            </a:r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endParaRPr lang="zh-CN" altLang="en-US" sz="4800" b="1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0694" y="918528"/>
            <a:ext cx="8572560" cy="538065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退出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mysql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    quit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重启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mysql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服务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    service 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mysqld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restart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使用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SQLyog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工具连接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mysql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数据库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: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LJTM(MySQL</a:t>
            </a:r>
            <a:r>
              <a:rPr lang="zh-CN" altLang="en-US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使用</a:t>
            </a:r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endParaRPr lang="zh-CN" altLang="en-US" sz="4800" b="1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32315" y="3436099"/>
            <a:ext cx="763284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397384" y="1305698"/>
            <a:ext cx="7215238" cy="576256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简介</a:t>
            </a:r>
            <a:endParaRPr lang="en-US" altLang="en-US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397384" y="2020078"/>
            <a:ext cx="6024162" cy="5603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远程工具简介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(Xshell)</a:t>
            </a:r>
            <a:endParaRPr lang="zh-CN" altLang="en-US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397384" y="2663020"/>
            <a:ext cx="7215238" cy="576256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常用命令</a:t>
            </a:r>
            <a:endParaRPr lang="zh-CN" altLang="en-GB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5000"/>
              </a:spcBef>
              <a:defRPr/>
            </a:pPr>
            <a:endParaRPr lang="en-US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397384" y="3305962"/>
            <a:ext cx="7215238" cy="576256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en-US" sz="3200" dirty="0">
                <a:solidFill>
                  <a:srgbClr val="7030A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7030A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搭建测试环境</a:t>
            </a:r>
            <a:r>
              <a:rPr lang="en-US" altLang="zh-CN" sz="3200" dirty="0">
                <a:solidFill>
                  <a:srgbClr val="7030A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(Ecshop)</a:t>
            </a:r>
            <a:endParaRPr lang="en-US" altLang="zh-CN" sz="3200" dirty="0">
              <a:solidFill>
                <a:srgbClr val="7030A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0" y="135477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651" y="1216702"/>
            <a:ext cx="11191461" cy="545265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把项目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*.war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文件放入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tomcat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webapps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文件夹内。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重启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tomcat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服务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</a:t>
            </a:r>
            <a:r>
              <a:rPr lang="en-US" altLang="zh-CN" sz="22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sh</a:t>
            </a:r>
            <a:r>
              <a:rPr lang="en-US" altLang="zh-CN" sz="2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shutdown.sh   --</a:t>
            </a:r>
            <a:r>
              <a:rPr lang="zh-CN" altLang="en-US" sz="2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停止</a:t>
            </a:r>
            <a:r>
              <a:rPr lang="en-US" altLang="zh-CN" sz="2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tomcat</a:t>
            </a:r>
            <a:r>
              <a:rPr lang="zh-CN" altLang="en-US" sz="2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服务器</a:t>
            </a:r>
            <a:endParaRPr lang="en-US" altLang="zh-CN" sz="22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sz="2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</a:t>
            </a:r>
            <a:r>
              <a:rPr lang="en-US" altLang="zh-CN" sz="22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sh</a:t>
            </a:r>
            <a:r>
              <a:rPr lang="en-US" altLang="zh-CN" sz="2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startup.sh	      --</a:t>
            </a:r>
            <a:r>
              <a:rPr lang="zh-CN" altLang="en-US" sz="2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开启</a:t>
            </a:r>
            <a:r>
              <a:rPr lang="en-US" altLang="zh-CN" sz="2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tomcat</a:t>
            </a:r>
            <a:r>
              <a:rPr lang="zh-CN" altLang="en-US" sz="2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服务器</a:t>
            </a:r>
            <a:endParaRPr lang="en-US" altLang="zh-CN" sz="22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>
              <a:buNone/>
            </a:pPr>
            <a:endParaRPr lang="en-US" altLang="zh-CN" sz="22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浏览器输入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  <a:hlinkClick r:id="rId1"/>
              </a:rPr>
              <a:t>http://192.168.1.254:8080/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  <a:hlinkClick r:id="rId1"/>
              </a:rPr>
              <a:t>后辍名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  <a:hlinkClick r:id="rId1"/>
              </a:rPr>
              <a:t> 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回车，会发现可以访问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到项目了</a:t>
            </a:r>
            <a:r>
              <a:rPr lang="zh-CN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。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lvl="1" indent="-342900">
              <a:buNone/>
            </a:pPr>
            <a:r>
              <a:rPr lang="en-US" altLang="zh-CN" sz="2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</a:t>
            </a:r>
            <a:r>
              <a:rPr lang="zh-CN" altLang="zh-CN" sz="2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注意</a:t>
            </a:r>
            <a:r>
              <a:rPr lang="zh-CN" altLang="en-US" sz="2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2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192.168.1.254</a:t>
            </a:r>
            <a:r>
              <a:rPr lang="zh-CN" altLang="zh-CN" sz="2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是你的</a:t>
            </a:r>
            <a:r>
              <a:rPr lang="en-US" altLang="zh-CN" sz="2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Linux</a:t>
            </a:r>
            <a:r>
              <a:rPr lang="zh-CN" altLang="zh-CN" sz="2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2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IP</a:t>
            </a:r>
            <a:r>
              <a:rPr lang="zh-CN" altLang="zh-CN" sz="2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地址。</a:t>
            </a:r>
            <a:endParaRPr lang="zh-CN" altLang="zh-CN" sz="22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lvl="1" indent="-342900">
              <a:buFont typeface="Wingdings" panose="05000000000000000000" pitchFamily="2" charset="2"/>
              <a:buChar char="n"/>
            </a:pPr>
            <a:endParaRPr lang="en-US" altLang="zh-CN" sz="3200" dirty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LJTM(</a:t>
            </a:r>
            <a:r>
              <a:rPr lang="zh-CN" altLang="en-US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项目</a:t>
            </a:r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endParaRPr lang="zh-CN" altLang="en-US" sz="4800" b="1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5430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拓展知识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9017" y="3281279"/>
            <a:ext cx="4132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route</a:t>
            </a:r>
            <a:r>
              <a:rPr lang="zh-CN" altLang="en-US" sz="32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路由设置命令</a:t>
            </a:r>
            <a:endParaRPr lang="zh-CN" altLang="en-US" sz="32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49497" y="4017158"/>
            <a:ext cx="8082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route [</a:t>
            </a:r>
            <a:r>
              <a:rPr lang="en-US" altLang="zh-CN" b="1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add|del</a:t>
            </a:r>
            <a:r>
              <a:rPr lang="en-US" altLang="zh-CN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] [-net|-host] target [netmask Nm] [</a:t>
            </a:r>
            <a:r>
              <a:rPr lang="en-US" altLang="zh-CN" b="1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gw</a:t>
            </a:r>
            <a:r>
              <a:rPr lang="en-US" altLang="zh-CN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Gw</a:t>
            </a:r>
            <a:r>
              <a:rPr lang="en-US" altLang="zh-CN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] [[dev] If]</a:t>
            </a:r>
            <a:endParaRPr lang="zh-CN" altLang="en-US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9017" y="1196753"/>
            <a:ext cx="3108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设置系统时间</a:t>
            </a:r>
            <a:endParaRPr lang="zh-CN" altLang="en-US" sz="32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9498" y="1932631"/>
            <a:ext cx="4414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date -s "2018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01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01 00:00:00"</a:t>
            </a:r>
            <a:endParaRPr lang="zh-CN" altLang="en-US" sz="24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49498" y="2606955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hwclock -w</a:t>
            </a:r>
            <a:endParaRPr lang="zh-CN" altLang="en-US" sz="24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</p:spPr>
        <p:txBody>
          <a:bodyPr/>
          <a:lstStyle/>
          <a:p>
            <a:fld id="{ECE20286-B4D7-4C17-8073-86BA3FF968C5}" type="slidenum">
              <a:rPr lang="en-US" altLang="zh-CN">
                <a:solidFill>
                  <a:srgbClr val="00B050"/>
                </a:solidFill>
              </a:rPr>
            </a:fld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521984" y="232851"/>
            <a:ext cx="9448832" cy="64291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将来的你一定会感谢现在拼命的自己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3912" y="5949280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</a:rPr>
              <a:t>          每天叫醒你的不是闹钟，而是心中的梦想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5" y="1124744"/>
            <a:ext cx="8248189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5303"/>
            <a:ext cx="12192000" cy="598971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常见开发语言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7699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常见开发语言：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C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C++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C#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.NET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ASP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JSP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PHP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脚本语言：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Python,Shell(Linux)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endParaRPr lang="en-US" altLang="zh-CN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38349" y="2613978"/>
            <a:ext cx="19907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489" y="3239356"/>
            <a:ext cx="30956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9100" y="3367787"/>
            <a:ext cx="26289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28" y="92416"/>
            <a:ext cx="12192000" cy="622029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WEB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Tomcat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Apache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JBoss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Weblogic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IIS WAS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91544" y="1700808"/>
            <a:ext cx="14287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9697" y="1700808"/>
            <a:ext cx="34004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8089" y="1412777"/>
            <a:ext cx="35337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91545" y="4149081"/>
            <a:ext cx="30765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3953" y="3789040"/>
            <a:ext cx="40481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6770"/>
            <a:ext cx="12192000" cy="7381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WEB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服务器：</a:t>
            </a:r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Tomcat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087" y="851595"/>
            <a:ext cx="11168270" cy="5807625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Tomcat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是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Apache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软件基金会的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Jakarta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项目中的一个核心项目，由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Apache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Sun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和其他一些公司及个人共同开发而成。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免费的开放源代码的轻量级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Web 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应用服务器，在中小型系统和并发访问用户不是很多的场合下被普遍使用，是开发和调试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JSP 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程序的首选。</a:t>
            </a:r>
            <a:endParaRPr lang="en-US" altLang="zh-CN" sz="24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Tomcat 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技术先进、性能稳定，而且免费，因而深受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爱好者的喜爱并得到了部分软件开发商的认可，成为目前比较流行的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Web 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应用服务器。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Tomcat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部分是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Apache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服务器的扩展，但它是独立运行的，所以当你运行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tomcat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时，它实际上作为一个与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Apache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独立的进程单独运行。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默认端口：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8080</a:t>
            </a:r>
            <a:endParaRPr lang="en-US" altLang="zh-CN" sz="2400" b="1" dirty="0">
              <a:solidFill>
                <a:srgbClr val="7030A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9391"/>
            <a:ext cx="10515600" cy="626165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WEB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服务器：</a:t>
            </a:r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Tomcat-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目录结构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270" y="1040433"/>
            <a:ext cx="11393556" cy="5171523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/bin：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存放启动和关闭的脚本文件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conf：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存放各种全局配置文件，其中包括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server.xml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tomcat-users.xml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和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web.xml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等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lib：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存放所需的所有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jar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文件</a:t>
            </a:r>
            <a:endParaRPr lang="en-US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/logs：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存放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Tomcat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执行时的日志文件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temp：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存放运行时所产生的临时文件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webapps：Web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发布目录，默认情况下把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应用文件放于此目录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work：JSP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生成的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Servlet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源文件和字节码文件放到这个目录下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4566"/>
            <a:ext cx="10515600" cy="648666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WEB</a:t>
            </a:r>
            <a:r>
              <a:rPr lang="zh-CN" altLang="en-US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服务器：</a:t>
            </a:r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Apache</a:t>
            </a:r>
            <a:endParaRPr lang="zh-CN" altLang="en-US" sz="4800" b="1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756" y="1149764"/>
            <a:ext cx="11327296" cy="4351338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Apache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是世界使用排名第一的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服务器。</a:t>
            </a:r>
            <a:endParaRPr lang="en-US" altLang="zh-CN" sz="24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它可以运行在几乎所有的计算机平台上，由于其跨平台和安全性被广泛使用，是最流行的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服务器端软件之一。</a:t>
            </a:r>
            <a:endParaRPr lang="en-US" altLang="zh-CN" sz="24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它快速、可靠并且可通过简单的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API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扩充，将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Perl/Python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等解释器编译到服务器中。</a:t>
            </a:r>
            <a:endParaRPr lang="en-US" altLang="zh-CN" sz="24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默认端口：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80</a:t>
            </a:r>
            <a:endParaRPr lang="en-US" altLang="zh-CN" sz="24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endParaRPr lang="en-US" altLang="zh-CN" sz="2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199"/>
            <a:ext cx="12192000" cy="777875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WEB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服务器：</a:t>
            </a:r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Apache-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目录结构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9639"/>
            <a:ext cx="10515600" cy="3382482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/bin：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存放启动和关闭的脚本文件</a:t>
            </a:r>
            <a:endParaRPr lang="zh-CN" altLang="en-US" sz="24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</a:t>
            </a:r>
            <a:r>
              <a:rPr lang="en-US" sz="2400" b="1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conf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：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存放各种全局配置文件</a:t>
            </a:r>
            <a:endParaRPr lang="zh-CN" altLang="en-US" sz="24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</a:t>
            </a:r>
            <a:r>
              <a:rPr lang="en-US" altLang="zh-CN" sz="2400" b="1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htdocs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：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编译安装时站点目录</a:t>
            </a:r>
            <a:endParaRPr lang="en-US" sz="24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/logs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：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默认日志文件存放目录。包括错误日志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400" b="1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error_log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和访问日志（</a:t>
            </a:r>
            <a:r>
              <a:rPr lang="en-US" altLang="zh-CN" sz="2400" b="1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access_log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）</a:t>
            </a:r>
            <a:endParaRPr lang="zh-CN" altLang="en-US" sz="24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/modules ：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模块目录，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apache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的各种扩展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so</a:t>
            </a:r>
            <a:endParaRPr lang="en-US" altLang="zh-CN" sz="24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7017"/>
            <a:ext cx="12192000" cy="74805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WEB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服务器：</a:t>
            </a:r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IIS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025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IIS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是由微软公司提 供的基于运行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Microsoft Windows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的互联网基本服务。</a:t>
            </a:r>
            <a:endParaRPr lang="en-US" sz="24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IIS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还包含了：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Gopher Server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TP Server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。</a:t>
            </a:r>
            <a:endParaRPr lang="en-US" altLang="zh-CN" sz="24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默认端口：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80</a:t>
            </a:r>
            <a:endParaRPr lang="en-US" altLang="zh-CN" sz="24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apache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的端口一致，所以不能同时启动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IIS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apache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，这点在工作中要非常注意。如果要同时启动，只能修改其中一个的默认端口</a:t>
            </a:r>
            <a:endParaRPr lang="en-US" altLang="zh-CN" sz="2400" b="1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林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4499</Words>
  <Application>WPS 演示</Application>
  <PresentationFormat>宽屏</PresentationFormat>
  <Paragraphs>220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黑体</vt:lpstr>
      <vt:lpstr>华文细黑</vt:lpstr>
      <vt:lpstr>微软雅黑</vt:lpstr>
      <vt:lpstr>Arial Unicode MS</vt:lpstr>
      <vt:lpstr>Calibri</vt:lpstr>
      <vt:lpstr>等线</vt:lpstr>
      <vt:lpstr>Calibri Light</vt:lpstr>
      <vt:lpstr>林山</vt:lpstr>
      <vt:lpstr>PowerPoint 演示文稿</vt:lpstr>
      <vt:lpstr>	目录</vt:lpstr>
      <vt:lpstr>	常见开发语言</vt:lpstr>
      <vt:lpstr>	WEB服务器</vt:lpstr>
      <vt:lpstr>	WEB服务器：Tomcat</vt:lpstr>
      <vt:lpstr>	WEB服务器：Tomcat-目录结构</vt:lpstr>
      <vt:lpstr>	WEB服务器：Apache</vt:lpstr>
      <vt:lpstr>	WEB服务器：Apache-目录结构</vt:lpstr>
      <vt:lpstr>	WEB服务器：IIS</vt:lpstr>
      <vt:lpstr>	其他</vt:lpstr>
      <vt:lpstr>	LJTM与LAMP(简介)</vt:lpstr>
      <vt:lpstr>	LJTM(JDK)</vt:lpstr>
      <vt:lpstr>LJTM(JDK)</vt:lpstr>
      <vt:lpstr>	LJTM(JDK)</vt:lpstr>
      <vt:lpstr>	LJTM(Tomcat)</vt:lpstr>
      <vt:lpstr>	LJTM(挂载和查看)</vt:lpstr>
      <vt:lpstr>	LJTM(MySQL安装)</vt:lpstr>
      <vt:lpstr>	LJTM(Mysql使用)</vt:lpstr>
      <vt:lpstr>	LJTM(MySQL使用)</vt:lpstr>
      <vt:lpstr>	LJTM(项目)</vt:lpstr>
      <vt:lpstr>	拓展知识</vt:lpstr>
      <vt:lpstr>将来的你一定会感谢现在拼命的自己</vt:lpstr>
    </vt:vector>
  </TitlesOfParts>
  <Company>a</Company>
  <LinksUpToDate>false</LinksUpToDate>
  <SharedDoc>false</SharedDoc>
  <HyperlinksChanged>false</HyperlinksChanged>
  <AppVersion>14.0000</AppVersion>
  <Manager>新研科技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新研科技</dc:title>
  <dc:creator>Administrator</dc:creator>
  <cp:lastModifiedBy>admin</cp:lastModifiedBy>
  <cp:revision>25</cp:revision>
  <dcterms:created xsi:type="dcterms:W3CDTF">2018-02-01T07:53:00Z</dcterms:created>
  <dcterms:modified xsi:type="dcterms:W3CDTF">2019-07-12T08:54:32Z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