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7556500" cy="106934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19100" y="904875"/>
            <a:ext cx="6715125" cy="9525"/>
          </a:xfrm>
          <a:custGeom>
            <a:avLst/>
            <a:gdLst>
              <a:gd name="connsiteX0" fmla="*/ 0 w 6715125"/>
              <a:gd name="connsiteY0" fmla="*/ 4762 h 9525"/>
              <a:gd name="connsiteX1" fmla="*/ 6715125 w 6715125"/>
              <a:gd name="connsiteY1" fmla="*/ 4762 h 95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715125" h="9525">
                <a:moveTo>
                  <a:pt x="0" y="4762"/>
                </a:moveTo>
                <a:lnTo>
                  <a:pt x="6715125" y="4762"/>
                </a:lnTo>
              </a:path>
            </a:pathLst>
          </a:custGeom>
          <a:ln w="0">
            <a:solidFill>
              <a:srgbClr val="EEEEE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19100" y="714375"/>
            <a:ext cx="6715125" cy="682625"/>
          </a:xfrm>
          <a:custGeom>
            <a:avLst/>
            <a:gdLst>
              <a:gd name="connsiteX0" fmla="*/ 0 w 6715125"/>
              <a:gd name="connsiteY0" fmla="*/ 4762 h 9525"/>
              <a:gd name="connsiteX1" fmla="*/ 6715125 w 6715125"/>
              <a:gd name="connsiteY1" fmla="*/ 4762 h 95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715125" h="9525">
                <a:moveTo>
                  <a:pt x="0" y="4762"/>
                </a:moveTo>
                <a:lnTo>
                  <a:pt x="6715125" y="4762"/>
                </a:lnTo>
              </a:path>
            </a:pathLst>
          </a:custGeom>
          <a:ln w="0">
            <a:solidFill>
              <a:srgbClr val="EEEEE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55600" y="250825"/>
            <a:ext cx="6842125" cy="12700"/>
          </a:xfrm>
          <a:custGeom>
            <a:avLst/>
            <a:gdLst>
              <a:gd name="connsiteX0" fmla="*/ 6350 w 6842125"/>
              <a:gd name="connsiteY0" fmla="*/ 6350 h 12700"/>
              <a:gd name="connsiteX1" fmla="*/ 6835775 w 6842125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842125" h="12700">
                <a:moveTo>
                  <a:pt x="6350" y="6350"/>
                </a:moveTo>
                <a:lnTo>
                  <a:pt x="683577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1"/>
          <p:cNvSpPr txBox="1"/>
          <p:nvPr/>
        </p:nvSpPr>
        <p:spPr>
          <a:xfrm>
            <a:off x="419100" y="1257300"/>
            <a:ext cx="2616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本规范基于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⼤⼩版本测试⾎的教训总结。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419100" y="1600200"/>
            <a:ext cx="20828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第⼀阶段：需求分析（技术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产品）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6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新需求是否合理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419100" y="2019300"/>
            <a:ext cx="14351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新旧需求时否存在冲突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6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理出测试重点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6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估算测试时间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419100" y="2654300"/>
            <a:ext cx="26289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不熟悉的需求点，确认（负责⼈，竞品）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6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对产品有个内在认识（初衷，流程，组成）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419100" y="3225800"/>
            <a:ext cx="11938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第⼆阶段：编写⽤例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419100" y="3429000"/>
            <a:ext cx="7620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⼤版本必写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419100" y="3632200"/>
            <a:ext cx="11684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⼩版本创造条件写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419100" y="3848100"/>
            <a:ext cx="15621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⽤例区分等级，标注重点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6" name="TextBox 1"/>
          <p:cNvSpPr txBox="1"/>
          <p:nvPr/>
        </p:nvSpPr>
        <p:spPr>
          <a:xfrm>
            <a:off x="419100" y="4051300"/>
            <a:ext cx="19685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正常情况之外注重新旧模块交互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419100" y="4267200"/>
            <a:ext cx="66294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为空（接⼝空、数据空）、加载超时、⽹络异常、重复提交、异常中断、缓存冲突、系统兼容、流程迂回、流程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419100" y="4483100"/>
            <a:ext cx="3937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中断。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419100" y="4686300"/>
            <a:ext cx="12954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维护⽤例，保存⽤例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0" name="TextBox 1"/>
          <p:cNvSpPr txBox="1"/>
          <p:nvPr/>
        </p:nvSpPr>
        <p:spPr>
          <a:xfrm>
            <a:off x="419100" y="4889500"/>
            <a:ext cx="18415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⽆旧版⽤例，做好新旧版对⽐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1" name="TextBox 1"/>
          <p:cNvSpPr txBox="1"/>
          <p:nvPr/>
        </p:nvSpPr>
        <p:spPr>
          <a:xfrm>
            <a:off x="419100" y="5105400"/>
            <a:ext cx="45212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界⾯显⽰以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720P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机型为准，兼顾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480/540/1080/2k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屏下不错位，位置适宜。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6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不同⽹络下的测试，电信、联通、移动。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wif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、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4G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、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3G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、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2G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1"/>
          <p:cNvSpPr txBox="1"/>
          <p:nvPr/>
        </p:nvSpPr>
        <p:spPr>
          <a:xfrm>
            <a:off x="419100" y="5524500"/>
            <a:ext cx="4927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安卓版本兼容两个要素：品牌（三星、华为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···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）、系统版本（由最低版本算起）。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3" name="TextBox 1"/>
          <p:cNvSpPr txBox="1"/>
          <p:nvPr/>
        </p:nvSpPr>
        <p:spPr>
          <a:xfrm>
            <a:off x="419100" y="5880100"/>
            <a:ext cx="11938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第三阶段：执⾏⽤例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4" name="TextBox 1"/>
          <p:cNvSpPr txBox="1"/>
          <p:nvPr/>
        </p:nvSpPr>
        <p:spPr>
          <a:xfrm>
            <a:off x="419100" y="6083300"/>
            <a:ext cx="14351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单个⽤例执⾏情况记录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5" name="TextBox 1"/>
          <p:cNvSpPr txBox="1"/>
          <p:nvPr/>
        </p:nvSpPr>
        <p:spPr>
          <a:xfrm>
            <a:off x="419100" y="6286500"/>
            <a:ext cx="19685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执⾏过程中形成新的⽤例要加⼊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6" name="TextBox 1"/>
          <p:cNvSpPr txBox="1"/>
          <p:nvPr/>
        </p:nvSpPr>
        <p:spPr>
          <a:xfrm>
            <a:off x="419100" y="6502400"/>
            <a:ext cx="31623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优先执⾏重点功能⽤例（⽂档底部有重点功能说明）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7" name="TextBox 1"/>
          <p:cNvSpPr txBox="1"/>
          <p:nvPr/>
        </p:nvSpPr>
        <p:spPr>
          <a:xfrm>
            <a:off x="419100" y="6858000"/>
            <a:ext cx="11938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第四阶段：回归测试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8" name="TextBox 1"/>
          <p:cNvSpPr txBox="1"/>
          <p:nvPr/>
        </p:nvSpPr>
        <p:spPr>
          <a:xfrm>
            <a:off x="419100" y="7061200"/>
            <a:ext cx="2235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与上⼀阶段存在交叉，注意做好记录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9" name="TextBox 1"/>
          <p:cNvSpPr txBox="1"/>
          <p:nvPr/>
        </p:nvSpPr>
        <p:spPr>
          <a:xfrm>
            <a:off x="419100" y="7277100"/>
            <a:ext cx="33909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第三阶段⽤例未跑完的前提下，只需要验证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bug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是否修复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30" name="TextBox 1"/>
          <p:cNvSpPr txBox="1"/>
          <p:nvPr/>
        </p:nvSpPr>
        <p:spPr>
          <a:xfrm>
            <a:off x="419100" y="7480300"/>
            <a:ext cx="39243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第三阶段⽤例跑完的情况下，重点就修复的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bug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进⾏关联⽤例回归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31" name="TextBox 1"/>
          <p:cNvSpPr txBox="1"/>
          <p:nvPr/>
        </p:nvSpPr>
        <p:spPr>
          <a:xfrm>
            <a:off x="419100" y="7835900"/>
            <a:ext cx="11938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第五阶段：终版测试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32" name="TextBox 1"/>
          <p:cNvSpPr txBox="1"/>
          <p:nvPr/>
        </p:nvSpPr>
        <p:spPr>
          <a:xfrm>
            <a:off x="419100" y="8039100"/>
            <a:ext cx="13462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跑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monkey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测试崩溃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6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跑⼀遍重点⽤例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+bug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1"/>
          <p:cNvSpPr txBox="1"/>
          <p:nvPr/>
        </p:nvSpPr>
        <p:spPr>
          <a:xfrm>
            <a:off x="419100" y="8458200"/>
            <a:ext cx="15621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测试基本功能，升级功能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6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向产品讨要更新说明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34" name="TextBox 1"/>
          <p:cNvSpPr txBox="1"/>
          <p:nvPr/>
        </p:nvSpPr>
        <p:spPr>
          <a:xfrm>
            <a:off x="419100" y="9029700"/>
            <a:ext cx="11938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第六阶段：提交验收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35" name="TextBox 1"/>
          <p:cNvSpPr txBox="1"/>
          <p:nvPr/>
        </p:nvSpPr>
        <p:spPr>
          <a:xfrm>
            <a:off x="419100" y="9232900"/>
            <a:ext cx="2235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记录验收中的点，视产品决定是否改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36" name="TextBox 1"/>
          <p:cNvSpPr txBox="1"/>
          <p:nvPr/>
        </p:nvSpPr>
        <p:spPr>
          <a:xfrm>
            <a:off x="419100" y="9588500"/>
            <a:ext cx="9271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第七阶段：上线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37" name="TextBox 1"/>
          <p:cNvSpPr txBox="1"/>
          <p:nvPr/>
        </p:nvSpPr>
        <p:spPr>
          <a:xfrm>
            <a:off x="419100" y="9791700"/>
            <a:ext cx="39624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保留⼀部⼿机始终是线上版本，⽤他升级到最新版本，确认包功能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6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观察友盟数据半⼩时，观看错误率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38" name="TextBox 1"/>
          <p:cNvSpPr txBox="1"/>
          <p:nvPr/>
        </p:nvSpPr>
        <p:spPr>
          <a:xfrm>
            <a:off x="3683000" y="10337800"/>
            <a:ext cx="1651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1/2</a:t>
            </a:r>
            <a:endParaRPr lang="en-US" altLang="zh-CN" sz="1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55600" y="250825"/>
            <a:ext cx="6842125" cy="12700"/>
          </a:xfrm>
          <a:custGeom>
            <a:avLst/>
            <a:gdLst>
              <a:gd name="connsiteX0" fmla="*/ 6350 w 6842125"/>
              <a:gd name="connsiteY0" fmla="*/ 6350 h 12700"/>
              <a:gd name="connsiteX1" fmla="*/ 6835775 w 6842125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842125" h="12700">
                <a:moveTo>
                  <a:pt x="6350" y="6350"/>
                </a:moveTo>
                <a:lnTo>
                  <a:pt x="683577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19100" y="355600"/>
            <a:ext cx="19304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知会客服、产品，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已经上线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6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留意观察⽤户反馈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419100" y="927100"/>
            <a:ext cx="10541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第⼋阶段：铺渠道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419100" y="1130300"/>
            <a:ext cx="17018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友盟数据正常，即可以开始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419100" y="1333500"/>
            <a:ext cx="19685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官⽅渠道、其他渠道都需要检查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6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将新包备份在案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419100" y="1905000"/>
            <a:ext cx="29591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第九阶段：（阿⾥百川、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QQ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等，各渠道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评价）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6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观察⽤户反馈，尝试复现⽤户的问题。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6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知会开发抽空处理友盟上⾯上报的错误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419100" y="2667000"/>
            <a:ext cx="5588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XX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阶段：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419100" y="2882900"/>
            <a:ext cx="38354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新包出现崩溃异常、功能异常，第⼀时间了解原因，知会产品。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419100" y="3086100"/>
            <a:ext cx="6197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通⽤处理⽅式：停⽌版本更新，视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bug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严重程度、已更新⽤户数量，采取平版本更新或者升级版本更新。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419100" y="3441700"/>
            <a:ext cx="2082800" cy="977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以视频类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为例，定位主要功能：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6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①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观看视频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6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②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视频离线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6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③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送礼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6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④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评论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419100" y="4495800"/>
            <a:ext cx="9144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⑤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个⼈信息管理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6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⑥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充值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419100" y="4914900"/>
            <a:ext cx="5588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⑦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购买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vip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6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⑧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搜索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6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⑨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分享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6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⑩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收藏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419100" y="5740400"/>
            <a:ext cx="7874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⑪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聊天加好友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6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⑫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⼴告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419100" y="6311900"/>
            <a:ext cx="6489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主要功能确认标准：⽤户经常⽤的，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的卖点，涉及营收的。需严重关注，覆盖多品牌，多系统版本机器的兼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6" name="TextBox 1"/>
          <p:cNvSpPr txBox="1"/>
          <p:nvPr/>
        </p:nvSpPr>
        <p:spPr>
          <a:xfrm>
            <a:off x="419100" y="6527800"/>
            <a:ext cx="2540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容。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3683000" y="10337800"/>
            <a:ext cx="1651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2/2</a:t>
            </a:r>
            <a:endParaRPr lang="en-US" altLang="zh-CN" sz="1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1003</Words>
  <Application>WPS 演示</Application>
  <PresentationFormat>On-screen Show (4:3)</PresentationFormat>
  <Paragraphs>113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Times New Roman</vt:lpstr>
      <vt:lpstr>Calibri</vt:lpstr>
      <vt:lpstr>Arial Unicode MS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专治熊孩子</cp:lastModifiedBy>
  <cp:revision>4</cp:revision>
  <dcterms:created xsi:type="dcterms:W3CDTF">2006-08-16T00:00:00Z</dcterms:created>
  <dcterms:modified xsi:type="dcterms:W3CDTF">2019-08-14T14:54:06Z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