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7556500" cy="106934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6400" y="6477000"/>
            <a:ext cx="190500" cy="318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673100" y="6477000"/>
            <a:ext cx="4559300" cy="317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启动⼊⼝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桌⾯正常启动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最近运⾏启动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所有程序列表中启动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锁屏快捷启动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其他⼊⼝：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从其他程序开启应⽤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从外部以⽂件形式打开应⽤（如果有）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退回时启动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从其他程序退回时回到被测应⽤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被测应⽤打开其他应⽤再从桌⾯图标启动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异常启动：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崩溃后启动，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写⽂件时被强制杀进程后启动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⽹络请求未收到回包强制杀进程后再启动，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⽹络超时时启动（启动需要有超时机制）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⾸次启动和⼆次启动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是否出现欢迎界⾯，欢迎界⾯的停留时间合理，欢迎界⾯后是否正常进⼊应⽤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⾸次启动时间是否合理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该拉取的信息是否正确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桌⾯图标是否创建成功，功能启动快捷键创建是否成功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95300" y="114300"/>
            <a:ext cx="5524500" cy="61626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		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功能测试总结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0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			</a:t>
            </a: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1" action="ppaction://hlinksldjump"/>
              </a:rPr>
              <a:t>功能测试总结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1" action="ppaction://hlinksldjump"/>
              </a:rPr>
              <a:t>启动（重点）：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功能介绍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/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引导图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/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流量提⽰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权限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⽂件错误（了解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)</a:t>
            </a:r>
            <a:endParaRPr lang="en-US" altLang="zh-CN" sz="1050" dirty="0" smtClean="0">
              <a:solidFill>
                <a:srgbClr val="0088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屏幕旋转（了解）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流量：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缓存（了解）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正常中断（重点）所有功能测试场景都必须要考虑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异常中断（重点）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⽤户体验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3" action="ppaction://hlinksldjump"/>
              </a:rPr>
              <a:t>界⾯易⽤性测试：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3" action="ppaction://hlinksldjump"/>
              </a:rPr>
              <a:t>安装和卸载（重点）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3" action="ppaction://hlinksldjump"/>
              </a:rPr>
              <a:t>升级（重点）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4" action="ppaction://hlinksldjump"/>
              </a:rPr>
              <a:t>列表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4" action="ppaction://hlinksldjump"/>
              </a:rPr>
              <a:t>双卡双待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4" action="ppaction://hlinksldjump"/>
              </a:rPr>
              <a:t>系统配置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4" action="ppaction://hlinksldjump"/>
              </a:rPr>
              <a:t>竞品对⽐测试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4" action="ppaction://hlinksldjump"/>
              </a:rPr>
              <a:t>⽹络测试：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4" action="ppaction://hlinksldjump"/>
              </a:rPr>
              <a:t>共性功能测试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4" action="ppaction://hlinksldjump"/>
              </a:rPr>
              <a:t>注册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4" action="ppaction://hlinksldjump"/>
              </a:rPr>
              <a:t>登录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5" action="ppaction://hlinksldjump"/>
              </a:rPr>
              <a:t>注销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5" action="ppaction://hlinksldjump"/>
              </a:rPr>
              <a:t>应⽤前后台切换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5" action="ppaction://hlinksldjump"/>
              </a:rPr>
              <a:t>免登录：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5" action="ppaction://hlinksldjump"/>
              </a:rPr>
              <a:t>数据更新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5" action="ppaction://hlinksldjump"/>
              </a:rPr>
              <a:t>定位、相机、语⾳、蓝⽛等服务：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5" action="ppaction://hlinksldjump"/>
              </a:rPr>
              <a:t>时间测试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5" action="ppaction://hlinksldjump"/>
              </a:rPr>
              <a:t>推送测试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5" action="ppaction://hlinksldjump"/>
              </a:rPr>
              <a:t>交叉事件测试：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sz="187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功能测试总结</a:t>
            </a:r>
            <a:endParaRPr lang="en-US" altLang="zh-CN" sz="187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31800" algn="l"/>
                <a:tab pos="685800" algn="l"/>
                <a:tab pos="952500" algn="l"/>
                <a:tab pos="2908300" algn="l"/>
                <a:tab pos="5524500" algn="l"/>
              </a:tabLst>
            </a:pP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启动（重点）：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06400" y="9677400"/>
            <a:ext cx="41275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66700" algn="l"/>
                <a:tab pos="32766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（某些安卓⼿机会有在桌⾯创建应⽤内某个功能的快捷键的需求）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266700" algn="l"/>
                <a:tab pos="32766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带登陆的应⽤是否⼆次启动的时候正常登录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266700" algn="l"/>
                <a:tab pos="32766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启动后状态检查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266700" algn="l"/>
                <a:tab pos="32766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启动后状态检查：如初始化信息、初始状态、启动对⽹络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500"/>
              </a:lnSpc>
              <a:tabLst>
                <a:tab pos="266700" algn="l"/>
                <a:tab pos="32766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1/5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2600" y="7162800"/>
            <a:ext cx="1143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673100" y="7175500"/>
            <a:ext cx="40640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在所有界⾯执⾏锁屏操作，解锁后观察是否正常运⾏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在所有界⾯执⾏长时间锁屏操作，解锁后观察是否正常运⾏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在所有界⾯，和所有过程，按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键切后台，再切回时观察是否正常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在所有的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过程中，按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键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在所有的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过程中，按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键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界⾯切换动画时尝试多次按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键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正常的点击动作，尝试快速按两次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后摄像头和前摄像头⽆法同时启动，后摄像头启动还包括打开闪光灯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19100" y="8394700"/>
            <a:ext cx="64643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76200" algn="l"/>
                <a:tab pos="2540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（与⼿电筒类应⽤的兼容性）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检查键盘展开和收起的时机，与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、锁屏组合测试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从第三⽅启动后，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键回到桌⾯，再从桌⾯打开被测应⽤，显⽰是否正确（应确定是显⽰第三⽅启动界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⾯，还是显⽰程序正常启动界⾯，前者如微信，后者如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QQ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异常中断（重点）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82600" y="9474200"/>
            <a:ext cx="11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19100" y="114300"/>
            <a:ext cx="6654800" cy="693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功能测试总结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1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启动进程服务检查：进程名、进程数、服务名、服务数、第三⽅调⽤的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如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功能介绍</a:t>
            </a:r>
            <a:r>
              <a:rPr lang="en-US" altLang="zh-CN" sz="142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引导图</a:t>
            </a:r>
            <a:r>
              <a:rPr lang="en-US" altLang="zh-CN" sz="142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流量提⽰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全新安装程序第⼀次启动，会有些初始化，或者弹框提⽰，功能介绍，当外部打开，⽐如第三⽅打开（⼀般不算做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第⼀次启动）后，再启动程序，检查该有的动作是否都有。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权限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0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当某些权限被系统禁⽌时，是否可以正常使⽤，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需要注意的权限：麦克风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摄像头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定位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短信息等权限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在做兼容性测试时，需要特别注意权限管理较严的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，⽐如魅族在摄像头等权限为默认关闭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第三⽅安全软件弹框请求禁⽌权限时，选择后，是否会影响到被测应⽤的正常流程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⽂件错误（了解</a:t>
            </a:r>
            <a:r>
              <a:rPr lang="en-US" altLang="zh-CN" sz="142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425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使⽤错误的⽂件类型（但是有正确的后缀名），替代被测应⽤使⽤的⽂件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从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上传到设备的⽂件如果有中⽂名，会⽣成⼀个错误的⽂件，被测应⽤需要适应这种错误情况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屏幕旋转（了解）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0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确认哪些界⾯是需要允许横屏或者禁⽌横屏的（需求）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将屏幕锁定为竖屏或者横屏，在⼏个界⾯跳转，界⾯是否正常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当适应横屏时，是否对横屏进⾏了适配（屏幕尺⼨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兼容性测试）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流量：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流量是⽤户⽐较关注的，流量在不同场景要求是不⼀样的，流量会跟性能有关系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⾸次启动应⽤的流量是否符合预期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在主界⾯有很多图⽚时，是否已经达到图⽚⽂件⼤⼩与显⽰效果的平衡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当需要使⽤较⼤的⽹络流量时（加载⼤图⽚，视频播放缓冲，下载更新包），给出⽤户友好提⽰，显⽰出当前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⽹速或者进度，对⽤户来说更友善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缓存（了解）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0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缓存地址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/sdcard/data/com.your.package/cache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卸载后将删除缓存，其中是否存在不应该删除的⽂件（下载⽂件，⽤户资料）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缓存易被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360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⼿机卫⼠，猎豹清理⼤师等清理，需检查该⽂件夹是否放了适合的⽂件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  <a:tab pos="2540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正常中断（重点）所有功能测试场景都必须要考虑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73100" y="9474200"/>
            <a:ext cx="39878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009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断电后重启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3009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当界⾯被意外崩溃，是否可以重启界⾯，并且恢复到崩溃之前的状态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3009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来电结束后，返回被测应⽤界⾯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3009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在某些特殊情况下，来电后，移动⽹络会被切断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0099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27050" y="436562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527050" y="451802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27050" y="467042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27050" y="497522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27050" y="512762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27050" y="528002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27050" y="543242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27050" y="558482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27050" y="573722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27050" y="588962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27050" y="604202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27050" y="619442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27050" y="634682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27050" y="649922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19100" y="660400"/>
            <a:ext cx="1778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673100" y="673100"/>
            <a:ext cx="49276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以最挑剔最⽆理的⽤户⾓度来使⽤应⽤的主打功能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是否每个动作都有反馈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每个按钮都有按下的状态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当界⾯有返回按钮时，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将执⾏同样的操作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当图⽚需要⽹络拉取，或者⽆图⽚时，是否有默认图⽚替代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开启开发者选项，勾选显⽰布局边界，检查每⼀个按钮的可点击范围是否合理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多语⾔：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其他语⾔的语⾔习惯（如繁体）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英⽂注意复数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多语⾔下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需要特别检查以图⽚形式展⽰的⽂案（如功能引导，启动引导图）⼀致性。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如果在简体下载了⼀个⽂件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创建了⼀个快捷⽅式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进⾏了⼀笔购买，马上切换语⾔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406400" y="2501900"/>
            <a:ext cx="5994400" cy="444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去做⼀次同样的动作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检查英⽂语⾔下的切断、断⾏是否正确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当⽂字长度不⼀致时，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界⾯是否能正常适配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界⾯易⽤性测试：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88900" algn="l"/>
                <a:tab pos="2667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符合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或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体验规范；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体验规范：长按弹出删除选项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体验规范：左滑弹出删除选项、左右滑动可翻页　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符合⽤户体验规范：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是否有空数据界⾯设计，引导⽤户去执⾏操作。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是否滥⽤⽤户引导。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是否有不可点击的效果，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如：你的按钮此时处于不可⽤状态，那么⼀定要灰掉，或者拿掉按钮，否则会给⽤户误导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菜单层次是否太深；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交互流程分⽀是否太多；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相关的选项是否离得很远；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界⾯中按钮可点击范围是否适中；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当切换标签的时候，内容跟着切换；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是否定义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的逻辑。涉及软硬件交互时，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键应具体定义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是否有横屏模式的设计，应⽤⼀般需要⽀持横屏模式，即⾃适应设计；　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在不同的页⾯是否有导航连接、导航与页⾯风格⼀致；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是否需要搜索；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图⽚质量、同⼀页⾯图⽚颜⾊不宜过多、同⼀页⾯标签风格统⼀；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⽂案：输⼊框中说明⽂字、页⾯⽂字正确性、敏感词汇、敏感图⽚（设计专利、版权、隐私等）；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安装和卸载（重点）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419100" y="7061200"/>
            <a:ext cx="1778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673100" y="7073900"/>
            <a:ext cx="45212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真机上安装、卸载、⾼版本覆盖安装、低版本覆盖安装、卸载后安装⾼版本；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安装关注点：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版本号、渠道号、数字签名（⽤抓包⼯具辅助查看）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安装成功后启动向导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安装过程中对意外情况的处理（取消、死机、重启、断电、内存不⾜、断⽹）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安装进度条、安装主要功能流程验证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卸载关注点：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卸载过程中的意外情况处理（取消、死机、重启、断电、内存不⾜、断⽹）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卸载进度条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卸载的⽅式：⼿机菜单桌⾯卸载，第三⽅卸载，应⽤商店卸载，系统设置卸载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第三⽅软件协助安装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495300" y="8915400"/>
            <a:ext cx="1079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升级（重点）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482600" y="9220200"/>
            <a:ext cx="1143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673100" y="9220200"/>
            <a:ext cx="48641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是否有完整的升级策略（强制升级，灰度发布）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下载升级包过程中是否可以取消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升级包下载是否可以续传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升级过程是否可以中断（取消按钮，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键）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系统第⼀次安装⾮官⽅市场应⽤，需要⼿动取消限制，此过程是否会影响到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419100" y="114300"/>
            <a:ext cx="3721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功能测试总结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984500" algn="l"/>
              </a:tabLst>
            </a:pP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⽤户体验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495300" y="9982200"/>
            <a:ext cx="3378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77800" algn="l"/>
                <a:tab pos="31750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包安装（正对预装应⽤的测试）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177800" algn="l"/>
                <a:tab pos="31750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在没有更新或者⽹络时，需要给予⽤户正确的信息表达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500"/>
              </a:lnSpc>
              <a:tabLst>
                <a:tab pos="177800" algn="l"/>
                <a:tab pos="31750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27050" y="811847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527050" y="827087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27050" y="842327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27050" y="857567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27050" y="907097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27050" y="922337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27050" y="937577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27050" y="952817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27050" y="968057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27050" y="983297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27050" y="998537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27050" y="1013777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"/>
          <p:cNvSpPr txBox="1"/>
          <p:nvPr/>
        </p:nvSpPr>
        <p:spPr>
          <a:xfrm>
            <a:off x="406400" y="355600"/>
            <a:ext cx="1905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889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673100" y="368300"/>
            <a:ext cx="63881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如果升级有忽略本次版本升级，那么当有新的升级版本时，是否还有提⽰升级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收到升级提⽰后，下载了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并未安装，同名替换该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，下次再收到升级提⽰后，是否正常升级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应⽤外部升级：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应⽤如果是跳⽹页下载安装包升级，需要在⽂件名加版本号或者标识，防⽌浏览器下载时有缓存，⽽⽆法安装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最新版本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交由系统下载升级安装包，尝试进⾏两次版本升级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后台更新（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的⾃动更新）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跨版本升级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升级过程中异常情况的处理（取消、死机、重启、断电、内存不⾜、断⽹）、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升级进度条、不同⽹络下升级；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第三⽅软件⽀持：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itools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、豌⾖荚、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助⼿、华为助⼿、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360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、应⽤宝等；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482600" y="2209800"/>
            <a:ext cx="56515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列表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000"/>
              </a:lnSpc>
              <a:tabLst>
                <a:tab pos="1905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列表中的⽂字长度超过限制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1905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点击列表项返回后的列表项的状态变化（尤其在有多个进度条存在时，需要注意状态）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1905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上下滑动时，是否可接受卡顿（帧率）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90500" algn="l"/>
              </a:tabLst>
            </a:pP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双卡双待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000"/>
              </a:lnSpc>
              <a:tabLst>
                <a:tab pos="1905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当⼿机为双卡双待时，影响到的功能有：需要获取⼿机号码的功能，如⽀付；⾃动读取短信息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⽹络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1905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是否以较好的体验从⽹络问题导致的数据问题中恢复界⾯展⽰数据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1905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是否每个需要⽹络请求的操作，都有做超时处理，并且测试出他的超时时间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1905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检查每⼀个需要⽹路请求的动作在⽹络延迟，服务器发⽣错误时，界⾯的响应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90500" algn="l"/>
              </a:tabLst>
            </a:pP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系统配置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482600" y="4686300"/>
            <a:ext cx="11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73100" y="4686300"/>
            <a:ext cx="23876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进程管理：省电管理、后台进程驻留管理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显⽰管理：字体⼤⼩、字体类型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语⾔环境：语⾔环境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横竖屏配置：是否⽀持横竖屏⾃适应处理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3403600" y="114300"/>
            <a:ext cx="736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功能测试总结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419100" y="5473700"/>
            <a:ext cx="5715000" cy="500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竞品对⽐测试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0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功能⽅⾯：与同类竞品软件在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设计，交互体验等⽅⾯进⾏对⽐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性能⽅⾯：同类竞品软件在性能、耗电、流量等⽅⾯⾄少与对⽅持平，最好不要低于对⽅太多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⽹络测试：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0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⽆⽹络测试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弱⽹测试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外⽹测试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共性功能测试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根据需求⽂档、原型图和设计稿验证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各个功能的实现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注册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7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⽤户名密码的输⼊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⽤户名密码长度限制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注册后的页⾯提⽰（⼿机短信提⽰）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前台和后台数据⼀致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登录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7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⽤户名密码的输⼊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⾮法登录次数限制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多设备登录（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现有原则，⼀个应⽤同时只允许⼀台设备登录）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禁⽤账号登录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登录成功信息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登录后有注销按钮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登录超时处理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登录过程断⽹处理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1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/5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27050" y="42227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0"/>
                  <a:pt x="35921" y="44450"/>
                  <a:pt x="25400" y="44450"/>
                </a:cubicBezTo>
                <a:cubicBezTo>
                  <a:pt x="14878" y="44450"/>
                  <a:pt x="6350" y="35920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482600" y="1498600"/>
            <a:ext cx="1143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73100" y="1498600"/>
            <a:ext cx="30607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前后台切换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锁屏解屏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电话中断后回到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必须处理的提⽰框处理后回到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杀掉进程后重新启动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有数据交换的页⾯注意进⾏前后台切换以及锁屏解屏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95300" y="2540000"/>
            <a:ext cx="21717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免登录：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登录后杀掉进程重新启动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⽆⽹络、切换⽤户登录、密码更换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主动退出登录下次启动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数据更新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82600" y="3556000"/>
            <a:ext cx="1143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73100" y="3568700"/>
            <a:ext cx="34544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⼿动或⾃动刷新、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从后台切换到前台时数据更新、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实时更新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定时更新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数据展⽰的处理逻辑（服务器获取、本地缓存）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更新异常处理（弱⽹、断⽹、服务器响应异常、数据为空）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95300" y="114300"/>
            <a:ext cx="36449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77800" algn="l"/>
                <a:tab pos="29083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功能测试总结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000"/>
              </a:lnSpc>
              <a:tabLst>
                <a:tab pos="177800" algn="l"/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登录过程切换⽹络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177800" algn="l"/>
                <a:tab pos="29083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注销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800"/>
              </a:lnSpc>
              <a:tabLst>
                <a:tab pos="177800" algn="l"/>
                <a:tab pos="29083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注销后新账号登录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177800" algn="l"/>
                <a:tab pos="29083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取消注销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177800" algn="l"/>
                <a:tab pos="29083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应⽤前后台切换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95300" y="4597400"/>
            <a:ext cx="3365500" cy="586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1750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定位、相机、语⾳、蓝⽛等服务：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800"/>
              </a:lnSpc>
              <a:tabLst>
                <a:tab pos="31750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已开启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31750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未开启根据提⽰开启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31750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未开启并拒绝开启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1750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时间测试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800"/>
              </a:lnSpc>
              <a:tabLst>
                <a:tab pos="31750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修改⼿机时区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1750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推送测试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800"/>
              </a:lnSpc>
              <a:tabLst>
                <a:tab pos="31750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推送消息内容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31750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推送消息链接跳转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31750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免打扰或拒绝接收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1750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交叉事件测试：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1750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5/5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4469</Words>
  <Application>WPS 演示</Application>
  <PresentationFormat>On-screen Show (4:3)</PresentationFormat>
  <Paragraphs>435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专治熊孩子</cp:lastModifiedBy>
  <cp:revision>4</cp:revision>
  <dcterms:created xsi:type="dcterms:W3CDTF">2006-08-16T00:00:00Z</dcterms:created>
  <dcterms:modified xsi:type="dcterms:W3CDTF">2019-08-14T16:00:13Z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