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gt.qq.com/download.html" TargetMode="External"/><Relationship Id="rId1" Type="http://schemas.openxmlformats.org/officeDocument/2006/relationships/hyperlink" Target="http://gt.qq.com/do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19100" y="3952875"/>
            <a:ext cx="6715125" cy="95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EEEEE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9100" y="3962400"/>
            <a:ext cx="6715125" cy="9525"/>
          </a:xfrm>
          <a:custGeom>
            <a:avLst/>
            <a:gdLst>
              <a:gd name="connsiteX0" fmla="*/ 0 w 6715125"/>
              <a:gd name="connsiteY0" fmla="*/ 4762 h 9525"/>
              <a:gd name="connsiteX1" fmla="*/ 6715125 w 6715125"/>
              <a:gd name="connsiteY1" fmla="*/ 4762 h 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5125" h="9525">
                <a:moveTo>
                  <a:pt x="0" y="4762"/>
                </a:moveTo>
                <a:lnTo>
                  <a:pt x="6715125" y="4762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050" y="8128000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7050" y="8280400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7050" y="8432800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482600" y="5905500"/>
            <a:ext cx="11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73100" y="5905500"/>
            <a:ext cx="6350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评估典型⽤户应⽤场景下，系统资源的使⽤情况；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⼤数据测试（如需要读取⽤户通讯录的情况）、⼤批量执⾏某个动作或者组合、或者使⽤了其他第三⽅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不同⽹络响应速度、服务器接⼝压⼒测试；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与竞品的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（基线测试）；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19100" y="6515100"/>
            <a:ext cx="6604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占⽤，内存，流量，耗时等数据，必须有标准和参考值（可以是市场上同类应⽤的类似操作的表现，或者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同应⽤的不同版本测试）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VWILL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⽣活馆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百思不得其姐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内涵段⼦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⽅法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可以⽤接⼝的性能测试或者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的性能测试⽅法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2600" y="7391400"/>
            <a:ext cx="11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73100" y="7391400"/>
            <a:ext cx="5905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稳定性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⽅法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利⽤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选择某些场景做持续反复操作结合友盟收集统计测试数据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以衡量系统的稳定性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友盟埋点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⽇志分析⼯具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系统监控⼯具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场景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19100" y="101600"/>
            <a:ext cx="6705600" cy="5688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			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sldjump"/>
              </a:rPr>
              <a:t>APP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性能测试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移动端的性能测试类型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性能指标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性能测试场景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性能测试的⼯具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测试：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1" action="ppaction://hlinksldjump"/>
              </a:rPr>
              <a:t>什么是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sldjump"/>
              </a:rPr>
              <a:t>Monkey</a:t>
            </a:r>
            <a:endParaRPr lang="en-US" altLang="zh-CN" sz="1050" dirty="0" smtClean="0">
              <a:solidFill>
                <a:srgbClr val="0088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作⽤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程序介绍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命令如何启动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测试相关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adb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命令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指令基本参数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2" action="ppaction://hlinksldjump"/>
              </a:rPr>
              <a:t>基础参数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发送的事件类型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停⽌并报错原因分析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	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调试选项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monkey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3" action="ppaction://hlinksldjump"/>
              </a:rPr>
              <a:t>⽇志分析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GT</a:t>
            </a:r>
            <a:r>
              <a:rPr lang="en-US" altLang="zh-CN" sz="1050" dirty="0" smtClean="0">
                <a:solidFill>
                  <a:srgbClr val="0088CC"/>
                </a:solidFill>
                <a:latin typeface="微软雅黑" panose="020B0503020204020204" pitchFamily="18" charset="-122"/>
                <a:cs typeface="微软雅黑" panose="020B0503020204020204" pitchFamily="18" charset="-122"/>
                <a:hlinkClick r:id="rId4" action="ppaction://hlinksldjump"/>
              </a:rPr>
              <a:t>⼯具介绍</a:t>
            </a:r>
            <a:endParaRPr lang="en-US" altLang="zh-CN" sz="1050" dirty="0" smtClean="0">
              <a:solidFill>
                <a:srgbClr val="0088CC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移动端的性能测试类型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的客户端性能测试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后台服务的接⼝性能测试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性能指标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性能指标：如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内存、响应时长、电量、流量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762000" algn="l"/>
                <a:tab pos="1028700" algn="l"/>
                <a:tab pos="1282700" algn="l"/>
                <a:tab pos="2971800" algn="l"/>
                <a:tab pos="56007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性能测试场景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19100" y="8064500"/>
            <a:ext cx="65532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随机测试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多个运⾏中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切换测试；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各种事件打扰，如插拔数据线、电话打扰、收发短信、切换⽹络、浏览⽹络、使⽤蓝⽛传送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接收数据、相机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流畅度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列表滑动、返回进⼊、快速点击（这个⾁眼不好评判，可以借助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，⼀般打分在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分以上是⽐较好的）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性能测试的⼯具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结合性能测试⼯具（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anothermoniter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、腾讯的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）监控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、内存、流量、耗电量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测试：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什么是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tabLst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050" y="4718050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27050" y="4870450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482600" y="1117600"/>
            <a:ext cx="1143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73100" y="1117600"/>
            <a:ext cx="53213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主要⽤于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的压⼒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稳定性测试的⼯具，测试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是否会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根据⼀个指定的命令脚本模拟按键，但是不⽀持条件判断和读取待测界⾯信息执⾏验证操作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什么时候运⾏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打包转测试功能测试的同时跑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当界⾯和参数有修改时可以运⾏⼀次；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测试时间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⼀般进⾏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个⼩时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101600"/>
            <a:ext cx="65786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29718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100"/>
              </a:lnSpc>
              <a:tabLst>
                <a:tab pos="76200" algn="l"/>
                <a:tab pos="29718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测试，就像⼀只猴⼦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乱敲键盘在测试。通过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程序模拟⽤户触摸屏幕、滑动、按键等操作来对设备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76200" algn="l"/>
                <a:tab pos="29718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上的程序进⾏压⼒测试，检测程序多久的时间会发⽣异常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(crash).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" algn="l"/>
                <a:tab pos="29718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作⽤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2159000"/>
            <a:ext cx="6654800" cy="831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程序介绍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程序由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系统⾃带，使⽤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语⾔写成，在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⽂件系统中的存放路径是：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/system/f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ramework/monkey.jar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脚本在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⽂件系统中的存放路径：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/system/bin/monkey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命令如何启动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｛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命令参数｝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测试相关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查询连接的设备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⽂件路径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查看安装⽂件以后的包名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/data/data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badging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D:\QSHealthMD.apk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命令可执⾏⽂件在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sdk\build-tools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包的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packageName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versionCode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applicationLabel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launcherActivity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等各种详细信息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列出所有的包名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|grep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vwill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列出所有的安装应⽤的信息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|grep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vwill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查看某个包的具体信息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com.android.XXX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指令基本参数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8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基础参数</a:t>
            </a:r>
            <a:endParaRPr lang="en-US" altLang="zh-CN" sz="8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⽤此参数指定⼀个或多个包。指定后只允许系统启动指定的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。不指定包则默认允许系统启动设备中的所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⽤亍指定反馈信息级别（信息级别就是⽇志的详细程度），总共分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个级别：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缺省值，仅提供启动提⽰、测试完成和最终结果等少量信息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提供较为详细的⽇志，包括每个发送到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的事件信息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的归定的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最详细的⽇志，包括了测试中选中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未选中的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信息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的所有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ps: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可以将输出⽇志重定向到本地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3500" algn="l"/>
                <a:tab pos="76200" algn="l"/>
                <a:tab pos="254000" algn="l"/>
                <a:tab pos="32512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2/4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050" y="100806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27050" y="10233025"/>
            <a:ext cx="50800" cy="50800"/>
          </a:xfrm>
          <a:custGeom>
            <a:avLst/>
            <a:gdLst>
              <a:gd name="connsiteX0" fmla="*/ 44450 w 50800"/>
              <a:gd name="connsiteY0" fmla="*/ 25400 h 50800"/>
              <a:gd name="connsiteX1" fmla="*/ 25400 w 50800"/>
              <a:gd name="connsiteY1" fmla="*/ 44450 h 50800"/>
              <a:gd name="connsiteX2" fmla="*/ 6350 w 50800"/>
              <a:gd name="connsiteY2" fmla="*/ 25400 h 50800"/>
              <a:gd name="connsiteX3" fmla="*/ 25400 w 50800"/>
              <a:gd name="connsiteY3" fmla="*/ 6350 h 50800"/>
              <a:gd name="connsiteX4" fmla="*/ 44450 w 50800"/>
              <a:gd name="connsiteY4" fmla="*/ 254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800" h="50800">
                <a:moveTo>
                  <a:pt x="44450" y="25400"/>
                </a:moveTo>
                <a:cubicBezTo>
                  <a:pt x="44450" y="35921"/>
                  <a:pt x="35921" y="44450"/>
                  <a:pt x="25400" y="44450"/>
                </a:cubicBezTo>
                <a:cubicBezTo>
                  <a:pt x="14878" y="44450"/>
                  <a:pt x="6350" y="35921"/>
                  <a:pt x="6350" y="25400"/>
                </a:cubicBezTo>
                <a:cubicBezTo>
                  <a:pt x="6350" y="14878"/>
                  <a:pt x="14878" y="6350"/>
                  <a:pt x="25400" y="6350"/>
                </a:cubicBezTo>
                <a:cubicBezTo>
                  <a:pt x="35921" y="6350"/>
                  <a:pt x="44450" y="14878"/>
                  <a:pt x="44450" y="25400"/>
                </a:cubicBezTo>
              </a:path>
            </a:pathLst>
          </a:custGeom>
          <a:solidFill>
            <a:srgbClr val="2F2F2F">
              <a:alpha val="100000"/>
            </a:srgbClr>
          </a:solidFill>
          <a:ln w="12700">
            <a:solidFill>
              <a:srgbClr val="2F2F2F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495300" y="355600"/>
            <a:ext cx="661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778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（随机数种⼦）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⽤亍指定伪随机数⽣成器的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值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每次操作按照⼀定的先后顺序所组成的⼀系列操作，即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⼀个序列（操作序列虽然是随机⽣成的，但是只要我们指定了相同的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值，就可以保证两次测试产⽣的随机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73100" y="673100"/>
            <a:ext cx="4787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操作序列是完全相同的）后⾯的两个数字，⼀个代表随机数种⼦，⼀个是运⾏次数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914400"/>
            <a:ext cx="265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1257300"/>
            <a:ext cx="4902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com.xyy.vwill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--throttle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d:vwill.log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95300" y="1600200"/>
            <a:ext cx="723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发送的事件类型</a:t>
            </a:r>
            <a:endParaRPr lang="en-US" altLang="zh-CN" sz="8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95300" y="18161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--throttle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73100" y="2019300"/>
            <a:ext cx="420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在事件之间插⼊固定延迟。通过这个选项可以减缓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的执⾏速度。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73100" y="2235200"/>
            <a:ext cx="4864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如果不指定该选项，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将不会被延迟，事件将尽可能快地被产成。单位是毫秒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95300" y="2590800"/>
            <a:ext cx="889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--pct-touch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73100" y="2794000"/>
            <a:ext cx="5029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调整触摸事件的百分⽐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触摸事件是⼀个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down-up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事件，它发⽣在屏幕上的某单⼀位置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95300" y="3149600"/>
            <a:ext cx="965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--pct-motion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73100" y="3352800"/>
            <a:ext cx="6311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调整动作事件的百分⽐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动作事件由屏幕上某处的⼀个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事件、⼀系列的伪随机事件和⼀个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事件组成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82600" y="3708400"/>
            <a:ext cx="106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--pct-trackball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73100" y="3924300"/>
            <a:ext cx="5016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调整轨迹事件的百分⽐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轨迹事件由⼀个或⼏个随机的移动组成，有时还伴随有点击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95300" y="42672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--pct-nav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73100" y="4483100"/>
            <a:ext cx="513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基本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导航事件的百分⽐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导航事件由来⾃⽅向输⼊设备的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up/down/lef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t/right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组成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95300" y="4838700"/>
            <a:ext cx="6578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--pct-majornav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导航事件的百分⽐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这些导航事件通常引发图形界⾯中的动作，如：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5-way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键盘的中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673100" y="5041900"/>
            <a:ext cx="1765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间按键、回退按键、菜单按键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482600" y="5397500"/>
            <a:ext cx="1041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--pct-syskeys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673100" y="5600700"/>
            <a:ext cx="6400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按键事件的百分⽐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这些按键通常被保留，由系统使⽤，如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及⾳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量控制键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95300" y="6172200"/>
            <a:ext cx="654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--pct-appswitch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调整启动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的百分⽐。在随机间隔⾥，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将执⾏⼀个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startActivity()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调⽤，作为最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673100" y="6375400"/>
            <a:ext cx="2425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⼤程度覆盖包中全部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的⼀种⽅法。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495300" y="6731000"/>
            <a:ext cx="1092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--pct-anyevent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673100" y="6946900"/>
            <a:ext cx="6121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调整其它类型事件的百分⽐。它包罗了所有其它类型的事件，如：按键、其它不常⽤的设备按钮、等等。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5300" y="7264400"/>
            <a:ext cx="166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停⽌并报错原因分析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495300" y="7480300"/>
            <a:ext cx="4787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设定运⾏在⼀个或⼏个特定包，检测到程序有试图转到其他包的操作；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应⽤程序崩溃或者异常；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495300" y="7785100"/>
            <a:ext cx="406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应⽤程序存在不响应（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）的错误。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95300" y="8039100"/>
            <a:ext cx="406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调试选项</a:t>
            </a:r>
            <a:endParaRPr lang="en-US" altLang="zh-CN" sz="8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495300" y="8229600"/>
            <a:ext cx="825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--wait-dbg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673100" y="8382000"/>
            <a:ext cx="299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停⽌执⾏中的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，直到有调试器和它相连接。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495300" y="8534400"/>
            <a:ext cx="1739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--monitor-native-crashes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673100" y="8686800"/>
            <a:ext cx="2870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监视并报告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系统中本地代码的崩溃事件。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482600" y="8839200"/>
            <a:ext cx="1282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--ignore-crashes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--ignore-timeouts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⽇志分析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5300" y="9486900"/>
            <a:ext cx="643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正常情况：如果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测试顺利执⾏完成，在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的最后，会打印出当前执⾏事件的次数和所花费的时间。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673100" y="9639300"/>
            <a:ext cx="184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inished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代表执⾏完成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495300" y="9791700"/>
            <a:ext cx="876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异常情况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673100" y="10020300"/>
            <a:ext cx="233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程序⽆响应的问题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在⽇志中搜索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“ANR”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673100" y="10172700"/>
            <a:ext cx="5410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崩溃问题：在⽇志中搜索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“Exception”(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如果出现空指针，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NullPointerException)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肯定是有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3390900" y="1016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3670300" y="10337800"/>
            <a:ext cx="177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3100" y="355600"/>
            <a:ext cx="3492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理论上来说，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所有的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都需要在发布前修复掉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95300" y="635000"/>
            <a:ext cx="723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⼯具介绍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9100" y="876300"/>
            <a:ext cx="977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腾讯开源⼯具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19100" y="1092200"/>
            <a:ext cx="2006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⽂档：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http://gt.qq.com/docs.html</a:t>
            </a:r>
            <a:endParaRPr lang="en-US" altLang="zh-CN" sz="1050" dirty="0" smtClean="0">
              <a:solidFill>
                <a:srgbClr val="0088CC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1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1295400"/>
            <a:ext cx="2298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下载：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http://gt.qq.com/download.html</a:t>
            </a:r>
            <a:endParaRPr lang="en-US" altLang="zh-CN" sz="1050" dirty="0" smtClean="0">
              <a:solidFill>
                <a:srgbClr val="0088CC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19100" y="1663700"/>
            <a:ext cx="660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相关命令：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95300" y="1981200"/>
            <a:ext cx="2387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查找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⽂件地址：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"1234"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73100" y="2133600"/>
            <a:ext cx="3187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./mnt/shell/emulated/0/GT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/GW/com.xyy.vwill/1.0/1234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./data/media/0/GT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/GW/com.xyy.vwill/1.0/1234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95300" y="2438400"/>
            <a:ext cx="1638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进⼊查询保存的设备⽂件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73100" y="2590800"/>
            <a:ext cx="289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./data/media/0/GT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/GW/com.xyy.vwill/1.0/1234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95300" y="2743200"/>
            <a:ext cx="1244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将结果保存到本地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19100" y="2895600"/>
            <a:ext cx="3644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/data/media/0/GT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/GW/com.xyy.vwill/1.0/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d:\1234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./mnt/shell/emulated/0/GT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/GW/com.xyy.vwill/1.0/vwill.log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390900" y="1016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70300" y="10337800"/>
            <a:ext cx="19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4075</Words>
  <Application>WPS 演示</Application>
  <PresentationFormat>On-screen Show (4:3)</PresentationFormat>
  <Paragraphs>260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4</cp:revision>
  <dcterms:created xsi:type="dcterms:W3CDTF">2006-08-16T00:00:00Z</dcterms:created>
  <dcterms:modified xsi:type="dcterms:W3CDTF">2019-08-14T16:01:01Z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