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321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6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e" initials="xi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CC00"/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 prstMaterial="dkEdge"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需求与规格</c:v>
                </c:pt>
                <c:pt idx="1">
                  <c:v>设计</c:v>
                </c:pt>
                <c:pt idx="2">
                  <c:v>编码</c:v>
                </c:pt>
                <c:pt idx="3">
                  <c:v>其它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197</c:v>
                </c:pt>
                <c:pt idx="1">
                  <c:v>106</c:v>
                </c:pt>
                <c:pt idx="2">
                  <c:v>40</c:v>
                </c:pt>
                <c:pt idx="3">
                  <c:v>17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/>
              <a:t>修复缺陷的费用</a:t>
            </a:r>
          </a:p>
        </c:rich>
      </c:tx>
      <c:layout>
        <c:manualLayout>
          <c:xMode val="edge"/>
          <c:yMode val="edge"/>
          <c:x val="5.9698507203957403E-4"/>
          <c:y val="2.38095238095238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修复缺陷的费用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需求与规格</c:v>
                </c:pt>
                <c:pt idx="1">
                  <c:v>设计</c:v>
                </c:pt>
                <c:pt idx="2">
                  <c:v>编码</c:v>
                </c:pt>
                <c:pt idx="3">
                  <c:v>测试</c:v>
                </c:pt>
                <c:pt idx="4">
                  <c:v>发布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60</c:v>
                </c:pt>
                <c:pt idx="3">
                  <c:v>200</c:v>
                </c:pt>
                <c:pt idx="4">
                  <c:v>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768000"/>
        <c:axId val="142768560"/>
      </c:barChart>
      <c:catAx>
        <c:axId val="142768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768560"/>
        <c:crosses val="autoZero"/>
        <c:auto val="1"/>
        <c:lblAlgn val="ctr"/>
        <c:lblOffset val="100"/>
        <c:tickLblSkip val="1"/>
        <c:noMultiLvlLbl val="0"/>
      </c:catAx>
      <c:valAx>
        <c:axId val="142768560"/>
        <c:scaling>
          <c:logBase val="10"/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</c:majorGridlines>
        <c:numFmt formatCode="[$$-1409]#,##0;[Red][$$-1409]#,##0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76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3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4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9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7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95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7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前面的</a:t>
            </a:r>
            <a:r>
              <a:rPr lang="en-US" sz="1200" dirty="0" smtClean="0"/>
              <a:t> “ </a:t>
            </a:r>
            <a:r>
              <a:rPr lang="zh-CN" altLang="en-US" sz="1200" dirty="0" smtClean="0"/>
              <a:t>测试准备工作</a:t>
            </a:r>
            <a:r>
              <a:rPr lang="en-US" sz="1200" dirty="0" smtClean="0"/>
              <a:t> ” </a:t>
            </a:r>
            <a:r>
              <a:rPr lang="zh-CN" altLang="en-US" sz="1200" dirty="0" smtClean="0"/>
              <a:t>中，建议测试人员走读缺陷跟踪库，查阅其他测试人员发现的软件缺陷。测试结束后，也应该分析自己发现的软件缺陷，对发现的缺陷分类，你会发现自己提交的问 题只有固定的几个类别；然后，再把一起完成测试执行工作的其他测试人员发现的问题也汇总起来，你会发现，你所提交问题的类别与他们有差异。这很正常，人的 思维是有局限性，在测试的过程中，每个测试人员都有自己思考问题的盲区和测试执行的盲区，有效的自我分析和分析其他测试人员，你会发现自己的盲区，有针对 性的分析盲区，必定会在下一轮测试用避免盲区。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0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测试用例执行过程前，成功搭建测试环境是第一步。一般来说，软件产品提交测试后，开发人员应该提交一份被测试软件产品的详细安装指导书，包括安装的操作步骤、相关配置文件的配置方法等等。对于复杂的软件产品，尤其是软件项目，如果没有安装指导书作为参考，在搭建测试环境过程中会遇到种种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以前遇到过这样的情况，当刚打开这个软件，执行某项操作时，软件抛出了一个异常，然后再次执行同样的操作时，这个异常确消失了，软件功能正常。后来又多次执行这项功能的相关操作，问题依然没有重新，最后当意外关闭这个软件后重新打开时，问题才重现了出来，后来查出因为其中的一个变量没有赋初始值造成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2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首先，要定义 软件缺陷的标准原则，这个原则应该是开发人员和测试人员都认可的，如果没有共同认可的原则，那么开发人员与测试人员对问题的争执就不可避免了。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 </a:t>
            </a:r>
            <a:r>
              <a:rPr lang="zh-CN" altLang="en-US" sz="1200" dirty="0" smtClean="0"/>
              <a:t>此外，测试 人员打算说服开发人员之前，考虑是否能够先说服自己，在保证可以说服自己的前提下，再开始与开发人员交流。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3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6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6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1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21532" y="2166002"/>
            <a:ext cx="11044777" cy="857399"/>
          </a:xfrm>
        </p:spPr>
        <p:txBody>
          <a:bodyPr>
            <a:normAutofit/>
          </a:bodyPr>
          <a:lstStyle/>
          <a:p>
            <a:r>
              <a:rPr lang="zh-CN" sz="48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测试执行</a:t>
            </a:r>
            <a:endParaRPr lang="zh-CN" sz="4800" dirty="0">
              <a:ln w="18415" cmpd="sng">
                <a:noFill/>
                <a:prstDash val="solid"/>
              </a:ln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加强测试过程记录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/>
              <a:t>              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测试执行过程中，一定要加强测试过程记录。执行过的用例做好对应标记，发现了缺陷应及时提交确认。</a:t>
            </a:r>
          </a:p>
          <a:p>
            <a:pPr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         一般软件产品提供 了日志功能，比如有软件运行日志、用户操作日志。如果发现比较复杂难定位的问题，一定要在测试用例执行后记录相关的日志文件，作为测试过程记录，这样开发人员可以通过这 些测试记录方便的定位问题。而不用测试人员重新搭建测试环境，为开发人员重现问题。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详细记录预期与实际的不一致</a:t>
            </a:r>
            <a:endParaRPr lang="en-US" altLang="zh-CN" sz="2400" dirty="0" smtClean="0">
              <a:latin typeface="+mj-ea"/>
            </a:endParaRPr>
          </a:p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/>
              <a:t>              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如果不一致，要从多个角度多测试几次，尽量详细的定位软件出错的位置和原因，并测试出因为这个错误会不会导致更严重的错误出现，最后把详细的输入和实际的输出，以及对问题的描述写到测试报告中。</a:t>
            </a:r>
          </a:p>
          <a:p>
            <a:pPr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       因为在一个项目组中，项目的开发时间是有限的，如果我们测试时能把问题描述的详细一些，那么开发人员就会很容易的重现这个问题，也就能更快的解决问题，节省项目时间。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2775" y="928370"/>
            <a:ext cx="8642350" cy="389445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提交缺陷时与开发的关系处理</a:t>
            </a:r>
          </a:p>
          <a:p>
            <a:endParaRPr lang="en-US" altLang="zh-CN" b="1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测试执行过程中，当你提交了问题报告单，可能被开发人员无情驳回，拒绝修改。这时候，只能对开发人员晓之以理，做到有理、有据，有说服力。</a:t>
            </a:r>
          </a:p>
          <a:p>
            <a:pPr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2775" y="928354"/>
            <a:ext cx="8642381" cy="44291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测试执行过程中，应该注意及时更新测试用例：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往往在测试执行过程中，才发现遗漏了一些测试用例，这时候应该及时的补充；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有些测试用例在具体 的执行过程中根本无法操作，这时候应该删除这部分用例；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若干个冗余的测试用例完全可以由某一个测试用例替代，那么删除冗余的测试用例。</a:t>
            </a: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  　总之，测试执行的过程中及时地更新测试用例是很好的习惯。不要打算在测试执行结束后，统一更新测试用例，如果这样，往往会遗漏很多本应该更新的测试用例。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2775" y="1142984"/>
            <a:ext cx="8642381" cy="44291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关于缺陷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230" y="1660525"/>
            <a:ext cx="8003540" cy="3373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报Bug的礼仪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280" y="1257300"/>
            <a:ext cx="7886700" cy="463804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1.中性的语言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报BUG时，客观地描述问题，不要使用幽默的或者其他带有感情色彩的语句。开发迫于项目进度的压力，经常日以继夜地加班开发出这些功能，实属不易。对他们最大的尊重就是承认他们的专业水平，承认他们的代码。</a:t>
            </a: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2.精确的描述 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  BUG的描述要准确反映缺陷的本质内容，简短明了。我们的目的不是写一份很难让别人理解的高深的文章，而是一份不被别人误解的描述。</a:t>
            </a: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3.认真的态度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 测试人员是对质量负责的人，涉及到质量问题，就不能含糊，因此一定要态度认真，细心对待每一个可能的BUG、细心对待每一份撰写的BUG报告。认真、专业的态度迟早会感染和我们合作的开发人员，而这往往是合作愉快的基础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+mn-ea"/>
              </a:rPr>
              <a:t>报Bug的礼仪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19697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4.建立友谊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开发人员也是同事一枚，日常话题除了BUG，还有很多其他好聊的。午餐或集体活动的时候多聊聊天，一方面可以增进彼此的感情，混个脸熟，打交道的时候也方便；另一方面，从他们那里了解程序、业务或其他方方面面的知识，对自己也是很好的提升。</a:t>
            </a:r>
          </a:p>
          <a:p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5.坚持原则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测试人员可以和开发人员建立良好的个人关系，但在具体的事情上，一定要按照公司的相关流程来处理。譬如开发要求测试人员关闭目前不能解决的某个BUG时，可以采用一些委婉的表达方式以拒绝。开发人员很多时候也是在改BUG的过程中成长起来的，一个有原则的测试人员才能真正帮助开发人员，才能赢得开发人员的尊重。</a:t>
            </a:r>
          </a:p>
          <a:p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6.防止祸从口出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说话要三思而后行。不要在背后评论开发人员的技术能力，不要动辄用上层来压制对方，这样的行为带来的负面影响也是很明显的：招恨；而且，也不一定能解决问题。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+mn-ea"/>
              </a:rPr>
              <a:t>报Bug的礼仪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710" y="1333500"/>
            <a:ext cx="7886700" cy="4437380"/>
          </a:xfrm>
        </p:spPr>
        <p:txBody>
          <a:bodyPr/>
          <a:lstStyle/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7.尊重他人的时间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合理分配个人时间，尊重、敬畏开发人员的时间，不轻易打断他人的思路，有疑惑先汇总再在适当的时候提出。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努力做好以上几点，希望测试人员和开发人员友谊的小船不会说翻就翻，最好能升华成友谊的巨轮吧。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85" y="3180715"/>
            <a:ext cx="5632450" cy="32473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l">
              <a:spcBef>
                <a:spcPct val="25000"/>
              </a:spcBef>
              <a:defRPr/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 Unicode MS" panose="020B0604020202020204" pitchFamily="34" charset="-122"/>
              </a:rPr>
              <a:t>Chapter</a:t>
            </a: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2 软件缺陷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92274" y="928670"/>
            <a:ext cx="7189807" cy="6810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68245" y="1411605"/>
            <a:ext cx="4624705" cy="43999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2.1 缺陷的理论基础</a:t>
            </a: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2.2 缺陷的生命周期</a:t>
            </a: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2.3 缺陷的流程</a:t>
            </a:r>
            <a:endParaRPr lang="zh-CN" altLang="en-US" sz="2400" b="0" i="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2.4 缺陷的状态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2.5 缺陷的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等级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2.6 缺陷实例与练习</a:t>
            </a:r>
          </a:p>
        </p:txBody>
      </p:sp>
      <p:graphicFrame>
        <p:nvGraphicFramePr>
          <p:cNvPr id="7170" name="Object 2">
            <a:hlinkClick r:id="" action="ppaction://ole?verb=0"/>
          </p:cNvPr>
          <p:cNvGraphicFramePr/>
          <p:nvPr/>
        </p:nvGraphicFramePr>
        <p:xfrm>
          <a:off x="7167570" y="3786190"/>
          <a:ext cx="27432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Microsoft ClipArt Gallery" r:id="rId4" imgW="34699575" imgH="26565225" progId="">
                  <p:embed/>
                </p:oleObj>
              </mc:Choice>
              <mc:Fallback>
                <p:oleObj name="Microsoft ClipArt Gallery" r:id="rId4" imgW="34699575" imgH="26565225" progId="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7570" y="3786190"/>
                        <a:ext cx="2743200" cy="20986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275" y="1345565"/>
            <a:ext cx="10515600" cy="4351338"/>
          </a:xfrm>
        </p:spPr>
        <p:txBody>
          <a:bodyPr/>
          <a:lstStyle/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软件未实现需求和规格要求的功能</a:t>
            </a: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软件出现了需求和规格指明不该出现的错误</a:t>
            </a: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软件实现了需求和规格未提及的功能</a:t>
            </a: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软件未实现需求和规格未明确提及但应该实现的内容</a:t>
            </a: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软件难以理解，不易使用，运行缓慢，或者最终用户(估计会)认为不好。</a:t>
            </a: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测试用例执行中发现的与预期结果不符的现象</a:t>
            </a:r>
            <a:endParaRPr lang="zh-CN" altLang="en-US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总结：</a:t>
            </a:r>
            <a:endParaRPr lang="zh-CN" altLang="en-US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BUG的界定标准：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1. 与需求不符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2.  不符合用户习惯</a:t>
            </a:r>
            <a:endParaRPr lang="zh-CN" altLang="en-US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</a:p>
          <a:p>
            <a:pPr>
              <a:buNone/>
            </a:pPr>
            <a:r>
              <a:rPr lang="zh-CN" altLang="en-US" sz="2400" dirty="0" smtClean="0"/>
              <a:t>      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缺陷又名为</a:t>
            </a:r>
            <a:r>
              <a:rPr lang="en-US" altLang="zh-CN" sz="2400" dirty="0" smtClean="0">
                <a:solidFill>
                  <a:srgbClr val="FF0000"/>
                </a:solidFill>
              </a:rPr>
              <a:t>BUG</a:t>
            </a:r>
            <a:r>
              <a:rPr lang="zh-CN" altLang="en-US" sz="2400" dirty="0" smtClean="0">
                <a:solidFill>
                  <a:srgbClr val="FF0000"/>
                </a:solidFill>
              </a:rPr>
              <a:t>（臭虫）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75" y="358775"/>
            <a:ext cx="59401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02840" y="1720850"/>
            <a:ext cx="70370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 Unicode MS" panose="020B0604020202020204" pitchFamily="34" charset="-122"/>
                <a:sym typeface="+mn-ea"/>
              </a:rPr>
              <a:t>Chapter1</a:t>
            </a:r>
            <a:r>
              <a:rPr lang="en-US" altLang="zh-CN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</a:t>
            </a: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</a:t>
            </a:r>
          </a:p>
          <a:p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 Unicode MS" panose="020B0604020202020204" pitchFamily="34" charset="-122"/>
                <a:sym typeface="+mn-ea"/>
              </a:rPr>
              <a:t>Chapter</a:t>
            </a:r>
            <a:r>
              <a:rPr lang="en-US" altLang="zh-CN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+mn-ea"/>
              </a:rPr>
              <a:t>2  </a:t>
            </a: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软件缺陷</a:t>
            </a:r>
          </a:p>
          <a:p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 Unicode MS" panose="020B0604020202020204" pitchFamily="34" charset="-122"/>
                <a:sym typeface="+mn-ea"/>
              </a:rPr>
              <a:t>Chapter</a:t>
            </a:r>
            <a:r>
              <a:rPr lang="en-US" altLang="zh-CN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+mn-ea"/>
              </a:rPr>
              <a:t>3  </a:t>
            </a: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缺陷的原因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959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缺陷的修复成本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095604" y="1428736"/>
          <a:ext cx="6494486" cy="462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缺陷的分布特征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集结（二八定理）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 marL="342900" lvl="2" indent="-342900">
              <a:buNone/>
            </a:pPr>
            <a:r>
              <a:rPr lang="zh-CN" altLang="en-US" sz="2000" dirty="0" smtClean="0"/>
              <a:t>           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缺陷往往喜欢扎堆，一个模块已经发现的缺陷比别的模块多，通常不是代表这个模块已经把缺陷暴露完了，而是意味着这个模块还存在有同样多的缺陷尚未被发现。这就是著名的二八定理：80%的缺陷出现在 20%的模块。</a:t>
            </a:r>
            <a:endParaRPr lang="zh-CN" altLang="en-US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lvl="2" indent="-342900">
              <a:buNone/>
            </a:pP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缺陷的抗药性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测试进行得越多，新缺陷就越难被发现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因为之前一直使用同样的测试思路，同样的一套测试用例，没有新的突破。</a:t>
            </a:r>
          </a:p>
          <a:p>
            <a:pPr lvl="2"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某些缺陷天然地只有在很特殊或者很极端的情况下才会被触发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0" y="1335405"/>
            <a:ext cx="8572500" cy="43040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当一个缺陷被发现了之后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：     </a:t>
            </a: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1.  测试人员发现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后，将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提交到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管理系统，并指派给对应的研发人员</a:t>
            </a: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2.  研发人员会确认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，如果确定是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，则修复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,如果不是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，则打回给测试</a:t>
            </a: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3.  开发人员修复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后转给测试人员确认</a:t>
            </a: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4.  测试人员对修复后的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进行验证，确认是否正确修复，确认是否   有引发新问题，是否影响了原有正常的功能</a:t>
            </a: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5.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验证通过则关闭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,若验证不通过，则重新激活，指派给研发修改</a:t>
            </a:r>
            <a:endParaRPr lang="zh-CN" altLang="en-US" sz="20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>
                <a:latin typeface="+mn-ea"/>
              </a:rPr>
              <a:t> </a:t>
            </a:r>
            <a:endParaRPr lang="zh-CN" altLang="en-US" sz="20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缺陷的流程</a:t>
            </a:r>
          </a:p>
        </p:txBody>
      </p:sp>
      <p:pic>
        <p:nvPicPr>
          <p:cNvPr id="34818" name="Picture 2" descr="__2@Foxmai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0230" y="865505"/>
            <a:ext cx="8649335" cy="539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缺陷生命周期—状态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1981200" y="1548130"/>
          <a:ext cx="8410575" cy="403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200775"/>
              </a:tblGrid>
              <a:tr h="50482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u="none">
                          <a:solidFill>
                            <a:srgbClr val="000000"/>
                          </a:solidFill>
                          <a:latin typeface="+mn-ea"/>
                          <a:cs typeface="Arial" panose="020B0604020202020204" pitchFamily="34" charset="0"/>
                        </a:rPr>
                        <a:t>缺陷状态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u="none">
                          <a:solidFill>
                            <a:srgbClr val="000000"/>
                          </a:solidFill>
                          <a:latin typeface="+mn-ea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New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测试中新报告的软件缺陷，等待分派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Open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已确认的缺陷，等待开发人员修改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Fixed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已经被开发人员修改的缺陷，等待测试人员校验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Rejected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不是缺陷或不需要修复，打回给测试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Reopen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没有修复，重新激活提交给开发人员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Closed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已经被测试人员确认得到正确修复，可以关闭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Block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u="non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遗留的问题，暂时不修复，下个版本修复</a:t>
                      </a:r>
                    </a:p>
                  </a:txBody>
                  <a:tcPr marL="0" marR="0" marT="0" marB="0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缺陷的等级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85060" y="1450340"/>
          <a:ext cx="7486650" cy="4007485"/>
        </p:xfrm>
        <a:graphic>
          <a:graphicData uri="http://schemas.openxmlformats.org/drawingml/2006/table">
            <a:tbl>
              <a:tblPr/>
              <a:tblGrid>
                <a:gridCol w="1405890"/>
                <a:gridCol w="6080760"/>
              </a:tblGrid>
              <a:tr h="79311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缺陷严重程度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描述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9311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1--致命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软件无法运行，或者软件的主要功能丧失，或者很大可能性会造成严重不良后果 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2--严重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软件的次要功能丧失，或者主要功能在一些特定情况下会出错 ，比如金额计算等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11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3--一般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软件在某些情况下会出错，但是造成的后果影响不大 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11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4--轻微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在某些情况下会出错，但是造成的后果影响很小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968" y="4358958"/>
            <a:ext cx="6858016" cy="64291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附带上所有你认为有价值的信息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0" y="1471295"/>
            <a:ext cx="8572500" cy="3914775"/>
          </a:xfrm>
        </p:spPr>
        <p:txBody>
          <a:bodyPr/>
          <a:lstStyle/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一个好的缺陷单，是你提交之后就再也没人联系你，然后过了一段时间已经被完美地修复，转回到你手上进行验证测试这样的一个单子</a:t>
            </a:r>
          </a:p>
          <a:p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要做到这样，你应该提供足够的信息，使得开发人员既能够明确如何重现故障现象，又有足够的信息定位到问题的根源</a:t>
            </a:r>
          </a:p>
          <a:p>
            <a:pPr marL="0" indent="0"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除了书写良好的重现步骤，你还可以考虑附上打印日志，抓图，网络抓包，等等。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39240" y="83185"/>
            <a:ext cx="245872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提交缺陷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缺陷的提报标准</a:t>
            </a:r>
          </a:p>
        </p:txBody>
      </p:sp>
      <p:pic>
        <p:nvPicPr>
          <p:cNvPr id="46" name="图片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86965" y="2527300"/>
            <a:ext cx="6808470" cy="34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 Unicode MS" panose="020B0604020202020204" pitchFamily="34" charset="-122"/>
              </a:rPr>
              <a:t>Chapter</a:t>
            </a: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1 测试执行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92274" y="928670"/>
            <a:ext cx="7189807" cy="6810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57805" y="1642745"/>
            <a:ext cx="5271770" cy="2143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en-US" sz="32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1.1 什么是执行测试用例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None/>
            </a:pPr>
            <a:endParaRPr lang="zh-CN" altLang="en-US" sz="3200" b="0" i="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en-US" sz="32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1.2 </a:t>
            </a: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测试执行过程</a:t>
            </a:r>
            <a:r>
              <a:rPr lang="zh-CN" altLang="en-US" sz="32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注意事项</a:t>
            </a:r>
          </a:p>
        </p:txBody>
      </p:sp>
      <p:graphicFrame>
        <p:nvGraphicFramePr>
          <p:cNvPr id="7170" name="Object 2">
            <a:hlinkClick r:id="" action="ppaction://ole?verb=0"/>
          </p:cNvPr>
          <p:cNvGraphicFramePr/>
          <p:nvPr/>
        </p:nvGraphicFramePr>
        <p:xfrm>
          <a:off x="7167570" y="3786190"/>
          <a:ext cx="27432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icrosoft ClipArt Gallery" r:id="rId4" imgW="34699575" imgH="26565225" progId="">
                  <p:embed/>
                </p:oleObj>
              </mc:Choice>
              <mc:Fallback>
                <p:oleObj name="Microsoft ClipArt Gallery" r:id="rId4" imgW="34699575" imgH="26565225" progId="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7570" y="3786190"/>
                        <a:ext cx="2743200" cy="20986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缺陷的写作练习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285149"/>
            <a:ext cx="7886700" cy="4003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1.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QQ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运行24小时左右，会占用大量内存，并有一定概率出现程序崩溃</a:t>
            </a:r>
          </a:p>
          <a:p>
            <a:pPr marL="0" indent="0"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2.某网络购物网站的密码修改功能的入口设计不合理，本应该在用户账户管理界面下，但是却跑到系统设置界面下</a:t>
            </a:r>
          </a:p>
          <a:p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3.标题栏输入为空（其他信息输入正确，关键字搜索有效），可以预览发布成功，没有提示标题栏内容不能为空</a:t>
            </a:r>
            <a:endParaRPr lang="zh-CN" altLang="en-US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并非所有的缺陷都需要修复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426754"/>
            <a:ext cx="7886700" cy="4003450"/>
          </a:xfrm>
        </p:spPr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有一些原因，使得有些缺陷我们不修复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没有足够的时间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不算真正的软件缺陷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修复的风险太大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不值得修复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回归测试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0" y="1457325"/>
            <a:ext cx="8572500" cy="3942715"/>
          </a:xfrm>
        </p:spPr>
        <p:txBody>
          <a:bodyPr/>
          <a:lstStyle/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  <a:sym typeface="+mn-ea"/>
              </a:rPr>
              <a:t>1. 测试已经修复的内容，即回归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  <a:sym typeface="+mn-ea"/>
              </a:rPr>
              <a:t>BUG</a:t>
            </a: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  <a:sym typeface="+mn-ea"/>
            </a:endParaRP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  <a:sym typeface="+mn-ea"/>
              </a:rPr>
              <a:t>2. 测试需求调整后的内容，即测试新需求</a:t>
            </a: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  <a:sym typeface="+mn-ea"/>
              </a:rPr>
              <a:t>3. 再次详细测试各逻辑分支，即测试主流程</a:t>
            </a:r>
            <a:endParaRPr lang="zh-CN" altLang="en-US" sz="20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000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000" dirty="0" smtClean="0">
              <a:latin typeface="+mn-ea"/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测试结束的标准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526840"/>
            <a:ext cx="8572560" cy="5643602"/>
          </a:xfrm>
        </p:spPr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测试不可能是无穷无止的，那么测试结束的标准是什么呢？</a:t>
            </a: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1.  所有可执行的用例都要执行完</a:t>
            </a: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2.  不能遗留致命和严重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3.   其他遗留的问题经过三方评估，不会影响线上使用（可以遗留到后续的迭代版本再修改）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400"/>
              <a:t>     </a:t>
            </a:r>
          </a:p>
          <a:p>
            <a:pPr marL="0" indent="0">
              <a:buNone/>
            </a:pPr>
            <a:r>
              <a:rPr lang="zh-CN" altLang="en-US" sz="2400"/>
              <a:t>         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小伙伴们注意了，不同公司有自己不同的标准哦！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spcBef>
                <a:spcPct val="25000"/>
              </a:spcBef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 Unicode MS" panose="020B0604020202020204" pitchFamily="34" charset="-122"/>
              </a:rPr>
              <a:t>Chapter </a:t>
            </a: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 测试报告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57488" y="1643050"/>
            <a:ext cx="4624396" cy="43577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3.1 测试报告的主要内容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&lt;实例&gt;</a:t>
            </a:r>
            <a:endParaRPr lang="zh-CN" altLang="en-US" sz="2400" b="0" i="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3.2 测试结果分析</a:t>
            </a: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3.3 测试总结</a:t>
            </a:r>
          </a:p>
        </p:txBody>
      </p:sp>
      <p:graphicFrame>
        <p:nvGraphicFramePr>
          <p:cNvPr id="7170" name="Object 2">
            <a:hlinkClick r:id="" action="ppaction://ole?verb=0"/>
          </p:cNvPr>
          <p:cNvGraphicFramePr/>
          <p:nvPr/>
        </p:nvGraphicFramePr>
        <p:xfrm>
          <a:off x="7167570" y="3786190"/>
          <a:ext cx="27432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Microsoft ClipArt Gallery" r:id="rId4" imgW="34699575" imgH="26565225" progId="">
                  <p:embed/>
                </p:oleObj>
              </mc:Choice>
              <mc:Fallback>
                <p:oleObj name="Microsoft ClipArt Gallery" r:id="rId4" imgW="34699575" imgH="26565225" progId="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7570" y="3786190"/>
                        <a:ext cx="2743200" cy="20986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91640" y="970280"/>
            <a:ext cx="303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例子：掌上书店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1273" y="6668"/>
            <a:ext cx="6858016" cy="642918"/>
          </a:xfrm>
        </p:spPr>
        <p:txBody>
          <a:bodyPr/>
          <a:lstStyle/>
          <a:p>
            <a:pPr lvl="0" algn="l">
              <a:spcBef>
                <a:spcPct val="25000"/>
              </a:spcBef>
            </a:pP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测试报告的主要内容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92274" y="928670"/>
            <a:ext cx="7189807" cy="6810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8280" y="1249680"/>
            <a:ext cx="4624705" cy="4109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0" i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3.1.1  数据统计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3.1.2  遗留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j-cs"/>
              </a:rPr>
              <a:t>bug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情况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3.1.3  测试风险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3.1.4  测试对象评估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3.1.5  测试结论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/>
          <p:nvPr/>
        </p:nvGraphicFramePr>
        <p:xfrm>
          <a:off x="7167570" y="3786190"/>
          <a:ext cx="27432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Microsoft ClipArt Gallery" r:id="rId4" imgW="34699575" imgH="26565225" progId="">
                  <p:embed/>
                </p:oleObj>
              </mc:Choice>
              <mc:Fallback>
                <p:oleObj name="Microsoft ClipArt Gallery" r:id="rId4" imgW="34699575" imgH="26565225" progId="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7570" y="3786190"/>
                        <a:ext cx="2743200" cy="20986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数据统计-人力投入(绩效考核)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89660" y="1691005"/>
          <a:ext cx="6672580" cy="2606040"/>
        </p:xfrm>
        <a:graphic>
          <a:graphicData uri="http://schemas.openxmlformats.org/drawingml/2006/table">
            <a:tbl>
              <a:tblPr/>
              <a:tblGrid>
                <a:gridCol w="1849120"/>
                <a:gridCol w="1997075"/>
                <a:gridCol w="2826385"/>
              </a:tblGrid>
              <a:tr h="82359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投入项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测试人员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工作量（人天）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测试用例维护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XXX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1天/人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测试执行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XX、XXX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9.5天/人（XX：5.5天，XXX：4天）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605"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XX、XXX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10.5天/人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145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数据统计-用例覆盖率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92505" y="1694180"/>
          <a:ext cx="7241540" cy="1831975"/>
        </p:xfrm>
        <a:graphic>
          <a:graphicData uri="http://schemas.openxmlformats.org/drawingml/2006/table">
            <a:tbl>
              <a:tblPr/>
              <a:tblGrid>
                <a:gridCol w="1055370"/>
                <a:gridCol w="1058545"/>
                <a:gridCol w="1771015"/>
                <a:gridCol w="1518920"/>
                <a:gridCol w="918845"/>
                <a:gridCol w="918845"/>
              </a:tblGrid>
              <a:tr h="90932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用例总数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通过用例数（OK）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未通过用例数（NG）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尚未测试（NT）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通过率（％）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备注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92265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263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251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12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95.43%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新增加19个用例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925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数据统计-问题单分类统计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574" y="1141716"/>
          <a:ext cx="6858000" cy="5019675"/>
        </p:xfrm>
        <a:graphic>
          <a:graphicData uri="http://schemas.openxmlformats.org/drawingml/2006/table">
            <a:tbl>
              <a:tblPr/>
              <a:tblGrid>
                <a:gridCol w="1458595"/>
                <a:gridCol w="916940"/>
                <a:gridCol w="1220470"/>
                <a:gridCol w="1181100"/>
                <a:gridCol w="1163955"/>
                <a:gridCol w="916940"/>
              </a:tblGrid>
              <a:tr h="31432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1、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Bug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严重级别统计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致命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严重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一般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提示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25">
                <a:tc gridSpan="6">
                  <a:txBody>
                    <a:bodyPr/>
                    <a:lstStyle/>
                    <a:p>
                      <a:pPr algn="l" fontAlgn="ctr"/>
                      <a:endParaRPr lang="zh-CN" sz="2000" b="0" i="0" u="none" strike="noStrike">
                        <a:solidFill>
                          <a:srgbClr val="0000FF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1432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2、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BUG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类型统计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功能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UI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异常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体验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25">
                <a:tc gridSpan="6">
                  <a:txBody>
                    <a:bodyPr/>
                    <a:lstStyle/>
                    <a:p>
                      <a:pPr algn="ctr" fontAlgn="ctr"/>
                      <a:endParaRPr lang="zh-CN" sz="2000" b="0" i="0" u="none" strike="noStrike">
                        <a:solidFill>
                          <a:srgbClr val="0000FF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1432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3、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Bug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状态统计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未解决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打回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挂起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已解决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打开合计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关闭合计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FF"/>
                          </a:solidFill>
                          <a:latin typeface="Times New Roman" panose="02020603050405020304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1432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4、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Bug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根源分析表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需求类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设计类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编码类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其他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415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遗留bug情况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4570" y="1515745"/>
          <a:ext cx="7508240" cy="3680460"/>
        </p:xfrm>
        <a:graphic>
          <a:graphicData uri="http://schemas.openxmlformats.org/drawingml/2006/table">
            <a:tbl>
              <a:tblPr/>
              <a:tblGrid>
                <a:gridCol w="760730"/>
                <a:gridCol w="685165"/>
                <a:gridCol w="2713990"/>
                <a:gridCol w="685165"/>
                <a:gridCol w="925830"/>
                <a:gridCol w="1737360"/>
              </a:tblGrid>
              <a:tr h="61722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序号</a:t>
                      </a:r>
                    </a:p>
                  </a:txBody>
                  <a:tcPr marL="7723" marR="7723" marT="772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BugID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缺陷描述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影响程度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后续解决措施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当前规避方法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183642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224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Web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页面—下载热门推荐，中间的节日专区，配置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new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，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hot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标识时，在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IE6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下将产生换行。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未影响功能（兼容性问题）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暂时忽略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在下载热门推荐时，不采用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new、hot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配置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682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314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后台管理—图片管理，点击上传图片在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IE6.0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下，随机出现上传窗口无法打开的情况。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比较小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暂时忽略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后台维护时，请采用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IE7.0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浏览器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55"/>
          </a:xfrm>
        </p:spPr>
        <p:txBody>
          <a:bodyPr/>
          <a:lstStyle/>
          <a:p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什么是执行测试用例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52596" y="1142984"/>
            <a:ext cx="8412190" cy="4357718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根据已有的测试用例或测试点，按照里面的步骤一步一步的执行，查看预期结果与实际结果是否一致。</a:t>
            </a:r>
            <a:endParaRPr kumimoji="0" lang="zh-CN" altLang="en-US" sz="2000" b="0" i="0" u="none" strike="noStrike" kern="1200" cap="none" spc="0" normalizeH="0" baseline="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  <a:sym typeface="+mn-ea"/>
              </a:rPr>
              <a:t>执行测试用例主要涉及以下几点：</a:t>
            </a: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  <a:sym typeface="+mn-ea"/>
              </a:rPr>
              <a:t>测试执行的顺序：</a:t>
            </a: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先执行功能测试，在执行性能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一般情况下，按模块执行用例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项目紧急下，按照用例的优先级来执行，优先测试优先级高的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2000" b="0" i="0" u="none" strike="noStrike" kern="120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除了执行测试用例，还要进行探索性测试，即发散思维测试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测试风险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31570" y="1575435"/>
          <a:ext cx="7063740" cy="2985770"/>
        </p:xfrm>
        <a:graphic>
          <a:graphicData uri="http://schemas.openxmlformats.org/drawingml/2006/table">
            <a:tbl>
              <a:tblPr/>
              <a:tblGrid>
                <a:gridCol w="7063740"/>
              </a:tblGrid>
              <a:tr h="50990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暂停的问题：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19659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1、 出现概率比较低，用户操作不易复现的问题，后续由客户端修改；</a:t>
                      </a:r>
                      <a:b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</a:b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2、3是本地阅读定位问题，修改比较困难，不影响使用，后续优化；</a:t>
                      </a:r>
                      <a:b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</a:b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5、属于遗留问题；</a:t>
                      </a:r>
                      <a:b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</a:b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4、6、7属于内容平台问题，内容优化；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05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暂停问题是产品人员、开发人员与测试人员沟通后暂停的。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测试对象评估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3470" y="929640"/>
          <a:ext cx="8935085" cy="5629275"/>
        </p:xfrm>
        <a:graphic>
          <a:graphicData uri="http://schemas.openxmlformats.org/drawingml/2006/table">
            <a:tbl>
              <a:tblPr/>
              <a:tblGrid>
                <a:gridCol w="8935085"/>
              </a:tblGrid>
              <a:tr h="31432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1.</a:t>
                      </a:r>
                      <a:r>
                        <a:rPr lang="zh-CN" altLang="en-US" sz="2000" b="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         基本功能评估</a:t>
                      </a:r>
                      <a:endParaRPr lang="zh-CN" altLang="en-US" sz="2000" i="0" u="none" strike="noStrike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5.4版本在本地阅读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txt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格式章节提取、在线阅读预加载、下载管理重实现、用户反馈功能实现、图书内容分享、网络连接、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UI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上做了一些修改、优化、调整，增加了一些新功能，本地阅读、在线阅读等基本功能改动不大，且都已实现稳定。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2.</a:t>
                      </a:r>
                      <a:r>
                        <a:rPr lang="zh-CN" altLang="en-US" sz="2000" b="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         性能评估</a:t>
                      </a:r>
                      <a:endParaRPr lang="zh-CN" altLang="en-US" sz="2000" i="0" u="none" strike="noStrike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性能主要体现在：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1.本地阅读设置方面，设置后本地阅读界面都能正常显示；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2.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Txt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格式图书章节提取精确；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3.下载管理重实现，在线小说的下载，多任务的下载顺畅；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4.在线阅读，连续阅读顺畅；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5.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Wifi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和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  <a:cs typeface="+mj-cs"/>
                        </a:rPr>
                        <a:t>GPRS</a:t>
                      </a: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网络连接下，客户端的使用顺畅；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3.</a:t>
                      </a:r>
                      <a:r>
                        <a:rPr lang="zh-CN" altLang="en-US" sz="2000" b="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         稳定性评估</a:t>
                      </a:r>
                      <a:endParaRPr lang="zh-CN" altLang="en-US" sz="2000" i="0" u="none" strike="noStrike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软件各基本功能稳定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4.</a:t>
                      </a:r>
                      <a:r>
                        <a:rPr lang="zh-CN" altLang="en-US" sz="2000" b="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         易用性评估</a:t>
                      </a:r>
                      <a:endParaRPr lang="zh-CN" altLang="en-US" sz="2000" i="0" u="none" strike="noStrike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易用性较5.3版本好，在功能和界面上做了很多优化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5.</a:t>
                      </a:r>
                      <a:r>
                        <a:rPr lang="zh-CN" altLang="en-US" sz="2000" b="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         其他评估</a:t>
                      </a:r>
                      <a:endParaRPr lang="zh-CN" altLang="en-US" sz="2000" i="0" u="none" strike="noStrike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功能上简单易用，界面友好悦目，功能上在txt格式章节提取、下载速度上做了很大优化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测试结论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97735" y="1426845"/>
          <a:ext cx="6858000" cy="2800350"/>
        </p:xfrm>
        <a:graphic>
          <a:graphicData uri="http://schemas.openxmlformats.org/drawingml/2006/table">
            <a:tbl>
              <a:tblPr/>
              <a:tblGrid>
                <a:gridCol w="1362710"/>
                <a:gridCol w="5495290"/>
              </a:tblGrid>
              <a:tr h="314325">
                <a:tc gridSpan="2"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FF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pPr algn="just" fontAlgn="ctr"/>
                      <a:endParaRPr lang="zh-CN" sz="2000" b="0" i="0" u="none" strike="noStrike">
                        <a:solidFill>
                          <a:srgbClr val="0000FF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质量评价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  <a:sym typeface="+mn-ea"/>
                        </a:rPr>
                        <a:t>版本功能基本实现且运行稳定，问题修改及时，在预定日期内完成开发和测试进度</a:t>
                      </a:r>
                      <a:endParaRPr lang="zh-CN" altLang="en-US" sz="2000" b="0" i="0" u="none" strike="noStrike" dirty="0" smtClean="0">
                        <a:ln w="18415" cmpd="sng">
                          <a:noFill/>
                          <a:prstDash val="solid"/>
                        </a:ln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j-cs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测试结论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□通过，可以发布及系统上线</a:t>
                      </a:r>
                      <a:b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</a:br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□不通过，需要进行重大修改更新版本重新测试</a:t>
                      </a:r>
                      <a:b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</a:br>
                      <a:endParaRPr lang="zh-CN" altLang="en-US" sz="2000" b="0" i="0" u="none" strike="noStrike" dirty="0" smtClean="0">
                        <a:ln w="18415" cmpd="sng">
                          <a:noFill/>
                          <a:prstDash val="solid"/>
                        </a:ln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j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评估人员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XX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i="0" u="none" strike="noStrike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审核人员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2000" b="0" i="0" u="none" strike="noStrike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j-cs"/>
                        </a:rPr>
                        <a:t>XXX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测试结果分析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945" y="1457325"/>
            <a:ext cx="8572500" cy="3943350"/>
          </a:xfrm>
        </p:spPr>
        <p:txBody>
          <a:bodyPr/>
          <a:lstStyle/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</a:t>
            </a:r>
            <a:r>
              <a:rPr lang="zh-CN" altLang="en-US" sz="2000" dirty="0" smtClean="0"/>
              <a:t> 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测试执行结束后，测试活动还没有结束。测试结果分析是必不可少的重要环节， “ 编筐编篓，全在收口 ” ，测试结果的分析对下一轮测试工作的开展有很大的借鉴意义。</a:t>
            </a:r>
          </a:p>
          <a:p>
            <a:pPr marL="0" indent="0"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因为通过对问题单的分析、总结不仅能发现不同人提交问题的类别与差异，还能发现自身思维的局限性，避免下轮测试进入自我盲区。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4760" y="1426210"/>
            <a:ext cx="8572500" cy="4005580"/>
          </a:xfrm>
        </p:spPr>
        <p:txBody>
          <a:bodyPr/>
          <a:lstStyle/>
          <a:p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回顾整个项目的测试过程，总结个人成长经验，取得了什么成绩、有哪些不足、有什么好的经验或者方法可以和大家分享呢？对工作进行一个理性的分析和思考。</a:t>
            </a:r>
          </a:p>
          <a:p>
            <a:pPr marL="0" indent="0"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 marL="0" indent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测试总结一般是针对较大型、重要的项目做的，形式可以是会议、邮件等，当然，每个人也可以自己去做总结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523968" y="71438"/>
            <a:ext cx="8388456" cy="6429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将来的你一定会感谢现在拼命的自己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124744"/>
            <a:ext cx="8248189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3912" y="5949280"/>
            <a:ext cx="8784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 每天叫醒你的不是闹钟，而是心中的梦想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524000" y="714356"/>
            <a:ext cx="9144000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spcBef>
                <a:spcPct val="25000"/>
              </a:spcBef>
            </a:pP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测试执行过程注意事项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92274" y="928670"/>
            <a:ext cx="7189807" cy="6810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714488"/>
            <a:ext cx="7000924" cy="46434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搭建测试环境事项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注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意前提条件和特殊说明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测试用例要全部执行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不要忽视任何偶然现象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加强测试过程记录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详细预期与实际的不一致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提交缺陷时与开发的关系处理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提交一份优秀的问题报告单</a:t>
            </a:r>
          </a:p>
          <a:p>
            <a:pPr marL="342900" indent="-342900">
              <a:spcBef>
                <a:spcPct val="2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及时更新测试用例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dirty="0" smtClean="0">
              <a:latin typeface="+mj-ea"/>
              <a:ea typeface="+mj-ea"/>
              <a:cs typeface="+mj-cs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zh-CN" altLang="en-US" sz="2000" dirty="0" smtClean="0">
              <a:solidFill>
                <a:srgbClr val="FF0000"/>
              </a:solidFill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000" dirty="0" smtClean="0"/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zh-CN" altLang="en-US" sz="2000" i="0" dirty="0">
              <a:solidFill>
                <a:schemeClr val="tx1"/>
              </a:solidFill>
              <a:effectLst/>
              <a:latin typeface="+mj-ea"/>
              <a:ea typeface="+mj-ea"/>
              <a:sym typeface="Arial" panose="020B0604020202020204" pitchFamily="34" charset="0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/>
          <p:nvPr/>
        </p:nvGraphicFramePr>
        <p:xfrm>
          <a:off x="7453322" y="3571876"/>
          <a:ext cx="27432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Microsoft ClipArt Gallery" r:id="rId4" imgW="34699575" imgH="26565225" progId="">
                  <p:embed/>
                </p:oleObj>
              </mc:Choice>
              <mc:Fallback>
                <p:oleObj name="Microsoft ClipArt Gallery" r:id="rId4" imgW="34699575" imgH="26565225" progId="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53322" y="3571876"/>
                        <a:ext cx="2743200" cy="20986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搭建测试环境事项</a:t>
            </a:r>
          </a:p>
          <a:p>
            <a:endParaRPr lang="zh-CN" altLang="en-US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>
              <a:buNone/>
            </a:pPr>
            <a:r>
              <a:rPr lang="zh-CN" altLang="en-US" sz="2000" dirty="0" smtClean="0"/>
              <a:t>             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测试用例执行过程前，成功搭建测试环境是第一步。一般来说，软件产品提交测试后，开发人员应该提交一份被测试软件产品的详细安装指导书。</a:t>
            </a:r>
          </a:p>
          <a:p>
            <a:pPr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     如果开发人员拒绝提供相关的安装指导书，搭建测试中遇到问题的时候，测试人员可以要求开发人员协助，这时候，一定要把开发人员解决问题的方法记录下来，避免同样的问题再次请教开发人员，这样会招致开发人员的反感，也降低了开发人员对测试人员的认可程度。</a:t>
            </a:r>
          </a:p>
          <a:p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2775" y="1142984"/>
            <a:ext cx="8642381" cy="44291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6810" y="4809490"/>
            <a:ext cx="7607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</a:rPr>
              <a:t>小伙伴们注意了，不是每个项目测试之前都要搭建测试，如果测试环境已有的情况下，只需要把项目包部署上去就OK了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02245" y="5080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注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意用例的前提条件和特殊说明</a:t>
            </a:r>
            <a:endParaRPr lang="en-US" altLang="zh-CN" sz="2400" dirty="0" smtClean="0">
              <a:latin typeface="+mn-ea"/>
            </a:endParaRPr>
          </a:p>
          <a:p>
            <a:pPr lvl="0"/>
            <a:endParaRPr lang="en-US" altLang="zh-CN" sz="2400" dirty="0" smtClean="0">
              <a:latin typeface="+mn-ea"/>
            </a:endParaRPr>
          </a:p>
          <a:p>
            <a:pPr lvl="0">
              <a:buNone/>
            </a:pPr>
            <a:r>
              <a:rPr lang="zh-CN" altLang="en-US" sz="2000" dirty="0" smtClean="0"/>
              <a:t>            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有些测试软件是有顺序性的，那么它的测试用例就会有一些执行前提或特殊说明。</a:t>
            </a:r>
          </a:p>
          <a:p>
            <a:pPr lvl="0"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       比如要测试某个软件的登陆功能，那么测试前必须创建用户，并为用户分配一定的权限等。如果前提条件和特殊说明没有注意，会导致测试用例的无法执行。</a:t>
            </a:r>
            <a:endParaRPr lang="zh-CN" altLang="en-US" sz="20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0240" y="1105519"/>
            <a:ext cx="8642381" cy="44291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738282" y="928670"/>
            <a:ext cx="8229600" cy="654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测试用例要执行全部执行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/>
              <a:t>              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因为编写测试用例时，它考虑了测试覆盖率的问题，每条测试用例都对应一个功能点，如果少执行一条，就会有一个功能点没有测试到。</a:t>
            </a: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       我们执行测试前要认为待测试软件的每条功能点都是未实现的，每个功能点我们都要测试一遍，才能保证待测试软件能正确满足用户需求。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测试执行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不要忽视任何偶现问题（概率性问题）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/>
              <a:t>             </a:t>
            </a: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我们在执行某条用例时，软件会出错，但是当再次执行时这个错误就不再重现。这种情况，一般大家就会认为是偶然现象，就会忽略过去。其实，这种错误才是隐藏最深的，最难发现的错误。</a:t>
            </a:r>
          </a:p>
          <a:p>
            <a:pPr>
              <a:buNone/>
            </a:pPr>
            <a:endParaRPr lang="zh-CN" altLang="en-US" sz="2000" dirty="0" smtClean="0">
              <a:ln w="18415" cmpd="sng">
                <a:noFill/>
                <a:prstDash val="solid"/>
              </a:ln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  <a:p>
            <a:pPr>
              <a:buNone/>
            </a:pPr>
            <a:r>
              <a:rPr lang="zh-CN" altLang="en-US" sz="20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              遇到这种情况时，要仔细分析这种情况，不要忽视任何小的细节，多测试几次，尽可能准确的找出问题的原因。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10"/>
</p:tagLst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3621</Words>
  <Application>Microsoft Office PowerPoint</Application>
  <PresentationFormat>宽屏</PresentationFormat>
  <Paragraphs>378</Paragraphs>
  <Slides>45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 Unicode MS</vt:lpstr>
      <vt:lpstr>黑体</vt:lpstr>
      <vt:lpstr>华文细黑</vt:lpstr>
      <vt:lpstr>宋体</vt:lpstr>
      <vt:lpstr>Arial</vt:lpstr>
      <vt:lpstr>Calibri</vt:lpstr>
      <vt:lpstr>Calibri Light</vt:lpstr>
      <vt:lpstr>Times New Roman</vt:lpstr>
      <vt:lpstr>Wingdings</vt:lpstr>
      <vt:lpstr>林山</vt:lpstr>
      <vt:lpstr>Microsoft ClipArt Gallery</vt:lpstr>
      <vt:lpstr>测试执行</vt:lpstr>
      <vt:lpstr>PowerPoint 演示文稿</vt:lpstr>
      <vt:lpstr>Chapter 1 测试执行</vt:lpstr>
      <vt:lpstr>什么是执行测试用例</vt:lpstr>
      <vt:lpstr>测试执行过程注意事项</vt:lpstr>
      <vt:lpstr>测试执行</vt:lpstr>
      <vt:lpstr>测试执行</vt:lpstr>
      <vt:lpstr>测试执行</vt:lpstr>
      <vt:lpstr>测试执行</vt:lpstr>
      <vt:lpstr>测试执行</vt:lpstr>
      <vt:lpstr>测试执行</vt:lpstr>
      <vt:lpstr>测试执行</vt:lpstr>
      <vt:lpstr>测试执行</vt:lpstr>
      <vt:lpstr>关于缺陷</vt:lpstr>
      <vt:lpstr>报Bug的礼仪</vt:lpstr>
      <vt:lpstr>报Bug的礼仪</vt:lpstr>
      <vt:lpstr>报Bug的礼仪</vt:lpstr>
      <vt:lpstr>Chapter 2 软件缺陷</vt:lpstr>
      <vt:lpstr>缺陷的定义</vt:lpstr>
      <vt:lpstr>缺陷的原因</vt:lpstr>
      <vt:lpstr>缺陷的修复成本</vt:lpstr>
      <vt:lpstr>缺陷的分布特征</vt:lpstr>
      <vt:lpstr>缺陷的抗药性</vt:lpstr>
      <vt:lpstr>缺陷的生命周期</vt:lpstr>
      <vt:lpstr>缺陷的流程</vt:lpstr>
      <vt:lpstr>缺陷生命周期—状态</vt:lpstr>
      <vt:lpstr>缺陷的等级</vt:lpstr>
      <vt:lpstr>附带上所有你认为有价值的信息</vt:lpstr>
      <vt:lpstr>缺陷的提报标准</vt:lpstr>
      <vt:lpstr>缺陷的写作练习</vt:lpstr>
      <vt:lpstr>并非所有的缺陷都需要修复</vt:lpstr>
      <vt:lpstr>回归测试</vt:lpstr>
      <vt:lpstr>测试结束的标准</vt:lpstr>
      <vt:lpstr>Chapter 3 测试报告</vt:lpstr>
      <vt:lpstr>测试报告的主要内容</vt:lpstr>
      <vt:lpstr>数据统计-人力投入(绩效考核)</vt:lpstr>
      <vt:lpstr>数据统计-用例覆盖率</vt:lpstr>
      <vt:lpstr>数据统计-问题单分类统计</vt:lpstr>
      <vt:lpstr>遗留bug情况</vt:lpstr>
      <vt:lpstr>测试风险</vt:lpstr>
      <vt:lpstr>测试对象评估</vt:lpstr>
      <vt:lpstr>测试结论</vt:lpstr>
      <vt:lpstr>测试结果分析</vt:lpstr>
      <vt:lpstr>测试总结</vt:lpstr>
      <vt:lpstr>PowerPoint 演示文稿</vt:lpstr>
    </vt:vector>
  </TitlesOfParts>
  <Manager>新研科技</Manager>
  <Company>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admin</cp:lastModifiedBy>
  <cp:revision>35</cp:revision>
  <dcterms:created xsi:type="dcterms:W3CDTF">2018-02-01T07:53:00Z</dcterms:created>
  <dcterms:modified xsi:type="dcterms:W3CDTF">2019-07-30T10:05:20Z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