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329"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330"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32" r:id="rId53"/>
    <p:sldId id="322" r:id="rId54"/>
    <p:sldId id="334" r:id="rId55"/>
    <p:sldId id="321" r:id="rId56"/>
    <p:sldId id="333" r:id="rId57"/>
    <p:sldId id="323" r:id="rId58"/>
    <p:sldId id="331" r:id="rId59"/>
    <p:sldId id="325" r:id="rId60"/>
    <p:sldId id="326" r:id="rId61"/>
    <p:sldId id="327"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e" initials="xi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F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61" d="100"/>
          <a:sy n="61" d="100"/>
        </p:scale>
        <p:origin x="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6_2#1">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1">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1">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9C75B0A-245C-474D-92A3-76C19B2A6E39}" type="doc">
      <dgm:prSet loTypeId="urn:microsoft.com/office/officeart/2005/8/layout/vList2#28" loCatId="list" qsTypeId="urn:microsoft.com/office/officeart/2005/8/quickstyle/simple1#28" qsCatId="simple" csTypeId="urn:microsoft.com/office/officeart/2005/8/colors/accent6_2#1" csCatId="accent1" phldr="1"/>
      <dgm:spPr/>
      <dgm:t>
        <a:bodyPr/>
        <a:lstStyle/>
        <a:p>
          <a:endParaRPr lang="zh-CN" altLang="en-US"/>
        </a:p>
      </dgm:t>
    </dgm:pt>
    <dgm:pt modelId="{FF4EFB52-5C36-47F7-90D5-E35EB6412909}">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800" dirty="0" smtClean="0">
              <a:solidFill>
                <a:srgbClr val="FF0000"/>
              </a:solidFill>
            </a:rPr>
            <a:t>◆  测试用例设计规范</a:t>
          </a:r>
        </a:p>
      </dgm:t>
    </dgm:pt>
    <dgm:pt modelId="{D9104FB0-5AA0-42B3-84D1-CB54A83B21B0}" type="parTrans" cxnId="{B2EF1CBD-FD65-49AE-AA57-E1650B31A676}">
      <dgm:prSet/>
      <dgm:spPr/>
      <dgm:t>
        <a:bodyPr/>
        <a:lstStyle/>
        <a:p>
          <a:endParaRPr lang="zh-CN" altLang="en-US" sz="2800"/>
        </a:p>
      </dgm:t>
    </dgm:pt>
    <dgm:pt modelId="{8A6E9D4E-BE54-409C-A77C-A23C38AD617D}" type="sibTrans" cxnId="{B2EF1CBD-FD65-49AE-AA57-E1650B31A676}">
      <dgm:prSet/>
      <dgm:spPr/>
      <dgm:t>
        <a:bodyPr/>
        <a:lstStyle/>
        <a:p>
          <a:endParaRPr lang="zh-CN" altLang="en-US" sz="2800"/>
        </a:p>
      </dgm:t>
    </dgm:pt>
    <dgm:pt modelId="{F7899EC3-85AB-4D9D-80C7-3BF6D33AD6FE}">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800" dirty="0" smtClean="0">
              <a:solidFill>
                <a:schemeClr val="tx1"/>
              </a:solidFill>
            </a:rPr>
            <a:t>◆  黑盒用例设计技术</a:t>
          </a:r>
          <a:r>
            <a:rPr lang="en-US" altLang="zh-CN" sz="2800" dirty="0" smtClean="0">
              <a:solidFill>
                <a:schemeClr val="tx1"/>
              </a:solidFill>
            </a:rPr>
            <a:t>(</a:t>
          </a:r>
          <a:r>
            <a:rPr lang="zh-CN" altLang="en-US" sz="2800" dirty="0" smtClean="0">
              <a:solidFill>
                <a:schemeClr val="tx1"/>
              </a:solidFill>
            </a:rPr>
            <a:t>重点</a:t>
          </a:r>
          <a:r>
            <a:rPr lang="en-US" altLang="zh-CN" sz="2800" dirty="0" smtClean="0">
              <a:solidFill>
                <a:schemeClr val="tx1"/>
              </a:solidFill>
            </a:rPr>
            <a:t>)</a:t>
          </a:r>
        </a:p>
      </dgm:t>
    </dgm:pt>
    <dgm:pt modelId="{9655512D-8A15-4BBC-B218-86E2A915FF79}" type="parTrans" cxnId="{7F39C616-4827-4918-BEEE-52258DC36892}">
      <dgm:prSet/>
      <dgm:spPr/>
      <dgm:t>
        <a:bodyPr/>
        <a:lstStyle/>
        <a:p>
          <a:endParaRPr lang="zh-CN" altLang="en-US" sz="2800"/>
        </a:p>
      </dgm:t>
    </dgm:pt>
    <dgm:pt modelId="{2A7DC58B-7283-47E6-8D65-8A58B8C45F0A}" type="sibTrans" cxnId="{7F39C616-4827-4918-BEEE-52258DC36892}">
      <dgm:prSet/>
      <dgm:spPr/>
      <dgm:t>
        <a:bodyPr/>
        <a:lstStyle/>
        <a:p>
          <a:endParaRPr lang="zh-CN" altLang="en-US" sz="2800"/>
        </a:p>
      </dgm:t>
    </dgm:pt>
    <dgm:pt modelId="{F07EBFA5-8087-4383-9E71-DC7F0D434C35}">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800" dirty="0" smtClean="0">
              <a:solidFill>
                <a:schemeClr val="tx1"/>
              </a:solidFill>
            </a:rPr>
            <a:t>◆  设计方法综合策略</a:t>
          </a:r>
        </a:p>
      </dgm:t>
    </dgm:pt>
    <dgm:pt modelId="{FB6BEED2-EF99-470E-8F8E-38F6E708FA7C}" type="parTrans" cxnId="{78EC6F1C-28B1-4ED6-A51A-B1316F1440E8}">
      <dgm:prSet/>
      <dgm:spPr/>
      <dgm:t>
        <a:bodyPr/>
        <a:lstStyle/>
        <a:p>
          <a:endParaRPr lang="zh-CN" altLang="en-US" sz="2800"/>
        </a:p>
      </dgm:t>
    </dgm:pt>
    <dgm:pt modelId="{F118474F-6156-4889-9855-B89833FAEBF0}" type="sibTrans" cxnId="{78EC6F1C-28B1-4ED6-A51A-B1316F1440E8}">
      <dgm:prSet/>
      <dgm:spPr/>
      <dgm:t>
        <a:bodyPr/>
        <a:lstStyle/>
        <a:p>
          <a:endParaRPr lang="zh-CN" altLang="en-US" sz="2800"/>
        </a:p>
      </dgm:t>
    </dgm:pt>
    <dgm:pt modelId="{FAE82A4A-867F-4C7B-97E0-007BF00790AA}" type="pres">
      <dgm:prSet presAssocID="{09C75B0A-245C-474D-92A3-76C19B2A6E39}" presName="linear" presStyleCnt="0">
        <dgm:presLayoutVars>
          <dgm:animLvl val="lvl"/>
          <dgm:resizeHandles val="exact"/>
        </dgm:presLayoutVars>
      </dgm:prSet>
      <dgm:spPr/>
      <dgm:t>
        <a:bodyPr/>
        <a:lstStyle/>
        <a:p>
          <a:endParaRPr lang="zh-CN" altLang="en-US"/>
        </a:p>
      </dgm:t>
    </dgm:pt>
    <dgm:pt modelId="{28DC96C5-CD2B-417B-9686-E648EAA0A472}" type="pres">
      <dgm:prSet presAssocID="{FF4EFB52-5C36-47F7-90D5-E35EB6412909}" presName="parentText" presStyleLbl="node1" presStyleIdx="0" presStyleCnt="3" custLinFactY="-22407" custLinFactNeighborX="21094" custLinFactNeighborY="-100000">
        <dgm:presLayoutVars>
          <dgm:chMax val="0"/>
          <dgm:bulletEnabled val="1"/>
        </dgm:presLayoutVars>
      </dgm:prSet>
      <dgm:spPr/>
      <dgm:t>
        <a:bodyPr/>
        <a:lstStyle/>
        <a:p>
          <a:endParaRPr lang="zh-CN" altLang="en-US"/>
        </a:p>
      </dgm:t>
    </dgm:pt>
    <dgm:pt modelId="{646CCD27-B65D-4057-A544-C892657D596E}" type="pres">
      <dgm:prSet presAssocID="{8A6E9D4E-BE54-409C-A77C-A23C38AD617D}" presName="spacer" presStyleCnt="0"/>
      <dgm:spPr/>
    </dgm:pt>
    <dgm:pt modelId="{62EE0465-1E3A-43F2-9049-E821DF7816F8}" type="pres">
      <dgm:prSet presAssocID="{F7899EC3-85AB-4D9D-80C7-3BF6D33AD6FE}" presName="parentText" presStyleLbl="node1" presStyleIdx="1" presStyleCnt="3" custLinFactNeighborY="-9718">
        <dgm:presLayoutVars>
          <dgm:chMax val="0"/>
          <dgm:bulletEnabled val="1"/>
        </dgm:presLayoutVars>
      </dgm:prSet>
      <dgm:spPr/>
      <dgm:t>
        <a:bodyPr/>
        <a:lstStyle/>
        <a:p>
          <a:endParaRPr lang="zh-CN" altLang="en-US"/>
        </a:p>
      </dgm:t>
    </dgm:pt>
    <dgm:pt modelId="{57B08603-8891-4E2D-8B27-877A554A5D43}" type="pres">
      <dgm:prSet presAssocID="{2A7DC58B-7283-47E6-8D65-8A58B8C45F0A}" presName="spacer" presStyleCnt="0"/>
      <dgm:spPr/>
    </dgm:pt>
    <dgm:pt modelId="{901F6DDE-A5EF-4392-B3AA-35B48F20E5ED}" type="pres">
      <dgm:prSet presAssocID="{F07EBFA5-8087-4383-9E71-DC7F0D434C35}" presName="parentText" presStyleLbl="node1" presStyleIdx="2" presStyleCnt="3" custLinFactNeighborY="-15571">
        <dgm:presLayoutVars>
          <dgm:chMax val="0"/>
          <dgm:bulletEnabled val="1"/>
        </dgm:presLayoutVars>
      </dgm:prSet>
      <dgm:spPr/>
      <dgm:t>
        <a:bodyPr/>
        <a:lstStyle/>
        <a:p>
          <a:endParaRPr lang="zh-CN" altLang="en-US"/>
        </a:p>
      </dgm:t>
    </dgm:pt>
  </dgm:ptLst>
  <dgm:cxnLst>
    <dgm:cxn modelId="{78EC6F1C-28B1-4ED6-A51A-B1316F1440E8}" srcId="{09C75B0A-245C-474D-92A3-76C19B2A6E39}" destId="{F07EBFA5-8087-4383-9E71-DC7F0D434C35}" srcOrd="2" destOrd="0" parTransId="{FB6BEED2-EF99-470E-8F8E-38F6E708FA7C}" sibTransId="{F118474F-6156-4889-9855-B89833FAEBF0}"/>
    <dgm:cxn modelId="{C5431852-206E-4FB4-A807-187431FE8392}" type="presOf" srcId="{FF4EFB52-5C36-47F7-90D5-E35EB6412909}" destId="{28DC96C5-CD2B-417B-9686-E648EAA0A472}" srcOrd="0" destOrd="0" presId="urn:microsoft.com/office/officeart/2005/8/layout/vList2#28"/>
    <dgm:cxn modelId="{7F39C616-4827-4918-BEEE-52258DC36892}" srcId="{09C75B0A-245C-474D-92A3-76C19B2A6E39}" destId="{F7899EC3-85AB-4D9D-80C7-3BF6D33AD6FE}" srcOrd="1" destOrd="0" parTransId="{9655512D-8A15-4BBC-B218-86E2A915FF79}" sibTransId="{2A7DC58B-7283-47E6-8D65-8A58B8C45F0A}"/>
    <dgm:cxn modelId="{226E79CB-A4E1-4EF9-B7AF-DE3401E0949B}" type="presOf" srcId="{09C75B0A-245C-474D-92A3-76C19B2A6E39}" destId="{FAE82A4A-867F-4C7B-97E0-007BF00790AA}" srcOrd="0" destOrd="0" presId="urn:microsoft.com/office/officeart/2005/8/layout/vList2#28"/>
    <dgm:cxn modelId="{B2EF1CBD-FD65-49AE-AA57-E1650B31A676}" srcId="{09C75B0A-245C-474D-92A3-76C19B2A6E39}" destId="{FF4EFB52-5C36-47F7-90D5-E35EB6412909}" srcOrd="0" destOrd="0" parTransId="{D9104FB0-5AA0-42B3-84D1-CB54A83B21B0}" sibTransId="{8A6E9D4E-BE54-409C-A77C-A23C38AD617D}"/>
    <dgm:cxn modelId="{E12AA2F0-965C-476C-BBE0-9FF9F2E7E59E}" type="presOf" srcId="{F7899EC3-85AB-4D9D-80C7-3BF6D33AD6FE}" destId="{62EE0465-1E3A-43F2-9049-E821DF7816F8}" srcOrd="0" destOrd="0" presId="urn:microsoft.com/office/officeart/2005/8/layout/vList2#28"/>
    <dgm:cxn modelId="{A2526E65-EAA6-4B57-A0F6-9C1A973BC052}" type="presOf" srcId="{F07EBFA5-8087-4383-9E71-DC7F0D434C35}" destId="{901F6DDE-A5EF-4392-B3AA-35B48F20E5ED}" srcOrd="0" destOrd="0" presId="urn:microsoft.com/office/officeart/2005/8/layout/vList2#28"/>
    <dgm:cxn modelId="{9103B4BF-9C74-439E-B403-E532AAAE3A24}" type="presParOf" srcId="{FAE82A4A-867F-4C7B-97E0-007BF00790AA}" destId="{28DC96C5-CD2B-417B-9686-E648EAA0A472}" srcOrd="0" destOrd="0" presId="urn:microsoft.com/office/officeart/2005/8/layout/vList2#28"/>
    <dgm:cxn modelId="{BCA5138C-4200-4007-8E17-8DAA941DE341}" type="presParOf" srcId="{FAE82A4A-867F-4C7B-97E0-007BF00790AA}" destId="{646CCD27-B65D-4057-A544-C892657D596E}" srcOrd="1" destOrd="0" presId="urn:microsoft.com/office/officeart/2005/8/layout/vList2#28"/>
    <dgm:cxn modelId="{E75CA1F3-5E36-4293-A5FA-FDDEE69E7AB6}" type="presParOf" srcId="{FAE82A4A-867F-4C7B-97E0-007BF00790AA}" destId="{62EE0465-1E3A-43F2-9049-E821DF7816F8}" srcOrd="2" destOrd="0" presId="urn:microsoft.com/office/officeart/2005/8/layout/vList2#28"/>
    <dgm:cxn modelId="{0D3F2424-E807-4F9E-B6DE-2CB65C191FC2}" type="presParOf" srcId="{FAE82A4A-867F-4C7B-97E0-007BF00790AA}" destId="{57B08603-8891-4E2D-8B27-877A554A5D43}" srcOrd="3" destOrd="0" presId="urn:microsoft.com/office/officeart/2005/8/layout/vList2#28"/>
    <dgm:cxn modelId="{B137040F-FDBA-42AA-8F55-99230DEDAF4C}" type="presParOf" srcId="{FAE82A4A-867F-4C7B-97E0-007BF00790AA}" destId="{901F6DDE-A5EF-4392-B3AA-35B48F20E5ED}" srcOrd="4" destOrd="0" presId="urn:microsoft.com/office/officeart/2005/8/layout/vList2#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C75B0A-245C-474D-92A3-76C19B2A6E39}" type="doc">
      <dgm:prSet loTypeId="urn:microsoft.com/office/officeart/2005/8/layout/vList2#28" loCatId="list" qsTypeId="urn:microsoft.com/office/officeart/2005/8/quickstyle/simple1#28" qsCatId="simple" csTypeId="urn:microsoft.com/office/officeart/2005/8/colors/accent6_2#1" csCatId="accent1" phldr="1"/>
      <dgm:spPr/>
      <dgm:t>
        <a:bodyPr/>
        <a:lstStyle/>
        <a:p>
          <a:endParaRPr lang="zh-CN" altLang="en-US"/>
        </a:p>
      </dgm:t>
    </dgm:pt>
    <dgm:pt modelId="{FF4EFB52-5C36-47F7-90D5-E35EB6412909}">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800" dirty="0" smtClean="0">
              <a:solidFill>
                <a:schemeClr val="tx1"/>
              </a:solidFill>
            </a:rPr>
            <a:t>◆  测试用例设计规范</a:t>
          </a:r>
        </a:p>
      </dgm:t>
    </dgm:pt>
    <dgm:pt modelId="{D9104FB0-5AA0-42B3-84D1-CB54A83B21B0}" type="parTrans" cxnId="{B2EF1CBD-FD65-49AE-AA57-E1650B31A676}">
      <dgm:prSet/>
      <dgm:spPr/>
      <dgm:t>
        <a:bodyPr/>
        <a:lstStyle/>
        <a:p>
          <a:endParaRPr lang="zh-CN" altLang="en-US" sz="2800"/>
        </a:p>
      </dgm:t>
    </dgm:pt>
    <dgm:pt modelId="{8A6E9D4E-BE54-409C-A77C-A23C38AD617D}" type="sibTrans" cxnId="{B2EF1CBD-FD65-49AE-AA57-E1650B31A676}">
      <dgm:prSet/>
      <dgm:spPr/>
      <dgm:t>
        <a:bodyPr/>
        <a:lstStyle/>
        <a:p>
          <a:endParaRPr lang="zh-CN" altLang="en-US" sz="2800"/>
        </a:p>
      </dgm:t>
    </dgm:pt>
    <dgm:pt modelId="{F7899EC3-85AB-4D9D-80C7-3BF6D33AD6FE}">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800" dirty="0" smtClean="0">
              <a:solidFill>
                <a:srgbClr val="FF0000"/>
              </a:solidFill>
            </a:rPr>
            <a:t>◆  黑盒用例设计技术</a:t>
          </a:r>
          <a:r>
            <a:rPr lang="en-US" altLang="zh-CN" sz="2800" dirty="0" smtClean="0">
              <a:solidFill>
                <a:srgbClr val="FF0000"/>
              </a:solidFill>
            </a:rPr>
            <a:t>(</a:t>
          </a:r>
          <a:r>
            <a:rPr lang="zh-CN" altLang="en-US" sz="2800" dirty="0" smtClean="0">
              <a:solidFill>
                <a:srgbClr val="FF0000"/>
              </a:solidFill>
            </a:rPr>
            <a:t>重点</a:t>
          </a:r>
          <a:r>
            <a:rPr lang="en-US" altLang="zh-CN" sz="2800" dirty="0" smtClean="0">
              <a:solidFill>
                <a:srgbClr val="FF0000"/>
              </a:solidFill>
            </a:rPr>
            <a:t>)</a:t>
          </a:r>
        </a:p>
      </dgm:t>
    </dgm:pt>
    <dgm:pt modelId="{9655512D-8A15-4BBC-B218-86E2A915FF79}" type="parTrans" cxnId="{7F39C616-4827-4918-BEEE-52258DC36892}">
      <dgm:prSet/>
      <dgm:spPr/>
      <dgm:t>
        <a:bodyPr/>
        <a:lstStyle/>
        <a:p>
          <a:endParaRPr lang="zh-CN" altLang="en-US" sz="2800"/>
        </a:p>
      </dgm:t>
    </dgm:pt>
    <dgm:pt modelId="{2A7DC58B-7283-47E6-8D65-8A58B8C45F0A}" type="sibTrans" cxnId="{7F39C616-4827-4918-BEEE-52258DC36892}">
      <dgm:prSet/>
      <dgm:spPr/>
      <dgm:t>
        <a:bodyPr/>
        <a:lstStyle/>
        <a:p>
          <a:endParaRPr lang="zh-CN" altLang="en-US" sz="2800"/>
        </a:p>
      </dgm:t>
    </dgm:pt>
    <dgm:pt modelId="{F07EBFA5-8087-4383-9E71-DC7F0D434C35}">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800" dirty="0" smtClean="0">
              <a:solidFill>
                <a:schemeClr val="tx1"/>
              </a:solidFill>
            </a:rPr>
            <a:t>◆  设计方法综合策略</a:t>
          </a:r>
        </a:p>
      </dgm:t>
    </dgm:pt>
    <dgm:pt modelId="{FB6BEED2-EF99-470E-8F8E-38F6E708FA7C}" type="parTrans" cxnId="{78EC6F1C-28B1-4ED6-A51A-B1316F1440E8}">
      <dgm:prSet/>
      <dgm:spPr/>
      <dgm:t>
        <a:bodyPr/>
        <a:lstStyle/>
        <a:p>
          <a:endParaRPr lang="zh-CN" altLang="en-US" sz="2800"/>
        </a:p>
      </dgm:t>
    </dgm:pt>
    <dgm:pt modelId="{F118474F-6156-4889-9855-B89833FAEBF0}" type="sibTrans" cxnId="{78EC6F1C-28B1-4ED6-A51A-B1316F1440E8}">
      <dgm:prSet/>
      <dgm:spPr/>
      <dgm:t>
        <a:bodyPr/>
        <a:lstStyle/>
        <a:p>
          <a:endParaRPr lang="zh-CN" altLang="en-US" sz="2800"/>
        </a:p>
      </dgm:t>
    </dgm:pt>
    <dgm:pt modelId="{FAE82A4A-867F-4C7B-97E0-007BF00790AA}" type="pres">
      <dgm:prSet presAssocID="{09C75B0A-245C-474D-92A3-76C19B2A6E39}" presName="linear" presStyleCnt="0">
        <dgm:presLayoutVars>
          <dgm:animLvl val="lvl"/>
          <dgm:resizeHandles val="exact"/>
        </dgm:presLayoutVars>
      </dgm:prSet>
      <dgm:spPr/>
      <dgm:t>
        <a:bodyPr/>
        <a:lstStyle/>
        <a:p>
          <a:endParaRPr lang="zh-CN" altLang="en-US"/>
        </a:p>
      </dgm:t>
    </dgm:pt>
    <dgm:pt modelId="{28DC96C5-CD2B-417B-9686-E648EAA0A472}" type="pres">
      <dgm:prSet presAssocID="{FF4EFB52-5C36-47F7-90D5-E35EB6412909}" presName="parentText" presStyleLbl="node1" presStyleIdx="0" presStyleCnt="3" custLinFactY="-22407" custLinFactNeighborX="21094" custLinFactNeighborY="-100000">
        <dgm:presLayoutVars>
          <dgm:chMax val="0"/>
          <dgm:bulletEnabled val="1"/>
        </dgm:presLayoutVars>
      </dgm:prSet>
      <dgm:spPr/>
      <dgm:t>
        <a:bodyPr/>
        <a:lstStyle/>
        <a:p>
          <a:endParaRPr lang="zh-CN" altLang="en-US"/>
        </a:p>
      </dgm:t>
    </dgm:pt>
    <dgm:pt modelId="{646CCD27-B65D-4057-A544-C892657D596E}" type="pres">
      <dgm:prSet presAssocID="{8A6E9D4E-BE54-409C-A77C-A23C38AD617D}" presName="spacer" presStyleCnt="0"/>
      <dgm:spPr/>
    </dgm:pt>
    <dgm:pt modelId="{62EE0465-1E3A-43F2-9049-E821DF7816F8}" type="pres">
      <dgm:prSet presAssocID="{F7899EC3-85AB-4D9D-80C7-3BF6D33AD6FE}" presName="parentText" presStyleLbl="node1" presStyleIdx="1" presStyleCnt="3" custLinFactNeighborY="-9718">
        <dgm:presLayoutVars>
          <dgm:chMax val="0"/>
          <dgm:bulletEnabled val="1"/>
        </dgm:presLayoutVars>
      </dgm:prSet>
      <dgm:spPr/>
      <dgm:t>
        <a:bodyPr/>
        <a:lstStyle/>
        <a:p>
          <a:endParaRPr lang="zh-CN" altLang="en-US"/>
        </a:p>
      </dgm:t>
    </dgm:pt>
    <dgm:pt modelId="{57B08603-8891-4E2D-8B27-877A554A5D43}" type="pres">
      <dgm:prSet presAssocID="{2A7DC58B-7283-47E6-8D65-8A58B8C45F0A}" presName="spacer" presStyleCnt="0"/>
      <dgm:spPr/>
    </dgm:pt>
    <dgm:pt modelId="{901F6DDE-A5EF-4392-B3AA-35B48F20E5ED}" type="pres">
      <dgm:prSet presAssocID="{F07EBFA5-8087-4383-9E71-DC7F0D434C35}" presName="parentText" presStyleLbl="node1" presStyleIdx="2" presStyleCnt="3" custLinFactNeighborY="-15571">
        <dgm:presLayoutVars>
          <dgm:chMax val="0"/>
          <dgm:bulletEnabled val="1"/>
        </dgm:presLayoutVars>
      </dgm:prSet>
      <dgm:spPr/>
      <dgm:t>
        <a:bodyPr/>
        <a:lstStyle/>
        <a:p>
          <a:endParaRPr lang="zh-CN" altLang="en-US"/>
        </a:p>
      </dgm:t>
    </dgm:pt>
  </dgm:ptLst>
  <dgm:cxnLst>
    <dgm:cxn modelId="{78EC6F1C-28B1-4ED6-A51A-B1316F1440E8}" srcId="{09C75B0A-245C-474D-92A3-76C19B2A6E39}" destId="{F07EBFA5-8087-4383-9E71-DC7F0D434C35}" srcOrd="2" destOrd="0" parTransId="{FB6BEED2-EF99-470E-8F8E-38F6E708FA7C}" sibTransId="{F118474F-6156-4889-9855-B89833FAEBF0}"/>
    <dgm:cxn modelId="{7B101A05-8B9D-4294-AF93-5357BD4CDCA2}" type="presOf" srcId="{F07EBFA5-8087-4383-9E71-DC7F0D434C35}" destId="{901F6DDE-A5EF-4392-B3AA-35B48F20E5ED}" srcOrd="0" destOrd="0" presId="urn:microsoft.com/office/officeart/2005/8/layout/vList2#28"/>
    <dgm:cxn modelId="{7F39C616-4827-4918-BEEE-52258DC36892}" srcId="{09C75B0A-245C-474D-92A3-76C19B2A6E39}" destId="{F7899EC3-85AB-4D9D-80C7-3BF6D33AD6FE}" srcOrd="1" destOrd="0" parTransId="{9655512D-8A15-4BBC-B218-86E2A915FF79}" sibTransId="{2A7DC58B-7283-47E6-8D65-8A58B8C45F0A}"/>
    <dgm:cxn modelId="{B2EF1CBD-FD65-49AE-AA57-E1650B31A676}" srcId="{09C75B0A-245C-474D-92A3-76C19B2A6E39}" destId="{FF4EFB52-5C36-47F7-90D5-E35EB6412909}" srcOrd="0" destOrd="0" parTransId="{D9104FB0-5AA0-42B3-84D1-CB54A83B21B0}" sibTransId="{8A6E9D4E-BE54-409C-A77C-A23C38AD617D}"/>
    <dgm:cxn modelId="{1B38847F-6959-4C11-9E5B-1E22DC1464CA}" type="presOf" srcId="{FF4EFB52-5C36-47F7-90D5-E35EB6412909}" destId="{28DC96C5-CD2B-417B-9686-E648EAA0A472}" srcOrd="0" destOrd="0" presId="urn:microsoft.com/office/officeart/2005/8/layout/vList2#28"/>
    <dgm:cxn modelId="{AB64555B-B42C-475D-904A-2DA9C5AAC09A}" type="presOf" srcId="{F7899EC3-85AB-4D9D-80C7-3BF6D33AD6FE}" destId="{62EE0465-1E3A-43F2-9049-E821DF7816F8}" srcOrd="0" destOrd="0" presId="urn:microsoft.com/office/officeart/2005/8/layout/vList2#28"/>
    <dgm:cxn modelId="{9D1A194B-175C-4613-AFD3-B71296A67B56}" type="presOf" srcId="{09C75B0A-245C-474D-92A3-76C19B2A6E39}" destId="{FAE82A4A-867F-4C7B-97E0-007BF00790AA}" srcOrd="0" destOrd="0" presId="urn:microsoft.com/office/officeart/2005/8/layout/vList2#28"/>
    <dgm:cxn modelId="{AC691212-FE56-4BA1-9A38-3DFB49345A19}" type="presParOf" srcId="{FAE82A4A-867F-4C7B-97E0-007BF00790AA}" destId="{28DC96C5-CD2B-417B-9686-E648EAA0A472}" srcOrd="0" destOrd="0" presId="urn:microsoft.com/office/officeart/2005/8/layout/vList2#28"/>
    <dgm:cxn modelId="{79BBB208-63D0-44AC-AA24-9605D53BBF95}" type="presParOf" srcId="{FAE82A4A-867F-4C7B-97E0-007BF00790AA}" destId="{646CCD27-B65D-4057-A544-C892657D596E}" srcOrd="1" destOrd="0" presId="urn:microsoft.com/office/officeart/2005/8/layout/vList2#28"/>
    <dgm:cxn modelId="{7F5C6AFB-231E-4A19-BFE6-07AF278D0D90}" type="presParOf" srcId="{FAE82A4A-867F-4C7B-97E0-007BF00790AA}" destId="{62EE0465-1E3A-43F2-9049-E821DF7816F8}" srcOrd="2" destOrd="0" presId="urn:microsoft.com/office/officeart/2005/8/layout/vList2#28"/>
    <dgm:cxn modelId="{A4D1812B-DF27-49BA-8A82-A10F105087D8}" type="presParOf" srcId="{FAE82A4A-867F-4C7B-97E0-007BF00790AA}" destId="{57B08603-8891-4E2D-8B27-877A554A5D43}" srcOrd="3" destOrd="0" presId="urn:microsoft.com/office/officeart/2005/8/layout/vList2#28"/>
    <dgm:cxn modelId="{9CE4F3E1-7E10-4115-A6CF-3112370FFD9A}" type="presParOf" srcId="{FAE82A4A-867F-4C7B-97E0-007BF00790AA}" destId="{901F6DDE-A5EF-4392-B3AA-35B48F20E5ED}" srcOrd="4" destOrd="0" presId="urn:microsoft.com/office/officeart/2005/8/layout/vList2#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C75B0A-245C-474D-92A3-76C19B2A6E39}" type="doc">
      <dgm:prSet loTypeId="urn:microsoft.com/office/officeart/2005/8/layout/vList2#28" loCatId="list" qsTypeId="urn:microsoft.com/office/officeart/2005/8/quickstyle/simple1#28" qsCatId="simple" csTypeId="urn:microsoft.com/office/officeart/2005/8/colors/accent6_2#1" csCatId="accent1" phldr="1"/>
      <dgm:spPr/>
      <dgm:t>
        <a:bodyPr/>
        <a:lstStyle/>
        <a:p>
          <a:endParaRPr lang="zh-CN" altLang="en-US"/>
        </a:p>
      </dgm:t>
    </dgm:pt>
    <dgm:pt modelId="{FF4EFB52-5C36-47F7-90D5-E35EB6412909}">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800" dirty="0" smtClean="0">
              <a:solidFill>
                <a:schemeClr val="tx1"/>
              </a:solidFill>
            </a:rPr>
            <a:t>◆  测试用例设计规范</a:t>
          </a:r>
        </a:p>
      </dgm:t>
    </dgm:pt>
    <dgm:pt modelId="{D9104FB0-5AA0-42B3-84D1-CB54A83B21B0}" type="parTrans" cxnId="{B2EF1CBD-FD65-49AE-AA57-E1650B31A676}">
      <dgm:prSet/>
      <dgm:spPr/>
      <dgm:t>
        <a:bodyPr/>
        <a:lstStyle/>
        <a:p>
          <a:endParaRPr lang="zh-CN" altLang="en-US" sz="2800"/>
        </a:p>
      </dgm:t>
    </dgm:pt>
    <dgm:pt modelId="{8A6E9D4E-BE54-409C-A77C-A23C38AD617D}" type="sibTrans" cxnId="{B2EF1CBD-FD65-49AE-AA57-E1650B31A676}">
      <dgm:prSet/>
      <dgm:spPr/>
      <dgm:t>
        <a:bodyPr/>
        <a:lstStyle/>
        <a:p>
          <a:endParaRPr lang="zh-CN" altLang="en-US" sz="2800"/>
        </a:p>
      </dgm:t>
    </dgm:pt>
    <dgm:pt modelId="{F7899EC3-85AB-4D9D-80C7-3BF6D33AD6FE}">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800" dirty="0" smtClean="0">
              <a:solidFill>
                <a:schemeClr val="tx1"/>
              </a:solidFill>
            </a:rPr>
            <a:t>◆  黑盒用例设计技术</a:t>
          </a:r>
          <a:r>
            <a:rPr lang="en-US" altLang="zh-CN" sz="2800" dirty="0" smtClean="0">
              <a:solidFill>
                <a:schemeClr val="tx1"/>
              </a:solidFill>
            </a:rPr>
            <a:t>(</a:t>
          </a:r>
          <a:r>
            <a:rPr lang="zh-CN" altLang="en-US" sz="2800" dirty="0" smtClean="0">
              <a:solidFill>
                <a:schemeClr val="tx1"/>
              </a:solidFill>
            </a:rPr>
            <a:t>重点</a:t>
          </a:r>
          <a:r>
            <a:rPr lang="en-US" altLang="zh-CN" sz="2800" dirty="0" smtClean="0">
              <a:solidFill>
                <a:schemeClr val="tx1"/>
              </a:solidFill>
            </a:rPr>
            <a:t>)</a:t>
          </a:r>
        </a:p>
      </dgm:t>
    </dgm:pt>
    <dgm:pt modelId="{9655512D-8A15-4BBC-B218-86E2A915FF79}" type="parTrans" cxnId="{7F39C616-4827-4918-BEEE-52258DC36892}">
      <dgm:prSet/>
      <dgm:spPr/>
      <dgm:t>
        <a:bodyPr/>
        <a:lstStyle/>
        <a:p>
          <a:endParaRPr lang="zh-CN" altLang="en-US" sz="2800"/>
        </a:p>
      </dgm:t>
    </dgm:pt>
    <dgm:pt modelId="{2A7DC58B-7283-47E6-8D65-8A58B8C45F0A}" type="sibTrans" cxnId="{7F39C616-4827-4918-BEEE-52258DC36892}">
      <dgm:prSet/>
      <dgm:spPr/>
      <dgm:t>
        <a:bodyPr/>
        <a:lstStyle/>
        <a:p>
          <a:endParaRPr lang="zh-CN" altLang="en-US" sz="2800"/>
        </a:p>
      </dgm:t>
    </dgm:pt>
    <dgm:pt modelId="{F07EBFA5-8087-4383-9E71-DC7F0D434C35}">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zh-CN" altLang="en-US" sz="2800" dirty="0" smtClean="0">
              <a:solidFill>
                <a:srgbClr val="FF0000"/>
              </a:solidFill>
            </a:rPr>
            <a:t>◆  设计方法综合策略</a:t>
          </a:r>
        </a:p>
      </dgm:t>
    </dgm:pt>
    <dgm:pt modelId="{FB6BEED2-EF99-470E-8F8E-38F6E708FA7C}" type="parTrans" cxnId="{78EC6F1C-28B1-4ED6-A51A-B1316F1440E8}">
      <dgm:prSet/>
      <dgm:spPr/>
      <dgm:t>
        <a:bodyPr/>
        <a:lstStyle/>
        <a:p>
          <a:endParaRPr lang="zh-CN" altLang="en-US" sz="2800"/>
        </a:p>
      </dgm:t>
    </dgm:pt>
    <dgm:pt modelId="{F118474F-6156-4889-9855-B89833FAEBF0}" type="sibTrans" cxnId="{78EC6F1C-28B1-4ED6-A51A-B1316F1440E8}">
      <dgm:prSet/>
      <dgm:spPr/>
      <dgm:t>
        <a:bodyPr/>
        <a:lstStyle/>
        <a:p>
          <a:endParaRPr lang="zh-CN" altLang="en-US" sz="2800"/>
        </a:p>
      </dgm:t>
    </dgm:pt>
    <dgm:pt modelId="{FAE82A4A-867F-4C7B-97E0-007BF00790AA}" type="pres">
      <dgm:prSet presAssocID="{09C75B0A-245C-474D-92A3-76C19B2A6E39}" presName="linear" presStyleCnt="0">
        <dgm:presLayoutVars>
          <dgm:animLvl val="lvl"/>
          <dgm:resizeHandles val="exact"/>
        </dgm:presLayoutVars>
      </dgm:prSet>
      <dgm:spPr/>
      <dgm:t>
        <a:bodyPr/>
        <a:lstStyle/>
        <a:p>
          <a:endParaRPr lang="zh-CN" altLang="en-US"/>
        </a:p>
      </dgm:t>
    </dgm:pt>
    <dgm:pt modelId="{28DC96C5-CD2B-417B-9686-E648EAA0A472}" type="pres">
      <dgm:prSet presAssocID="{FF4EFB52-5C36-47F7-90D5-E35EB6412909}" presName="parentText" presStyleLbl="node1" presStyleIdx="0" presStyleCnt="3" custLinFactY="-22407" custLinFactNeighborX="21094" custLinFactNeighborY="-100000">
        <dgm:presLayoutVars>
          <dgm:chMax val="0"/>
          <dgm:bulletEnabled val="1"/>
        </dgm:presLayoutVars>
      </dgm:prSet>
      <dgm:spPr/>
      <dgm:t>
        <a:bodyPr/>
        <a:lstStyle/>
        <a:p>
          <a:endParaRPr lang="zh-CN" altLang="en-US"/>
        </a:p>
      </dgm:t>
    </dgm:pt>
    <dgm:pt modelId="{646CCD27-B65D-4057-A544-C892657D596E}" type="pres">
      <dgm:prSet presAssocID="{8A6E9D4E-BE54-409C-A77C-A23C38AD617D}" presName="spacer" presStyleCnt="0"/>
      <dgm:spPr/>
    </dgm:pt>
    <dgm:pt modelId="{62EE0465-1E3A-43F2-9049-E821DF7816F8}" type="pres">
      <dgm:prSet presAssocID="{F7899EC3-85AB-4D9D-80C7-3BF6D33AD6FE}" presName="parentText" presStyleLbl="node1" presStyleIdx="1" presStyleCnt="3" custLinFactNeighborY="-9718">
        <dgm:presLayoutVars>
          <dgm:chMax val="0"/>
          <dgm:bulletEnabled val="1"/>
        </dgm:presLayoutVars>
      </dgm:prSet>
      <dgm:spPr/>
      <dgm:t>
        <a:bodyPr/>
        <a:lstStyle/>
        <a:p>
          <a:endParaRPr lang="zh-CN" altLang="en-US"/>
        </a:p>
      </dgm:t>
    </dgm:pt>
    <dgm:pt modelId="{57B08603-8891-4E2D-8B27-877A554A5D43}" type="pres">
      <dgm:prSet presAssocID="{2A7DC58B-7283-47E6-8D65-8A58B8C45F0A}" presName="spacer" presStyleCnt="0"/>
      <dgm:spPr/>
    </dgm:pt>
    <dgm:pt modelId="{901F6DDE-A5EF-4392-B3AA-35B48F20E5ED}" type="pres">
      <dgm:prSet presAssocID="{F07EBFA5-8087-4383-9E71-DC7F0D434C35}" presName="parentText" presStyleLbl="node1" presStyleIdx="2" presStyleCnt="3" custLinFactNeighborY="-15571">
        <dgm:presLayoutVars>
          <dgm:chMax val="0"/>
          <dgm:bulletEnabled val="1"/>
        </dgm:presLayoutVars>
      </dgm:prSet>
      <dgm:spPr/>
      <dgm:t>
        <a:bodyPr/>
        <a:lstStyle/>
        <a:p>
          <a:endParaRPr lang="zh-CN" altLang="en-US"/>
        </a:p>
      </dgm:t>
    </dgm:pt>
  </dgm:ptLst>
  <dgm:cxnLst>
    <dgm:cxn modelId="{C7FF9926-709C-47A1-9A41-839647187568}" type="presOf" srcId="{F07EBFA5-8087-4383-9E71-DC7F0D434C35}" destId="{901F6DDE-A5EF-4392-B3AA-35B48F20E5ED}" srcOrd="0" destOrd="0" presId="urn:microsoft.com/office/officeart/2005/8/layout/vList2#28"/>
    <dgm:cxn modelId="{183C6B5D-EA63-444F-9D49-83B40FBD43F3}" type="presOf" srcId="{F7899EC3-85AB-4D9D-80C7-3BF6D33AD6FE}" destId="{62EE0465-1E3A-43F2-9049-E821DF7816F8}" srcOrd="0" destOrd="0" presId="urn:microsoft.com/office/officeart/2005/8/layout/vList2#28"/>
    <dgm:cxn modelId="{78EC6F1C-28B1-4ED6-A51A-B1316F1440E8}" srcId="{09C75B0A-245C-474D-92A3-76C19B2A6E39}" destId="{F07EBFA5-8087-4383-9E71-DC7F0D434C35}" srcOrd="2" destOrd="0" parTransId="{FB6BEED2-EF99-470E-8F8E-38F6E708FA7C}" sibTransId="{F118474F-6156-4889-9855-B89833FAEBF0}"/>
    <dgm:cxn modelId="{7F39C616-4827-4918-BEEE-52258DC36892}" srcId="{09C75B0A-245C-474D-92A3-76C19B2A6E39}" destId="{F7899EC3-85AB-4D9D-80C7-3BF6D33AD6FE}" srcOrd="1" destOrd="0" parTransId="{9655512D-8A15-4BBC-B218-86E2A915FF79}" sibTransId="{2A7DC58B-7283-47E6-8D65-8A58B8C45F0A}"/>
    <dgm:cxn modelId="{ED8D4990-A354-4F6F-BBFF-612F0AAAB28B}" type="presOf" srcId="{FF4EFB52-5C36-47F7-90D5-E35EB6412909}" destId="{28DC96C5-CD2B-417B-9686-E648EAA0A472}" srcOrd="0" destOrd="0" presId="urn:microsoft.com/office/officeart/2005/8/layout/vList2#28"/>
    <dgm:cxn modelId="{B2EF1CBD-FD65-49AE-AA57-E1650B31A676}" srcId="{09C75B0A-245C-474D-92A3-76C19B2A6E39}" destId="{FF4EFB52-5C36-47F7-90D5-E35EB6412909}" srcOrd="0" destOrd="0" parTransId="{D9104FB0-5AA0-42B3-84D1-CB54A83B21B0}" sibTransId="{8A6E9D4E-BE54-409C-A77C-A23C38AD617D}"/>
    <dgm:cxn modelId="{93B345E5-0B9B-4BC0-B450-F9F63E909248}" type="presOf" srcId="{09C75B0A-245C-474D-92A3-76C19B2A6E39}" destId="{FAE82A4A-867F-4C7B-97E0-007BF00790AA}" srcOrd="0" destOrd="0" presId="urn:microsoft.com/office/officeart/2005/8/layout/vList2#28"/>
    <dgm:cxn modelId="{96500FBC-3F07-4376-86CB-1871395C9BAA}" type="presParOf" srcId="{FAE82A4A-867F-4C7B-97E0-007BF00790AA}" destId="{28DC96C5-CD2B-417B-9686-E648EAA0A472}" srcOrd="0" destOrd="0" presId="urn:microsoft.com/office/officeart/2005/8/layout/vList2#28"/>
    <dgm:cxn modelId="{63165355-8EF7-4ABB-8098-AE8F1090FCC5}" type="presParOf" srcId="{FAE82A4A-867F-4C7B-97E0-007BF00790AA}" destId="{646CCD27-B65D-4057-A544-C892657D596E}" srcOrd="1" destOrd="0" presId="urn:microsoft.com/office/officeart/2005/8/layout/vList2#28"/>
    <dgm:cxn modelId="{801C8871-FCC8-4E12-A2A5-39930D64FB93}" type="presParOf" srcId="{FAE82A4A-867F-4C7B-97E0-007BF00790AA}" destId="{62EE0465-1E3A-43F2-9049-E821DF7816F8}" srcOrd="2" destOrd="0" presId="urn:microsoft.com/office/officeart/2005/8/layout/vList2#28"/>
    <dgm:cxn modelId="{0FBD8905-97D0-4CA2-BBAF-DDF6E89DE55F}" type="presParOf" srcId="{FAE82A4A-867F-4C7B-97E0-007BF00790AA}" destId="{57B08603-8891-4E2D-8B27-877A554A5D43}" srcOrd="3" destOrd="0" presId="urn:microsoft.com/office/officeart/2005/8/layout/vList2#28"/>
    <dgm:cxn modelId="{F99AD134-4651-4436-BE4C-D755FB29E441}" type="presParOf" srcId="{FAE82A4A-867F-4C7B-97E0-007BF00790AA}" destId="{901F6DDE-A5EF-4392-B3AA-35B48F20E5ED}" srcOrd="4" destOrd="0" presId="urn:microsoft.com/office/officeart/2005/8/layout/vList2#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C96C5-CD2B-417B-9686-E648EAA0A472}">
      <dsp:nvSpPr>
        <dsp:cNvPr id="0" name=""/>
        <dsp:cNvSpPr/>
      </dsp:nvSpPr>
      <dsp:spPr>
        <a:xfrm>
          <a:off x="0" y="0"/>
          <a:ext cx="6155055" cy="7558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100000"/>
            </a:lnSpc>
            <a:spcBef>
              <a:spcPct val="0"/>
            </a:spcBef>
            <a:spcAft>
              <a:spcPct val="35000"/>
            </a:spcAft>
          </a:pPr>
          <a:r>
            <a:rPr lang="zh-CN" altLang="en-US" sz="2800" kern="1200" dirty="0" smtClean="0">
              <a:solidFill>
                <a:schemeClr val="tx1"/>
              </a:solidFill>
            </a:rPr>
            <a:t>◆  测试用例设计规范</a:t>
          </a:r>
        </a:p>
      </dsp:txBody>
      <dsp:txXfrm>
        <a:off x="36896" y="36896"/>
        <a:ext cx="6081263" cy="682028"/>
      </dsp:txXfrm>
    </dsp:sp>
    <dsp:sp modelId="{62EE0465-1E3A-43F2-9049-E821DF7816F8}">
      <dsp:nvSpPr>
        <dsp:cNvPr id="0" name=""/>
        <dsp:cNvSpPr/>
      </dsp:nvSpPr>
      <dsp:spPr>
        <a:xfrm>
          <a:off x="0" y="820414"/>
          <a:ext cx="6155055" cy="7558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100000"/>
            </a:lnSpc>
            <a:spcBef>
              <a:spcPct val="0"/>
            </a:spcBef>
            <a:spcAft>
              <a:spcPct val="35000"/>
            </a:spcAft>
          </a:pPr>
          <a:r>
            <a:rPr lang="zh-CN" altLang="en-US" sz="2800" kern="1200" dirty="0" smtClean="0">
              <a:solidFill>
                <a:schemeClr val="tx1"/>
              </a:solidFill>
            </a:rPr>
            <a:t>◆  黑盒用例设计技术</a:t>
          </a:r>
          <a:r>
            <a:rPr lang="en-US" altLang="zh-CN" sz="2800" kern="1200" dirty="0" smtClean="0">
              <a:solidFill>
                <a:schemeClr val="tx1"/>
              </a:solidFill>
            </a:rPr>
            <a:t>(</a:t>
          </a:r>
          <a:r>
            <a:rPr lang="zh-CN" altLang="en-US" sz="2800" kern="1200" dirty="0" smtClean="0">
              <a:solidFill>
                <a:schemeClr val="tx1"/>
              </a:solidFill>
            </a:rPr>
            <a:t>重点</a:t>
          </a:r>
          <a:r>
            <a:rPr lang="en-US" altLang="zh-CN" sz="2800" kern="1200" dirty="0" smtClean="0">
              <a:solidFill>
                <a:schemeClr val="tx1"/>
              </a:solidFill>
            </a:rPr>
            <a:t>)</a:t>
          </a:r>
        </a:p>
      </dsp:txBody>
      <dsp:txXfrm>
        <a:off x="36896" y="857310"/>
        <a:ext cx="6081263" cy="682028"/>
      </dsp:txXfrm>
    </dsp:sp>
    <dsp:sp modelId="{901F6DDE-A5EF-4392-B3AA-35B48F20E5ED}">
      <dsp:nvSpPr>
        <dsp:cNvPr id="0" name=""/>
        <dsp:cNvSpPr/>
      </dsp:nvSpPr>
      <dsp:spPr>
        <a:xfrm>
          <a:off x="0" y="1627752"/>
          <a:ext cx="6155055" cy="7558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100000"/>
            </a:lnSpc>
            <a:spcBef>
              <a:spcPct val="0"/>
            </a:spcBef>
            <a:spcAft>
              <a:spcPct val="35000"/>
            </a:spcAft>
          </a:pPr>
          <a:r>
            <a:rPr lang="zh-CN" altLang="en-US" sz="2800" kern="1200" dirty="0" smtClean="0">
              <a:solidFill>
                <a:srgbClr val="FF0000"/>
              </a:solidFill>
            </a:rPr>
            <a:t>◆  设计方法综合策略</a:t>
          </a:r>
        </a:p>
      </dsp:txBody>
      <dsp:txXfrm>
        <a:off x="36896" y="1664648"/>
        <a:ext cx="6081263" cy="682028"/>
      </dsp:txXfrm>
    </dsp:sp>
  </dsp:spTree>
</dsp:drawing>
</file>

<file path=ppt/diagrams/layout1.xml><?xml version="1.0" encoding="utf-8"?>
<dgm:layoutDef xmlns:dgm="http://schemas.openxmlformats.org/drawingml/2006/diagram" xmlns:a="http://schemas.openxmlformats.org/drawingml/2006/main" uniqueId="urn:microsoft.com/office/officeart/2005/8/layout/vList2#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2019/7/25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625496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noFill/>
        </p:spPr>
        <p:txBody>
          <a:bodyPr/>
          <a:lstStyle/>
          <a:p>
            <a:pPr eaLnBrk="1" hangingPunct="1"/>
            <a:endParaRPr lang="zh-CN" altLang="en-US" smtClean="0">
              <a:latin typeface="Arial" panose="020B0604020202020204" pitchFamily="34" charset="0"/>
            </a:endParaRPr>
          </a:p>
        </p:txBody>
      </p:sp>
      <p:sp>
        <p:nvSpPr>
          <p:cNvPr id="98308" name="灯片编号占位符 3"/>
          <p:cNvSpPr>
            <a:spLocks noGrp="1"/>
          </p:cNvSpPr>
          <p:nvPr>
            <p:ph type="sldNum" sz="quarter" idx="5"/>
          </p:nvPr>
        </p:nvSpPr>
        <p:spPr>
          <a:noFill/>
        </p:spPr>
        <p:txBody>
          <a:bodyPr/>
          <a:lstStyle/>
          <a:p>
            <a:fld id="{90FB930E-F789-4722-A421-6E749BFA88B4}" type="slidenum">
              <a:rPr lang="en-US" altLang="zh-CN" smtClean="0">
                <a:latin typeface="Arial" panose="020B0604020202020204" pitchFamily="34" charset="0"/>
              </a:rPr>
              <a:t>22</a:t>
            </a:fld>
            <a:endParaRPr lang="en-US" altLang="zh-CN" smtClean="0">
              <a:latin typeface="Arial" panose="020B0604020202020204" pitchFamily="34" charset="0"/>
            </a:endParaRPr>
          </a:p>
        </p:txBody>
      </p:sp>
    </p:spTree>
    <p:extLst>
      <p:ext uri="{BB962C8B-B14F-4D97-AF65-F5344CB8AC3E}">
        <p14:creationId xmlns:p14="http://schemas.microsoft.com/office/powerpoint/2010/main" val="4244104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在测试一个软件的时候，在场景法中，测试流程是软件功能按照正确的事件流实现的一条正确流程，那么我们把这个成为该软件的基本流；而凡是出现故障或缺陷的过程，就用备选流加以标注，这样的话，备选流就可以是从基本流来的，或是由备选流中引出的。所以在进行图示的时候，就会发现每个事件流的颜色是不同的。</a:t>
            </a:r>
          </a:p>
          <a:p>
            <a:r>
              <a:rPr lang="zh-CN" altLang="en-US" sz="1200" kern="1200" dirty="0" smtClean="0">
                <a:solidFill>
                  <a:schemeClr val="tx1"/>
                </a:solidFill>
                <a:latin typeface="+mn-lt"/>
                <a:ea typeface="+mn-ea"/>
                <a:cs typeface="+mn-cs"/>
              </a:rPr>
              <a:t>基本流和备选流：如下图所示，图中经过用例的每条路径都用基本流和备选流来表示，直黑线表示基本流，是经过用例的最简单的路径。备选流用不同的色彩表示，一个备选流可能从基本流开始，在某个特定条件下执行，然后重新加入基本流中（如备选流</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）；也可能起源于另一个备选流（如备选流</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），或者终止用例而不再重新加入到某个流（如备选流</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t>39</a:t>
            </a:fld>
            <a:endParaRPr lang="zh-CN" altLang="en-US"/>
          </a:p>
        </p:txBody>
      </p:sp>
    </p:spTree>
    <p:extLst>
      <p:ext uri="{BB962C8B-B14F-4D97-AF65-F5344CB8AC3E}">
        <p14:creationId xmlns:p14="http://schemas.microsoft.com/office/powerpoint/2010/main" val="3097024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AD74B6-FE7B-4447-9B17-49569601E0BD}" type="slidenum">
              <a:rPr lang="zh-CN" altLang="en-US" smtClean="0"/>
              <a:t>46</a:t>
            </a:fld>
            <a:endParaRPr lang="zh-CN" altLang="en-US"/>
          </a:p>
        </p:txBody>
      </p:sp>
    </p:spTree>
    <p:extLst>
      <p:ext uri="{BB962C8B-B14F-4D97-AF65-F5344CB8AC3E}">
        <p14:creationId xmlns:p14="http://schemas.microsoft.com/office/powerpoint/2010/main" val="4170914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27180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58675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solidFill>
                  <a:srgbClr val="00B050"/>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rgbClr val="00B05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solidFill>
                  <a:srgbClr val="00B050"/>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lvl1pPr>
              <a:defRPr>
                <a:solidFill>
                  <a:srgbClr val="00B050"/>
                </a:solidFill>
              </a:defRPr>
            </a:lvl1pPr>
            <a:lvl2pPr>
              <a:defRPr>
                <a:solidFill>
                  <a:srgbClr val="00B050"/>
                </a:solidFill>
              </a:defRPr>
            </a:lvl2pPr>
            <a:lvl3pPr>
              <a:defRPr>
                <a:solidFill>
                  <a:srgbClr val="00B050"/>
                </a:solidFill>
              </a:defRPr>
            </a:lvl3pPr>
            <a:lvl4pPr>
              <a:defRPr>
                <a:solidFill>
                  <a:srgbClr val="00B050"/>
                </a:solidFill>
              </a:defRPr>
            </a:lvl4pPr>
            <a:lvl5pPr>
              <a:defRPr>
                <a:solidFill>
                  <a:srgbClr val="00B050"/>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46909" y="556951"/>
            <a:ext cx="10106890" cy="1067233"/>
          </a:xfrm>
          <a:prstGeom prst="rect">
            <a:avLst/>
          </a:prstGeom>
        </p:spPr>
        <p:txBody>
          <a:bodyPr/>
          <a:lstStyle>
            <a:lvl1pPr>
              <a:defRPr sz="3200">
                <a:solidFill>
                  <a:srgbClr val="00B050"/>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825625"/>
            <a:ext cx="10515600" cy="4351338"/>
          </a:xfrm>
          <a:prstGeom prst="rect">
            <a:avLst/>
          </a:prstGeom>
        </p:spPr>
        <p:txBody>
          <a:bodyPr/>
          <a:lstStyle>
            <a:lvl1pPr>
              <a:defRPr sz="2000">
                <a:solidFill>
                  <a:srgbClr val="00B050"/>
                </a:solidFill>
                <a:latin typeface="华文细黑" panose="02010600040101010101" pitchFamily="2" charset="-122"/>
                <a:ea typeface="华文细黑" panose="02010600040101010101" pitchFamily="2" charset="-122"/>
              </a:defRPr>
            </a:lvl1pPr>
            <a:lvl2pPr>
              <a:defRPr sz="2000">
                <a:solidFill>
                  <a:srgbClr val="00B050"/>
                </a:solidFill>
                <a:latin typeface="华文细黑" panose="02010600040101010101" pitchFamily="2" charset="-122"/>
                <a:ea typeface="华文细黑" panose="02010600040101010101" pitchFamily="2" charset="-122"/>
              </a:defRPr>
            </a:lvl2pPr>
            <a:lvl3pPr>
              <a:defRPr sz="2000">
                <a:solidFill>
                  <a:srgbClr val="00B050"/>
                </a:solidFill>
                <a:latin typeface="华文细黑" panose="02010600040101010101" pitchFamily="2" charset="-122"/>
                <a:ea typeface="华文细黑" panose="02010600040101010101" pitchFamily="2" charset="-122"/>
              </a:defRPr>
            </a:lvl3pPr>
            <a:lvl4pPr>
              <a:defRPr sz="2000">
                <a:solidFill>
                  <a:srgbClr val="00B050"/>
                </a:solidFill>
                <a:latin typeface="华文细黑" panose="02010600040101010101" pitchFamily="2" charset="-122"/>
                <a:ea typeface="华文细黑" panose="02010600040101010101" pitchFamily="2" charset="-122"/>
              </a:defRPr>
            </a:lvl4pPr>
            <a:lvl5pPr>
              <a:defRPr sz="2000">
                <a:solidFill>
                  <a:srgbClr val="00B050"/>
                </a:solidFill>
                <a:latin typeface="华文细黑" panose="02010600040101010101" pitchFamily="2" charset="-122"/>
                <a:ea typeface="华文细黑" panose="0201060004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2C21391-8CFF-4A4C-AB73-F49A234A20C9}" type="datetimeFigureOut">
              <a:rPr lang="zh-CN" altLang="en-US" smtClean="0"/>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solidFill>
                  <a:srgbClr val="00B050"/>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rgbClr val="00B05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2C21391-8CFF-4A4C-AB73-F49A234A20C9}" type="datetimeFigureOut">
              <a:rPr lang="zh-CN" altLang="en-US" smtClean="0"/>
              <a:t>2019/7/25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solidFill>
                  <a:srgbClr val="00B050"/>
                </a:solidFill>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lvl1pPr>
              <a:defRPr>
                <a:solidFill>
                  <a:srgbClr val="00B050"/>
                </a:solidFill>
              </a:defRPr>
            </a:lvl1pPr>
            <a:lvl2pPr>
              <a:defRPr>
                <a:solidFill>
                  <a:srgbClr val="00B050"/>
                </a:solidFill>
              </a:defRPr>
            </a:lvl2pPr>
            <a:lvl3pPr>
              <a:defRPr>
                <a:solidFill>
                  <a:srgbClr val="00B050"/>
                </a:solidFill>
              </a:defRPr>
            </a:lvl3pPr>
            <a:lvl4pPr>
              <a:defRPr>
                <a:solidFill>
                  <a:srgbClr val="00B050"/>
                </a:solidFill>
              </a:defRPr>
            </a:lvl4pPr>
            <a:lvl5pPr>
              <a:defRPr>
                <a:solidFill>
                  <a:srgbClr val="00B050"/>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lvl1pPr>
              <a:defRPr>
                <a:solidFill>
                  <a:srgbClr val="00B050"/>
                </a:solidFill>
              </a:defRPr>
            </a:lvl1pPr>
            <a:lvl2pPr>
              <a:defRPr>
                <a:solidFill>
                  <a:srgbClr val="00B050"/>
                </a:solidFill>
              </a:defRPr>
            </a:lvl2pPr>
            <a:lvl3pPr>
              <a:defRPr>
                <a:solidFill>
                  <a:srgbClr val="00B050"/>
                </a:solidFill>
              </a:defRPr>
            </a:lvl3pPr>
            <a:lvl4pPr>
              <a:defRPr>
                <a:solidFill>
                  <a:srgbClr val="00B050"/>
                </a:solidFill>
              </a:defRPr>
            </a:lvl4pPr>
            <a:lvl5pPr>
              <a:defRPr>
                <a:solidFill>
                  <a:srgbClr val="00B050"/>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C21391-8CFF-4A4C-AB73-F49A234A20C9}" type="datetimeFigureOut">
              <a:rPr lang="zh-CN" altLang="en-US" smtClean="0"/>
              <a:t>2019/7/25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lvl1pPr>
              <a:defRPr>
                <a:solidFill>
                  <a:srgbClr val="00B050"/>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lvl1pPr>
              <a:defRPr>
                <a:solidFill>
                  <a:srgbClr val="00B050"/>
                </a:solidFill>
              </a:defRPr>
            </a:lvl1pPr>
            <a:lvl2pPr>
              <a:defRPr>
                <a:solidFill>
                  <a:srgbClr val="00B050"/>
                </a:solidFill>
              </a:defRPr>
            </a:lvl2pPr>
            <a:lvl3pPr>
              <a:defRPr>
                <a:solidFill>
                  <a:srgbClr val="00B050"/>
                </a:solidFill>
              </a:defRPr>
            </a:lvl3pPr>
            <a:lvl4pPr>
              <a:defRPr>
                <a:solidFill>
                  <a:srgbClr val="00B050"/>
                </a:solidFill>
              </a:defRPr>
            </a:lvl4pPr>
            <a:lvl5pPr>
              <a:defRPr>
                <a:solidFill>
                  <a:srgbClr val="00B05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lvl1pPr>
              <a:defRPr>
                <a:solidFill>
                  <a:srgbClr val="00B050"/>
                </a:solidFill>
              </a:defRPr>
            </a:lvl1pPr>
            <a:lvl2pPr>
              <a:defRPr>
                <a:solidFill>
                  <a:srgbClr val="00B050"/>
                </a:solidFill>
              </a:defRPr>
            </a:lvl2pPr>
            <a:lvl3pPr>
              <a:defRPr>
                <a:solidFill>
                  <a:srgbClr val="00B050"/>
                </a:solidFill>
              </a:defRPr>
            </a:lvl3pPr>
            <a:lvl4pPr>
              <a:defRPr>
                <a:solidFill>
                  <a:srgbClr val="00B050"/>
                </a:solidFill>
              </a:defRPr>
            </a:lvl4pPr>
            <a:lvl5pPr>
              <a:defRPr>
                <a:solidFill>
                  <a:srgbClr val="00B05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C2C21391-8CFF-4A4C-AB73-F49A234A20C9}" type="datetimeFigureOut">
              <a:rPr lang="zh-CN" altLang="en-US" smtClean="0"/>
              <a:t>2019/7/25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601093-12A7-4971-AE5D-182785139FC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solidFill>
                  <a:srgbClr val="00B050"/>
                </a:solidFil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C2C21391-8CFF-4A4C-AB73-F49A234A20C9}" type="datetimeFigureOut">
              <a:rPr lang="zh-CN" altLang="en-US" smtClean="0"/>
              <a:t>2019/7/25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601093-12A7-4971-AE5D-182785139FC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C21391-8CFF-4A4C-AB73-F49A234A20C9}" type="datetimeFigureOut">
              <a:rPr lang="zh-CN" altLang="en-US" smtClean="0"/>
              <a:t>2019/7/25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601093-12A7-4971-AE5D-182785139FC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solidFill>
                  <a:srgbClr val="00B05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solidFill>
                  <a:srgbClr val="00B050"/>
                </a:solidFill>
              </a:defRPr>
            </a:lvl1pPr>
            <a:lvl2pPr>
              <a:defRPr sz="2800">
                <a:solidFill>
                  <a:srgbClr val="00B050"/>
                </a:solidFill>
              </a:defRPr>
            </a:lvl2pPr>
            <a:lvl3pPr>
              <a:defRPr sz="2400">
                <a:solidFill>
                  <a:srgbClr val="00B050"/>
                </a:solidFill>
              </a:defRPr>
            </a:lvl3pPr>
            <a:lvl4pPr>
              <a:defRPr sz="2000">
                <a:solidFill>
                  <a:srgbClr val="00B050"/>
                </a:solidFill>
              </a:defRPr>
            </a:lvl4pPr>
            <a:lvl5pPr>
              <a:defRPr sz="2000">
                <a:solidFill>
                  <a:srgbClr val="00B050"/>
                </a:solidFill>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solidFill>
                  <a:srgbClr val="00B05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C2C21391-8CFF-4A4C-AB73-F49A234A20C9}" type="datetimeFigureOut">
              <a:rPr lang="zh-CN" altLang="en-US" smtClean="0"/>
              <a:t>2019/7/25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solidFill>
                  <a:srgbClr val="00B050"/>
                </a:solidFill>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solidFill>
                  <a:srgbClr val="00B05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solidFill>
                  <a:srgbClr val="00B05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C21391-8CFF-4A4C-AB73-F49A234A20C9}" type="datetimeFigureOut">
              <a:rPr lang="zh-CN" altLang="en-US" smtClean="0"/>
              <a:t>2019/7/25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21391-8CFF-4A4C-AB73-F49A234A20C9}" type="datetimeFigureOut">
              <a:rPr lang="zh-CN" altLang="en-US" smtClean="0"/>
              <a:t>2019/7/25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01093-12A7-4971-AE5D-182785139FC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Microsoft_Word_97_-_2003___1.doc"/></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Microsoft_Word_97_-_2003___2.doc"/></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521532" y="2166002"/>
            <a:ext cx="11044777" cy="857399"/>
          </a:xfrm>
        </p:spPr>
        <p:txBody>
          <a:bodyPr>
            <a:normAutofit/>
          </a:bodyPr>
          <a:lstStyle/>
          <a:p>
            <a:r>
              <a:rPr lang="zh-CN" altLang="en-US" sz="4800" noProof="0" dirty="0" smtClean="0">
                <a:ln>
                  <a:noFill/>
                </a:ln>
                <a:effectLst/>
                <a:uLnTx/>
                <a:uFillTx/>
                <a:latin typeface="黑体" panose="02010609060101010101" pitchFamily="49" charset="-122"/>
                <a:ea typeface="黑体" panose="02010609060101010101" pitchFamily="49" charset="-122"/>
                <a:sym typeface="+mn-ea"/>
              </a:rPr>
              <a:t>黑盒用例设计技术</a:t>
            </a:r>
            <a:endParaRPr lang="zh-CN" altLang="en-US" sz="4800" dirty="0">
              <a:ln w="18415" cmpd="sng">
                <a:noFill/>
                <a:prstDash val="solid"/>
              </a:ln>
              <a:solidFill>
                <a:srgbClr val="00B05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6303" y="1353302"/>
            <a:ext cx="7892582" cy="4708981"/>
          </a:xfrm>
          <a:prstGeom prst="rect">
            <a:avLst/>
          </a:prstGeom>
        </p:spPr>
        <p:txBody>
          <a:bodyPr wrap="square">
            <a:spAutoFit/>
          </a:bodyPr>
          <a:lstStyle/>
          <a:p>
            <a:pPr marL="285750" indent="-342900">
              <a:lnSpc>
                <a:spcPct val="150000"/>
              </a:lnSpc>
            </a:pPr>
            <a:r>
              <a:rPr lang="zh-CN" altLang="en-US" sz="2000" dirty="0" smtClean="0">
                <a:solidFill>
                  <a:srgbClr val="00B050"/>
                </a:solidFill>
                <a:latin typeface="华文细黑" panose="02010600040101010101" pitchFamily="2" charset="-122"/>
                <a:ea typeface="华文细黑" panose="02010600040101010101" pitchFamily="2" charset="-122"/>
              </a:rPr>
              <a:t>用简单一句话描述用例的关注点，原则上每个用例的标题不能能重复</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285750" indent="-342900">
              <a:lnSpc>
                <a:spcPct val="150000"/>
              </a:lnSpc>
            </a:pPr>
            <a:r>
              <a:rPr lang="zh-CN" altLang="en-US" sz="2000" dirty="0" smtClean="0">
                <a:solidFill>
                  <a:srgbClr val="00B050"/>
                </a:solidFill>
                <a:latin typeface="华文细黑" panose="02010600040101010101" pitchFamily="2" charset="-122"/>
                <a:ea typeface="华文细黑" panose="02010600040101010101" pitchFamily="2" charset="-122"/>
              </a:rPr>
              <a:t>例：</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342900" lvl="0" indent="-342900">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 系统测试：针对计算器中加法功能进行测试</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用例编号：</a:t>
            </a:r>
            <a:r>
              <a:rPr lang="en-US" altLang="zh-CN" sz="2000" dirty="0" smtClean="0">
                <a:solidFill>
                  <a:srgbClr val="00B050"/>
                </a:solidFill>
                <a:latin typeface="华文细黑" panose="02010600040101010101" pitchFamily="2" charset="-122"/>
                <a:ea typeface="华文细黑" panose="02010600040101010101" pitchFamily="2" charset="-122"/>
              </a:rPr>
              <a:t>CALC_ST_ADD_01</a:t>
            </a: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测试项目：测试加法功能</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用例标题：测试</a:t>
            </a:r>
            <a:r>
              <a:rPr lang="en-US" altLang="zh-CN" sz="2000" dirty="0" smtClean="0">
                <a:solidFill>
                  <a:srgbClr val="00B050"/>
                </a:solidFill>
                <a:latin typeface="华文细黑" panose="02010600040101010101" pitchFamily="2" charset="-122"/>
                <a:ea typeface="华文细黑" panose="02010600040101010101" pitchFamily="2" charset="-122"/>
              </a:rPr>
              <a:t>2</a:t>
            </a:r>
            <a:r>
              <a:rPr lang="zh-CN" altLang="en-US" sz="2000" dirty="0" smtClean="0">
                <a:solidFill>
                  <a:srgbClr val="00B050"/>
                </a:solidFill>
                <a:latin typeface="华文细黑" panose="02010600040101010101" pitchFamily="2" charset="-122"/>
                <a:ea typeface="华文细黑" panose="02010600040101010101" pitchFamily="2" charset="-122"/>
              </a:rPr>
              <a:t>个整数相加</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342900" lvl="0" indent="-342900">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 集成测试：针对加法函数的接口进行测试</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用例编号：</a:t>
            </a:r>
            <a:r>
              <a:rPr lang="en-US" altLang="zh-CN" sz="2000" dirty="0" smtClean="0">
                <a:solidFill>
                  <a:srgbClr val="00B050"/>
                </a:solidFill>
                <a:latin typeface="华文细黑" panose="02010600040101010101" pitchFamily="2" charset="-122"/>
                <a:ea typeface="华文细黑" panose="02010600040101010101" pitchFamily="2" charset="-122"/>
              </a:rPr>
              <a:t>CALC_IT_AddInterface_01</a:t>
            </a: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测试项目：测试加法函数接口</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用例标题：接口</a:t>
            </a:r>
            <a:r>
              <a:rPr lang="en-US" altLang="zh-CN" sz="2000" dirty="0" smtClean="0">
                <a:solidFill>
                  <a:srgbClr val="00B050"/>
                </a:solidFill>
                <a:latin typeface="华文细黑" panose="02010600040101010101" pitchFamily="2" charset="-122"/>
                <a:ea typeface="华文细黑" panose="02010600040101010101" pitchFamily="2" charset="-122"/>
              </a:rPr>
              <a:t>A</a:t>
            </a:r>
            <a:r>
              <a:rPr lang="zh-CN" altLang="en-US" sz="2000" dirty="0" smtClean="0">
                <a:solidFill>
                  <a:srgbClr val="00B050"/>
                </a:solidFill>
                <a:latin typeface="华文细黑" panose="02010600040101010101" pitchFamily="2" charset="-122"/>
                <a:ea typeface="华文细黑" panose="02010600040101010101" pitchFamily="2" charset="-122"/>
              </a:rPr>
              <a:t>大于接口</a:t>
            </a:r>
            <a:r>
              <a:rPr lang="en-US" altLang="zh-CN" sz="2000" dirty="0" smtClean="0">
                <a:solidFill>
                  <a:srgbClr val="00B050"/>
                </a:solidFill>
                <a:latin typeface="华文细黑" panose="02010600040101010101" pitchFamily="2" charset="-122"/>
                <a:ea typeface="华文细黑" panose="02010600040101010101" pitchFamily="2" charset="-122"/>
              </a:rPr>
              <a:t>B</a:t>
            </a:r>
            <a:r>
              <a:rPr lang="zh-CN" altLang="en-US" sz="2000" dirty="0" smtClean="0">
                <a:solidFill>
                  <a:srgbClr val="00B050"/>
                </a:solidFill>
                <a:latin typeface="华文细黑" panose="02010600040101010101" pitchFamily="2" charset="-122"/>
                <a:ea typeface="华文细黑" panose="02010600040101010101" pitchFamily="2" charset="-122"/>
              </a:rPr>
              <a:t>求和</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342900" lvl="0" indent="-342900">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 单元测试：针对加法</a:t>
            </a:r>
            <a:r>
              <a:rPr lang="en-US" altLang="zh-CN" sz="2000" dirty="0" smtClean="0">
                <a:solidFill>
                  <a:srgbClr val="00B050"/>
                </a:solidFill>
                <a:latin typeface="华文细黑" panose="02010600040101010101" pitchFamily="2" charset="-122"/>
                <a:ea typeface="华文细黑" panose="02010600040101010101" pitchFamily="2" charset="-122"/>
              </a:rPr>
              <a:t>ADD</a:t>
            </a:r>
            <a:r>
              <a:rPr lang="zh-CN" altLang="en-US" sz="2000" dirty="0" smtClean="0">
                <a:solidFill>
                  <a:srgbClr val="00B050"/>
                </a:solidFill>
                <a:latin typeface="华文细黑" panose="02010600040101010101" pitchFamily="2" charset="-122"/>
                <a:ea typeface="华文细黑" panose="02010600040101010101" pitchFamily="2" charset="-122"/>
              </a:rPr>
              <a:t>函数进行测试</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用例编号：</a:t>
            </a:r>
            <a:r>
              <a:rPr lang="en-US" altLang="zh-CN" sz="2000" dirty="0" smtClean="0">
                <a:solidFill>
                  <a:srgbClr val="00B050"/>
                </a:solidFill>
                <a:latin typeface="华文细黑" panose="02010600040101010101" pitchFamily="2" charset="-122"/>
                <a:ea typeface="华文细黑" panose="02010600040101010101" pitchFamily="2" charset="-122"/>
              </a:rPr>
              <a:t>CALC_UT_ADD_01</a:t>
            </a: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测试项目：测试</a:t>
            </a:r>
            <a:r>
              <a:rPr lang="en-US" altLang="zh-CN" sz="2000" dirty="0" smtClean="0">
                <a:solidFill>
                  <a:srgbClr val="00B050"/>
                </a:solidFill>
                <a:latin typeface="华文细黑" panose="02010600040101010101" pitchFamily="2" charset="-122"/>
                <a:ea typeface="华文细黑" panose="02010600040101010101" pitchFamily="2" charset="-122"/>
              </a:rPr>
              <a:t>ADD</a:t>
            </a:r>
            <a:r>
              <a:rPr lang="zh-CN" altLang="en-US" sz="2000" dirty="0" smtClean="0">
                <a:solidFill>
                  <a:srgbClr val="00B050"/>
                </a:solidFill>
                <a:latin typeface="华文细黑" panose="02010600040101010101" pitchFamily="2" charset="-122"/>
                <a:ea typeface="华文细黑" panose="02010600040101010101" pitchFamily="2" charset="-122"/>
              </a:rPr>
              <a:t>函数</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用例标题：</a:t>
            </a:r>
            <a:r>
              <a:rPr lang="en-US" altLang="zh-CN" sz="2000" dirty="0" smtClean="0">
                <a:solidFill>
                  <a:srgbClr val="00B050"/>
                </a:solidFill>
                <a:latin typeface="华文细黑" panose="02010600040101010101" pitchFamily="2" charset="-122"/>
                <a:ea typeface="华文细黑" panose="02010600040101010101" pitchFamily="2" charset="-122"/>
              </a:rPr>
              <a:t>a</a:t>
            </a:r>
            <a:r>
              <a:rPr lang="zh-CN" altLang="en-US" sz="2000" dirty="0" smtClean="0">
                <a:solidFill>
                  <a:srgbClr val="00B050"/>
                </a:solidFill>
                <a:latin typeface="华文细黑" panose="02010600040101010101" pitchFamily="2" charset="-122"/>
                <a:ea typeface="华文细黑" panose="02010600040101010101" pitchFamily="2" charset="-122"/>
              </a:rPr>
              <a:t>等于</a:t>
            </a:r>
            <a:r>
              <a:rPr lang="en-US" altLang="zh-CN" sz="2000" dirty="0" smtClean="0">
                <a:solidFill>
                  <a:srgbClr val="00B050"/>
                </a:solidFill>
                <a:latin typeface="华文细黑" panose="02010600040101010101" pitchFamily="2" charset="-122"/>
                <a:ea typeface="华文细黑" panose="02010600040101010101" pitchFamily="2" charset="-122"/>
              </a:rPr>
              <a:t>b</a:t>
            </a:r>
            <a:r>
              <a:rPr lang="zh-CN" altLang="en-US" sz="2000" dirty="0" smtClean="0">
                <a:solidFill>
                  <a:srgbClr val="00B050"/>
                </a:solidFill>
                <a:latin typeface="华文细黑" panose="02010600040101010101" pitchFamily="2" charset="-122"/>
                <a:ea typeface="华文细黑" panose="02010600040101010101" pitchFamily="2" charset="-122"/>
              </a:rPr>
              <a:t>调用减法函数</a:t>
            </a:r>
            <a:endParaRPr lang="en-US" altLang="zh-CN" sz="2000" dirty="0" smtClean="0">
              <a:solidFill>
                <a:srgbClr val="00B050"/>
              </a:solidFill>
              <a:latin typeface="华文细黑" panose="02010600040101010101" pitchFamily="2" charset="-122"/>
              <a:ea typeface="华文细黑" panose="02010600040101010101" pitchFamily="2" charset="-122"/>
            </a:endParaRPr>
          </a:p>
        </p:txBody>
      </p:sp>
      <p:sp>
        <p:nvSpPr>
          <p:cNvPr id="4" name="标题 1"/>
          <p:cNvSpPr>
            <a:spLocks noGrp="1"/>
          </p:cNvSpPr>
          <p:nvPr/>
        </p:nvSpPr>
        <p:spPr>
          <a:xfrm>
            <a:off x="1523968" y="527913"/>
            <a:ext cx="6858016" cy="6429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pPr algn="l">
              <a:lnSpc>
                <a:spcPct val="90000"/>
              </a:lnSpc>
            </a:pPr>
            <a:r>
              <a:rPr lang="zh-CN" altLang="en-US" sz="3200" dirty="0" smtClean="0">
                <a:solidFill>
                  <a:srgbClr val="00B050"/>
                </a:solidFill>
                <a:latin typeface="黑体" panose="02010609060101010101" pitchFamily="49" charset="-122"/>
                <a:ea typeface="黑体" panose="02010609060101010101" pitchFamily="49" charset="-122"/>
              </a:rPr>
              <a:t>用例标题</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58562" y="1072497"/>
            <a:ext cx="7086600" cy="2400657"/>
          </a:xfrm>
          <a:prstGeom prst="rect">
            <a:avLst/>
          </a:prstGeom>
        </p:spPr>
        <p:txBody>
          <a:bodyPr wrap="square">
            <a:spAutoFit/>
          </a:bodyPr>
          <a:lstStyle/>
          <a:p>
            <a:pPr marL="285750" indent="-342900">
              <a:lnSpc>
                <a:spcPct val="150000"/>
              </a:lnSpc>
            </a:pPr>
            <a:r>
              <a:rPr lang="zh-CN" altLang="en-US" sz="2000" dirty="0" smtClean="0">
                <a:solidFill>
                  <a:srgbClr val="00B050"/>
                </a:solidFill>
                <a:latin typeface="华文细黑" panose="02010600040101010101" pitchFamily="2" charset="-122"/>
                <a:ea typeface="华文细黑" panose="02010600040101010101" pitchFamily="2" charset="-122"/>
              </a:rPr>
              <a:t>一般分为四个级别：</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最高（核心业务</a:t>
            </a:r>
            <a:r>
              <a:rPr lang="en-US" altLang="zh-CN" sz="2000" dirty="0" smtClean="0">
                <a:solidFill>
                  <a:srgbClr val="00B050"/>
                </a:solidFill>
                <a:latin typeface="华文细黑" panose="02010600040101010101" pitchFamily="2" charset="-122"/>
                <a:ea typeface="华文细黑" panose="02010600040101010101" pitchFamily="2" charset="-122"/>
              </a:rPr>
              <a:t>3+</a:t>
            </a:r>
            <a:r>
              <a:rPr lang="zh-CN" altLang="en-US" sz="2000" dirty="0" smtClean="0">
                <a:solidFill>
                  <a:srgbClr val="00B050"/>
                </a:solidFill>
                <a:latin typeface="华文细黑" panose="02010600040101010101" pitchFamily="2" charset="-122"/>
                <a:ea typeface="华文细黑" panose="02010600040101010101" pitchFamily="2" charset="-122"/>
              </a:rPr>
              <a:t>基本流</a:t>
            </a:r>
            <a:r>
              <a:rPr lang="en-US" altLang="zh-CN" sz="2000" dirty="0" smtClean="0">
                <a:solidFill>
                  <a:srgbClr val="00B050"/>
                </a:solidFill>
                <a:latin typeface="华文细黑" panose="02010600040101010101" pitchFamily="2" charset="-122"/>
                <a:ea typeface="华文细黑" panose="02010600040101010101" pitchFamily="2" charset="-122"/>
              </a:rPr>
              <a:t>2</a:t>
            </a:r>
            <a:r>
              <a:rPr lang="zh-CN" altLang="en-US" sz="2000" dirty="0" smtClean="0">
                <a:solidFill>
                  <a:srgbClr val="00B050"/>
                </a:solidFill>
                <a:latin typeface="华文细黑" panose="02010600040101010101" pitchFamily="2" charset="-122"/>
                <a:ea typeface="华文细黑" panose="02010600040101010101" pitchFamily="2" charset="-122"/>
              </a:rPr>
              <a:t>）</a:t>
            </a:r>
            <a:r>
              <a:rPr lang="en-US" altLang="zh-CN" sz="2000" dirty="0" smtClean="0">
                <a:solidFill>
                  <a:srgbClr val="00B050"/>
                </a:solidFill>
                <a:latin typeface="华文细黑" panose="02010600040101010101" pitchFamily="2" charset="-122"/>
                <a:ea typeface="华文细黑" panose="02010600040101010101" pitchFamily="2" charset="-122"/>
              </a:rPr>
              <a:t>5</a:t>
            </a:r>
          </a:p>
          <a:p>
            <a:pPr marL="800100" lvl="1"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高（核心业务</a:t>
            </a:r>
            <a:r>
              <a:rPr lang="en-US" altLang="zh-CN" sz="2000" dirty="0" smtClean="0">
                <a:solidFill>
                  <a:srgbClr val="00B050"/>
                </a:solidFill>
                <a:latin typeface="华文细黑" panose="02010600040101010101" pitchFamily="2" charset="-122"/>
                <a:ea typeface="华文细黑" panose="02010600040101010101" pitchFamily="2" charset="-122"/>
              </a:rPr>
              <a:t>3+</a:t>
            </a:r>
            <a:r>
              <a:rPr lang="zh-CN" altLang="en-US" sz="2000" dirty="0" smtClean="0">
                <a:solidFill>
                  <a:srgbClr val="00B050"/>
                </a:solidFill>
                <a:latin typeface="华文细黑" panose="02010600040101010101" pitchFamily="2" charset="-122"/>
                <a:ea typeface="华文细黑" panose="02010600040101010101" pitchFamily="2" charset="-122"/>
              </a:rPr>
              <a:t>备选流</a:t>
            </a:r>
            <a:r>
              <a:rPr lang="en-US" altLang="zh-CN" sz="2000" dirty="0" smtClean="0">
                <a:solidFill>
                  <a:srgbClr val="00B050"/>
                </a:solidFill>
                <a:latin typeface="华文细黑" panose="02010600040101010101" pitchFamily="2" charset="-122"/>
                <a:ea typeface="华文细黑" panose="02010600040101010101" pitchFamily="2" charset="-122"/>
              </a:rPr>
              <a:t>1</a:t>
            </a:r>
            <a:r>
              <a:rPr lang="zh-CN" altLang="en-US" sz="2000" dirty="0" smtClean="0">
                <a:solidFill>
                  <a:srgbClr val="00B050"/>
                </a:solidFill>
                <a:latin typeface="华文细黑" panose="02010600040101010101" pitchFamily="2" charset="-122"/>
                <a:ea typeface="华文细黑" panose="02010600040101010101" pitchFamily="2" charset="-122"/>
              </a:rPr>
              <a:t>、基本业务</a:t>
            </a:r>
            <a:r>
              <a:rPr lang="en-US" altLang="zh-CN" sz="2000" dirty="0" smtClean="0">
                <a:solidFill>
                  <a:srgbClr val="00B050"/>
                </a:solidFill>
                <a:latin typeface="华文细黑" panose="02010600040101010101" pitchFamily="2" charset="-122"/>
                <a:ea typeface="华文细黑" panose="02010600040101010101" pitchFamily="2" charset="-122"/>
              </a:rPr>
              <a:t>2+</a:t>
            </a:r>
            <a:r>
              <a:rPr lang="zh-CN" altLang="en-US" sz="2000" dirty="0" smtClean="0">
                <a:solidFill>
                  <a:srgbClr val="00B050"/>
                </a:solidFill>
                <a:latin typeface="华文细黑" panose="02010600040101010101" pitchFamily="2" charset="-122"/>
                <a:ea typeface="华文细黑" panose="02010600040101010101" pitchFamily="2" charset="-122"/>
              </a:rPr>
              <a:t>基本流</a:t>
            </a:r>
            <a:r>
              <a:rPr lang="en-US" altLang="zh-CN" sz="2000" dirty="0" smtClean="0">
                <a:solidFill>
                  <a:srgbClr val="00B050"/>
                </a:solidFill>
                <a:latin typeface="华文细黑" panose="02010600040101010101" pitchFamily="2" charset="-122"/>
                <a:ea typeface="华文细黑" panose="02010600040101010101" pitchFamily="2" charset="-122"/>
              </a:rPr>
              <a:t>2</a:t>
            </a:r>
            <a:r>
              <a:rPr lang="zh-CN" altLang="en-US" sz="2000" dirty="0" smtClean="0">
                <a:solidFill>
                  <a:srgbClr val="00B050"/>
                </a:solidFill>
                <a:latin typeface="华文细黑" panose="02010600040101010101" pitchFamily="2" charset="-122"/>
                <a:ea typeface="华文细黑" panose="02010600040101010101" pitchFamily="2" charset="-122"/>
              </a:rPr>
              <a:t>）</a:t>
            </a:r>
            <a:r>
              <a:rPr lang="en-US" altLang="zh-CN" sz="2000" dirty="0" smtClean="0">
                <a:solidFill>
                  <a:srgbClr val="00B050"/>
                </a:solidFill>
                <a:latin typeface="华文细黑" panose="02010600040101010101" pitchFamily="2" charset="-122"/>
                <a:ea typeface="华文细黑" panose="02010600040101010101" pitchFamily="2" charset="-122"/>
              </a:rPr>
              <a:t>4</a:t>
            </a:r>
          </a:p>
          <a:p>
            <a:pPr marL="800100" lvl="1"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中（基本业务</a:t>
            </a:r>
            <a:r>
              <a:rPr lang="en-US" altLang="zh-CN" sz="2000" dirty="0" smtClean="0">
                <a:solidFill>
                  <a:srgbClr val="00B050"/>
                </a:solidFill>
                <a:latin typeface="华文细黑" panose="02010600040101010101" pitchFamily="2" charset="-122"/>
                <a:ea typeface="华文细黑" panose="02010600040101010101" pitchFamily="2" charset="-122"/>
              </a:rPr>
              <a:t>2+</a:t>
            </a:r>
            <a:r>
              <a:rPr lang="zh-CN" altLang="en-US" sz="2000" dirty="0" smtClean="0">
                <a:solidFill>
                  <a:srgbClr val="00B050"/>
                </a:solidFill>
                <a:latin typeface="华文细黑" panose="02010600040101010101" pitchFamily="2" charset="-122"/>
                <a:ea typeface="华文细黑" panose="02010600040101010101" pitchFamily="2" charset="-122"/>
              </a:rPr>
              <a:t>备选流</a:t>
            </a:r>
            <a:r>
              <a:rPr lang="en-US" altLang="zh-CN" sz="2000" dirty="0" smtClean="0">
                <a:solidFill>
                  <a:srgbClr val="00B050"/>
                </a:solidFill>
                <a:latin typeface="华文细黑" panose="02010600040101010101" pitchFamily="2" charset="-122"/>
                <a:ea typeface="华文细黑" panose="02010600040101010101" pitchFamily="2" charset="-122"/>
              </a:rPr>
              <a:t>1,</a:t>
            </a:r>
            <a:r>
              <a:rPr lang="zh-CN" altLang="en-US" sz="2000" dirty="0" smtClean="0">
                <a:solidFill>
                  <a:srgbClr val="00B050"/>
                </a:solidFill>
                <a:latin typeface="华文细黑" panose="02010600040101010101" pitchFamily="2" charset="-122"/>
                <a:ea typeface="华文细黑" panose="02010600040101010101" pitchFamily="2" charset="-122"/>
              </a:rPr>
              <a:t>一般业务</a:t>
            </a:r>
            <a:r>
              <a:rPr lang="en-US" altLang="zh-CN" sz="2000" dirty="0" smtClean="0">
                <a:solidFill>
                  <a:srgbClr val="00B050"/>
                </a:solidFill>
                <a:latin typeface="华文细黑" panose="02010600040101010101" pitchFamily="2" charset="-122"/>
                <a:ea typeface="华文细黑" panose="02010600040101010101" pitchFamily="2" charset="-122"/>
              </a:rPr>
              <a:t>1+</a:t>
            </a:r>
            <a:r>
              <a:rPr lang="zh-CN" altLang="en-US" sz="2000" dirty="0" smtClean="0">
                <a:solidFill>
                  <a:srgbClr val="00B050"/>
                </a:solidFill>
                <a:latin typeface="华文细黑" panose="02010600040101010101" pitchFamily="2" charset="-122"/>
                <a:ea typeface="华文细黑" panose="02010600040101010101" pitchFamily="2" charset="-122"/>
              </a:rPr>
              <a:t>基本流</a:t>
            </a:r>
            <a:r>
              <a:rPr lang="en-US" altLang="zh-CN" sz="2000" dirty="0" smtClean="0">
                <a:solidFill>
                  <a:srgbClr val="00B050"/>
                </a:solidFill>
                <a:latin typeface="华文细黑" panose="02010600040101010101" pitchFamily="2" charset="-122"/>
                <a:ea typeface="华文细黑" panose="02010600040101010101" pitchFamily="2" charset="-122"/>
              </a:rPr>
              <a:t>2</a:t>
            </a:r>
            <a:r>
              <a:rPr lang="zh-CN" altLang="en-US" sz="2000" dirty="0" smtClean="0">
                <a:solidFill>
                  <a:srgbClr val="00B050"/>
                </a:solidFill>
                <a:latin typeface="华文细黑" panose="02010600040101010101" pitchFamily="2" charset="-122"/>
                <a:ea typeface="华文细黑" panose="02010600040101010101" pitchFamily="2" charset="-122"/>
              </a:rPr>
              <a:t>）</a:t>
            </a:r>
            <a:r>
              <a:rPr lang="en-US" altLang="zh-CN" sz="2000" dirty="0" smtClean="0">
                <a:solidFill>
                  <a:srgbClr val="00B050"/>
                </a:solidFill>
                <a:latin typeface="华文细黑" panose="02010600040101010101" pitchFamily="2" charset="-122"/>
                <a:ea typeface="华文细黑" panose="02010600040101010101" pitchFamily="2" charset="-122"/>
              </a:rPr>
              <a:t>3</a:t>
            </a:r>
          </a:p>
          <a:p>
            <a:pPr marL="800100" lvl="1"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低（一般业务</a:t>
            </a:r>
            <a:r>
              <a:rPr lang="en-US" altLang="zh-CN" sz="2000" dirty="0" smtClean="0">
                <a:solidFill>
                  <a:srgbClr val="00B050"/>
                </a:solidFill>
                <a:latin typeface="华文细黑" panose="02010600040101010101" pitchFamily="2" charset="-122"/>
                <a:ea typeface="华文细黑" panose="02010600040101010101" pitchFamily="2" charset="-122"/>
              </a:rPr>
              <a:t>1+</a:t>
            </a:r>
            <a:r>
              <a:rPr lang="zh-CN" altLang="en-US" sz="2000" dirty="0" smtClean="0">
                <a:solidFill>
                  <a:srgbClr val="00B050"/>
                </a:solidFill>
                <a:latin typeface="华文细黑" panose="02010600040101010101" pitchFamily="2" charset="-122"/>
                <a:ea typeface="华文细黑" panose="02010600040101010101" pitchFamily="2" charset="-122"/>
              </a:rPr>
              <a:t>备选流</a:t>
            </a:r>
            <a:r>
              <a:rPr lang="en-US" altLang="zh-CN" sz="2000" dirty="0" smtClean="0">
                <a:solidFill>
                  <a:srgbClr val="00B050"/>
                </a:solidFill>
                <a:latin typeface="华文细黑" panose="02010600040101010101" pitchFamily="2" charset="-122"/>
                <a:ea typeface="华文细黑" panose="02010600040101010101" pitchFamily="2" charset="-122"/>
              </a:rPr>
              <a:t>1</a:t>
            </a:r>
            <a:r>
              <a:rPr lang="zh-CN" altLang="en-US" sz="2000" dirty="0" smtClean="0">
                <a:solidFill>
                  <a:srgbClr val="00B050"/>
                </a:solidFill>
                <a:latin typeface="华文细黑" panose="02010600040101010101" pitchFamily="2" charset="-122"/>
                <a:ea typeface="华文细黑" panose="02010600040101010101" pitchFamily="2" charset="-122"/>
              </a:rPr>
              <a:t>） </a:t>
            </a:r>
            <a:r>
              <a:rPr lang="en-US" altLang="zh-CN" sz="2000" dirty="0" smtClean="0">
                <a:solidFill>
                  <a:srgbClr val="00B050"/>
                </a:solidFill>
                <a:latin typeface="华文细黑" panose="02010600040101010101" pitchFamily="2" charset="-122"/>
                <a:ea typeface="华文细黑" panose="02010600040101010101" pitchFamily="2" charset="-122"/>
              </a:rPr>
              <a:t>2</a:t>
            </a:r>
          </a:p>
        </p:txBody>
      </p:sp>
      <p:sp>
        <p:nvSpPr>
          <p:cNvPr id="3" name="流程图: 决策 2"/>
          <p:cNvSpPr/>
          <p:nvPr/>
        </p:nvSpPr>
        <p:spPr>
          <a:xfrm>
            <a:off x="3024166" y="4214818"/>
            <a:ext cx="1643074" cy="8572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If(a&gt;b)</a:t>
            </a:r>
            <a:endParaRPr lang="zh-CN" altLang="en-US" dirty="0"/>
          </a:p>
        </p:txBody>
      </p:sp>
      <p:cxnSp>
        <p:nvCxnSpPr>
          <p:cNvPr id="4" name="直接连接符 3"/>
          <p:cNvCxnSpPr>
            <a:stCxn id="3" idx="2"/>
            <a:endCxn id="5" idx="0"/>
          </p:cNvCxnSpPr>
          <p:nvPr/>
        </p:nvCxnSpPr>
        <p:spPr>
          <a:xfrm rot="5400000">
            <a:off x="3631389" y="5286388"/>
            <a:ext cx="428628"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381356" y="5500702"/>
            <a:ext cx="92869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a+b</a:t>
            </a:r>
            <a:endParaRPr lang="zh-CN" altLang="en-US" dirty="0"/>
          </a:p>
        </p:txBody>
      </p:sp>
      <p:sp>
        <p:nvSpPr>
          <p:cNvPr id="6" name="矩形 5"/>
          <p:cNvSpPr/>
          <p:nvPr/>
        </p:nvSpPr>
        <p:spPr>
          <a:xfrm>
            <a:off x="5095868" y="4429132"/>
            <a:ext cx="92869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a-b</a:t>
            </a:r>
            <a:endParaRPr lang="zh-CN" altLang="en-US" dirty="0"/>
          </a:p>
        </p:txBody>
      </p:sp>
      <p:cxnSp>
        <p:nvCxnSpPr>
          <p:cNvPr id="7" name="直接箭头连接符 6"/>
          <p:cNvCxnSpPr>
            <a:stCxn id="3" idx="3"/>
            <a:endCxn id="6" idx="1"/>
          </p:cNvCxnSpPr>
          <p:nvPr/>
        </p:nvCxnSpPr>
        <p:spPr>
          <a:xfrm>
            <a:off x="4667240" y="4643446"/>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 idx="2"/>
            <a:endCxn id="5" idx="0"/>
          </p:cNvCxnSpPr>
          <p:nvPr/>
        </p:nvCxnSpPr>
        <p:spPr>
          <a:xfrm rot="5400000">
            <a:off x="3631389" y="5286388"/>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09918" y="5072074"/>
            <a:ext cx="256169" cy="368300"/>
          </a:xfrm>
          <a:prstGeom prst="rect">
            <a:avLst/>
          </a:prstGeom>
          <a:noFill/>
        </p:spPr>
        <p:txBody>
          <a:bodyPr wrap="square" rtlCol="0">
            <a:spAutoFit/>
          </a:bodyPr>
          <a:lstStyle/>
          <a:p>
            <a:r>
              <a:rPr lang="en-US" altLang="zh-CN" dirty="0" smtClean="0"/>
              <a:t>Y</a:t>
            </a:r>
            <a:endParaRPr lang="zh-CN" altLang="en-US" dirty="0"/>
          </a:p>
        </p:txBody>
      </p:sp>
      <p:sp>
        <p:nvSpPr>
          <p:cNvPr id="10" name="TextBox 9"/>
          <p:cNvSpPr txBox="1"/>
          <p:nvPr/>
        </p:nvSpPr>
        <p:spPr>
          <a:xfrm>
            <a:off x="4667240" y="4214818"/>
            <a:ext cx="256169" cy="368300"/>
          </a:xfrm>
          <a:prstGeom prst="rect">
            <a:avLst/>
          </a:prstGeom>
          <a:noFill/>
        </p:spPr>
        <p:txBody>
          <a:bodyPr wrap="square" rtlCol="0">
            <a:spAutoFit/>
          </a:bodyPr>
          <a:lstStyle/>
          <a:p>
            <a:r>
              <a:rPr lang="en-US" altLang="zh-CN" dirty="0" smtClean="0"/>
              <a:t>N</a:t>
            </a:r>
            <a:endParaRPr lang="zh-CN" altLang="en-US"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8942" y="3144199"/>
            <a:ext cx="2898246" cy="3232789"/>
          </a:xfrm>
          <a:prstGeom prst="rect">
            <a:avLst/>
          </a:prstGeom>
        </p:spPr>
      </p:pic>
      <p:sp>
        <p:nvSpPr>
          <p:cNvPr id="13" name="标题 1"/>
          <p:cNvSpPr>
            <a:spLocks noGrp="1"/>
          </p:cNvSpPr>
          <p:nvPr/>
        </p:nvSpPr>
        <p:spPr>
          <a:xfrm>
            <a:off x="1523968" y="527913"/>
            <a:ext cx="6858016" cy="6429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pPr algn="l">
              <a:lnSpc>
                <a:spcPct val="90000"/>
              </a:lnSpc>
            </a:pPr>
            <a:r>
              <a:rPr lang="zh-CN" altLang="en-US" sz="3200" dirty="0" smtClean="0">
                <a:solidFill>
                  <a:srgbClr val="00B050"/>
                </a:solidFill>
                <a:latin typeface="黑体" panose="02010609060101010101" pitchFamily="49" charset="-122"/>
                <a:ea typeface="黑体" panose="02010609060101010101" pitchFamily="49" charset="-122"/>
              </a:rPr>
              <a:t>重要级别</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6976" y="1232490"/>
            <a:ext cx="6858048" cy="5309146"/>
          </a:xfrm>
          <a:prstGeom prst="rect">
            <a:avLst/>
          </a:prstGeom>
        </p:spPr>
        <p:txBody>
          <a:bodyPr wrap="square">
            <a:spAutoFit/>
          </a:bodyPr>
          <a:lstStyle/>
          <a:p>
            <a:pPr marL="285750" indent="-342900">
              <a:lnSpc>
                <a:spcPct val="150000"/>
              </a:lnSpc>
            </a:pPr>
            <a:r>
              <a:rPr lang="zh-CN" altLang="en-US" sz="2400" b="1" dirty="0" smtClean="0">
                <a:solidFill>
                  <a:srgbClr val="00B050"/>
                </a:solidFill>
                <a:latin typeface="华文细黑" panose="02010600040101010101" pitchFamily="2" charset="-122"/>
                <a:ea typeface="华文细黑" panose="02010600040101010101" pitchFamily="2" charset="-122"/>
              </a:rPr>
              <a:t>预置条件</a:t>
            </a:r>
            <a:endParaRPr lang="zh-CN" altLang="zh-CN" sz="2400" b="1" dirty="0" smtClean="0">
              <a:solidFill>
                <a:srgbClr val="00B050"/>
              </a:solidFill>
              <a:latin typeface="华文细黑" panose="02010600040101010101" pitchFamily="2" charset="-122"/>
              <a:ea typeface="华文细黑" panose="02010600040101010101" pitchFamily="2" charset="-122"/>
            </a:endParaRPr>
          </a:p>
          <a:p>
            <a:pPr marL="285750" indent="-342900">
              <a:lnSpc>
                <a:spcPct val="150000"/>
              </a:lnSpc>
            </a:pPr>
            <a:r>
              <a:rPr lang="zh-CN" altLang="en-US" sz="2000" dirty="0" smtClean="0">
                <a:solidFill>
                  <a:srgbClr val="00B050"/>
                </a:solidFill>
                <a:latin typeface="华文细黑" panose="02010600040101010101" pitchFamily="2" charset="-122"/>
                <a:ea typeface="华文细黑" panose="02010600040101010101" pitchFamily="2" charset="-122"/>
              </a:rPr>
              <a:t>执行用例时需要满足的前提条件，通常有</a:t>
            </a:r>
            <a:r>
              <a:rPr lang="en-US" altLang="zh-CN" sz="2000" dirty="0" smtClean="0">
                <a:solidFill>
                  <a:srgbClr val="00B050"/>
                </a:solidFill>
                <a:latin typeface="华文细黑" panose="02010600040101010101" pitchFamily="2" charset="-122"/>
                <a:ea typeface="华文细黑" panose="02010600040101010101" pitchFamily="2" charset="-122"/>
              </a:rPr>
              <a:t>2</a:t>
            </a:r>
            <a:r>
              <a:rPr lang="zh-CN" altLang="en-US" sz="2000" dirty="0" smtClean="0">
                <a:solidFill>
                  <a:srgbClr val="00B050"/>
                </a:solidFill>
                <a:latin typeface="华文细黑" panose="02010600040101010101" pitchFamily="2" charset="-122"/>
                <a:ea typeface="华文细黑" panose="02010600040101010101" pitchFamily="2" charset="-122"/>
              </a:rPr>
              <a:t>种：</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环境的设置</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先要执行其它的用例</a:t>
            </a:r>
          </a:p>
          <a:p>
            <a:pPr marL="800100" lvl="1"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sym typeface="+mn-ea"/>
              </a:rPr>
              <a:t>需要有某些权限才能执行用例</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lnSpc>
                <a:spcPct val="150000"/>
              </a:lnSpc>
              <a:buFont typeface="+mj-lt"/>
              <a:buAutoNum type="arabicPeriod"/>
            </a:pPr>
            <a:endParaRPr lang="en-US" altLang="zh-CN" dirty="0" smtClean="0">
              <a:latin typeface="+mn-ea"/>
            </a:endParaRPr>
          </a:p>
          <a:p>
            <a:pPr marL="285750" indent="-342900">
              <a:lnSpc>
                <a:spcPct val="150000"/>
              </a:lnSpc>
            </a:pPr>
            <a:r>
              <a:rPr lang="zh-CN" altLang="en-US" sz="2400" b="1" dirty="0" smtClean="0">
                <a:solidFill>
                  <a:srgbClr val="00B050"/>
                </a:solidFill>
                <a:latin typeface="华文细黑" panose="02010600040101010101" pitchFamily="2" charset="-122"/>
                <a:ea typeface="华文细黑" panose="02010600040101010101" pitchFamily="2" charset="-122"/>
              </a:rPr>
              <a:t>测试输入</a:t>
            </a:r>
            <a:endParaRPr lang="en-US" altLang="zh-CN" sz="2400" b="1" dirty="0" smtClean="0">
              <a:solidFill>
                <a:srgbClr val="00B050"/>
              </a:solidFill>
              <a:latin typeface="华文细黑" panose="02010600040101010101" pitchFamily="2" charset="-122"/>
              <a:ea typeface="华文细黑" panose="02010600040101010101" pitchFamily="2" charset="-122"/>
            </a:endParaRPr>
          </a:p>
          <a:p>
            <a:pPr marL="285750" indent="-342900">
              <a:lnSpc>
                <a:spcPct val="150000"/>
              </a:lnSpc>
            </a:pPr>
            <a:r>
              <a:rPr lang="zh-CN" altLang="en-US" sz="2000" dirty="0" smtClean="0">
                <a:solidFill>
                  <a:srgbClr val="00B050"/>
                </a:solidFill>
                <a:latin typeface="华文细黑" panose="02010600040101010101" pitchFamily="2" charset="-122"/>
                <a:ea typeface="华文细黑" panose="02010600040101010101" pitchFamily="2" charset="-122"/>
              </a:rPr>
              <a:t>执行用例需要输入的外部信息，具体情况有以下几种：</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手工输入（数据）</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文件（上传）</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数据库记录（单元测试中）</a:t>
            </a:r>
            <a:endParaRPr lang="en-US" altLang="zh-CN" sz="2000" dirty="0" smtClean="0">
              <a:solidFill>
                <a:srgbClr val="00B050"/>
              </a:solidFill>
              <a:latin typeface="华文细黑" panose="02010600040101010101" pitchFamily="2" charset="-122"/>
              <a:ea typeface="华文细黑" panose="02010600040101010101" pitchFamily="2" charset="-122"/>
            </a:endParaRPr>
          </a:p>
        </p:txBody>
      </p:sp>
      <p:sp>
        <p:nvSpPr>
          <p:cNvPr id="4" name="标题 1"/>
          <p:cNvSpPr>
            <a:spLocks noGrp="1"/>
          </p:cNvSpPr>
          <p:nvPr/>
        </p:nvSpPr>
        <p:spPr>
          <a:xfrm>
            <a:off x="1523968" y="527913"/>
            <a:ext cx="6858016" cy="6429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pPr algn="l">
              <a:lnSpc>
                <a:spcPct val="90000"/>
              </a:lnSpc>
            </a:pPr>
            <a:r>
              <a:rPr lang="zh-CN" altLang="en-US" sz="3200" dirty="0" smtClean="0">
                <a:solidFill>
                  <a:srgbClr val="00B050"/>
                </a:solidFill>
                <a:latin typeface="黑体" panose="02010609060101010101" pitchFamily="49" charset="-122"/>
                <a:ea typeface="黑体" panose="02010609060101010101" pitchFamily="49" charset="-122"/>
              </a:rPr>
              <a:t>预置条件及测试输入</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4598" y="1303928"/>
            <a:ext cx="7578971" cy="4708981"/>
          </a:xfrm>
          <a:prstGeom prst="rect">
            <a:avLst/>
          </a:prstGeom>
        </p:spPr>
        <p:txBody>
          <a:bodyPr wrap="square">
            <a:spAutoFit/>
          </a:bodyPr>
          <a:lstStyle/>
          <a:p>
            <a:pPr marL="285750" indent="-285750">
              <a:lnSpc>
                <a:spcPct val="150000"/>
              </a:lnSpc>
            </a:pPr>
            <a:r>
              <a:rPr lang="zh-CN" altLang="en-US" sz="2000" b="1" dirty="0" smtClean="0">
                <a:solidFill>
                  <a:srgbClr val="00B050"/>
                </a:solidFill>
                <a:latin typeface="华文细黑" panose="02010600040101010101" pitchFamily="2" charset="-122"/>
                <a:ea typeface="华文细黑" panose="02010600040101010101" pitchFamily="2" charset="-122"/>
              </a:rPr>
              <a:t>操作步骤</a:t>
            </a:r>
            <a:endParaRPr lang="en-US" altLang="zh-CN" sz="2000" b="1" dirty="0" smtClean="0">
              <a:solidFill>
                <a:srgbClr val="00B050"/>
              </a:solidFill>
              <a:latin typeface="华文细黑" panose="02010600040101010101" pitchFamily="2" charset="-122"/>
              <a:ea typeface="华文细黑" panose="02010600040101010101" pitchFamily="2" charset="-122"/>
            </a:endParaRPr>
          </a:p>
          <a:p>
            <a:pPr marL="285750" indent="-285750">
              <a:lnSpc>
                <a:spcPct val="150000"/>
              </a:lnSpc>
            </a:pPr>
            <a:r>
              <a:rPr lang="zh-CN" altLang="en-US" sz="2000" dirty="0" smtClean="0">
                <a:solidFill>
                  <a:srgbClr val="00B050"/>
                </a:solidFill>
                <a:latin typeface="华文细黑" panose="02010600040101010101" pitchFamily="2" charset="-122"/>
                <a:ea typeface="华文细黑" panose="02010600040101010101" pitchFamily="2" charset="-122"/>
              </a:rPr>
              <a:t>详细描述执行用例的过程</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285750" indent="-285750">
              <a:lnSpc>
                <a:spcPct val="150000"/>
              </a:lnSpc>
            </a:pPr>
            <a:endParaRPr lang="en-US" altLang="zh-CN" sz="2000" b="1" dirty="0" smtClean="0">
              <a:solidFill>
                <a:srgbClr val="00B050"/>
              </a:solidFill>
              <a:latin typeface="华文细黑" panose="02010600040101010101" pitchFamily="2" charset="-122"/>
              <a:ea typeface="华文细黑" panose="02010600040101010101" pitchFamily="2" charset="-122"/>
            </a:endParaRPr>
          </a:p>
          <a:p>
            <a:pPr marL="285750" indent="-285750">
              <a:lnSpc>
                <a:spcPct val="150000"/>
              </a:lnSpc>
            </a:pPr>
            <a:r>
              <a:rPr lang="zh-CN" altLang="en-US" sz="2000" b="1" dirty="0" smtClean="0">
                <a:solidFill>
                  <a:srgbClr val="00B050"/>
                </a:solidFill>
                <a:latin typeface="华文细黑" panose="02010600040101010101" pitchFamily="2" charset="-122"/>
                <a:ea typeface="华文细黑" panose="02010600040101010101" pitchFamily="2" charset="-122"/>
              </a:rPr>
              <a:t>预期结果</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342900" indent="-342900">
              <a:lnSpc>
                <a:spcPct val="150000"/>
              </a:lnSpc>
            </a:pPr>
            <a:r>
              <a:rPr lang="zh-CN" altLang="en-US" sz="2000" dirty="0" smtClean="0">
                <a:solidFill>
                  <a:srgbClr val="00B050"/>
                </a:solidFill>
                <a:latin typeface="华文细黑" panose="02010600040101010101" pitchFamily="2" charset="-122"/>
                <a:ea typeface="华文细黑" panose="02010600040101010101" pitchFamily="2" charset="-122"/>
              </a:rPr>
              <a:t>其实是用例中最重要的部分，一旦预期结果写的不准确或不全，直接影响到测试用例。通常编写预期结果从以下</a:t>
            </a:r>
            <a:r>
              <a:rPr lang="en-US" altLang="zh-CN" sz="2000" dirty="0" smtClean="0">
                <a:solidFill>
                  <a:srgbClr val="00B050"/>
                </a:solidFill>
                <a:latin typeface="华文细黑" panose="02010600040101010101" pitchFamily="2" charset="-122"/>
                <a:ea typeface="华文细黑" panose="02010600040101010101" pitchFamily="2" charset="-122"/>
              </a:rPr>
              <a:t>3</a:t>
            </a:r>
            <a:r>
              <a:rPr lang="zh-CN" altLang="en-US" sz="2000" dirty="0" smtClean="0">
                <a:solidFill>
                  <a:srgbClr val="00B050"/>
                </a:solidFill>
                <a:latin typeface="华文细黑" panose="02010600040101010101" pitchFamily="2" charset="-122"/>
                <a:ea typeface="华文细黑" panose="02010600040101010101" pitchFamily="2" charset="-122"/>
              </a:rPr>
              <a:t>个方面考虑：</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界面提示：比如注册成功，有成功提示的信息</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数据库的变化：比如测试删除时，需要对数据库进行查看</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相关信息的变化：比如退出后，其它页面的信息将无法再次访问</a:t>
            </a:r>
            <a:endParaRPr lang="en-US" altLang="zh-CN" sz="2000" dirty="0">
              <a:solidFill>
                <a:srgbClr val="00B050"/>
              </a:solidFill>
              <a:latin typeface="华文细黑" panose="02010600040101010101" pitchFamily="2" charset="-122"/>
              <a:ea typeface="华文细黑" panose="02010600040101010101" pitchFamily="2" charset="-122"/>
            </a:endParaRPr>
          </a:p>
        </p:txBody>
      </p:sp>
      <p:sp>
        <p:nvSpPr>
          <p:cNvPr id="4" name="标题 1"/>
          <p:cNvSpPr>
            <a:spLocks noGrp="1"/>
          </p:cNvSpPr>
          <p:nvPr/>
        </p:nvSpPr>
        <p:spPr>
          <a:xfrm>
            <a:off x="1523968" y="527913"/>
            <a:ext cx="6858016" cy="6429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pPr algn="l">
              <a:lnSpc>
                <a:spcPct val="90000"/>
              </a:lnSpc>
            </a:pPr>
            <a:r>
              <a:rPr lang="zh-CN" altLang="en-US" sz="3200" dirty="0" smtClean="0">
                <a:solidFill>
                  <a:srgbClr val="00B050"/>
                </a:solidFill>
                <a:latin typeface="黑体" panose="02010609060101010101" pitchFamily="49" charset="-122"/>
                <a:ea typeface="黑体" panose="02010609060101010101" pitchFamily="49" charset="-122"/>
              </a:rPr>
              <a:t>操作步骤及预期结果</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579056" y="1571612"/>
          <a:ext cx="7200900" cy="3807858"/>
        </p:xfrm>
        <a:graphic>
          <a:graphicData uri="http://schemas.openxmlformats.org/drawingml/2006/table">
            <a:tbl>
              <a:tblPr firstRow="1" bandRow="1">
                <a:tableStyleId>{5C22544A-7EE6-4342-B048-85BDC9FD1C3A}</a:tableStyleId>
              </a:tblPr>
              <a:tblGrid>
                <a:gridCol w="1800225"/>
                <a:gridCol w="5400675"/>
              </a:tblGrid>
              <a:tr h="142876">
                <a:tc>
                  <a:txBody>
                    <a:bodyPr/>
                    <a:lstStyle/>
                    <a:p>
                      <a:r>
                        <a:rPr lang="zh-CN" altLang="en-US" sz="1800" b="0" dirty="0" smtClean="0">
                          <a:solidFill>
                            <a:schemeClr val="tx1"/>
                          </a:solidFill>
                          <a:latin typeface="+mn-ea"/>
                          <a:ea typeface="+mn-ea"/>
                        </a:rPr>
                        <a:t>用例编号</a:t>
                      </a:r>
                      <a:endParaRPr lang="zh-CN" altLang="en-US" sz="1800" b="0" dirty="0">
                        <a:solidFill>
                          <a:schemeClr val="tx1"/>
                        </a:solidFill>
                        <a:latin typeface="+mn-ea"/>
                        <a:ea typeface="+mn-ea"/>
                      </a:endParaRPr>
                    </a:p>
                  </a:txBody>
                  <a:tcPr>
                    <a:solidFill>
                      <a:srgbClr val="92D050"/>
                    </a:solidFill>
                  </a:tcPr>
                </a:tc>
                <a:tc>
                  <a:txBody>
                    <a:bodyPr/>
                    <a:lstStyle/>
                    <a:p>
                      <a:r>
                        <a:rPr lang="en-US" altLang="zh-CN" sz="1800" b="0" dirty="0" smtClean="0">
                          <a:solidFill>
                            <a:schemeClr val="tx1"/>
                          </a:solidFill>
                          <a:latin typeface="+mn-ea"/>
                          <a:ea typeface="+mn-ea"/>
                        </a:rPr>
                        <a:t>Notepad_ST_Openfile_01</a:t>
                      </a:r>
                      <a:endParaRPr lang="zh-CN" altLang="en-US" sz="1800" b="0" dirty="0">
                        <a:solidFill>
                          <a:schemeClr val="tx1"/>
                        </a:solidFill>
                        <a:latin typeface="+mn-ea"/>
                        <a:ea typeface="+mn-ea"/>
                      </a:endParaRPr>
                    </a:p>
                  </a:txBody>
                  <a:tcPr>
                    <a:solidFill>
                      <a:srgbClr val="92D050"/>
                    </a:solidFill>
                  </a:tcPr>
                </a:tc>
              </a:tr>
              <a:tr h="134306">
                <a:tc>
                  <a:txBody>
                    <a:bodyPr/>
                    <a:lstStyle/>
                    <a:p>
                      <a:r>
                        <a:rPr lang="zh-CN" altLang="en-US" sz="1800" dirty="0" smtClean="0">
                          <a:latin typeface="+mn-ea"/>
                          <a:ea typeface="+mn-ea"/>
                        </a:rPr>
                        <a:t>测试项目</a:t>
                      </a:r>
                      <a:endParaRPr lang="zh-CN" altLang="en-US" sz="1800" dirty="0">
                        <a:latin typeface="+mn-ea"/>
                        <a:ea typeface="+mn-ea"/>
                      </a:endParaRPr>
                    </a:p>
                  </a:txBody>
                  <a:tcPr>
                    <a:solidFill>
                      <a:srgbClr val="92D050"/>
                    </a:solidFill>
                  </a:tcPr>
                </a:tc>
                <a:tc>
                  <a:txBody>
                    <a:bodyPr/>
                    <a:lstStyle/>
                    <a:p>
                      <a:r>
                        <a:rPr lang="zh-CN" altLang="en-US" sz="1800" dirty="0" smtClean="0">
                          <a:latin typeface="+mn-ea"/>
                          <a:ea typeface="+mn-ea"/>
                        </a:rPr>
                        <a:t>测试记事本打开文件功能</a:t>
                      </a:r>
                      <a:endParaRPr lang="zh-CN" altLang="en-US" sz="1800" dirty="0">
                        <a:latin typeface="+mn-ea"/>
                        <a:ea typeface="+mn-ea"/>
                      </a:endParaRPr>
                    </a:p>
                  </a:txBody>
                  <a:tcPr>
                    <a:solidFill>
                      <a:srgbClr val="92D050"/>
                    </a:solidFill>
                  </a:tcPr>
                </a:tc>
              </a:tr>
              <a:tr h="365760">
                <a:tc>
                  <a:txBody>
                    <a:bodyPr/>
                    <a:lstStyle/>
                    <a:p>
                      <a:r>
                        <a:rPr lang="zh-CN" altLang="en-US" sz="1800" dirty="0" smtClean="0">
                          <a:latin typeface="+mn-ea"/>
                          <a:ea typeface="+mn-ea"/>
                        </a:rPr>
                        <a:t>测试标题</a:t>
                      </a:r>
                      <a:endParaRPr lang="zh-CN" altLang="en-US" sz="1800" dirty="0">
                        <a:latin typeface="+mn-ea"/>
                        <a:ea typeface="+mn-ea"/>
                      </a:endParaRPr>
                    </a:p>
                  </a:txBody>
                  <a:tcPr>
                    <a:solidFill>
                      <a:srgbClr val="92D050"/>
                    </a:solidFill>
                  </a:tcPr>
                </a:tc>
                <a:tc>
                  <a:txBody>
                    <a:bodyPr/>
                    <a:lstStyle/>
                    <a:p>
                      <a:r>
                        <a:rPr lang="zh-CN" altLang="en-US" sz="1800" dirty="0" smtClean="0">
                          <a:latin typeface="+mn-ea"/>
                          <a:ea typeface="+mn-ea"/>
                        </a:rPr>
                        <a:t>打开已经删除的</a:t>
                      </a:r>
                      <a:r>
                        <a:rPr lang="en-US" altLang="zh-CN" sz="1800" dirty="0" smtClean="0">
                          <a:latin typeface="+mn-ea"/>
                          <a:ea typeface="+mn-ea"/>
                        </a:rPr>
                        <a:t>txt</a:t>
                      </a:r>
                      <a:r>
                        <a:rPr lang="zh-CN" altLang="en-US" sz="1800" dirty="0" smtClean="0">
                          <a:latin typeface="+mn-ea"/>
                          <a:ea typeface="+mn-ea"/>
                        </a:rPr>
                        <a:t>文件</a:t>
                      </a:r>
                      <a:endParaRPr lang="zh-CN" altLang="en-US" sz="1800" dirty="0">
                        <a:latin typeface="+mn-ea"/>
                        <a:ea typeface="+mn-ea"/>
                      </a:endParaRPr>
                    </a:p>
                  </a:txBody>
                  <a:tcPr>
                    <a:solidFill>
                      <a:srgbClr val="92D050"/>
                    </a:solidFill>
                  </a:tcPr>
                </a:tc>
              </a:tr>
              <a:tr h="128598">
                <a:tc>
                  <a:txBody>
                    <a:bodyPr/>
                    <a:lstStyle/>
                    <a:p>
                      <a:r>
                        <a:rPr lang="zh-CN" altLang="en-US" sz="1800" dirty="0" smtClean="0">
                          <a:latin typeface="+mn-ea"/>
                          <a:ea typeface="+mn-ea"/>
                        </a:rPr>
                        <a:t>优先级</a:t>
                      </a:r>
                      <a:endParaRPr lang="zh-CN" altLang="en-US" sz="1800" dirty="0">
                        <a:latin typeface="+mn-ea"/>
                        <a:ea typeface="+mn-ea"/>
                      </a:endParaRPr>
                    </a:p>
                  </a:txBody>
                  <a:tcPr>
                    <a:solidFill>
                      <a:srgbClr val="92D050"/>
                    </a:solidFill>
                  </a:tcPr>
                </a:tc>
                <a:tc>
                  <a:txBody>
                    <a:bodyPr/>
                    <a:lstStyle/>
                    <a:p>
                      <a:r>
                        <a:rPr lang="zh-CN" altLang="en-US" sz="1800" dirty="0" smtClean="0">
                          <a:latin typeface="+mn-ea"/>
                          <a:ea typeface="+mn-ea"/>
                        </a:rPr>
                        <a:t>中</a:t>
                      </a:r>
                      <a:endParaRPr lang="zh-CN" altLang="en-US" sz="1800" dirty="0">
                        <a:latin typeface="+mn-ea"/>
                        <a:ea typeface="+mn-ea"/>
                      </a:endParaRPr>
                    </a:p>
                  </a:txBody>
                  <a:tcPr>
                    <a:solidFill>
                      <a:srgbClr val="92D050"/>
                    </a:solidFill>
                  </a:tcPr>
                </a:tc>
              </a:tr>
              <a:tr h="262904">
                <a:tc>
                  <a:txBody>
                    <a:bodyPr/>
                    <a:lstStyle/>
                    <a:p>
                      <a:r>
                        <a:rPr lang="zh-CN" altLang="en-US" sz="1800" dirty="0" smtClean="0">
                          <a:latin typeface="+mn-ea"/>
                          <a:ea typeface="+mn-ea"/>
                        </a:rPr>
                        <a:t>预置条件</a:t>
                      </a:r>
                      <a:endParaRPr lang="zh-CN" altLang="en-US" sz="1800" dirty="0">
                        <a:latin typeface="+mn-ea"/>
                        <a:ea typeface="+mn-ea"/>
                      </a:endParaRPr>
                    </a:p>
                  </a:txBody>
                  <a:tcPr>
                    <a:solidFill>
                      <a:srgbClr val="92D050"/>
                    </a:solidFill>
                  </a:tcPr>
                </a:tc>
                <a:tc>
                  <a:txBody>
                    <a:bodyPr/>
                    <a:lstStyle/>
                    <a:p>
                      <a:r>
                        <a:rPr lang="zh-CN" altLang="en-US" sz="1800" dirty="0" smtClean="0">
                          <a:latin typeface="+mn-ea"/>
                          <a:ea typeface="+mn-ea"/>
                        </a:rPr>
                        <a:t>系统存在</a:t>
                      </a:r>
                      <a:r>
                        <a:rPr lang="en-US" altLang="zh-CN" sz="1800" dirty="0" smtClean="0">
                          <a:latin typeface="+mn-ea"/>
                          <a:ea typeface="+mn-ea"/>
                        </a:rPr>
                        <a:t>test1.txt</a:t>
                      </a:r>
                      <a:r>
                        <a:rPr lang="zh-CN" altLang="en-US" sz="1800" dirty="0" smtClean="0">
                          <a:latin typeface="+mn-ea"/>
                          <a:ea typeface="+mn-ea"/>
                        </a:rPr>
                        <a:t>文件</a:t>
                      </a:r>
                      <a:endParaRPr lang="zh-CN" altLang="en-US" sz="1800" dirty="0">
                        <a:latin typeface="+mn-ea"/>
                        <a:ea typeface="+mn-ea"/>
                      </a:endParaRPr>
                    </a:p>
                  </a:txBody>
                  <a:tcPr>
                    <a:solidFill>
                      <a:srgbClr val="92D050"/>
                    </a:solidFill>
                  </a:tcPr>
                </a:tc>
              </a:tr>
              <a:tr h="254334">
                <a:tc>
                  <a:txBody>
                    <a:bodyPr/>
                    <a:lstStyle/>
                    <a:p>
                      <a:r>
                        <a:rPr lang="zh-CN" altLang="en-US" sz="1800" smtClean="0">
                          <a:latin typeface="+mn-ea"/>
                          <a:ea typeface="+mn-ea"/>
                        </a:rPr>
                        <a:t>输入数据</a:t>
                      </a:r>
                      <a:endParaRPr lang="zh-CN" altLang="en-US" sz="1800" dirty="0">
                        <a:latin typeface="+mn-ea"/>
                        <a:ea typeface="+mn-ea"/>
                      </a:endParaRPr>
                    </a:p>
                  </a:txBody>
                  <a:tcPr>
                    <a:solidFill>
                      <a:srgbClr val="92D050"/>
                    </a:solidFill>
                  </a:tcPr>
                </a:tc>
                <a:tc>
                  <a:txBody>
                    <a:bodyPr/>
                    <a:lstStyle/>
                    <a:p>
                      <a:pPr marL="0" marR="0" indent="0" algn="l" defTabSz="914400" rtl="0" eaLnBrk="1" latinLnBrk="0" hangingPunct="1">
                        <a:spcBef>
                          <a:spcPts val="0"/>
                        </a:spcBef>
                        <a:spcAft>
                          <a:spcPts val="0"/>
                        </a:spcAft>
                        <a:buClrTx/>
                        <a:buSzTx/>
                        <a:buFontTx/>
                        <a:buNone/>
                        <a:defRPr/>
                      </a:pPr>
                      <a:r>
                        <a:rPr lang="en-US" altLang="zh-CN" sz="1800" dirty="0" smtClean="0">
                          <a:latin typeface="+mn-ea"/>
                          <a:ea typeface="+mn-ea"/>
                        </a:rPr>
                        <a:t>test1.txt</a:t>
                      </a:r>
                      <a:r>
                        <a:rPr lang="zh-CN" altLang="en-US" sz="1800" dirty="0" smtClean="0">
                          <a:latin typeface="+mn-ea"/>
                          <a:ea typeface="+mn-ea"/>
                        </a:rPr>
                        <a:t>文件，路径</a:t>
                      </a:r>
                      <a:r>
                        <a:rPr lang="en-US" altLang="zh-CN" sz="1800" dirty="0" smtClean="0">
                          <a:latin typeface="+mn-ea"/>
                          <a:ea typeface="+mn-ea"/>
                        </a:rPr>
                        <a:t>D:\test\test1.txt</a:t>
                      </a:r>
                      <a:endParaRPr lang="zh-CN" altLang="en-US" sz="1800" dirty="0" smtClean="0">
                        <a:latin typeface="+mn-ea"/>
                        <a:ea typeface="+mn-ea"/>
                      </a:endParaRPr>
                    </a:p>
                  </a:txBody>
                  <a:tcPr>
                    <a:solidFill>
                      <a:srgbClr val="92D050"/>
                    </a:solidFill>
                  </a:tcPr>
                </a:tc>
              </a:tr>
              <a:tr h="877274">
                <a:tc>
                  <a:txBody>
                    <a:bodyPr/>
                    <a:lstStyle/>
                    <a:p>
                      <a:r>
                        <a:rPr lang="zh-CN" altLang="en-US" sz="1800" dirty="0" smtClean="0">
                          <a:latin typeface="+mn-ea"/>
                          <a:ea typeface="+mn-ea"/>
                        </a:rPr>
                        <a:t>执行步骤</a:t>
                      </a:r>
                      <a:endParaRPr lang="zh-CN" altLang="en-US" sz="1800" dirty="0">
                        <a:latin typeface="+mn-ea"/>
                        <a:ea typeface="+mn-ea"/>
                      </a:endParaRPr>
                    </a:p>
                  </a:txBody>
                  <a:tcPr>
                    <a:solidFill>
                      <a:srgbClr val="92D050"/>
                    </a:solidFill>
                  </a:tcPr>
                </a:tc>
                <a:tc>
                  <a:txBody>
                    <a:bodyPr/>
                    <a:lstStyle/>
                    <a:p>
                      <a:r>
                        <a:rPr lang="en-US" altLang="zh-CN" sz="1800" dirty="0" smtClean="0">
                          <a:latin typeface="+mn-ea"/>
                          <a:ea typeface="+mn-ea"/>
                        </a:rPr>
                        <a:t>1.</a:t>
                      </a:r>
                      <a:r>
                        <a:rPr lang="zh-CN" altLang="en-US" sz="1800" dirty="0" smtClean="0">
                          <a:latin typeface="+mn-ea"/>
                          <a:ea typeface="+mn-ea"/>
                        </a:rPr>
                        <a:t>点击文件菜单中“打开”子菜单</a:t>
                      </a:r>
                      <a:endParaRPr lang="en-US" altLang="zh-CN" sz="1800" dirty="0" smtClean="0">
                        <a:latin typeface="+mn-ea"/>
                        <a:ea typeface="+mn-ea"/>
                      </a:endParaRPr>
                    </a:p>
                    <a:p>
                      <a:pPr marL="0" marR="0" indent="0" algn="l" defTabSz="914400" rtl="0" eaLnBrk="1" latinLnBrk="0" hangingPunct="1">
                        <a:spcBef>
                          <a:spcPts val="0"/>
                        </a:spcBef>
                        <a:spcAft>
                          <a:spcPts val="0"/>
                        </a:spcAft>
                        <a:buClrTx/>
                        <a:buSzTx/>
                        <a:buFontTx/>
                        <a:buNone/>
                        <a:defRPr/>
                      </a:pPr>
                      <a:r>
                        <a:rPr lang="en-US" altLang="zh-CN" sz="1800" dirty="0" smtClean="0">
                          <a:latin typeface="+mn-ea"/>
                          <a:ea typeface="+mn-ea"/>
                        </a:rPr>
                        <a:t>2.</a:t>
                      </a:r>
                      <a:r>
                        <a:rPr lang="zh-CN" altLang="en-US" sz="1800" dirty="0" smtClean="0">
                          <a:latin typeface="+mn-ea"/>
                          <a:ea typeface="+mn-ea"/>
                        </a:rPr>
                        <a:t>选择</a:t>
                      </a:r>
                      <a:r>
                        <a:rPr lang="en-US" altLang="zh-CN" sz="1800" dirty="0" smtClean="0">
                          <a:latin typeface="+mn-ea"/>
                          <a:ea typeface="+mn-ea"/>
                        </a:rPr>
                        <a:t>test1.txt</a:t>
                      </a:r>
                      <a:r>
                        <a:rPr lang="zh-CN" altLang="en-US" sz="1800" dirty="0" smtClean="0">
                          <a:latin typeface="+mn-ea"/>
                          <a:ea typeface="+mn-ea"/>
                        </a:rPr>
                        <a:t>文件</a:t>
                      </a:r>
                    </a:p>
                    <a:p>
                      <a:pPr marL="0" marR="0" indent="0" algn="l" defTabSz="914400" rtl="0" eaLnBrk="1" latinLnBrk="0" hangingPunct="1">
                        <a:spcBef>
                          <a:spcPts val="0"/>
                        </a:spcBef>
                        <a:spcAft>
                          <a:spcPts val="0"/>
                        </a:spcAft>
                        <a:buClrTx/>
                        <a:buSzTx/>
                        <a:buFontTx/>
                        <a:buNone/>
                        <a:defRPr/>
                      </a:pPr>
                      <a:r>
                        <a:rPr lang="en-US" altLang="zh-CN" sz="1800" dirty="0" smtClean="0">
                          <a:latin typeface="+mn-ea"/>
                          <a:ea typeface="+mn-ea"/>
                        </a:rPr>
                        <a:t>3.</a:t>
                      </a:r>
                      <a:r>
                        <a:rPr lang="zh-CN" altLang="en-US" sz="1800" dirty="0" smtClean="0">
                          <a:latin typeface="+mn-ea"/>
                          <a:ea typeface="+mn-ea"/>
                        </a:rPr>
                        <a:t>删除</a:t>
                      </a:r>
                      <a:r>
                        <a:rPr lang="en-US" altLang="zh-CN" sz="1800" dirty="0" smtClean="0">
                          <a:latin typeface="+mn-ea"/>
                          <a:ea typeface="+mn-ea"/>
                        </a:rPr>
                        <a:t>test1.txt</a:t>
                      </a:r>
                      <a:r>
                        <a:rPr lang="zh-CN" altLang="en-US" sz="1800" dirty="0" smtClean="0">
                          <a:latin typeface="+mn-ea"/>
                          <a:ea typeface="+mn-ea"/>
                        </a:rPr>
                        <a:t>文件</a:t>
                      </a:r>
                      <a:endParaRPr lang="en-US" altLang="zh-CN" sz="1800" dirty="0" smtClean="0">
                        <a:latin typeface="+mn-ea"/>
                        <a:ea typeface="+mn-ea"/>
                      </a:endParaRPr>
                    </a:p>
                    <a:p>
                      <a:pPr marL="0" marR="0" indent="0" algn="l" defTabSz="914400" rtl="0" eaLnBrk="1" latinLnBrk="0" hangingPunct="1">
                        <a:spcBef>
                          <a:spcPts val="0"/>
                        </a:spcBef>
                        <a:spcAft>
                          <a:spcPts val="0"/>
                        </a:spcAft>
                        <a:buClrTx/>
                        <a:buSzTx/>
                        <a:buFontTx/>
                        <a:buNone/>
                        <a:defRPr/>
                      </a:pPr>
                      <a:r>
                        <a:rPr lang="en-US" altLang="zh-CN" sz="1800" dirty="0" smtClean="0">
                          <a:latin typeface="+mn-ea"/>
                          <a:ea typeface="+mn-ea"/>
                        </a:rPr>
                        <a:t>4.</a:t>
                      </a:r>
                      <a:r>
                        <a:rPr lang="zh-CN" altLang="en-US" sz="1800" dirty="0" smtClean="0">
                          <a:latin typeface="+mn-ea"/>
                          <a:ea typeface="+mn-ea"/>
                        </a:rPr>
                        <a:t>点击“打开”按钮</a:t>
                      </a:r>
                    </a:p>
                  </a:txBody>
                  <a:tcPr>
                    <a:solidFill>
                      <a:srgbClr val="92D050"/>
                    </a:solidFill>
                  </a:tcPr>
                </a:tc>
              </a:tr>
              <a:tr h="424578">
                <a:tc>
                  <a:txBody>
                    <a:bodyPr/>
                    <a:lstStyle/>
                    <a:p>
                      <a:r>
                        <a:rPr lang="zh-CN" altLang="en-US" sz="1800" dirty="0" smtClean="0">
                          <a:latin typeface="+mn-ea"/>
                          <a:ea typeface="+mn-ea"/>
                        </a:rPr>
                        <a:t>预期结果</a:t>
                      </a:r>
                      <a:endParaRPr lang="zh-CN" altLang="en-US" sz="1800" dirty="0">
                        <a:latin typeface="+mn-ea"/>
                        <a:ea typeface="+mn-ea"/>
                      </a:endParaRPr>
                    </a:p>
                  </a:txBody>
                  <a:tcPr>
                    <a:solidFill>
                      <a:srgbClr val="92D050"/>
                    </a:solidFill>
                  </a:tcPr>
                </a:tc>
                <a:tc>
                  <a:txBody>
                    <a:bodyPr/>
                    <a:lstStyle/>
                    <a:p>
                      <a:r>
                        <a:rPr lang="zh-CN" altLang="en-US" sz="1800" dirty="0" smtClean="0">
                          <a:latin typeface="+mn-ea"/>
                          <a:ea typeface="+mn-ea"/>
                        </a:rPr>
                        <a:t>界面提示“系统找不到指定的文件”</a:t>
                      </a:r>
                      <a:endParaRPr lang="zh-CN" altLang="en-US" sz="1800" dirty="0">
                        <a:latin typeface="+mn-ea"/>
                        <a:ea typeface="+mn-ea"/>
                      </a:endParaRPr>
                    </a:p>
                  </a:txBody>
                  <a:tcPr>
                    <a:solidFill>
                      <a:srgbClr val="92D050"/>
                    </a:solidFill>
                  </a:tcPr>
                </a:tc>
              </a:tr>
            </a:tbl>
          </a:graphicData>
        </a:graphic>
      </p:graphicFrame>
      <p:sp>
        <p:nvSpPr>
          <p:cNvPr id="3" name="矩形 2"/>
          <p:cNvSpPr/>
          <p:nvPr/>
        </p:nvSpPr>
        <p:spPr>
          <a:xfrm>
            <a:off x="2517512" y="1061652"/>
            <a:ext cx="6858048" cy="400110"/>
          </a:xfrm>
          <a:prstGeom prst="rect">
            <a:avLst/>
          </a:prstGeom>
        </p:spPr>
        <p:txBody>
          <a:bodyPr wrap="square">
            <a:spAutoFit/>
          </a:bodyPr>
          <a:lstStyle/>
          <a:p>
            <a:r>
              <a:rPr lang="zh-CN" altLang="en-US" sz="2000" dirty="0" smtClean="0">
                <a:solidFill>
                  <a:srgbClr val="00B050"/>
                </a:solidFill>
                <a:latin typeface="华文细黑" panose="02010600040101010101" pitchFamily="2" charset="-122"/>
                <a:ea typeface="华文细黑" panose="02010600040101010101" pitchFamily="2" charset="-122"/>
              </a:rPr>
              <a:t>记事本功能新建、保存、打印、查找、替换</a:t>
            </a:r>
            <a:endParaRPr lang="zh-CN" altLang="en-US" sz="2000" dirty="0">
              <a:solidFill>
                <a:srgbClr val="00B050"/>
              </a:solidFill>
              <a:latin typeface="华文细黑" panose="02010600040101010101" pitchFamily="2" charset="-122"/>
              <a:ea typeface="华文细黑" panose="02010600040101010101" pitchFamily="2" charset="-122"/>
            </a:endParaRPr>
          </a:p>
        </p:txBody>
      </p:sp>
      <p:sp>
        <p:nvSpPr>
          <p:cNvPr id="4" name="矩形 3"/>
          <p:cNvSpPr/>
          <p:nvPr/>
        </p:nvSpPr>
        <p:spPr>
          <a:xfrm>
            <a:off x="2666976" y="5643578"/>
            <a:ext cx="5656557" cy="368300"/>
          </a:xfrm>
          <a:prstGeom prst="rect">
            <a:avLst/>
          </a:prstGeom>
        </p:spPr>
        <p:txBody>
          <a:bodyPr wrap="square">
            <a:spAutoFit/>
          </a:bodyPr>
          <a:lstStyle/>
          <a:p>
            <a:r>
              <a:rPr lang="zh-CN" altLang="en-US" b="1" dirty="0" smtClean="0">
                <a:solidFill>
                  <a:srgbClr val="002060"/>
                </a:solidFill>
                <a:latin typeface="+mn-ea"/>
              </a:rPr>
              <a:t>练习：针对记事本的保存功能编写</a:t>
            </a:r>
            <a:r>
              <a:rPr lang="en-US" altLang="zh-CN" b="1" dirty="0" smtClean="0">
                <a:solidFill>
                  <a:srgbClr val="002060"/>
                </a:solidFill>
                <a:latin typeface="+mn-ea"/>
              </a:rPr>
              <a:t>3</a:t>
            </a:r>
            <a:r>
              <a:rPr lang="zh-CN" altLang="en-US" b="1" dirty="0" smtClean="0">
                <a:solidFill>
                  <a:srgbClr val="002060"/>
                </a:solidFill>
                <a:latin typeface="+mn-ea"/>
              </a:rPr>
              <a:t>个用例</a:t>
            </a:r>
            <a:endParaRPr lang="zh-CN" altLang="en-US" b="1" dirty="0">
              <a:solidFill>
                <a:srgbClr val="002060"/>
              </a:solidFill>
              <a:latin typeface="+mn-ea"/>
            </a:endParaRPr>
          </a:p>
        </p:txBody>
      </p:sp>
      <p:sp>
        <p:nvSpPr>
          <p:cNvPr id="6" name="标题 1"/>
          <p:cNvSpPr>
            <a:spLocks noGrp="1"/>
          </p:cNvSpPr>
          <p:nvPr/>
        </p:nvSpPr>
        <p:spPr>
          <a:xfrm>
            <a:off x="1523968" y="527913"/>
            <a:ext cx="6858016" cy="6429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pPr algn="l">
              <a:lnSpc>
                <a:spcPct val="90000"/>
              </a:lnSpc>
            </a:pPr>
            <a:r>
              <a:rPr lang="zh-CN" altLang="en-US" sz="3200" dirty="0" smtClean="0">
                <a:solidFill>
                  <a:srgbClr val="00B050"/>
                </a:solidFill>
                <a:latin typeface="黑体" panose="02010609060101010101" pitchFamily="49" charset="-122"/>
                <a:ea typeface="黑体" panose="02010609060101010101" pitchFamily="49" charset="-122"/>
              </a:rPr>
              <a:t>范例</a:t>
            </a:r>
            <a:r>
              <a:rPr lang="en-US" altLang="zh-CN" sz="3200" dirty="0" smtClean="0">
                <a:solidFill>
                  <a:srgbClr val="00B050"/>
                </a:solidFill>
                <a:latin typeface="黑体" panose="02010609060101010101" pitchFamily="49" charset="-122"/>
                <a:ea typeface="黑体" panose="02010609060101010101" pitchFamily="49" charset="-122"/>
              </a:rPr>
              <a:t>1</a:t>
            </a:r>
            <a:endParaRPr lang="zh-CN" altLang="en-US" sz="3200" dirty="0" smtClean="0">
              <a:solidFill>
                <a:srgbClr val="00B05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570264" y="1644160"/>
          <a:ext cx="7200265" cy="4297680"/>
        </p:xfrm>
        <a:graphic>
          <a:graphicData uri="http://schemas.openxmlformats.org/drawingml/2006/table">
            <a:tbl>
              <a:tblPr firstRow="1" bandRow="1">
                <a:tableStyleId>{5C22544A-7EE6-4342-B048-85BDC9FD1C3A}</a:tableStyleId>
              </a:tblPr>
              <a:tblGrid>
                <a:gridCol w="1800225"/>
                <a:gridCol w="5400040"/>
              </a:tblGrid>
              <a:tr h="122858">
                <a:tc>
                  <a:txBody>
                    <a:bodyPr/>
                    <a:lstStyle/>
                    <a:p>
                      <a:r>
                        <a:rPr lang="zh-CN" altLang="en-US" sz="1800" b="0" dirty="0" smtClean="0">
                          <a:solidFill>
                            <a:schemeClr val="tx1"/>
                          </a:solidFill>
                          <a:latin typeface="+mn-ea"/>
                          <a:ea typeface="+mn-ea"/>
                        </a:rPr>
                        <a:t>用例编号</a:t>
                      </a:r>
                      <a:endParaRPr lang="zh-CN" altLang="en-US" sz="1800" b="0" dirty="0">
                        <a:solidFill>
                          <a:schemeClr val="tx1"/>
                        </a:solidFill>
                        <a:latin typeface="+mn-ea"/>
                        <a:ea typeface="+mn-ea"/>
                      </a:endParaRPr>
                    </a:p>
                  </a:txBody>
                  <a:tcPr>
                    <a:solidFill>
                      <a:srgbClr val="92D050"/>
                    </a:solidFill>
                  </a:tcPr>
                </a:tc>
                <a:tc>
                  <a:txBody>
                    <a:bodyPr/>
                    <a:lstStyle/>
                    <a:p>
                      <a:r>
                        <a:rPr lang="en-US" altLang="zh-CN" sz="1800" b="0" dirty="0" smtClean="0">
                          <a:solidFill>
                            <a:schemeClr val="tx1"/>
                          </a:solidFill>
                          <a:latin typeface="+mn-ea"/>
                          <a:ea typeface="+mn-ea"/>
                        </a:rPr>
                        <a:t>Iphone_ST_SendSms_01</a:t>
                      </a:r>
                      <a:endParaRPr lang="zh-CN" altLang="en-US" sz="1800" b="0" dirty="0">
                        <a:solidFill>
                          <a:schemeClr val="tx1"/>
                        </a:solidFill>
                        <a:latin typeface="+mn-ea"/>
                        <a:ea typeface="+mn-ea"/>
                      </a:endParaRPr>
                    </a:p>
                  </a:txBody>
                  <a:tcPr>
                    <a:solidFill>
                      <a:srgbClr val="92D050"/>
                    </a:solidFill>
                  </a:tcPr>
                </a:tc>
              </a:tr>
              <a:tr h="134306">
                <a:tc>
                  <a:txBody>
                    <a:bodyPr/>
                    <a:lstStyle/>
                    <a:p>
                      <a:r>
                        <a:rPr lang="zh-CN" altLang="en-US" sz="1800" dirty="0" smtClean="0">
                          <a:latin typeface="+mn-ea"/>
                          <a:ea typeface="+mn-ea"/>
                        </a:rPr>
                        <a:t>测试项目</a:t>
                      </a:r>
                      <a:endParaRPr lang="zh-CN" altLang="en-US" sz="1800" dirty="0">
                        <a:latin typeface="+mn-ea"/>
                        <a:ea typeface="+mn-ea"/>
                      </a:endParaRPr>
                    </a:p>
                  </a:txBody>
                  <a:tcPr>
                    <a:solidFill>
                      <a:srgbClr val="92D050"/>
                    </a:solidFill>
                  </a:tcPr>
                </a:tc>
                <a:tc>
                  <a:txBody>
                    <a:bodyPr/>
                    <a:lstStyle/>
                    <a:p>
                      <a:r>
                        <a:rPr lang="zh-CN" altLang="en-US" sz="1800" dirty="0" smtClean="0">
                          <a:latin typeface="+mn-ea"/>
                          <a:ea typeface="+mn-ea"/>
                        </a:rPr>
                        <a:t>测试手机发短信功能</a:t>
                      </a:r>
                      <a:endParaRPr lang="zh-CN" altLang="en-US" sz="1800" dirty="0">
                        <a:latin typeface="+mn-ea"/>
                        <a:ea typeface="+mn-ea"/>
                      </a:endParaRPr>
                    </a:p>
                  </a:txBody>
                  <a:tcPr>
                    <a:solidFill>
                      <a:srgbClr val="92D050"/>
                    </a:solidFill>
                  </a:tcPr>
                </a:tc>
              </a:tr>
              <a:tr h="340050">
                <a:tc>
                  <a:txBody>
                    <a:bodyPr/>
                    <a:lstStyle/>
                    <a:p>
                      <a:r>
                        <a:rPr lang="zh-CN" altLang="en-US" sz="1800" dirty="0" smtClean="0">
                          <a:latin typeface="+mn-ea"/>
                          <a:ea typeface="+mn-ea"/>
                        </a:rPr>
                        <a:t>测试标题</a:t>
                      </a:r>
                      <a:endParaRPr lang="zh-CN" altLang="en-US" sz="1800" dirty="0">
                        <a:latin typeface="+mn-ea"/>
                        <a:ea typeface="+mn-ea"/>
                      </a:endParaRPr>
                    </a:p>
                  </a:txBody>
                  <a:tcPr>
                    <a:solidFill>
                      <a:srgbClr val="92D050"/>
                    </a:solidFill>
                  </a:tcPr>
                </a:tc>
                <a:tc>
                  <a:txBody>
                    <a:bodyPr/>
                    <a:lstStyle/>
                    <a:p>
                      <a:r>
                        <a:rPr lang="zh-CN" altLang="en-US" sz="1800" dirty="0" smtClean="0">
                          <a:latin typeface="+mn-ea"/>
                          <a:ea typeface="+mn-ea"/>
                        </a:rPr>
                        <a:t>验证：短信内容在</a:t>
                      </a:r>
                      <a:r>
                        <a:rPr lang="en-US" altLang="zh-CN" sz="1800" dirty="0" smtClean="0">
                          <a:latin typeface="+mn-ea"/>
                          <a:ea typeface="+mn-ea"/>
                        </a:rPr>
                        <a:t>70</a:t>
                      </a:r>
                      <a:r>
                        <a:rPr lang="zh-CN" altLang="en-US" sz="1800" dirty="0" smtClean="0">
                          <a:latin typeface="+mn-ea"/>
                          <a:ea typeface="+mn-ea"/>
                        </a:rPr>
                        <a:t>个字符以内</a:t>
                      </a:r>
                      <a:endParaRPr lang="zh-CN" altLang="en-US" sz="1800" dirty="0">
                        <a:latin typeface="+mn-ea"/>
                        <a:ea typeface="+mn-ea"/>
                      </a:endParaRPr>
                    </a:p>
                  </a:txBody>
                  <a:tcPr>
                    <a:solidFill>
                      <a:srgbClr val="92D050"/>
                    </a:solidFill>
                  </a:tcPr>
                </a:tc>
              </a:tr>
              <a:tr h="128598">
                <a:tc>
                  <a:txBody>
                    <a:bodyPr/>
                    <a:lstStyle/>
                    <a:p>
                      <a:r>
                        <a:rPr lang="zh-CN" altLang="en-US" sz="1800" dirty="0" smtClean="0">
                          <a:latin typeface="+mn-ea"/>
                          <a:ea typeface="+mn-ea"/>
                        </a:rPr>
                        <a:t>优先级</a:t>
                      </a:r>
                      <a:endParaRPr lang="zh-CN" altLang="en-US" sz="1800" dirty="0">
                        <a:latin typeface="+mn-ea"/>
                        <a:ea typeface="+mn-ea"/>
                      </a:endParaRPr>
                    </a:p>
                  </a:txBody>
                  <a:tcPr>
                    <a:solidFill>
                      <a:srgbClr val="92D050"/>
                    </a:solidFill>
                  </a:tcPr>
                </a:tc>
                <a:tc>
                  <a:txBody>
                    <a:bodyPr/>
                    <a:lstStyle/>
                    <a:p>
                      <a:r>
                        <a:rPr lang="zh-CN" altLang="en-US" sz="1800" dirty="0" smtClean="0">
                          <a:latin typeface="+mn-ea"/>
                          <a:ea typeface="+mn-ea"/>
                        </a:rPr>
                        <a:t>高</a:t>
                      </a:r>
                      <a:endParaRPr lang="zh-CN" altLang="en-US" sz="1800" dirty="0">
                        <a:latin typeface="+mn-ea"/>
                        <a:ea typeface="+mn-ea"/>
                      </a:endParaRPr>
                    </a:p>
                  </a:txBody>
                  <a:tcPr>
                    <a:solidFill>
                      <a:srgbClr val="92D050"/>
                    </a:solidFill>
                  </a:tcPr>
                </a:tc>
              </a:tr>
              <a:tr h="262904">
                <a:tc>
                  <a:txBody>
                    <a:bodyPr/>
                    <a:lstStyle/>
                    <a:p>
                      <a:r>
                        <a:rPr lang="zh-CN" altLang="en-US" sz="1800" dirty="0" smtClean="0">
                          <a:latin typeface="+mn-ea"/>
                          <a:ea typeface="+mn-ea"/>
                        </a:rPr>
                        <a:t>预置条件</a:t>
                      </a:r>
                      <a:endParaRPr lang="zh-CN" altLang="en-US" sz="1800" dirty="0">
                        <a:latin typeface="+mn-ea"/>
                        <a:ea typeface="+mn-ea"/>
                      </a:endParaRPr>
                    </a:p>
                  </a:txBody>
                  <a:tcPr>
                    <a:solidFill>
                      <a:srgbClr val="92D050"/>
                    </a:solidFill>
                  </a:tcPr>
                </a:tc>
                <a:tc>
                  <a:txBody>
                    <a:bodyPr/>
                    <a:lstStyle/>
                    <a:p>
                      <a:r>
                        <a:rPr lang="zh-CN" altLang="en-US" sz="1800" dirty="0" smtClean="0">
                          <a:latin typeface="+mn-ea"/>
                          <a:ea typeface="+mn-ea"/>
                        </a:rPr>
                        <a:t>网络畅通、能发送短信</a:t>
                      </a:r>
                      <a:endParaRPr lang="zh-CN" altLang="en-US" sz="1800" dirty="0">
                        <a:latin typeface="+mn-ea"/>
                        <a:ea typeface="+mn-ea"/>
                      </a:endParaRPr>
                    </a:p>
                  </a:txBody>
                  <a:tcPr>
                    <a:solidFill>
                      <a:srgbClr val="92D050"/>
                    </a:solidFill>
                  </a:tcPr>
                </a:tc>
              </a:tr>
              <a:tr h="254334">
                <a:tc>
                  <a:txBody>
                    <a:bodyPr/>
                    <a:lstStyle/>
                    <a:p>
                      <a:r>
                        <a:rPr lang="zh-CN" altLang="en-US" sz="1800" smtClean="0">
                          <a:latin typeface="+mn-ea"/>
                          <a:ea typeface="+mn-ea"/>
                        </a:rPr>
                        <a:t>输入数据</a:t>
                      </a:r>
                      <a:endParaRPr lang="zh-CN" altLang="en-US" sz="1800" dirty="0">
                        <a:latin typeface="+mn-ea"/>
                        <a:ea typeface="+mn-ea"/>
                      </a:endParaRPr>
                    </a:p>
                  </a:txBody>
                  <a:tcPr>
                    <a:solidFill>
                      <a:srgbClr val="92D050"/>
                    </a:solidFill>
                  </a:tcPr>
                </a:tc>
                <a:tc>
                  <a:txBody>
                    <a:bodyPr/>
                    <a:lstStyle/>
                    <a:p>
                      <a:pPr marL="0" marR="0" indent="0" algn="l" defTabSz="914400" rtl="0" eaLnBrk="1" latinLnBrk="0" hangingPunct="1">
                        <a:spcBef>
                          <a:spcPts val="0"/>
                        </a:spcBef>
                        <a:spcAft>
                          <a:spcPts val="0"/>
                        </a:spcAft>
                        <a:buClrTx/>
                        <a:buSzTx/>
                        <a:buFontTx/>
                        <a:buNone/>
                        <a:defRPr/>
                      </a:pPr>
                      <a:r>
                        <a:rPr lang="en-US" altLang="zh-CN" sz="1800" dirty="0" smtClean="0">
                          <a:latin typeface="+mn-ea"/>
                          <a:ea typeface="+mn-ea"/>
                        </a:rPr>
                        <a:t>1.</a:t>
                      </a:r>
                      <a:r>
                        <a:rPr lang="zh-CN" altLang="en-US" sz="1800" dirty="0" smtClean="0">
                          <a:latin typeface="+mn-ea"/>
                          <a:ea typeface="+mn-ea"/>
                        </a:rPr>
                        <a:t>任意</a:t>
                      </a:r>
                      <a:r>
                        <a:rPr lang="en-US" altLang="zh-CN" sz="1800" dirty="0" smtClean="0">
                          <a:latin typeface="+mn-ea"/>
                          <a:ea typeface="+mn-ea"/>
                        </a:rPr>
                        <a:t>70</a:t>
                      </a:r>
                      <a:r>
                        <a:rPr lang="zh-CN" altLang="en-US" sz="1800" dirty="0" smtClean="0">
                          <a:latin typeface="+mn-ea"/>
                          <a:ea typeface="+mn-ea"/>
                        </a:rPr>
                        <a:t>个字符（英文占</a:t>
                      </a:r>
                      <a:r>
                        <a:rPr lang="en-US" altLang="zh-CN" sz="1800" dirty="0" smtClean="0">
                          <a:latin typeface="+mn-ea"/>
                          <a:ea typeface="+mn-ea"/>
                        </a:rPr>
                        <a:t>1</a:t>
                      </a:r>
                      <a:r>
                        <a:rPr lang="zh-CN" altLang="en-US" sz="1800" dirty="0" smtClean="0">
                          <a:latin typeface="+mn-ea"/>
                          <a:ea typeface="+mn-ea"/>
                        </a:rPr>
                        <a:t>字符，中文占</a:t>
                      </a:r>
                      <a:r>
                        <a:rPr lang="en-US" altLang="zh-CN" sz="1800" dirty="0" smtClean="0">
                          <a:latin typeface="+mn-ea"/>
                          <a:ea typeface="+mn-ea"/>
                        </a:rPr>
                        <a:t>2</a:t>
                      </a:r>
                      <a:r>
                        <a:rPr lang="zh-CN" altLang="en-US" sz="1800" dirty="0" smtClean="0">
                          <a:latin typeface="+mn-ea"/>
                          <a:ea typeface="+mn-ea"/>
                        </a:rPr>
                        <a:t>个字符）</a:t>
                      </a:r>
                      <a:endParaRPr lang="en-US" altLang="zh-CN" sz="1800" dirty="0" smtClean="0">
                        <a:latin typeface="+mn-ea"/>
                        <a:ea typeface="+mn-ea"/>
                      </a:endParaRPr>
                    </a:p>
                    <a:p>
                      <a:pPr marL="0" marR="0" indent="0" algn="l" defTabSz="914400" rtl="0" eaLnBrk="1" latinLnBrk="0" hangingPunct="1">
                        <a:spcBef>
                          <a:spcPts val="0"/>
                        </a:spcBef>
                        <a:spcAft>
                          <a:spcPts val="0"/>
                        </a:spcAft>
                        <a:buClrTx/>
                        <a:buSzTx/>
                        <a:buFontTx/>
                        <a:buNone/>
                        <a:defRPr/>
                      </a:pPr>
                      <a:r>
                        <a:rPr lang="en-US" altLang="zh-CN" sz="1800" dirty="0" smtClean="0">
                          <a:latin typeface="+mn-ea"/>
                          <a:ea typeface="+mn-ea"/>
                        </a:rPr>
                        <a:t>2.</a:t>
                      </a:r>
                      <a:r>
                        <a:rPr lang="zh-CN" altLang="en-US" sz="1800" dirty="0" smtClean="0">
                          <a:latin typeface="+mn-ea"/>
                          <a:ea typeface="+mn-ea"/>
                        </a:rPr>
                        <a:t>任意可用其它手机</a:t>
                      </a:r>
                    </a:p>
                  </a:txBody>
                  <a:tcPr>
                    <a:solidFill>
                      <a:srgbClr val="92D050"/>
                    </a:solidFill>
                  </a:tcPr>
                </a:tc>
              </a:tr>
              <a:tr h="877274">
                <a:tc>
                  <a:txBody>
                    <a:bodyPr/>
                    <a:lstStyle/>
                    <a:p>
                      <a:r>
                        <a:rPr lang="zh-CN" altLang="en-US" sz="1800" dirty="0" smtClean="0">
                          <a:latin typeface="+mn-ea"/>
                          <a:ea typeface="+mn-ea"/>
                        </a:rPr>
                        <a:t>执行步骤</a:t>
                      </a:r>
                      <a:endParaRPr lang="zh-CN" altLang="en-US" sz="1800" dirty="0">
                        <a:latin typeface="+mn-ea"/>
                        <a:ea typeface="+mn-ea"/>
                      </a:endParaRPr>
                    </a:p>
                  </a:txBody>
                  <a:tcPr>
                    <a:solidFill>
                      <a:srgbClr val="92D050"/>
                    </a:solidFill>
                  </a:tcPr>
                </a:tc>
                <a:tc>
                  <a:txBody>
                    <a:bodyPr/>
                    <a:lstStyle/>
                    <a:p>
                      <a:r>
                        <a:rPr lang="en-US" altLang="zh-CN" sz="1800" dirty="0" smtClean="0">
                          <a:latin typeface="+mn-ea"/>
                          <a:ea typeface="+mn-ea"/>
                        </a:rPr>
                        <a:t>1.</a:t>
                      </a:r>
                      <a:r>
                        <a:rPr lang="zh-CN" altLang="en-US" sz="1800" dirty="0" smtClean="0">
                          <a:latin typeface="+mn-ea"/>
                          <a:ea typeface="+mn-ea"/>
                        </a:rPr>
                        <a:t>进入发短信界面</a:t>
                      </a:r>
                      <a:endParaRPr lang="en-US" altLang="zh-CN" sz="1800" dirty="0" smtClean="0">
                        <a:latin typeface="+mn-ea"/>
                        <a:ea typeface="+mn-ea"/>
                      </a:endParaRPr>
                    </a:p>
                    <a:p>
                      <a:r>
                        <a:rPr lang="en-US" altLang="zh-CN" sz="1800" dirty="0" smtClean="0">
                          <a:latin typeface="+mn-ea"/>
                          <a:ea typeface="+mn-ea"/>
                        </a:rPr>
                        <a:t>2.</a:t>
                      </a:r>
                      <a:r>
                        <a:rPr lang="zh-CN" altLang="en-US" sz="1800" dirty="0" smtClean="0">
                          <a:latin typeface="+mn-ea"/>
                          <a:ea typeface="+mn-ea"/>
                        </a:rPr>
                        <a:t>输入参数</a:t>
                      </a:r>
                      <a:r>
                        <a:rPr lang="en-US" altLang="zh-CN" sz="1800" dirty="0" smtClean="0">
                          <a:latin typeface="+mn-ea"/>
                          <a:ea typeface="+mn-ea"/>
                        </a:rPr>
                        <a:t>1</a:t>
                      </a:r>
                      <a:r>
                        <a:rPr lang="zh-CN" altLang="en-US" sz="1800" dirty="0" smtClean="0">
                          <a:latin typeface="+mn-ea"/>
                          <a:ea typeface="+mn-ea"/>
                        </a:rPr>
                        <a:t>，然后选择发送</a:t>
                      </a:r>
                      <a:endParaRPr lang="en-US" altLang="zh-CN" sz="1800" dirty="0" smtClean="0">
                        <a:latin typeface="+mn-ea"/>
                        <a:ea typeface="+mn-ea"/>
                      </a:endParaRPr>
                    </a:p>
                    <a:p>
                      <a:r>
                        <a:rPr lang="en-US" altLang="zh-CN" sz="1800" dirty="0" smtClean="0">
                          <a:latin typeface="+mn-ea"/>
                          <a:ea typeface="+mn-ea"/>
                        </a:rPr>
                        <a:t>3.</a:t>
                      </a:r>
                      <a:r>
                        <a:rPr lang="zh-CN" altLang="en-US" sz="1800" dirty="0" smtClean="0">
                          <a:latin typeface="+mn-ea"/>
                          <a:ea typeface="+mn-ea"/>
                        </a:rPr>
                        <a:t>输入参数</a:t>
                      </a:r>
                      <a:r>
                        <a:rPr lang="en-US" altLang="zh-CN" sz="1800" dirty="0" smtClean="0">
                          <a:latin typeface="+mn-ea"/>
                          <a:ea typeface="+mn-ea"/>
                        </a:rPr>
                        <a:t>2</a:t>
                      </a:r>
                      <a:r>
                        <a:rPr lang="zh-CN" altLang="en-US" sz="1800" dirty="0" smtClean="0">
                          <a:latin typeface="+mn-ea"/>
                          <a:ea typeface="+mn-ea"/>
                        </a:rPr>
                        <a:t>，然后选择确定</a:t>
                      </a:r>
                    </a:p>
                  </a:txBody>
                  <a:tcPr>
                    <a:solidFill>
                      <a:srgbClr val="92D050"/>
                    </a:solidFill>
                  </a:tcPr>
                </a:tc>
              </a:tr>
              <a:tr h="424578">
                <a:tc>
                  <a:txBody>
                    <a:bodyPr/>
                    <a:lstStyle/>
                    <a:p>
                      <a:r>
                        <a:rPr lang="zh-CN" altLang="en-US" sz="1800" dirty="0" smtClean="0">
                          <a:latin typeface="+mn-ea"/>
                          <a:ea typeface="+mn-ea"/>
                        </a:rPr>
                        <a:t>预期结果</a:t>
                      </a:r>
                      <a:endParaRPr lang="zh-CN" altLang="en-US" sz="1800" dirty="0">
                        <a:latin typeface="+mn-ea"/>
                        <a:ea typeface="+mn-ea"/>
                      </a:endParaRPr>
                    </a:p>
                  </a:txBody>
                  <a:tcPr>
                    <a:solidFill>
                      <a:srgbClr val="92D050"/>
                    </a:solidFill>
                  </a:tcPr>
                </a:tc>
                <a:tc>
                  <a:txBody>
                    <a:bodyPr/>
                    <a:lstStyle/>
                    <a:p>
                      <a:r>
                        <a:rPr lang="en-US" altLang="zh-CN" sz="1800" dirty="0" smtClean="0">
                          <a:latin typeface="+mn-ea"/>
                          <a:ea typeface="+mn-ea"/>
                        </a:rPr>
                        <a:t>1.</a:t>
                      </a:r>
                      <a:r>
                        <a:rPr lang="zh-CN" altLang="en-US" sz="1800" dirty="0" smtClean="0">
                          <a:latin typeface="+mn-ea"/>
                          <a:ea typeface="+mn-ea"/>
                        </a:rPr>
                        <a:t>界面提示界面提示发送成功</a:t>
                      </a:r>
                      <a:endParaRPr lang="en-US" altLang="zh-CN" sz="1800" dirty="0" smtClean="0">
                        <a:latin typeface="+mn-ea"/>
                        <a:ea typeface="+mn-ea"/>
                      </a:endParaRPr>
                    </a:p>
                    <a:p>
                      <a:r>
                        <a:rPr lang="en-US" altLang="zh-CN" sz="1800" dirty="0" smtClean="0">
                          <a:latin typeface="+mn-ea"/>
                          <a:ea typeface="+mn-ea"/>
                        </a:rPr>
                        <a:t>2.</a:t>
                      </a:r>
                      <a:r>
                        <a:rPr lang="zh-CN" altLang="en-US" sz="1800" dirty="0" smtClean="0">
                          <a:latin typeface="+mn-ea"/>
                          <a:ea typeface="+mn-ea"/>
                        </a:rPr>
                        <a:t>被发送手机收到一条短信</a:t>
                      </a:r>
                      <a:endParaRPr lang="en-US" altLang="zh-CN" sz="1800" dirty="0" smtClean="0">
                        <a:latin typeface="+mn-ea"/>
                        <a:ea typeface="+mn-ea"/>
                      </a:endParaRPr>
                    </a:p>
                    <a:p>
                      <a:r>
                        <a:rPr lang="en-US" altLang="zh-CN" sz="1800" dirty="0" smtClean="0">
                          <a:latin typeface="+mn-ea"/>
                          <a:ea typeface="+mn-ea"/>
                        </a:rPr>
                        <a:t>3.</a:t>
                      </a:r>
                      <a:r>
                        <a:rPr lang="zh-CN" altLang="en-US" sz="1800" dirty="0" smtClean="0">
                          <a:latin typeface="+mn-ea"/>
                          <a:ea typeface="+mn-ea"/>
                        </a:rPr>
                        <a:t>在发送短信的手机里已发送短信中包含该短信</a:t>
                      </a:r>
                      <a:endParaRPr lang="zh-CN" altLang="en-US" sz="1800" dirty="0">
                        <a:latin typeface="+mn-ea"/>
                        <a:ea typeface="+mn-ea"/>
                      </a:endParaRPr>
                    </a:p>
                  </a:txBody>
                  <a:tcPr>
                    <a:solidFill>
                      <a:srgbClr val="92D050"/>
                    </a:solidFill>
                  </a:tcPr>
                </a:tc>
              </a:tr>
            </a:tbl>
          </a:graphicData>
        </a:graphic>
      </p:graphicFrame>
      <p:sp>
        <p:nvSpPr>
          <p:cNvPr id="3" name="矩形 2"/>
          <p:cNvSpPr/>
          <p:nvPr/>
        </p:nvSpPr>
        <p:spPr>
          <a:xfrm>
            <a:off x="2666976" y="1173744"/>
            <a:ext cx="6858048" cy="400110"/>
          </a:xfrm>
          <a:prstGeom prst="rect">
            <a:avLst/>
          </a:prstGeom>
        </p:spPr>
        <p:txBody>
          <a:bodyPr wrap="square">
            <a:spAutoFit/>
          </a:bodyPr>
          <a:lstStyle/>
          <a:p>
            <a:r>
              <a:rPr lang="zh-CN" altLang="en-US" sz="2000" dirty="0" smtClean="0">
                <a:solidFill>
                  <a:srgbClr val="00B050"/>
                </a:solidFill>
                <a:latin typeface="华文细黑" panose="02010600040101010101" pitchFamily="2" charset="-122"/>
                <a:ea typeface="华文细黑" panose="02010600040101010101" pitchFamily="2" charset="-122"/>
              </a:rPr>
              <a:t>手机功能：通话、短信、彩铃等</a:t>
            </a:r>
            <a:endParaRPr lang="zh-CN" altLang="en-US" sz="2000" dirty="0">
              <a:solidFill>
                <a:srgbClr val="00B050"/>
              </a:solidFill>
              <a:latin typeface="华文细黑" panose="02010600040101010101" pitchFamily="2" charset="-122"/>
              <a:ea typeface="华文细黑" panose="02010600040101010101" pitchFamily="2" charset="-122"/>
            </a:endParaRPr>
          </a:p>
        </p:txBody>
      </p:sp>
      <p:sp>
        <p:nvSpPr>
          <p:cNvPr id="4" name="矩形 3"/>
          <p:cNvSpPr/>
          <p:nvPr/>
        </p:nvSpPr>
        <p:spPr>
          <a:xfrm>
            <a:off x="2666976" y="5967736"/>
            <a:ext cx="5656557" cy="368300"/>
          </a:xfrm>
          <a:prstGeom prst="rect">
            <a:avLst/>
          </a:prstGeom>
        </p:spPr>
        <p:txBody>
          <a:bodyPr wrap="square">
            <a:spAutoFit/>
          </a:bodyPr>
          <a:lstStyle/>
          <a:p>
            <a:r>
              <a:rPr lang="zh-CN" altLang="en-US" b="1" dirty="0" smtClean="0">
                <a:solidFill>
                  <a:srgbClr val="002060"/>
                </a:solidFill>
                <a:latin typeface="+mn-ea"/>
              </a:rPr>
              <a:t>练习：针对手机通话功能编写三个用例？</a:t>
            </a:r>
            <a:endParaRPr lang="zh-CN" altLang="en-US" b="1" dirty="0">
              <a:solidFill>
                <a:srgbClr val="002060"/>
              </a:solidFill>
              <a:latin typeface="+mn-ea"/>
            </a:endParaRPr>
          </a:p>
        </p:txBody>
      </p:sp>
      <p:sp>
        <p:nvSpPr>
          <p:cNvPr id="6" name="标题 1"/>
          <p:cNvSpPr>
            <a:spLocks noGrp="1"/>
          </p:cNvSpPr>
          <p:nvPr/>
        </p:nvSpPr>
        <p:spPr>
          <a:xfrm>
            <a:off x="1523968" y="527913"/>
            <a:ext cx="6858016" cy="6429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pPr algn="l">
              <a:lnSpc>
                <a:spcPct val="90000"/>
              </a:lnSpc>
            </a:pPr>
            <a:r>
              <a:rPr lang="zh-CN" altLang="en-US" sz="3200" dirty="0" smtClean="0">
                <a:solidFill>
                  <a:srgbClr val="00B050"/>
                </a:solidFill>
                <a:latin typeface="黑体" panose="02010609060101010101" pitchFamily="49" charset="-122"/>
                <a:ea typeface="黑体" panose="02010609060101010101" pitchFamily="49" charset="-122"/>
              </a:rPr>
              <a:t>范例</a:t>
            </a:r>
            <a:r>
              <a:rPr lang="en-US" altLang="zh-CN" sz="3200" dirty="0" smtClean="0">
                <a:solidFill>
                  <a:srgbClr val="00B050"/>
                </a:solidFill>
                <a:latin typeface="黑体" panose="02010609060101010101" pitchFamily="49" charset="-122"/>
                <a:ea typeface="黑体" panose="02010609060101010101" pitchFamily="49" charset="-122"/>
              </a:rPr>
              <a:t>2</a:t>
            </a:r>
            <a:endParaRPr lang="zh-CN" altLang="en-US" sz="3200" dirty="0" smtClean="0">
              <a:solidFill>
                <a:srgbClr val="00B05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2728" y="2217407"/>
            <a:ext cx="5786478" cy="1938992"/>
          </a:xfrm>
          <a:prstGeom prst="rect">
            <a:avLst/>
          </a:prstGeom>
          <a:noFill/>
        </p:spPr>
        <p:txBody>
          <a:bodyPr wrap="square" rtlCol="0">
            <a:spAutoFit/>
          </a:bodyPr>
          <a:lstStyle/>
          <a:p>
            <a:r>
              <a:rPr lang="zh-CN" altLang="en-US" sz="2400" b="1" dirty="0" smtClean="0">
                <a:solidFill>
                  <a:srgbClr val="00B050"/>
                </a:solidFill>
                <a:latin typeface="华文细黑" panose="02010600040101010101" pitchFamily="2" charset="-122"/>
                <a:ea typeface="华文细黑" panose="02010600040101010101" pitchFamily="2" charset="-122"/>
              </a:rPr>
              <a:t>思考：</a:t>
            </a:r>
            <a:endParaRPr lang="en-US" altLang="zh-CN" sz="2400" b="1" dirty="0" smtClean="0">
              <a:solidFill>
                <a:srgbClr val="00B050"/>
              </a:solidFill>
              <a:latin typeface="华文细黑" panose="02010600040101010101" pitchFamily="2" charset="-122"/>
              <a:ea typeface="华文细黑" panose="02010600040101010101" pitchFamily="2" charset="-122"/>
            </a:endParaRPr>
          </a:p>
          <a:p>
            <a:pPr marL="342900" indent="-342900">
              <a:buFont typeface="+mj-lt"/>
              <a:buAutoNum type="arabicPeriod"/>
            </a:pPr>
            <a:r>
              <a:rPr lang="zh-CN" altLang="en-US" sz="2400" b="1" dirty="0" smtClean="0">
                <a:solidFill>
                  <a:srgbClr val="00B050"/>
                </a:solidFill>
                <a:latin typeface="华文细黑" panose="02010600040101010101" pitchFamily="2" charset="-122"/>
                <a:ea typeface="华文细黑" panose="02010600040101010101" pitchFamily="2" charset="-122"/>
              </a:rPr>
              <a:t>是否每个测试用例都要写这么详细？</a:t>
            </a:r>
            <a:endParaRPr lang="en-US" altLang="zh-CN" sz="2400" b="1" dirty="0" smtClean="0">
              <a:solidFill>
                <a:srgbClr val="00B050"/>
              </a:solidFill>
              <a:latin typeface="华文细黑" panose="02010600040101010101" pitchFamily="2" charset="-122"/>
              <a:ea typeface="华文细黑" panose="02010600040101010101" pitchFamily="2" charset="-122"/>
            </a:endParaRPr>
          </a:p>
          <a:p>
            <a:pPr marL="342900" indent="-342900">
              <a:buFont typeface="+mj-lt"/>
              <a:buAutoNum type="arabicPeriod"/>
            </a:pPr>
            <a:r>
              <a:rPr lang="zh-CN" altLang="en-US" sz="2400" b="1" dirty="0" smtClean="0">
                <a:solidFill>
                  <a:srgbClr val="00B050"/>
                </a:solidFill>
                <a:latin typeface="华文细黑" panose="02010600040101010101" pitchFamily="2" charset="-122"/>
                <a:ea typeface="华文细黑" panose="02010600040101010101" pitchFamily="2" charset="-122"/>
              </a:rPr>
              <a:t>测试用例编号这么讲究干什么？</a:t>
            </a:r>
            <a:endParaRPr lang="en-US" altLang="zh-CN" sz="2400" b="1" dirty="0" smtClean="0">
              <a:solidFill>
                <a:srgbClr val="00B050"/>
              </a:solidFill>
              <a:latin typeface="华文细黑" panose="02010600040101010101" pitchFamily="2" charset="-122"/>
              <a:ea typeface="华文细黑" panose="02010600040101010101" pitchFamily="2" charset="-122"/>
            </a:endParaRPr>
          </a:p>
          <a:p>
            <a:pPr marL="342900" indent="-342900">
              <a:buFont typeface="+mj-lt"/>
              <a:buAutoNum type="arabicPeriod"/>
            </a:pPr>
            <a:r>
              <a:rPr lang="zh-CN" altLang="en-US" sz="2400" b="1" dirty="0" smtClean="0">
                <a:solidFill>
                  <a:srgbClr val="00B050"/>
                </a:solidFill>
                <a:latin typeface="华文细黑" panose="02010600040101010101" pitchFamily="2" charset="-122"/>
                <a:ea typeface="华文细黑" panose="02010600040101010101" pitchFamily="2" charset="-122"/>
              </a:rPr>
              <a:t>测试重要级别好像没有用？</a:t>
            </a:r>
            <a:endParaRPr lang="en-US" altLang="zh-CN" sz="2400" b="1" dirty="0" smtClean="0">
              <a:solidFill>
                <a:srgbClr val="00B050"/>
              </a:solidFill>
              <a:latin typeface="华文细黑" panose="02010600040101010101" pitchFamily="2" charset="-122"/>
              <a:ea typeface="华文细黑" panose="02010600040101010101" pitchFamily="2" charset="-122"/>
            </a:endParaRPr>
          </a:p>
          <a:p>
            <a:pPr marL="342900" indent="-342900">
              <a:buFont typeface="+mj-lt"/>
              <a:buAutoNum type="arabicPeriod"/>
            </a:pPr>
            <a:r>
              <a:rPr lang="zh-CN" altLang="en-US" sz="2400" b="1" dirty="0" smtClean="0">
                <a:solidFill>
                  <a:srgbClr val="00B050"/>
                </a:solidFill>
                <a:latin typeface="华文细黑" panose="02010600040101010101" pitchFamily="2" charset="-122"/>
                <a:ea typeface="华文细黑" panose="02010600040101010101" pitchFamily="2" charset="-122"/>
              </a:rPr>
              <a:t>除了这八项就没有别的内容了吗？</a:t>
            </a:r>
            <a:endParaRPr lang="zh-CN" altLang="en-US" sz="2400" b="1" dirty="0">
              <a:solidFill>
                <a:srgbClr val="00B050"/>
              </a:solidFill>
              <a:latin typeface="华文细黑" panose="02010600040101010101" pitchFamily="2" charset="-122"/>
              <a:ea typeface="华文细黑" panose="02010600040101010101" pitchFamily="2" charset="-122"/>
            </a:endParaRPr>
          </a:p>
        </p:txBody>
      </p:sp>
      <p:sp>
        <p:nvSpPr>
          <p:cNvPr id="4" name="标题 1"/>
          <p:cNvSpPr>
            <a:spLocks noGrp="1"/>
          </p:cNvSpPr>
          <p:nvPr/>
        </p:nvSpPr>
        <p:spPr>
          <a:xfrm>
            <a:off x="1523968" y="527913"/>
            <a:ext cx="6858016" cy="6429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pPr algn="l">
              <a:lnSpc>
                <a:spcPct val="90000"/>
              </a:lnSpc>
            </a:pPr>
            <a:r>
              <a:rPr lang="zh-CN" altLang="en-US" sz="3200" dirty="0" smtClean="0">
                <a:solidFill>
                  <a:srgbClr val="00B050"/>
                </a:solidFill>
                <a:latin typeface="黑体" panose="02010609060101010101" pitchFamily="49" charset="-122"/>
                <a:ea typeface="黑体" panose="02010609060101010101" pitchFamily="49" charset="-122"/>
              </a:rPr>
              <a:t>思考？</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smtClean="0">
                <a:solidFill>
                  <a:srgbClr val="00B050"/>
                </a:solidFill>
                <a:latin typeface="黑体" panose="02010609060101010101" pitchFamily="49" charset="-122"/>
                <a:ea typeface="黑体" panose="02010609060101010101" pitchFamily="49" charset="-122"/>
              </a:rPr>
              <a:t>目录</a:t>
            </a:r>
          </a:p>
        </p:txBody>
      </p:sp>
      <p:graphicFrame>
        <p:nvGraphicFramePr>
          <p:cNvPr id="7" name="图示 6"/>
          <p:cNvGraphicFramePr/>
          <p:nvPr/>
        </p:nvGraphicFramePr>
        <p:xfrm>
          <a:off x="3020695" y="2218055"/>
          <a:ext cx="6155055" cy="2407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lnSpc>
                <a:spcPct val="100000"/>
              </a:lnSpc>
            </a:pPr>
            <a:r>
              <a:rPr lang="zh-CN" altLang="en-US" sz="4800" dirty="0" smtClean="0">
                <a:solidFill>
                  <a:srgbClr val="00B050"/>
                </a:solidFill>
                <a:latin typeface="黑体" panose="02010609060101010101" pitchFamily="49" charset="-122"/>
                <a:ea typeface="黑体" panose="02010609060101010101" pitchFamily="49" charset="-122"/>
              </a:rPr>
              <a:t>黑盒用例设计方法</a:t>
            </a:r>
          </a:p>
        </p:txBody>
      </p:sp>
      <p:sp>
        <p:nvSpPr>
          <p:cNvPr id="22531" name="Rectangle 3"/>
          <p:cNvSpPr>
            <a:spLocks noGrp="1" noChangeArrowheads="1"/>
          </p:cNvSpPr>
          <p:nvPr>
            <p:ph idx="1"/>
          </p:nvPr>
        </p:nvSpPr>
        <p:spPr>
          <a:xfrm>
            <a:off x="2042704" y="1834417"/>
            <a:ext cx="5993423" cy="4351338"/>
          </a:xfrm>
        </p:spPr>
        <p:txBody>
          <a:bodyPr>
            <a:normAutofit/>
          </a:bodyPr>
          <a:lstStyle/>
          <a:p>
            <a:pPr lvl="1">
              <a:lnSpc>
                <a:spcPct val="150000"/>
              </a:lnSpc>
              <a:buFont typeface="Wingdings" panose="05000000000000000000" charset="0"/>
              <a:buChar char=""/>
            </a:pPr>
            <a:r>
              <a:rPr lang="zh-CN" altLang="en-US" sz="2400" dirty="0" smtClean="0"/>
              <a:t>等价类（重点）</a:t>
            </a:r>
            <a:endParaRPr lang="en-US" altLang="zh-CN" sz="2400" dirty="0" smtClean="0"/>
          </a:p>
          <a:p>
            <a:pPr lvl="1">
              <a:lnSpc>
                <a:spcPct val="150000"/>
              </a:lnSpc>
              <a:buFont typeface="Wingdings" panose="05000000000000000000" charset="0"/>
              <a:buChar char=""/>
            </a:pPr>
            <a:r>
              <a:rPr lang="zh-CN" altLang="en-US" sz="2400" dirty="0" smtClean="0"/>
              <a:t>边界值（重点）</a:t>
            </a:r>
            <a:endParaRPr lang="en-US" altLang="zh-CN" sz="2400" dirty="0" smtClean="0"/>
          </a:p>
          <a:p>
            <a:pPr lvl="1">
              <a:lnSpc>
                <a:spcPct val="150000"/>
              </a:lnSpc>
              <a:buFont typeface="Wingdings" panose="05000000000000000000" charset="0"/>
              <a:buChar char=""/>
            </a:pPr>
            <a:r>
              <a:rPr lang="zh-CN" altLang="en-US" sz="2400" dirty="0" smtClean="0"/>
              <a:t>错误推测法（重点）</a:t>
            </a:r>
            <a:endParaRPr lang="en-US" altLang="zh-CN" sz="2400" dirty="0" smtClean="0"/>
          </a:p>
          <a:p>
            <a:pPr lvl="1">
              <a:lnSpc>
                <a:spcPct val="150000"/>
              </a:lnSpc>
              <a:buFont typeface="Wingdings" panose="05000000000000000000" charset="0"/>
              <a:buChar char=""/>
            </a:pPr>
            <a:r>
              <a:rPr lang="zh-CN" altLang="en-US" sz="2400" dirty="0" smtClean="0"/>
              <a:t>场景法（重点）</a:t>
            </a:r>
            <a:endParaRPr lang="en-US" altLang="zh-CN" sz="2400" dirty="0" smtClean="0"/>
          </a:p>
          <a:p>
            <a:pPr lvl="1">
              <a:lnSpc>
                <a:spcPct val="150000"/>
              </a:lnSpc>
              <a:buFont typeface="Wingdings" panose="05000000000000000000" charset="0"/>
              <a:buChar char=""/>
            </a:pPr>
            <a:r>
              <a:rPr lang="zh-CN" altLang="en-US" sz="2400" dirty="0" smtClean="0"/>
              <a:t>因果图（了解）</a:t>
            </a:r>
            <a:endParaRPr lang="en-US" altLang="zh-CN" sz="2400" dirty="0" smtClean="0"/>
          </a:p>
          <a:p>
            <a:pPr lvl="1">
              <a:lnSpc>
                <a:spcPct val="150000"/>
              </a:lnSpc>
              <a:buFont typeface="Wingdings" panose="05000000000000000000" charset="0"/>
              <a:buChar char=""/>
            </a:pPr>
            <a:r>
              <a:rPr lang="zh-CN" altLang="en-US" sz="2400" dirty="0" smtClean="0"/>
              <a:t>判定表（了解）</a:t>
            </a:r>
            <a:endParaRPr lang="en-US" altLang="zh-CN" sz="2400" dirty="0" smtClean="0"/>
          </a:p>
          <a:p>
            <a:pPr marL="457200" lvl="1" indent="0">
              <a:lnSpc>
                <a:spcPct val="150000"/>
              </a:lnSpc>
              <a:buFont typeface="Wingdings" panose="05000000000000000000" charset="0"/>
              <a:buNone/>
            </a:pPr>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smtClean="0">
                <a:solidFill>
                  <a:srgbClr val="00B050"/>
                </a:solidFill>
                <a:latin typeface="黑体" panose="02010609060101010101" pitchFamily="49" charset="-122"/>
                <a:ea typeface="黑体" panose="02010609060101010101" pitchFamily="49" charset="-122"/>
              </a:rPr>
              <a:t>设计原因</a:t>
            </a:r>
          </a:p>
        </p:txBody>
      </p:sp>
      <p:sp>
        <p:nvSpPr>
          <p:cNvPr id="3" name="内容占位符 2"/>
          <p:cNvSpPr>
            <a:spLocks noGrp="1"/>
          </p:cNvSpPr>
          <p:nvPr>
            <p:ph idx="1"/>
          </p:nvPr>
        </p:nvSpPr>
        <p:spPr>
          <a:xfrm>
            <a:off x="2528719" y="2022231"/>
            <a:ext cx="7139305" cy="2787161"/>
          </a:xfrm>
        </p:spPr>
        <p:txBody>
          <a:bodyPr/>
          <a:lstStyle/>
          <a:p>
            <a:pPr>
              <a:buFont typeface="Wingdings" panose="05000000000000000000" charset="0"/>
              <a:buChar char=""/>
            </a:pPr>
            <a:r>
              <a:rPr lang="zh-CN" altLang="en-US" dirty="0" smtClean="0"/>
              <a:t>为什么要设计出如此多的方法？</a:t>
            </a:r>
            <a:endParaRPr lang="en-US" altLang="zh-CN" dirty="0" smtClean="0"/>
          </a:p>
          <a:p>
            <a:pPr>
              <a:buNone/>
            </a:pPr>
            <a:r>
              <a:rPr lang="en-US" altLang="zh-CN" dirty="0" smtClean="0"/>
              <a:t>	</a:t>
            </a:r>
            <a:r>
              <a:rPr lang="zh-CN" altLang="en-US" sz="1800" dirty="0" smtClean="0">
                <a:latin typeface="+mn-ea"/>
              </a:rPr>
              <a:t>当我们测试一个输入框，条件是：6-20位数字、字母、下划线时，如果把所有满足/不满足的情况全部测试一遍（穷举），那么测几年都不够，面对一个系统，时间就更不可取，因此我们需要一个切实可行的办法把穷举变得可测。</a:t>
            </a:r>
            <a:endParaRPr lang="en-US" altLang="zh-CN" sz="1800" dirty="0" smtClean="0"/>
          </a:p>
          <a:p>
            <a:pPr>
              <a:buNone/>
            </a:pPr>
            <a:endParaRPr lang="en-US" altLang="zh-CN" dirty="0" smtClean="0"/>
          </a:p>
          <a:p>
            <a:pPr>
              <a:buFont typeface="Wingdings" panose="05000000000000000000" charset="0"/>
              <a:buChar char=""/>
            </a:pPr>
            <a:r>
              <a:rPr lang="zh-CN" altLang="en-US" dirty="0" smtClean="0"/>
              <a:t>数学给了我们巨大帮助，其中</a:t>
            </a:r>
            <a:r>
              <a:rPr lang="zh-CN" altLang="en-US" dirty="0" smtClean="0">
                <a:solidFill>
                  <a:srgbClr val="FF0000"/>
                </a:solidFill>
              </a:rPr>
              <a:t>集合</a:t>
            </a:r>
            <a:r>
              <a:rPr lang="zh-CN" altLang="en-US" dirty="0" smtClean="0"/>
              <a:t>就是重要的方法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smtClean="0">
                <a:solidFill>
                  <a:srgbClr val="00B050"/>
                </a:solidFill>
                <a:latin typeface="黑体" panose="02010609060101010101" pitchFamily="49" charset="-122"/>
                <a:ea typeface="黑体" panose="02010609060101010101" pitchFamily="49" charset="-122"/>
              </a:rPr>
              <a:t>目录</a:t>
            </a:r>
          </a:p>
        </p:txBody>
      </p:sp>
      <p:graphicFrame>
        <p:nvGraphicFramePr>
          <p:cNvPr id="7" name="图示 6"/>
          <p:cNvGraphicFramePr/>
          <p:nvPr/>
        </p:nvGraphicFramePr>
        <p:xfrm>
          <a:off x="3020695" y="2218055"/>
          <a:ext cx="6155055" cy="2407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lnSpc>
                <a:spcPct val="100000"/>
              </a:lnSpc>
            </a:pPr>
            <a:r>
              <a:rPr lang="zh-CN" altLang="en-US" sz="3200" dirty="0" smtClean="0">
                <a:latin typeface="黑体" panose="02010609060101010101" pitchFamily="49" charset="-122"/>
                <a:ea typeface="黑体" panose="02010609060101010101" pitchFamily="49" charset="-122"/>
              </a:rPr>
              <a:t>等价类</a:t>
            </a:r>
          </a:p>
        </p:txBody>
      </p:sp>
      <p:sp>
        <p:nvSpPr>
          <p:cNvPr id="23555" name="Rectangle 3"/>
          <p:cNvSpPr>
            <a:spLocks noGrp="1" noChangeArrowheads="1"/>
          </p:cNvSpPr>
          <p:nvPr>
            <p:ph idx="1"/>
          </p:nvPr>
        </p:nvSpPr>
        <p:spPr>
          <a:xfrm>
            <a:off x="2538930" y="1960685"/>
            <a:ext cx="7211744" cy="2875084"/>
          </a:xfrm>
        </p:spPr>
        <p:txBody>
          <a:bodyPr/>
          <a:lstStyle/>
          <a:p>
            <a:pPr eaLnBrk="1" hangingPunct="1">
              <a:buFont typeface="Wingdings" panose="05000000000000000000" charset="0"/>
              <a:buChar char=""/>
            </a:pPr>
            <a:r>
              <a:rPr lang="zh-CN" altLang="en-US" sz="2400" dirty="0" smtClean="0"/>
              <a:t>是把所有可能的输入数据</a:t>
            </a:r>
            <a:r>
              <a:rPr lang="en-US" altLang="zh-CN" sz="2400" dirty="0" smtClean="0"/>
              <a:t>,</a:t>
            </a:r>
            <a:r>
              <a:rPr lang="zh-CN" altLang="en-US" sz="2400" dirty="0" smtClean="0"/>
              <a:t>即程序的输入域划分成若干部分（子集）</a:t>
            </a:r>
            <a:r>
              <a:rPr lang="en-US" altLang="zh-CN" sz="2400" dirty="0" smtClean="0"/>
              <a:t>,</a:t>
            </a:r>
            <a:r>
              <a:rPr lang="zh-CN" altLang="en-US" sz="2400" dirty="0" smtClean="0"/>
              <a:t>然后从每一个子集中选取少数具有代表性的数据作为测试用例</a:t>
            </a:r>
            <a:endParaRPr lang="en-US" altLang="zh-CN" sz="2400" dirty="0" smtClean="0"/>
          </a:p>
          <a:p>
            <a:pPr eaLnBrk="1" hangingPunct="1">
              <a:buFont typeface="Wingdings" panose="05000000000000000000" pitchFamily="2" charset="2"/>
              <a:buChar char="p"/>
            </a:pPr>
            <a:endParaRPr lang="en-US" altLang="zh-CN" sz="2400" dirty="0" smtClean="0"/>
          </a:p>
          <a:p>
            <a:pPr eaLnBrk="1" hangingPunct="1">
              <a:buFont typeface="Wingdings" panose="05000000000000000000" pitchFamily="2" charset="2"/>
              <a:buChar char="p"/>
            </a:pPr>
            <a:endParaRPr lang="en-US" altLang="zh-CN" sz="2400" dirty="0" smtClean="0"/>
          </a:p>
          <a:p>
            <a:pPr eaLnBrk="1" hangingPunct="1">
              <a:buFont typeface="Wingdings" panose="05000000000000000000" charset="0"/>
              <a:buChar char=""/>
            </a:pPr>
            <a:r>
              <a:rPr lang="zh-CN" altLang="en-US" sz="2400" dirty="0" smtClean="0"/>
              <a:t>现实中，如：计算器的加法</a:t>
            </a:r>
            <a:endParaRPr lang="en-US" altLang="zh-CN" sz="2400" dirty="0" smtClean="0"/>
          </a:p>
          <a:p>
            <a:pPr eaLnBrk="1" hangingPunct="1">
              <a:buNone/>
            </a:pPr>
            <a:endParaRPr lang="en-US" altLang="zh-CN" sz="2400" dirty="0" smtClean="0"/>
          </a:p>
          <a:p>
            <a:pPr eaLnBrk="1" hangingPunct="1">
              <a:buNone/>
            </a:pPr>
            <a:endParaRPr lang="en-US" altLang="zh-CN" sz="2400" dirty="0" smtClean="0"/>
          </a:p>
        </p:txBody>
      </p:sp>
      <p:sp>
        <p:nvSpPr>
          <p:cNvPr id="4" name="Rectangle 3"/>
          <p:cNvSpPr txBox="1">
            <a:spLocks noChangeArrowheads="1"/>
          </p:cNvSpPr>
          <p:nvPr/>
        </p:nvSpPr>
        <p:spPr>
          <a:xfrm>
            <a:off x="1809720" y="3429000"/>
            <a:ext cx="8572560" cy="27146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lnSpc>
                <a:spcPct val="100000"/>
              </a:lnSpc>
            </a:pPr>
            <a:r>
              <a:rPr lang="zh-CN" altLang="en-US" sz="3200" dirty="0" smtClean="0">
                <a:latin typeface="黑体" panose="02010609060101010101" pitchFamily="49" charset="-122"/>
                <a:ea typeface="黑体" panose="02010609060101010101" pitchFamily="49" charset="-122"/>
              </a:rPr>
              <a:t>等价类划分</a:t>
            </a:r>
          </a:p>
        </p:txBody>
      </p:sp>
      <p:sp>
        <p:nvSpPr>
          <p:cNvPr id="25603" name="Rectangle 3"/>
          <p:cNvSpPr>
            <a:spLocks noGrp="1" noChangeArrowheads="1"/>
          </p:cNvSpPr>
          <p:nvPr>
            <p:ph idx="1"/>
          </p:nvPr>
        </p:nvSpPr>
        <p:spPr>
          <a:xfrm>
            <a:off x="2546303" y="1717675"/>
            <a:ext cx="7828620" cy="4145280"/>
          </a:xfrm>
        </p:spPr>
        <p:txBody>
          <a:bodyPr>
            <a:normAutofit fontScale="25000" lnSpcReduction="20000"/>
          </a:bodyPr>
          <a:lstStyle/>
          <a:p>
            <a:pPr>
              <a:lnSpc>
                <a:spcPct val="90000"/>
              </a:lnSpc>
              <a:buNone/>
            </a:pPr>
            <a:r>
              <a:rPr lang="zh-CN" altLang="en-US" sz="8000" b="1" dirty="0" smtClean="0"/>
              <a:t>首先把等价类划为</a:t>
            </a:r>
            <a:r>
              <a:rPr lang="zh-CN" altLang="en-US" sz="8000" b="1" dirty="0" smtClean="0">
                <a:solidFill>
                  <a:srgbClr val="FF0000"/>
                </a:solidFill>
              </a:rPr>
              <a:t>有效等价类</a:t>
            </a:r>
            <a:r>
              <a:rPr lang="zh-CN" altLang="en-US" sz="8000" b="1" dirty="0" smtClean="0"/>
              <a:t>和</a:t>
            </a:r>
            <a:r>
              <a:rPr lang="zh-CN" altLang="en-US" sz="8000" b="1" dirty="0" smtClean="0">
                <a:solidFill>
                  <a:srgbClr val="FF0000"/>
                </a:solidFill>
              </a:rPr>
              <a:t>无效等价类</a:t>
            </a:r>
            <a:r>
              <a:rPr lang="zh-CN" altLang="en-US" sz="8000" b="1" dirty="0" smtClean="0"/>
              <a:t>两个部分</a:t>
            </a:r>
            <a:endParaRPr lang="en-US" altLang="zh-CN" sz="8000" b="1" dirty="0" smtClean="0"/>
          </a:p>
          <a:p>
            <a:pPr>
              <a:lnSpc>
                <a:spcPct val="90000"/>
              </a:lnSpc>
              <a:buFont typeface="Wingdings" panose="05000000000000000000" pitchFamily="2" charset="2"/>
              <a:buChar char="p"/>
            </a:pPr>
            <a:endParaRPr lang="en-US" altLang="zh-CN" sz="8000" dirty="0" smtClean="0"/>
          </a:p>
          <a:p>
            <a:pPr>
              <a:lnSpc>
                <a:spcPct val="90000"/>
              </a:lnSpc>
              <a:buFont typeface="Wingdings" panose="05000000000000000000" charset="0"/>
              <a:buChar char=""/>
            </a:pPr>
            <a:r>
              <a:rPr lang="zh-CN" altLang="en-US" sz="9600" b="1" dirty="0" smtClean="0"/>
              <a:t>有效等价类</a:t>
            </a:r>
            <a:endParaRPr lang="en-US" altLang="zh-CN" sz="9600" b="1" dirty="0" smtClean="0"/>
          </a:p>
          <a:p>
            <a:pPr marL="800100" lvl="1" indent="-342900" algn="l">
              <a:lnSpc>
                <a:spcPct val="150000"/>
              </a:lnSpc>
              <a:buFont typeface="+mj-lt"/>
              <a:buAutoNum type="arabicPeriod"/>
            </a:pPr>
            <a:r>
              <a:rPr lang="zh-CN" altLang="en-US" sz="8000" dirty="0" smtClean="0">
                <a:latin typeface="+mn-ea"/>
              </a:rPr>
              <a:t>合理的、有意义的、接收后按照正常流程执行的数据所构成的集合</a:t>
            </a:r>
          </a:p>
          <a:p>
            <a:pPr marL="800100" lvl="1" indent="-342900" algn="l">
              <a:lnSpc>
                <a:spcPct val="150000"/>
              </a:lnSpc>
              <a:buFont typeface="+mj-lt"/>
              <a:buAutoNum type="arabicPeriod"/>
            </a:pPr>
            <a:r>
              <a:rPr lang="zh-CN" altLang="en-US" sz="8000" dirty="0" smtClean="0">
                <a:latin typeface="+mn-ea"/>
              </a:rPr>
              <a:t>利用有效等价类可检验是否实现了需求所规定的功能</a:t>
            </a:r>
            <a:endParaRPr lang="en-US" altLang="zh-CN" sz="8000" dirty="0" smtClean="0"/>
          </a:p>
          <a:p>
            <a:pPr marL="914400" lvl="1" indent="-457200">
              <a:lnSpc>
                <a:spcPct val="90000"/>
              </a:lnSpc>
              <a:buFont typeface="+mj-lt"/>
              <a:buAutoNum type="arabicPeriod"/>
            </a:pPr>
            <a:endParaRPr lang="zh-CN" altLang="en-US" sz="8000" dirty="0" smtClean="0"/>
          </a:p>
          <a:p>
            <a:pPr>
              <a:lnSpc>
                <a:spcPct val="90000"/>
              </a:lnSpc>
              <a:buFont typeface="Wingdings" panose="05000000000000000000" charset="0"/>
              <a:buChar char=""/>
            </a:pPr>
            <a:r>
              <a:rPr lang="zh-CN" altLang="en-US" sz="9600" b="1" dirty="0" smtClean="0"/>
              <a:t> 无效等价类</a:t>
            </a:r>
          </a:p>
          <a:p>
            <a:pPr marL="800100" lvl="1" indent="-342900" algn="l">
              <a:lnSpc>
                <a:spcPct val="150000"/>
              </a:lnSpc>
              <a:buFont typeface="+mj-lt"/>
              <a:buAutoNum type="arabicPeriod"/>
            </a:pPr>
            <a:r>
              <a:rPr lang="zh-CN" altLang="en-US" sz="8000" dirty="0" smtClean="0">
                <a:latin typeface="+mn-ea"/>
              </a:rPr>
              <a:t>不合理的、没有意义的、接收后按照非法流程执行或无法继续执行的数据所构成的集合</a:t>
            </a:r>
          </a:p>
          <a:p>
            <a:pPr marL="800100" lvl="1" indent="-342900" algn="l">
              <a:lnSpc>
                <a:spcPct val="150000"/>
              </a:lnSpc>
              <a:buFont typeface="+mj-lt"/>
              <a:buAutoNum type="arabicPeriod"/>
            </a:pPr>
            <a:r>
              <a:rPr lang="zh-CN" altLang="en-US" sz="8000" dirty="0" smtClean="0">
                <a:latin typeface="+mn-ea"/>
              </a:rPr>
              <a:t>利用无效等价类可检验在异常状态下程序是否给出了友好提示或作出了相应判断</a:t>
            </a:r>
          </a:p>
          <a:p>
            <a:pPr lvl="1">
              <a:lnSpc>
                <a:spcPct val="90000"/>
              </a:lnSpc>
              <a:buFont typeface="Wingdings" panose="05000000000000000000" pitchFamily="2" charset="2"/>
              <a:buNone/>
            </a:pPr>
            <a:endParaRPr lang="zh-CN" altLang="en-US" sz="2400" dirty="0" smtClean="0"/>
          </a:p>
          <a:p>
            <a:pPr lvl="1">
              <a:lnSpc>
                <a:spcPct val="90000"/>
              </a:lnSpc>
              <a:buFont typeface="Wingdings" panose="05000000000000000000" pitchFamily="2" charset="2"/>
              <a:buNone/>
            </a:pPr>
            <a:r>
              <a:rPr lang="zh-CN" altLang="en-US" sz="2400" dirty="0" smtClean="0"/>
              <a:t>    </a:t>
            </a:r>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lnSpc>
                <a:spcPct val="100000"/>
              </a:lnSpc>
            </a:pPr>
            <a:r>
              <a:rPr lang="zh-CN" altLang="en-US" sz="3200" dirty="0" smtClean="0">
                <a:latin typeface="黑体" panose="02010609060101010101" pitchFamily="49" charset="-122"/>
                <a:ea typeface="黑体" panose="02010609060101010101" pitchFamily="49" charset="-122"/>
              </a:rPr>
              <a:t>等价类划分细则</a:t>
            </a:r>
          </a:p>
        </p:txBody>
      </p:sp>
      <p:sp>
        <p:nvSpPr>
          <p:cNvPr id="27651" name="Rectangle 3"/>
          <p:cNvSpPr>
            <a:spLocks noGrp="1" noChangeArrowheads="1"/>
          </p:cNvSpPr>
          <p:nvPr>
            <p:ph idx="1"/>
          </p:nvPr>
        </p:nvSpPr>
        <p:spPr>
          <a:xfrm>
            <a:off x="2527300" y="1441145"/>
            <a:ext cx="7900377" cy="4942072"/>
          </a:xfrm>
        </p:spPr>
        <p:txBody>
          <a:bodyPr/>
          <a:lstStyle/>
          <a:p>
            <a:pPr marL="457200" indent="-457200">
              <a:lnSpc>
                <a:spcPct val="90000"/>
              </a:lnSpc>
              <a:buFont typeface="+mj-lt"/>
              <a:buAutoNum type="arabicPeriod"/>
            </a:pPr>
            <a:r>
              <a:rPr lang="zh-CN" altLang="en-US" dirty="0" smtClean="0">
                <a:latin typeface="+mn-ea"/>
              </a:rPr>
              <a:t>在输入条件规定了取值范围或值的个数的情况下,则可以确立一个有效等价类和两个无效等价类。</a:t>
            </a:r>
          </a:p>
          <a:p>
            <a:pPr marL="857250" lvl="2" indent="-457200">
              <a:lnSpc>
                <a:spcPct val="90000"/>
              </a:lnSpc>
              <a:buNone/>
            </a:pPr>
            <a:r>
              <a:rPr lang="zh-CN" altLang="en-US" dirty="0" smtClean="0">
                <a:latin typeface="+mn-ea"/>
              </a:rPr>
              <a:t>  </a:t>
            </a:r>
            <a:r>
              <a:rPr lang="zh-CN" altLang="en-US" sz="1600" dirty="0" smtClean="0">
                <a:latin typeface="+mn-ea"/>
              </a:rPr>
              <a:t>如：学生成绩区间0～100，那么要选取小于0，0到100之间，大于100</a:t>
            </a:r>
            <a:endParaRPr lang="en-US" altLang="zh-CN" sz="1600" dirty="0" smtClean="0">
              <a:latin typeface="+mn-ea"/>
            </a:endParaRPr>
          </a:p>
          <a:p>
            <a:pPr marL="857250" lvl="2" indent="-457200">
              <a:lnSpc>
                <a:spcPct val="90000"/>
              </a:lnSpc>
              <a:buNone/>
            </a:pPr>
            <a:endParaRPr lang="zh-CN" altLang="en-US" sz="1600" dirty="0" smtClean="0">
              <a:latin typeface="+mn-ea"/>
            </a:endParaRPr>
          </a:p>
          <a:p>
            <a:pPr marL="857250" lvl="2" indent="-457200">
              <a:lnSpc>
                <a:spcPct val="90000"/>
              </a:lnSpc>
              <a:buNone/>
            </a:pPr>
            <a:endParaRPr lang="zh-CN" altLang="en-US" dirty="0" smtClean="0">
              <a:latin typeface="+mn-ea"/>
            </a:endParaRPr>
          </a:p>
          <a:p>
            <a:pPr marL="857250" lvl="2" indent="-457200">
              <a:lnSpc>
                <a:spcPct val="90000"/>
              </a:lnSpc>
              <a:buNone/>
            </a:pPr>
            <a:endParaRPr lang="zh-CN" altLang="en-US" dirty="0" smtClean="0">
              <a:latin typeface="+mn-ea"/>
            </a:endParaRPr>
          </a:p>
          <a:p>
            <a:pPr marL="857250" lvl="2" indent="-457200">
              <a:lnSpc>
                <a:spcPct val="90000"/>
              </a:lnSpc>
              <a:buNone/>
            </a:pPr>
            <a:endParaRPr lang="zh-CN" altLang="en-US" dirty="0" smtClean="0">
              <a:latin typeface="+mn-ea"/>
            </a:endParaRPr>
          </a:p>
          <a:p>
            <a:pPr marL="457200" indent="-457200">
              <a:lnSpc>
                <a:spcPct val="90000"/>
              </a:lnSpc>
              <a:buFont typeface="+mj-lt"/>
              <a:buAutoNum type="arabicPeriod"/>
              <a:defRPr/>
            </a:pPr>
            <a:r>
              <a:rPr lang="zh-CN" altLang="en-US" dirty="0" smtClean="0">
                <a:latin typeface="+mn-ea"/>
              </a:rPr>
              <a:t>在输入条件规定了输入值的集合或者规定了“必须如何”的条件的情况下,可确立一个有效等价类和一个无效等价类。</a:t>
            </a:r>
          </a:p>
          <a:p>
            <a:pPr marL="457200" indent="-457200">
              <a:lnSpc>
                <a:spcPct val="90000"/>
              </a:lnSpc>
              <a:buNone/>
              <a:defRPr/>
            </a:pPr>
            <a:r>
              <a:rPr lang="zh-CN" altLang="en-US" sz="1600" dirty="0" smtClean="0">
                <a:latin typeface="+mn-ea"/>
              </a:rPr>
              <a:t>	如：姓名必须输入中文，那么要选取中文一次，非中文一次</a:t>
            </a:r>
          </a:p>
          <a:p>
            <a:pPr marL="457200" indent="-457200">
              <a:lnSpc>
                <a:spcPct val="90000"/>
              </a:lnSpc>
              <a:buNone/>
              <a:defRPr/>
            </a:pPr>
            <a:endParaRPr lang="zh-CN" altLang="en-US" dirty="0" smtClean="0">
              <a:latin typeface="+mn-ea"/>
            </a:endParaRPr>
          </a:p>
          <a:p>
            <a:pPr marL="457200" indent="-457200">
              <a:lnSpc>
                <a:spcPct val="90000"/>
              </a:lnSpc>
              <a:buFont typeface="+mj-lt"/>
              <a:buAutoNum type="arabicPeriod" startAt="3"/>
              <a:defRPr/>
            </a:pPr>
            <a:r>
              <a:rPr lang="zh-CN" altLang="en-US" dirty="0" smtClean="0">
                <a:latin typeface="+mn-ea"/>
              </a:rPr>
              <a:t>在输入条件是一个布尔量的情况下,可确定一个有效等价类和一个无效等价类。</a:t>
            </a:r>
          </a:p>
          <a:p>
            <a:pPr marL="457200" indent="-457200">
              <a:lnSpc>
                <a:spcPct val="90000"/>
              </a:lnSpc>
              <a:buNone/>
              <a:defRPr/>
            </a:pPr>
            <a:r>
              <a:rPr lang="zh-CN" altLang="en-US" dirty="0" smtClean="0">
                <a:latin typeface="+mn-ea"/>
              </a:rPr>
              <a:t>	</a:t>
            </a:r>
            <a:r>
              <a:rPr lang="zh-CN" altLang="en-US" sz="1600" dirty="0" smtClean="0">
                <a:latin typeface="+mn-ea"/>
              </a:rPr>
              <a:t>如：删除功能中，只有管理员能删除用户，测试时，用管理员执行删除走一次，不用管理员执行删除走一次</a:t>
            </a:r>
          </a:p>
          <a:p>
            <a:pPr lvl="1">
              <a:lnSpc>
                <a:spcPct val="90000"/>
              </a:lnSpc>
              <a:spcBef>
                <a:spcPct val="0"/>
              </a:spcBef>
              <a:buFontTx/>
              <a:buNone/>
            </a:pPr>
            <a:endParaRPr lang="en-US" altLang="zh-CN" dirty="0" smtClean="0"/>
          </a:p>
          <a:p>
            <a:pPr lvl="1" eaLnBrk="1" hangingPunct="1">
              <a:lnSpc>
                <a:spcPct val="90000"/>
              </a:lnSpc>
              <a:buFont typeface="Wingdings" panose="05000000000000000000" pitchFamily="2" charset="2"/>
              <a:buNone/>
            </a:pPr>
            <a:endParaRPr lang="en-US" altLang="zh-CN" dirty="0" smtClean="0"/>
          </a:p>
        </p:txBody>
      </p:sp>
      <p:grpSp>
        <p:nvGrpSpPr>
          <p:cNvPr id="18" name="组合 17"/>
          <p:cNvGrpSpPr/>
          <p:nvPr/>
        </p:nvGrpSpPr>
        <p:grpSpPr>
          <a:xfrm>
            <a:off x="2709890" y="2356330"/>
            <a:ext cx="7243762" cy="1100973"/>
            <a:chOff x="1185890" y="1705784"/>
            <a:chExt cx="7243762" cy="1786680"/>
          </a:xfrm>
        </p:grpSpPr>
        <p:sp>
          <p:nvSpPr>
            <p:cNvPr id="10" name="Rectangle 22"/>
            <p:cNvSpPr>
              <a:spLocks noChangeArrowheads="1"/>
            </p:cNvSpPr>
            <p:nvPr/>
          </p:nvSpPr>
          <p:spPr bwMode="auto">
            <a:xfrm>
              <a:off x="4086228" y="2347856"/>
              <a:ext cx="1914532" cy="1144608"/>
            </a:xfrm>
            <a:prstGeom prst="rect">
              <a:avLst/>
            </a:prstGeom>
            <a:noFill/>
            <a:ln w="12700">
              <a:noFill/>
              <a:miter lim="800000"/>
            </a:ln>
          </p:spPr>
          <p:txBody>
            <a:bodyPr wrap="square" lIns="90488" tIns="44450" rIns="90488" bIns="44450">
              <a:spAutoFit/>
            </a:bodyPr>
            <a:lstStyle/>
            <a:p>
              <a:pPr eaLnBrk="0" hangingPunct="0"/>
              <a:r>
                <a:rPr kumimoji="1" lang="en-US" altLang="zh-CN" sz="2000" b="1" dirty="0">
                  <a:latin typeface="+mn-ea"/>
                </a:rPr>
                <a:t> </a:t>
              </a:r>
              <a:r>
                <a:rPr kumimoji="1" lang="zh-CN" altLang="en-US" sz="2000" b="1" dirty="0" smtClean="0">
                  <a:solidFill>
                    <a:srgbClr val="7B00E4"/>
                  </a:solidFill>
                  <a:latin typeface="+mn-ea"/>
                </a:rPr>
                <a:t>有效等价类</a:t>
              </a:r>
              <a:endParaRPr kumimoji="1" lang="zh-CN" altLang="en-US" sz="2000" b="1" dirty="0">
                <a:solidFill>
                  <a:srgbClr val="7B00E4"/>
                </a:solidFill>
                <a:latin typeface="+mn-ea"/>
              </a:endParaRPr>
            </a:p>
            <a:p>
              <a:pPr eaLnBrk="0" hangingPunct="0"/>
              <a:r>
                <a:rPr kumimoji="1" lang="en-US" altLang="zh-CN" sz="2000" b="1" dirty="0" smtClean="0">
                  <a:solidFill>
                    <a:srgbClr val="7B00E4"/>
                  </a:solidFill>
                  <a:latin typeface="+mn-ea"/>
                </a:rPr>
                <a:t>0≤</a:t>
              </a:r>
              <a:r>
                <a:rPr kumimoji="1" lang="zh-CN" altLang="en-US" sz="2000" b="1" dirty="0">
                  <a:solidFill>
                    <a:srgbClr val="7B00E4"/>
                  </a:solidFill>
                  <a:latin typeface="+mn-ea"/>
                </a:rPr>
                <a:t>成绩≤</a:t>
              </a:r>
              <a:r>
                <a:rPr kumimoji="1" lang="en-US" altLang="zh-CN" sz="2000" b="1" dirty="0">
                  <a:solidFill>
                    <a:srgbClr val="7B00E4"/>
                  </a:solidFill>
                  <a:latin typeface="+mn-ea"/>
                </a:rPr>
                <a:t>100</a:t>
              </a:r>
            </a:p>
          </p:txBody>
        </p:sp>
        <p:grpSp>
          <p:nvGrpSpPr>
            <p:cNvPr id="17" name="组合 16"/>
            <p:cNvGrpSpPr/>
            <p:nvPr/>
          </p:nvGrpSpPr>
          <p:grpSpPr>
            <a:xfrm>
              <a:off x="1185890" y="1705784"/>
              <a:ext cx="7243762" cy="1611418"/>
              <a:chOff x="1185890" y="1705784"/>
              <a:chExt cx="7243762" cy="1611418"/>
            </a:xfrm>
          </p:grpSpPr>
          <p:sp>
            <p:nvSpPr>
              <p:cNvPr id="4" name="Line 16"/>
              <p:cNvSpPr>
                <a:spLocks noChangeShapeType="1"/>
              </p:cNvSpPr>
              <p:nvPr/>
            </p:nvSpPr>
            <p:spPr bwMode="auto">
              <a:xfrm>
                <a:off x="1185890" y="2366965"/>
                <a:ext cx="7243762" cy="0"/>
              </a:xfrm>
              <a:prstGeom prst="line">
                <a:avLst/>
              </a:prstGeom>
              <a:noFill/>
              <a:ln w="50800">
                <a:solidFill>
                  <a:schemeClr val="tx1"/>
                </a:solidFill>
                <a:round/>
              </a:ln>
            </p:spPr>
            <p:txBody>
              <a:bodyPr wrap="none" anchor="ctr"/>
              <a:lstStyle/>
              <a:p>
                <a:endParaRPr lang="zh-CN" altLang="en-US"/>
              </a:p>
            </p:txBody>
          </p:sp>
          <p:sp>
            <p:nvSpPr>
              <p:cNvPr id="5" name="Line 17"/>
              <p:cNvSpPr>
                <a:spLocks noChangeShapeType="1"/>
              </p:cNvSpPr>
              <p:nvPr/>
            </p:nvSpPr>
            <p:spPr bwMode="auto">
              <a:xfrm>
                <a:off x="3594100" y="2201865"/>
                <a:ext cx="0" cy="155575"/>
              </a:xfrm>
              <a:prstGeom prst="line">
                <a:avLst/>
              </a:prstGeom>
              <a:noFill/>
              <a:ln w="25400">
                <a:solidFill>
                  <a:schemeClr val="tx1"/>
                </a:solidFill>
                <a:round/>
              </a:ln>
            </p:spPr>
            <p:txBody>
              <a:bodyPr wrap="none" anchor="ctr"/>
              <a:lstStyle/>
              <a:p>
                <a:endParaRPr lang="zh-CN" altLang="en-US"/>
              </a:p>
            </p:txBody>
          </p:sp>
          <p:sp>
            <p:nvSpPr>
              <p:cNvPr id="6" name="Line 18"/>
              <p:cNvSpPr>
                <a:spLocks noChangeShapeType="1"/>
              </p:cNvSpPr>
              <p:nvPr/>
            </p:nvSpPr>
            <p:spPr bwMode="auto">
              <a:xfrm>
                <a:off x="6257925" y="2201865"/>
                <a:ext cx="0" cy="155575"/>
              </a:xfrm>
              <a:prstGeom prst="line">
                <a:avLst/>
              </a:prstGeom>
              <a:noFill/>
              <a:ln w="25400">
                <a:solidFill>
                  <a:schemeClr val="tx1"/>
                </a:solidFill>
                <a:round/>
              </a:ln>
            </p:spPr>
            <p:txBody>
              <a:bodyPr wrap="none" anchor="ctr"/>
              <a:lstStyle/>
              <a:p>
                <a:endParaRPr lang="zh-CN" altLang="en-US"/>
              </a:p>
            </p:txBody>
          </p:sp>
          <p:sp>
            <p:nvSpPr>
              <p:cNvPr id="7" name="Line 19"/>
              <p:cNvSpPr>
                <a:spLocks noChangeShapeType="1"/>
              </p:cNvSpPr>
              <p:nvPr/>
            </p:nvSpPr>
            <p:spPr bwMode="auto">
              <a:xfrm>
                <a:off x="3594100" y="2489202"/>
                <a:ext cx="0" cy="828000"/>
              </a:xfrm>
              <a:prstGeom prst="line">
                <a:avLst/>
              </a:prstGeom>
              <a:noFill/>
              <a:ln w="12700">
                <a:solidFill>
                  <a:schemeClr val="tx1"/>
                </a:solidFill>
                <a:round/>
              </a:ln>
            </p:spPr>
            <p:txBody>
              <a:bodyPr wrap="none" anchor="ctr"/>
              <a:lstStyle/>
              <a:p>
                <a:endParaRPr lang="zh-CN" altLang="en-US"/>
              </a:p>
            </p:txBody>
          </p:sp>
          <p:sp>
            <p:nvSpPr>
              <p:cNvPr id="8" name="Line 20"/>
              <p:cNvSpPr>
                <a:spLocks noChangeShapeType="1"/>
              </p:cNvSpPr>
              <p:nvPr/>
            </p:nvSpPr>
            <p:spPr bwMode="auto">
              <a:xfrm>
                <a:off x="6257925" y="2489202"/>
                <a:ext cx="0" cy="828000"/>
              </a:xfrm>
              <a:prstGeom prst="line">
                <a:avLst/>
              </a:prstGeom>
              <a:noFill/>
              <a:ln w="12700">
                <a:solidFill>
                  <a:schemeClr val="tx1"/>
                </a:solidFill>
                <a:round/>
              </a:ln>
            </p:spPr>
            <p:txBody>
              <a:bodyPr wrap="none" anchor="ctr"/>
              <a:lstStyle/>
              <a:p>
                <a:endParaRPr lang="zh-CN" altLang="en-US"/>
              </a:p>
            </p:txBody>
          </p:sp>
          <p:sp>
            <p:nvSpPr>
              <p:cNvPr id="9" name="Rectangle 21"/>
              <p:cNvSpPr>
                <a:spLocks noChangeArrowheads="1"/>
              </p:cNvSpPr>
              <p:nvPr/>
            </p:nvSpPr>
            <p:spPr bwMode="auto">
              <a:xfrm>
                <a:off x="3428992" y="1705784"/>
                <a:ext cx="3357585" cy="396240"/>
              </a:xfrm>
              <a:prstGeom prst="rect">
                <a:avLst/>
              </a:prstGeom>
              <a:noFill/>
              <a:ln w="12700">
                <a:noFill/>
                <a:miter lim="800000"/>
              </a:ln>
            </p:spPr>
            <p:txBody>
              <a:bodyPr wrap="square" lIns="90488" tIns="44450" rIns="90488" bIns="44450">
                <a:spAutoFit/>
              </a:bodyPr>
              <a:lstStyle/>
              <a:p>
                <a:pPr eaLnBrk="0" hangingPunct="0"/>
                <a:r>
                  <a:rPr kumimoji="1" lang="en-US" altLang="zh-CN" sz="2000" dirty="0">
                    <a:latin typeface="黑体" panose="02010609060101010101" pitchFamily="49" charset="-122"/>
                    <a:ea typeface="黑体" panose="02010609060101010101" pitchFamily="49" charset="-122"/>
                  </a:rPr>
                  <a:t>0         </a:t>
                </a:r>
                <a:r>
                  <a:rPr kumimoji="1" lang="en-US" altLang="zh-CN" sz="2000" dirty="0" smtClean="0">
                    <a:latin typeface="黑体" panose="02010609060101010101" pitchFamily="49" charset="-122"/>
                    <a:ea typeface="黑体" panose="02010609060101010101" pitchFamily="49" charset="-122"/>
                  </a:rPr>
                  <a:t>          100</a:t>
                </a:r>
                <a:endParaRPr kumimoji="1" lang="en-US" altLang="zh-CN" sz="2000" dirty="0">
                  <a:latin typeface="黑体" panose="02010609060101010101" pitchFamily="49" charset="-122"/>
                  <a:ea typeface="黑体" panose="02010609060101010101" pitchFamily="49" charset="-122"/>
                </a:endParaRPr>
              </a:p>
            </p:txBody>
          </p:sp>
          <p:sp>
            <p:nvSpPr>
              <p:cNvPr id="11" name="Rectangle 23"/>
              <p:cNvSpPr>
                <a:spLocks noChangeArrowheads="1"/>
              </p:cNvSpPr>
              <p:nvPr/>
            </p:nvSpPr>
            <p:spPr bwMode="auto">
              <a:xfrm>
                <a:off x="6619875" y="2445186"/>
                <a:ext cx="1524025" cy="857885"/>
              </a:xfrm>
              <a:prstGeom prst="rect">
                <a:avLst/>
              </a:prstGeom>
              <a:noFill/>
              <a:ln w="12700">
                <a:noFill/>
                <a:miter lim="800000"/>
              </a:ln>
            </p:spPr>
            <p:txBody>
              <a:bodyPr wrap="square" lIns="90488" tIns="44450" rIns="90488" bIns="44450">
                <a:spAutoFit/>
              </a:bodyPr>
              <a:lstStyle/>
              <a:p>
                <a:pPr eaLnBrk="0" hangingPunct="0"/>
                <a:r>
                  <a:rPr kumimoji="1" lang="zh-CN" altLang="en-US" sz="2000" b="1" dirty="0">
                    <a:solidFill>
                      <a:srgbClr val="FF0000"/>
                    </a:solidFill>
                    <a:latin typeface="+mn-ea"/>
                  </a:rPr>
                  <a:t>无效等价类</a:t>
                </a:r>
              </a:p>
              <a:p>
                <a:pPr eaLnBrk="0" hangingPunct="0">
                  <a:spcBef>
                    <a:spcPct val="50000"/>
                  </a:spcBef>
                </a:pPr>
                <a:r>
                  <a:rPr kumimoji="1" lang="zh-CN" altLang="en-US" sz="2000" b="1" dirty="0">
                    <a:solidFill>
                      <a:srgbClr val="FF0000"/>
                    </a:solidFill>
                    <a:latin typeface="+mn-ea"/>
                  </a:rPr>
                  <a:t> 成绩</a:t>
                </a:r>
                <a:r>
                  <a:rPr kumimoji="1" lang="en-US" altLang="zh-CN" sz="2000" b="1" dirty="0">
                    <a:solidFill>
                      <a:srgbClr val="FF0000"/>
                    </a:solidFill>
                    <a:latin typeface="+mn-ea"/>
                  </a:rPr>
                  <a:t>&gt;100</a:t>
                </a:r>
              </a:p>
            </p:txBody>
          </p:sp>
          <p:sp>
            <p:nvSpPr>
              <p:cNvPr id="12" name="Rectangle 24"/>
              <p:cNvSpPr>
                <a:spLocks noChangeArrowheads="1"/>
              </p:cNvSpPr>
              <p:nvPr/>
            </p:nvSpPr>
            <p:spPr bwMode="auto">
              <a:xfrm>
                <a:off x="1452570" y="2484440"/>
                <a:ext cx="1619232" cy="827405"/>
              </a:xfrm>
              <a:prstGeom prst="rect">
                <a:avLst/>
              </a:prstGeom>
              <a:noFill/>
              <a:ln w="12700">
                <a:noFill/>
                <a:miter lim="800000"/>
              </a:ln>
            </p:spPr>
            <p:txBody>
              <a:bodyPr wrap="square" lIns="90488" tIns="44450" rIns="90488" bIns="44450">
                <a:spAutoFit/>
              </a:bodyPr>
              <a:lstStyle/>
              <a:p>
                <a:pPr eaLnBrk="0" hangingPunct="0"/>
                <a:r>
                  <a:rPr kumimoji="1" lang="en-US" altLang="zh-CN" sz="2000" b="1" dirty="0">
                    <a:solidFill>
                      <a:srgbClr val="FF0000"/>
                    </a:solidFill>
                    <a:latin typeface="+mn-ea"/>
                  </a:rPr>
                  <a:t> </a:t>
                </a:r>
                <a:r>
                  <a:rPr kumimoji="1" lang="zh-CN" altLang="en-US" sz="2000" b="1" dirty="0">
                    <a:solidFill>
                      <a:srgbClr val="FF0000"/>
                    </a:solidFill>
                    <a:latin typeface="+mn-ea"/>
                  </a:rPr>
                  <a:t>无效等价类</a:t>
                </a:r>
              </a:p>
              <a:p>
                <a:pPr eaLnBrk="0" hangingPunct="0">
                  <a:spcBef>
                    <a:spcPct val="40000"/>
                  </a:spcBef>
                </a:pPr>
                <a:r>
                  <a:rPr kumimoji="1" lang="zh-CN" altLang="en-US" sz="2000" b="1" dirty="0">
                    <a:solidFill>
                      <a:srgbClr val="FF0000"/>
                    </a:solidFill>
                    <a:latin typeface="+mn-ea"/>
                  </a:rPr>
                  <a:t>   成绩</a:t>
                </a:r>
                <a:r>
                  <a:rPr kumimoji="1" lang="en-US" altLang="zh-CN" sz="2000" b="1" dirty="0">
                    <a:solidFill>
                      <a:srgbClr val="FF0000"/>
                    </a:solidFill>
                    <a:latin typeface="+mn-ea"/>
                  </a:rPr>
                  <a:t>&lt;0</a:t>
                </a:r>
              </a:p>
            </p:txBody>
          </p:sp>
          <p:sp>
            <p:nvSpPr>
              <p:cNvPr id="13" name="Line 25"/>
              <p:cNvSpPr>
                <a:spLocks noChangeShapeType="1"/>
              </p:cNvSpPr>
              <p:nvPr/>
            </p:nvSpPr>
            <p:spPr bwMode="auto">
              <a:xfrm>
                <a:off x="3044825" y="2776540"/>
                <a:ext cx="538163" cy="0"/>
              </a:xfrm>
              <a:prstGeom prst="line">
                <a:avLst/>
              </a:prstGeom>
              <a:noFill/>
              <a:ln w="25400">
                <a:solidFill>
                  <a:srgbClr val="7B00E4"/>
                </a:solidFill>
                <a:round/>
                <a:tailEnd type="triangle" w="med" len="med"/>
              </a:ln>
            </p:spPr>
            <p:txBody>
              <a:bodyPr wrap="none" anchor="ctr"/>
              <a:lstStyle/>
              <a:p>
                <a:endParaRPr lang="zh-CN" altLang="en-US"/>
              </a:p>
            </p:txBody>
          </p:sp>
          <p:sp>
            <p:nvSpPr>
              <p:cNvPr id="14" name="Line 26"/>
              <p:cNvSpPr>
                <a:spLocks noChangeShapeType="1"/>
              </p:cNvSpPr>
              <p:nvPr/>
            </p:nvSpPr>
            <p:spPr bwMode="auto">
              <a:xfrm>
                <a:off x="5778500" y="2776540"/>
                <a:ext cx="468313" cy="0"/>
              </a:xfrm>
              <a:prstGeom prst="line">
                <a:avLst/>
              </a:prstGeom>
              <a:noFill/>
              <a:ln w="25400">
                <a:solidFill>
                  <a:srgbClr val="037C03"/>
                </a:solidFill>
                <a:round/>
                <a:tailEnd type="triangle" w="med" len="med"/>
              </a:ln>
            </p:spPr>
            <p:txBody>
              <a:bodyPr wrap="none" anchor="ctr"/>
              <a:lstStyle/>
              <a:p>
                <a:endParaRPr lang="zh-CN" altLang="en-US"/>
              </a:p>
            </p:txBody>
          </p:sp>
          <p:sp>
            <p:nvSpPr>
              <p:cNvPr id="15" name="Line 27"/>
              <p:cNvSpPr>
                <a:spLocks noChangeShapeType="1"/>
              </p:cNvSpPr>
              <p:nvPr/>
            </p:nvSpPr>
            <p:spPr bwMode="auto">
              <a:xfrm flipH="1">
                <a:off x="3594100" y="2776540"/>
                <a:ext cx="584200" cy="0"/>
              </a:xfrm>
              <a:prstGeom prst="line">
                <a:avLst/>
              </a:prstGeom>
              <a:noFill/>
              <a:ln w="25400">
                <a:solidFill>
                  <a:srgbClr val="037C03"/>
                </a:solidFill>
                <a:round/>
                <a:tailEnd type="triangle" w="med" len="med"/>
              </a:ln>
            </p:spPr>
            <p:txBody>
              <a:bodyPr wrap="none" anchor="ctr"/>
              <a:lstStyle/>
              <a:p>
                <a:endParaRPr lang="zh-CN" altLang="en-US"/>
              </a:p>
            </p:txBody>
          </p:sp>
          <p:sp>
            <p:nvSpPr>
              <p:cNvPr id="16" name="Line 28"/>
              <p:cNvSpPr>
                <a:spLocks noChangeShapeType="1"/>
              </p:cNvSpPr>
              <p:nvPr/>
            </p:nvSpPr>
            <p:spPr bwMode="auto">
              <a:xfrm flipH="1">
                <a:off x="6246813" y="2776540"/>
                <a:ext cx="442912" cy="0"/>
              </a:xfrm>
              <a:prstGeom prst="line">
                <a:avLst/>
              </a:prstGeom>
              <a:noFill/>
              <a:ln w="25400">
                <a:solidFill>
                  <a:srgbClr val="7B00E4"/>
                </a:solidFill>
                <a:round/>
                <a:tailEnd type="triangle" w="med" len="med"/>
              </a:ln>
            </p:spPr>
            <p:txBody>
              <a:bodyPr wrap="none" anchor="ctr"/>
              <a:lstStyle/>
              <a:p>
                <a:endParaRPr lang="zh-CN" altLang="en-US"/>
              </a:p>
            </p:txBody>
          </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lnSpc>
                <a:spcPct val="100000"/>
              </a:lnSpc>
            </a:pPr>
            <a:r>
              <a:rPr lang="zh-CN" altLang="en-US" sz="3200" dirty="0" smtClean="0">
                <a:latin typeface="黑体" panose="02010609060101010101" pitchFamily="49" charset="-122"/>
                <a:ea typeface="黑体" panose="02010609060101010101" pitchFamily="49" charset="-122"/>
              </a:rPr>
              <a:t>等价类设计用例方法</a:t>
            </a:r>
          </a:p>
        </p:txBody>
      </p:sp>
      <p:sp>
        <p:nvSpPr>
          <p:cNvPr id="31747" name="Rectangle 3"/>
          <p:cNvSpPr>
            <a:spLocks noGrp="1" noChangeArrowheads="1"/>
          </p:cNvSpPr>
          <p:nvPr>
            <p:ph idx="1"/>
          </p:nvPr>
        </p:nvSpPr>
        <p:spPr>
          <a:xfrm>
            <a:off x="2472337" y="2188845"/>
            <a:ext cx="7773670" cy="2844165"/>
          </a:xfrm>
        </p:spPr>
        <p:txBody>
          <a:bodyPr>
            <a:normAutofit/>
          </a:bodyPr>
          <a:lstStyle/>
          <a:p>
            <a:pPr marL="914400" lvl="1" indent="-457200" eaLnBrk="1" hangingPunct="1">
              <a:lnSpc>
                <a:spcPct val="80000"/>
              </a:lnSpc>
              <a:buFont typeface="+mj-lt"/>
              <a:buAutoNum type="arabicPeriod"/>
            </a:pPr>
            <a:r>
              <a:rPr lang="zh-CN" altLang="en-US" sz="2400" dirty="0" smtClean="0"/>
              <a:t>划分为有效和无效两个部分</a:t>
            </a:r>
            <a:endParaRPr lang="en-US" altLang="zh-CN" sz="2400" dirty="0" smtClean="0"/>
          </a:p>
          <a:p>
            <a:pPr marL="914400" lvl="1" indent="-457200" eaLnBrk="1" hangingPunct="1">
              <a:lnSpc>
                <a:spcPct val="80000"/>
              </a:lnSpc>
              <a:buFont typeface="+mj-lt"/>
              <a:buAutoNum type="arabicPeriod"/>
            </a:pPr>
            <a:endParaRPr lang="en-US" altLang="zh-CN" sz="2200" dirty="0" smtClean="0"/>
          </a:p>
          <a:p>
            <a:pPr marL="914400" lvl="1" indent="-457200">
              <a:lnSpc>
                <a:spcPct val="80000"/>
              </a:lnSpc>
              <a:buFont typeface="+mj-lt"/>
              <a:buAutoNum type="arabicPeriod"/>
            </a:pPr>
            <a:r>
              <a:rPr lang="zh-CN" altLang="en-US" sz="2400" dirty="0" smtClean="0"/>
              <a:t>列出所有的有效类和无效类</a:t>
            </a:r>
            <a:endParaRPr lang="en-US" altLang="zh-CN" sz="2100" dirty="0" smtClean="0"/>
          </a:p>
          <a:p>
            <a:pPr marL="914400" lvl="1" indent="-457200">
              <a:lnSpc>
                <a:spcPct val="80000"/>
              </a:lnSpc>
              <a:buFont typeface="+mj-lt"/>
              <a:buAutoNum type="arabicPeriod"/>
            </a:pPr>
            <a:endParaRPr lang="en-US" altLang="zh-CN" sz="2100" dirty="0" smtClean="0"/>
          </a:p>
          <a:p>
            <a:pPr marL="914400" lvl="1" indent="-457200">
              <a:lnSpc>
                <a:spcPct val="80000"/>
              </a:lnSpc>
              <a:buFont typeface="+mj-lt"/>
              <a:buAutoNum type="arabicPeriod"/>
            </a:pPr>
            <a:r>
              <a:rPr lang="zh-CN" altLang="en-US" sz="2400" dirty="0" smtClean="0"/>
              <a:t>设计足够少的测试用例，使其足够多的覆盖有效类</a:t>
            </a:r>
            <a:endParaRPr lang="en-US" altLang="zh-CN" sz="2400" dirty="0" smtClean="0"/>
          </a:p>
          <a:p>
            <a:pPr marL="914400" lvl="1" indent="-457200">
              <a:lnSpc>
                <a:spcPct val="80000"/>
              </a:lnSpc>
              <a:buFont typeface="+mj-lt"/>
              <a:buAutoNum type="arabicPeriod"/>
            </a:pPr>
            <a:endParaRPr lang="en-US" altLang="zh-CN" sz="2400" dirty="0" smtClean="0"/>
          </a:p>
          <a:p>
            <a:pPr marL="914400" lvl="1" indent="-457200">
              <a:lnSpc>
                <a:spcPct val="80000"/>
              </a:lnSpc>
              <a:buFont typeface="+mj-lt"/>
              <a:buAutoNum type="arabicPeriod"/>
            </a:pPr>
            <a:r>
              <a:rPr lang="zh-CN" altLang="en-US" sz="2400" dirty="0" smtClean="0"/>
              <a:t>设计足够多的测试用例，使其一一覆盖无效类</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lnSpc>
                <a:spcPct val="100000"/>
              </a:lnSpc>
            </a:pPr>
            <a:r>
              <a:rPr lang="zh-CN" altLang="en-US" sz="3200" dirty="0" smtClean="0">
                <a:latin typeface="黑体" panose="02010609060101010101" pitchFamily="49" charset="-122"/>
                <a:ea typeface="黑体" panose="02010609060101010101" pitchFamily="49" charset="-122"/>
              </a:rPr>
              <a:t>等价类划分实例</a:t>
            </a:r>
          </a:p>
        </p:txBody>
      </p:sp>
      <p:sp>
        <p:nvSpPr>
          <p:cNvPr id="32771" name="Rectangle 3"/>
          <p:cNvSpPr>
            <a:spLocks noGrp="1" noChangeArrowheads="1"/>
          </p:cNvSpPr>
          <p:nvPr>
            <p:ph type="body" idx="1"/>
          </p:nvPr>
        </p:nvSpPr>
        <p:spPr>
          <a:xfrm>
            <a:off x="2489294" y="2295387"/>
            <a:ext cx="7657029" cy="3125470"/>
          </a:xfrm>
        </p:spPr>
        <p:txBody>
          <a:bodyPr/>
          <a:lstStyle/>
          <a:p>
            <a:pPr eaLnBrk="1" hangingPunct="1">
              <a:buNone/>
            </a:pPr>
            <a:r>
              <a:rPr lang="zh-CN" altLang="en-US" sz="2400" dirty="0" smtClean="0"/>
              <a:t>     例</a:t>
            </a:r>
            <a:r>
              <a:rPr lang="en-US" altLang="zh-CN" sz="2400" dirty="0" smtClean="0"/>
              <a:t>1</a:t>
            </a:r>
            <a:r>
              <a:rPr lang="zh-CN" altLang="en-US" sz="2400" dirty="0" smtClean="0"/>
              <a:t>：某程序规定：</a:t>
            </a:r>
            <a:r>
              <a:rPr lang="zh-CN" altLang="en-US" sz="2400" dirty="0" smtClean="0">
                <a:latin typeface="Arial" panose="020B0604020202020204" pitchFamily="34" charset="0"/>
              </a:rPr>
              <a:t>“</a:t>
            </a:r>
            <a:r>
              <a:rPr lang="zh-CN" altLang="en-US" sz="2400" dirty="0" smtClean="0"/>
              <a:t>输入三个整数 </a:t>
            </a:r>
            <a:r>
              <a:rPr lang="en-US" altLang="zh-CN" sz="2400" dirty="0" smtClean="0"/>
              <a:t>a </a:t>
            </a:r>
            <a:r>
              <a:rPr lang="zh-CN" altLang="en-US" sz="2400" dirty="0" smtClean="0"/>
              <a:t>、 </a:t>
            </a:r>
            <a:r>
              <a:rPr lang="en-US" altLang="zh-CN" sz="2400" dirty="0" smtClean="0"/>
              <a:t>b </a:t>
            </a:r>
            <a:r>
              <a:rPr lang="zh-CN" altLang="en-US" sz="2400" dirty="0" smtClean="0"/>
              <a:t>、 </a:t>
            </a:r>
            <a:r>
              <a:rPr lang="en-US" altLang="zh-CN" sz="2400" dirty="0" smtClean="0"/>
              <a:t>c </a:t>
            </a:r>
            <a:r>
              <a:rPr lang="zh-CN" altLang="en-US" sz="2400" dirty="0" smtClean="0"/>
              <a:t>分别作为三边的边长构成三角形。通过程序判定所构成的三角形的类型，当此三角形为一般三角形、等腰三角形及等边三角形时，分别作计算 </a:t>
            </a:r>
            <a:r>
              <a:rPr lang="en-US" altLang="zh-CN" sz="2400" dirty="0" smtClean="0">
                <a:latin typeface="Arial" panose="020B0604020202020204" pitchFamily="34" charset="0"/>
              </a:rPr>
              <a:t>…</a:t>
            </a:r>
            <a:r>
              <a:rPr lang="en-US" altLang="zh-CN" sz="2400" dirty="0" smtClean="0"/>
              <a:t> </a:t>
            </a:r>
            <a:r>
              <a:rPr lang="en-US" altLang="zh-CN" sz="2400" dirty="0" smtClean="0">
                <a:latin typeface="Arial" panose="020B0604020202020204" pitchFamily="34" charset="0"/>
              </a:rPr>
              <a:t>”</a:t>
            </a:r>
            <a:r>
              <a:rPr lang="zh-CN" altLang="en-US" sz="2400" dirty="0" smtClean="0"/>
              <a:t>。用等价类划分方法为该程序进行测试用例设计。</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a:lnSpc>
                <a:spcPct val="100000"/>
              </a:lnSpc>
            </a:pPr>
            <a:r>
              <a:rPr lang="zh-CN" altLang="en-US" sz="3200" dirty="0" smtClean="0">
                <a:latin typeface="黑体" panose="02010609060101010101" pitchFamily="49" charset="-122"/>
                <a:ea typeface="黑体" panose="02010609060101010101" pitchFamily="49" charset="-122"/>
              </a:rPr>
              <a:t>等价类划分实例</a:t>
            </a:r>
          </a:p>
        </p:txBody>
      </p:sp>
      <p:sp>
        <p:nvSpPr>
          <p:cNvPr id="33795" name="Rectangle 3"/>
          <p:cNvSpPr>
            <a:spLocks noGrp="1" noChangeArrowheads="1"/>
          </p:cNvSpPr>
          <p:nvPr>
            <p:ph type="body" idx="1"/>
          </p:nvPr>
        </p:nvSpPr>
        <p:spPr>
          <a:xfrm>
            <a:off x="1809750" y="1287145"/>
            <a:ext cx="8498840" cy="5010150"/>
          </a:xfrm>
        </p:spPr>
        <p:txBody>
          <a:bodyPr/>
          <a:lstStyle/>
          <a:p>
            <a:pPr lvl="1" eaLnBrk="1" hangingPunct="1">
              <a:lnSpc>
                <a:spcPct val="90000"/>
              </a:lnSpc>
              <a:buFont typeface="Wingdings" panose="05000000000000000000" pitchFamily="2" charset="2"/>
              <a:buNone/>
            </a:pPr>
            <a:r>
              <a:rPr lang="zh-CN" altLang="en-US" sz="2400" dirty="0" smtClean="0"/>
              <a:t>分析题目中给出和隐含的对输入条件的要求： </a:t>
            </a:r>
          </a:p>
          <a:p>
            <a:pPr marL="1310005" lvl="2" indent="-400050" eaLnBrk="1" hangingPunct="1">
              <a:lnSpc>
                <a:spcPct val="90000"/>
              </a:lnSpc>
              <a:buFont typeface="Wingdings" panose="05000000000000000000" pitchFamily="2" charset="2"/>
              <a:buNone/>
            </a:pPr>
            <a:r>
              <a:rPr lang="zh-CN" altLang="en-US" sz="2000" dirty="0" smtClean="0"/>
              <a:t>（</a:t>
            </a:r>
            <a:r>
              <a:rPr lang="en-US" altLang="zh-CN" sz="2000" dirty="0" smtClean="0"/>
              <a:t>1</a:t>
            </a:r>
            <a:r>
              <a:rPr lang="zh-CN" altLang="en-US" sz="2000" dirty="0" smtClean="0"/>
              <a:t>）整数     （</a:t>
            </a:r>
            <a:r>
              <a:rPr lang="en-US" altLang="zh-CN" sz="2000" dirty="0" smtClean="0"/>
              <a:t>2</a:t>
            </a:r>
            <a:r>
              <a:rPr lang="zh-CN" altLang="en-US" sz="2000" dirty="0" smtClean="0"/>
              <a:t>）三个数     （</a:t>
            </a:r>
            <a:r>
              <a:rPr lang="en-US" altLang="zh-CN" sz="2000" dirty="0" smtClean="0"/>
              <a:t>3</a:t>
            </a:r>
            <a:r>
              <a:rPr lang="zh-CN" altLang="en-US" sz="2000" dirty="0" smtClean="0"/>
              <a:t>）非零数</a:t>
            </a:r>
          </a:p>
          <a:p>
            <a:pPr marL="1310005" lvl="2" indent="-400050" eaLnBrk="1" hangingPunct="1">
              <a:lnSpc>
                <a:spcPct val="90000"/>
              </a:lnSpc>
              <a:buFont typeface="Wingdings" panose="05000000000000000000" pitchFamily="2" charset="2"/>
              <a:buNone/>
            </a:pPr>
            <a:r>
              <a:rPr lang="zh-CN" altLang="en-US" sz="2000" dirty="0" smtClean="0"/>
              <a:t>（</a:t>
            </a:r>
            <a:r>
              <a:rPr lang="en-US" altLang="zh-CN" sz="2000" dirty="0" smtClean="0"/>
              <a:t>4</a:t>
            </a:r>
            <a:r>
              <a:rPr lang="zh-CN" altLang="en-US" sz="2000" dirty="0" smtClean="0"/>
              <a:t>）正数     （</a:t>
            </a:r>
            <a:r>
              <a:rPr lang="en-US" altLang="zh-CN" sz="2000" dirty="0" smtClean="0"/>
              <a:t>5</a:t>
            </a:r>
            <a:r>
              <a:rPr lang="zh-CN" altLang="en-US" sz="2000" dirty="0" smtClean="0"/>
              <a:t>）两边之和大于第三边 </a:t>
            </a:r>
          </a:p>
          <a:p>
            <a:pPr marL="1310005" lvl="2" indent="-400050" eaLnBrk="1" hangingPunct="1">
              <a:lnSpc>
                <a:spcPct val="90000"/>
              </a:lnSpc>
              <a:buFont typeface="Wingdings" panose="05000000000000000000" pitchFamily="2" charset="2"/>
              <a:buNone/>
            </a:pPr>
            <a:r>
              <a:rPr lang="zh-CN" altLang="en-US" sz="2000" dirty="0" smtClean="0"/>
              <a:t>（</a:t>
            </a:r>
            <a:r>
              <a:rPr lang="en-US" altLang="zh-CN" sz="2000" dirty="0" smtClean="0"/>
              <a:t>6</a:t>
            </a:r>
            <a:r>
              <a:rPr lang="zh-CN" altLang="en-US" sz="2000" dirty="0" smtClean="0"/>
              <a:t>）等腰     （</a:t>
            </a:r>
            <a:r>
              <a:rPr lang="en-US" altLang="zh-CN" sz="2000" dirty="0" smtClean="0"/>
              <a:t>7</a:t>
            </a:r>
            <a:r>
              <a:rPr lang="zh-CN" altLang="en-US" sz="2000" dirty="0" smtClean="0"/>
              <a:t>）等边 </a:t>
            </a:r>
            <a:endParaRPr lang="en-US" altLang="zh-CN" sz="2000" dirty="0" smtClean="0"/>
          </a:p>
          <a:p>
            <a:pPr marL="1310005" lvl="2" indent="-400050" eaLnBrk="1" hangingPunct="1">
              <a:lnSpc>
                <a:spcPct val="90000"/>
              </a:lnSpc>
              <a:buFont typeface="Wingdings" panose="05000000000000000000" pitchFamily="2" charset="2"/>
              <a:buNone/>
            </a:pPr>
            <a:endParaRPr lang="zh-CN" altLang="en-US" sz="2000" dirty="0" smtClean="0"/>
          </a:p>
          <a:p>
            <a:pPr lvl="1" eaLnBrk="1" hangingPunct="1">
              <a:lnSpc>
                <a:spcPct val="90000"/>
              </a:lnSpc>
              <a:buFont typeface="Wingdings" panose="05000000000000000000" pitchFamily="2" charset="2"/>
              <a:buNone/>
            </a:pPr>
            <a:r>
              <a:rPr lang="zh-CN" altLang="en-US" sz="2400" dirty="0" smtClean="0"/>
              <a:t>如果 </a:t>
            </a:r>
            <a:r>
              <a:rPr lang="en-US" altLang="zh-CN" sz="2400" dirty="0" smtClean="0"/>
              <a:t>a </a:t>
            </a:r>
            <a:r>
              <a:rPr lang="zh-CN" altLang="en-US" sz="2400" dirty="0" smtClean="0"/>
              <a:t>、 </a:t>
            </a:r>
            <a:r>
              <a:rPr lang="en-US" altLang="zh-CN" sz="2400" dirty="0" smtClean="0"/>
              <a:t>b </a:t>
            </a:r>
            <a:r>
              <a:rPr lang="zh-CN" altLang="en-US" sz="2400" dirty="0" smtClean="0"/>
              <a:t>、 </a:t>
            </a:r>
            <a:r>
              <a:rPr lang="en-US" altLang="zh-CN" sz="2400" dirty="0" smtClean="0"/>
              <a:t>c </a:t>
            </a:r>
            <a:r>
              <a:rPr lang="zh-CN" altLang="en-US" sz="2400" dirty="0" smtClean="0"/>
              <a:t>满足条件（ </a:t>
            </a:r>
            <a:r>
              <a:rPr lang="en-US" altLang="zh-CN" sz="2400" dirty="0" smtClean="0"/>
              <a:t>1 </a:t>
            </a:r>
            <a:r>
              <a:rPr lang="zh-CN" altLang="en-US" sz="2400" dirty="0" smtClean="0"/>
              <a:t>） </a:t>
            </a:r>
            <a:r>
              <a:rPr lang="en-US" altLang="zh-CN" sz="2400" dirty="0" smtClean="0"/>
              <a:t>~ </a:t>
            </a:r>
            <a:r>
              <a:rPr lang="zh-CN" altLang="en-US" sz="2400" dirty="0" smtClean="0"/>
              <a:t>（ </a:t>
            </a:r>
            <a:r>
              <a:rPr lang="en-US" altLang="zh-CN" sz="2400" dirty="0" smtClean="0"/>
              <a:t>4 </a:t>
            </a:r>
            <a:r>
              <a:rPr lang="zh-CN" altLang="en-US" sz="2400" dirty="0" smtClean="0"/>
              <a:t>），则输出下列四种情况之一：</a:t>
            </a:r>
          </a:p>
          <a:p>
            <a:pPr marL="1310005" lvl="2" indent="-400050" eaLnBrk="1" hangingPunct="1">
              <a:lnSpc>
                <a:spcPct val="90000"/>
              </a:lnSpc>
              <a:buFont typeface="Wingdings" panose="05000000000000000000" pitchFamily="2" charset="2"/>
              <a:buAutoNum type="arabicPeriod"/>
            </a:pPr>
            <a:r>
              <a:rPr lang="zh-CN" altLang="en-US" sz="2000" dirty="0" smtClean="0"/>
              <a:t>如果不满足条件（</a:t>
            </a:r>
            <a:r>
              <a:rPr lang="en-US" altLang="zh-CN" sz="2000" dirty="0" smtClean="0"/>
              <a:t>5</a:t>
            </a:r>
            <a:r>
              <a:rPr lang="zh-CN" altLang="en-US" sz="2000" dirty="0" smtClean="0"/>
              <a:t>），则程序输出为 </a:t>
            </a:r>
            <a:r>
              <a:rPr lang="zh-CN" altLang="en-US" sz="2000" dirty="0" smtClean="0">
                <a:latin typeface="Arial" panose="020B0604020202020204" pitchFamily="34" charset="0"/>
              </a:rPr>
              <a:t>“</a:t>
            </a:r>
            <a:r>
              <a:rPr lang="zh-CN" altLang="en-US" sz="2000" dirty="0" smtClean="0"/>
              <a:t> 非三角形 </a:t>
            </a:r>
            <a:r>
              <a:rPr lang="zh-CN" altLang="en-US" sz="2000" dirty="0" smtClean="0">
                <a:latin typeface="Arial" panose="020B0604020202020204" pitchFamily="34" charset="0"/>
              </a:rPr>
              <a:t>”</a:t>
            </a:r>
            <a:r>
              <a:rPr lang="zh-CN" altLang="en-US" sz="2000" dirty="0" smtClean="0"/>
              <a:t> 。</a:t>
            </a:r>
          </a:p>
          <a:p>
            <a:pPr marL="1310005" lvl="2" indent="-400050" eaLnBrk="1" hangingPunct="1">
              <a:lnSpc>
                <a:spcPct val="90000"/>
              </a:lnSpc>
              <a:buFont typeface="Wingdings" panose="05000000000000000000" pitchFamily="2" charset="2"/>
              <a:buAutoNum type="arabicPeriod"/>
            </a:pPr>
            <a:r>
              <a:rPr lang="zh-CN" altLang="en-US" sz="2000" dirty="0" smtClean="0"/>
              <a:t>如果三条边相等即满足条件（</a:t>
            </a:r>
            <a:r>
              <a:rPr lang="en-US" altLang="zh-CN" sz="2000" dirty="0" smtClean="0"/>
              <a:t>7</a:t>
            </a:r>
            <a:r>
              <a:rPr lang="zh-CN" altLang="en-US" sz="2000" dirty="0" smtClean="0"/>
              <a:t>），则程序输出为 </a:t>
            </a:r>
            <a:r>
              <a:rPr lang="zh-CN" altLang="en-US" sz="2000" dirty="0" smtClean="0">
                <a:latin typeface="Arial" panose="020B0604020202020204" pitchFamily="34" charset="0"/>
              </a:rPr>
              <a:t>“</a:t>
            </a:r>
            <a:r>
              <a:rPr lang="zh-CN" altLang="en-US" sz="2000" dirty="0" smtClean="0"/>
              <a:t> 等边三角形 </a:t>
            </a:r>
            <a:r>
              <a:rPr lang="zh-CN" altLang="en-US" sz="2000" dirty="0" smtClean="0">
                <a:latin typeface="Arial" panose="020B0604020202020204" pitchFamily="34" charset="0"/>
              </a:rPr>
              <a:t>”</a:t>
            </a:r>
            <a:r>
              <a:rPr lang="zh-CN" altLang="en-US" sz="2000" dirty="0" smtClean="0"/>
              <a:t> 。</a:t>
            </a:r>
          </a:p>
          <a:p>
            <a:pPr marL="1310005" lvl="2" indent="-400050" eaLnBrk="1" hangingPunct="1">
              <a:lnSpc>
                <a:spcPct val="90000"/>
              </a:lnSpc>
              <a:buFont typeface="Wingdings" panose="05000000000000000000" pitchFamily="2" charset="2"/>
              <a:buAutoNum type="arabicPeriod"/>
            </a:pPr>
            <a:r>
              <a:rPr lang="zh-CN" altLang="en-US" sz="2000" dirty="0" smtClean="0"/>
              <a:t>如果只有两条边相等、即满足条件（</a:t>
            </a:r>
            <a:r>
              <a:rPr lang="en-US" altLang="zh-CN" sz="2000" dirty="0" smtClean="0"/>
              <a:t>6</a:t>
            </a:r>
            <a:r>
              <a:rPr lang="zh-CN" altLang="en-US" sz="2000" dirty="0" smtClean="0"/>
              <a:t>），则程序输出为 </a:t>
            </a:r>
            <a:r>
              <a:rPr lang="zh-CN" altLang="en-US" sz="2000" dirty="0" smtClean="0">
                <a:latin typeface="Arial" panose="020B0604020202020204" pitchFamily="34" charset="0"/>
              </a:rPr>
              <a:t>“</a:t>
            </a:r>
            <a:r>
              <a:rPr lang="zh-CN" altLang="en-US" sz="2000" dirty="0" smtClean="0"/>
              <a:t> 等腰三角形 </a:t>
            </a:r>
            <a:r>
              <a:rPr lang="zh-CN" altLang="en-US" sz="2000" dirty="0" smtClean="0">
                <a:latin typeface="Arial" panose="020B0604020202020204" pitchFamily="34" charset="0"/>
              </a:rPr>
              <a:t>”</a:t>
            </a:r>
            <a:r>
              <a:rPr lang="zh-CN" altLang="en-US" sz="2000" dirty="0" smtClean="0"/>
              <a:t> 。</a:t>
            </a:r>
          </a:p>
          <a:p>
            <a:pPr marL="1310005" lvl="2" indent="-400050" eaLnBrk="1" hangingPunct="1">
              <a:lnSpc>
                <a:spcPct val="90000"/>
              </a:lnSpc>
              <a:buFont typeface="Wingdings" panose="05000000000000000000" pitchFamily="2" charset="2"/>
              <a:buAutoNum type="arabicPeriod"/>
            </a:pPr>
            <a:r>
              <a:rPr lang="zh-CN" altLang="en-US" sz="2000" dirty="0" smtClean="0"/>
              <a:t>如果三条边都不相等，则程序输出为 </a:t>
            </a:r>
            <a:r>
              <a:rPr lang="zh-CN" altLang="en-US" sz="2000" dirty="0" smtClean="0">
                <a:latin typeface="Arial" panose="020B0604020202020204" pitchFamily="34" charset="0"/>
              </a:rPr>
              <a:t>“</a:t>
            </a:r>
            <a:r>
              <a:rPr lang="zh-CN" altLang="en-US" sz="2000" dirty="0" smtClean="0"/>
              <a:t> 一般三角形 </a:t>
            </a:r>
            <a:r>
              <a:rPr lang="zh-CN" altLang="en-US" sz="2000" dirty="0" smtClean="0">
                <a:latin typeface="Arial" panose="020B0604020202020204" pitchFamily="34" charset="0"/>
              </a:rPr>
              <a:t>”</a:t>
            </a:r>
            <a:r>
              <a:rPr lang="zh-CN" altLang="en-US" sz="2000" dirty="0" smtClean="0"/>
              <a:t> 。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ChangeArrowheads="1"/>
          </p:cNvSpPr>
          <p:nvPr/>
        </p:nvSpPr>
        <p:spPr bwMode="auto">
          <a:xfrm>
            <a:off x="2024034" y="1023823"/>
            <a:ext cx="3460746" cy="460375"/>
          </a:xfrm>
          <a:prstGeom prst="rect">
            <a:avLst/>
          </a:prstGeom>
          <a:noFill/>
          <a:ln w="9525">
            <a:noFill/>
            <a:miter lim="800000"/>
          </a:ln>
        </p:spPr>
        <p:txBody>
          <a:bodyPr wrap="square" anchor="ctr">
            <a:spAutoFit/>
          </a:bodyPr>
          <a:lstStyle/>
          <a:p>
            <a:r>
              <a:rPr lang="zh-CN" altLang="en-US" sz="2400" dirty="0">
                <a:solidFill>
                  <a:srgbClr val="00B050"/>
                </a:solidFill>
              </a:rPr>
              <a:t>列出等价类表并编号 </a:t>
            </a:r>
          </a:p>
        </p:txBody>
      </p:sp>
      <p:pic>
        <p:nvPicPr>
          <p:cNvPr id="34819" name="Picture 8"/>
          <p:cNvPicPr>
            <a:picLocks noChangeAspect="1" noChangeArrowheads="1"/>
          </p:cNvPicPr>
          <p:nvPr/>
        </p:nvPicPr>
        <p:blipFill>
          <a:blip r:embed="rId2" cstate="print"/>
          <a:srcRect/>
          <a:stretch>
            <a:fillRect/>
          </a:stretch>
        </p:blipFill>
        <p:spPr bwMode="auto">
          <a:xfrm>
            <a:off x="2382809" y="1602886"/>
            <a:ext cx="7429552" cy="4789112"/>
          </a:xfrm>
          <a:prstGeom prst="rect">
            <a:avLst/>
          </a:prstGeom>
          <a:noFill/>
          <a:ln w="9525">
            <a:noFill/>
            <a:miter lim="800000"/>
            <a:headEnd/>
            <a:tailEnd/>
          </a:ln>
        </p:spPr>
      </p:pic>
      <p:sp>
        <p:nvSpPr>
          <p:cNvPr id="4" name="Rectangle 2"/>
          <p:cNvSpPr>
            <a:spLocks noGrp="1" noChangeArrowheads="1"/>
          </p:cNvSpPr>
          <p:nvPr>
            <p:ph type="title"/>
          </p:nvPr>
        </p:nvSpPr>
        <p:spPr>
          <a:xfrm>
            <a:off x="1523968" y="387950"/>
            <a:ext cx="6858016" cy="642918"/>
          </a:xfrm>
        </p:spPr>
        <p:txBody>
          <a:bodyPr/>
          <a:lstStyle/>
          <a:p>
            <a:pPr algn="l">
              <a:lnSpc>
                <a:spcPct val="100000"/>
              </a:lnSpc>
            </a:pPr>
            <a:r>
              <a:rPr lang="zh-CN" altLang="en-US" sz="3200" dirty="0" smtClean="0">
                <a:solidFill>
                  <a:srgbClr val="00B050"/>
                </a:solidFill>
                <a:latin typeface="黑体" panose="02010609060101010101" pitchFamily="49" charset="-122"/>
                <a:ea typeface="黑体" panose="02010609060101010101" pitchFamily="49" charset="-122"/>
              </a:rPr>
              <a:t>等价类划分实例</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等价类划分实例</a:t>
            </a:r>
          </a:p>
        </p:txBody>
      </p:sp>
      <p:sp>
        <p:nvSpPr>
          <p:cNvPr id="35843" name="Rectangle 3"/>
          <p:cNvSpPr>
            <a:spLocks noGrp="1" noChangeArrowheads="1"/>
          </p:cNvSpPr>
          <p:nvPr>
            <p:ph type="body" idx="1"/>
          </p:nvPr>
        </p:nvSpPr>
        <p:spPr>
          <a:xfrm>
            <a:off x="2024034" y="1211116"/>
            <a:ext cx="8001000" cy="450630"/>
          </a:xfrm>
        </p:spPr>
        <p:txBody>
          <a:bodyPr>
            <a:normAutofit/>
          </a:bodyPr>
          <a:lstStyle/>
          <a:p>
            <a:pPr>
              <a:buNone/>
            </a:pPr>
            <a:r>
              <a:rPr lang="zh-CN" altLang="en-US" sz="2400" dirty="0" smtClean="0"/>
              <a:t>列出等价类表并编号 （续上表）</a:t>
            </a:r>
          </a:p>
        </p:txBody>
      </p:sp>
      <p:pic>
        <p:nvPicPr>
          <p:cNvPr id="81921" name="Picture 1"/>
          <p:cNvPicPr>
            <a:picLocks noChangeAspect="1" noChangeArrowheads="1"/>
          </p:cNvPicPr>
          <p:nvPr/>
        </p:nvPicPr>
        <p:blipFill>
          <a:blip r:embed="rId2" cstate="print"/>
          <a:srcRect/>
          <a:stretch>
            <a:fillRect/>
          </a:stretch>
        </p:blipFill>
        <p:spPr bwMode="auto">
          <a:xfrm>
            <a:off x="2382493" y="1715439"/>
            <a:ext cx="7286676" cy="3714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等价类划分实例</a:t>
            </a:r>
          </a:p>
        </p:txBody>
      </p:sp>
      <p:sp>
        <p:nvSpPr>
          <p:cNvPr id="36867" name="Rectangle 3"/>
          <p:cNvSpPr>
            <a:spLocks noGrp="1" noChangeArrowheads="1"/>
          </p:cNvSpPr>
          <p:nvPr>
            <p:ph type="body" idx="1"/>
          </p:nvPr>
        </p:nvSpPr>
        <p:spPr>
          <a:xfrm>
            <a:off x="3242601" y="1717975"/>
            <a:ext cx="5715040" cy="4000528"/>
          </a:xfrm>
        </p:spPr>
        <p:txBody>
          <a:bodyPr/>
          <a:lstStyle/>
          <a:p>
            <a:pPr algn="just" eaLnBrk="1" hangingPunct="1">
              <a:buFont typeface="Wingdings" panose="05000000000000000000" pitchFamily="2" charset="2"/>
              <a:buNone/>
            </a:pPr>
            <a:r>
              <a:rPr lang="zh-CN" altLang="en-US" sz="2400" dirty="0" smtClean="0"/>
              <a:t>覆盖有效等价类的测试用例：</a:t>
            </a:r>
          </a:p>
          <a:p>
            <a:pPr algn="just" eaLnBrk="1" hangingPunct="1">
              <a:buFont typeface="Wingdings" panose="05000000000000000000" pitchFamily="2" charset="2"/>
              <a:buNone/>
            </a:pPr>
            <a:r>
              <a:rPr lang="en-US" altLang="zh-CN" sz="2400" dirty="0" smtClean="0"/>
              <a:t>a      b      c              </a:t>
            </a:r>
            <a:r>
              <a:rPr lang="zh-CN" altLang="en-US" sz="2400" dirty="0" smtClean="0"/>
              <a:t>覆盖等价类号码</a:t>
            </a:r>
          </a:p>
          <a:p>
            <a:pPr algn="just" eaLnBrk="1" hangingPunct="1">
              <a:buFont typeface="Wingdings" panose="05000000000000000000" pitchFamily="2" charset="2"/>
              <a:buNone/>
            </a:pPr>
            <a:r>
              <a:rPr lang="en-US" altLang="zh-CN" sz="2400" dirty="0" smtClean="0"/>
              <a:t>3      4      5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p>
          <a:p>
            <a:pPr algn="just" eaLnBrk="1" hangingPunct="1">
              <a:buFont typeface="Wingdings" panose="05000000000000000000" pitchFamily="2" charset="2"/>
              <a:buNone/>
            </a:pPr>
            <a:r>
              <a:rPr lang="en-US" altLang="zh-CN" sz="2400" dirty="0" smtClean="0"/>
              <a:t>4      4      5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r>
              <a:rPr lang="en-US" altLang="zh-CN" sz="2400" dirty="0" smtClean="0"/>
              <a:t>8</a:t>
            </a:r>
            <a:r>
              <a:rPr lang="zh-CN" altLang="en-US" sz="2400" dirty="0" smtClean="0"/>
              <a:t>）</a:t>
            </a:r>
          </a:p>
          <a:p>
            <a:pPr algn="just" eaLnBrk="1" hangingPunct="1">
              <a:buFont typeface="Wingdings" panose="05000000000000000000" pitchFamily="2" charset="2"/>
              <a:buNone/>
            </a:pPr>
            <a:r>
              <a:rPr lang="en-US" altLang="zh-CN" sz="2400" dirty="0" smtClean="0"/>
              <a:t>4      5      5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r>
              <a:rPr lang="en-US" altLang="zh-CN" sz="2400" dirty="0" smtClean="0"/>
              <a:t>9</a:t>
            </a:r>
            <a:r>
              <a:rPr lang="zh-CN" altLang="en-US" sz="2400" dirty="0" smtClean="0"/>
              <a:t>）    </a:t>
            </a:r>
          </a:p>
          <a:p>
            <a:pPr algn="just" eaLnBrk="1" hangingPunct="1">
              <a:buFont typeface="Wingdings" panose="05000000000000000000" pitchFamily="2" charset="2"/>
              <a:buNone/>
            </a:pPr>
            <a:r>
              <a:rPr lang="en-US" altLang="zh-CN" sz="2400" dirty="0" smtClean="0"/>
              <a:t>5      4      5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r>
              <a:rPr lang="en-US" altLang="zh-CN" sz="2400" dirty="0" smtClean="0"/>
              <a:t>10</a:t>
            </a:r>
            <a:r>
              <a:rPr lang="zh-CN" altLang="en-US" sz="2400" dirty="0" smtClean="0"/>
              <a:t>）</a:t>
            </a:r>
          </a:p>
          <a:p>
            <a:pPr algn="just" eaLnBrk="1" hangingPunct="1">
              <a:buFont typeface="Wingdings" panose="05000000000000000000" pitchFamily="2" charset="2"/>
              <a:buNone/>
            </a:pPr>
            <a:r>
              <a:rPr lang="en-US" altLang="zh-CN" sz="2400" dirty="0" smtClean="0"/>
              <a:t>4      4      4             </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7</a:t>
            </a:r>
            <a:r>
              <a:rPr lang="zh-CN" altLang="en-US" sz="2400" dirty="0" smtClean="0"/>
              <a:t>），（</a:t>
            </a:r>
            <a:r>
              <a:rPr lang="en-US" altLang="zh-CN" sz="2400" dirty="0" smtClean="0"/>
              <a:t>11</a:t>
            </a:r>
            <a:r>
              <a:rPr lang="zh-CN" altLang="en-US" sz="2400"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等价类划分实例</a:t>
            </a:r>
          </a:p>
        </p:txBody>
      </p:sp>
      <p:graphicFrame>
        <p:nvGraphicFramePr>
          <p:cNvPr id="1026" name="Object 3"/>
          <p:cNvGraphicFramePr>
            <a:graphicFrameLocks noChangeAspect="1"/>
          </p:cNvGraphicFramePr>
          <p:nvPr/>
        </p:nvGraphicFramePr>
        <p:xfrm>
          <a:off x="2922921" y="1635365"/>
          <a:ext cx="6248400" cy="4924181"/>
        </p:xfrm>
        <a:graphic>
          <a:graphicData uri="http://schemas.openxmlformats.org/presentationml/2006/ole">
            <mc:AlternateContent xmlns:mc="http://schemas.openxmlformats.org/markup-compatibility/2006">
              <mc:Choice xmlns:v="urn:schemas-microsoft-com:vml" Requires="v">
                <p:oleObj spid="_x0000_s1028" name="位图图像" r:id="rId3" imgW="5591175" imgH="4438650" progId="PBrush">
                  <p:embed/>
                </p:oleObj>
              </mc:Choice>
              <mc:Fallback>
                <p:oleObj name="位图图像" r:id="rId3" imgW="5591175" imgH="4438650" progId="PBrush">
                  <p:embed/>
                  <p:pic>
                    <p:nvPicPr>
                      <p:cNvPr id="0" name="Object 3" descr="image7"/>
                      <p:cNvPicPr>
                        <a:picLocks noChangeAspect="1"/>
                      </p:cNvPicPr>
                      <p:nvPr/>
                    </p:nvPicPr>
                    <p:blipFill>
                      <a:blip r:embed="rId4"/>
                      <a:stretch>
                        <a:fillRect/>
                      </a:stretch>
                    </p:blipFill>
                    <p:spPr>
                      <a:xfrm>
                        <a:off x="2922921" y="1635365"/>
                        <a:ext cx="6248400" cy="4924181"/>
                      </a:xfrm>
                      <a:prstGeom prst="rect">
                        <a:avLst/>
                      </a:prstGeom>
                      <a:noFill/>
                      <a:ln w="9525">
                        <a:noFill/>
                      </a:ln>
                    </p:spPr>
                  </p:pic>
                </p:oleObj>
              </mc:Fallback>
            </mc:AlternateContent>
          </a:graphicData>
        </a:graphic>
      </p:graphicFrame>
      <p:sp>
        <p:nvSpPr>
          <p:cNvPr id="1028" name="Rectangle 4"/>
          <p:cNvSpPr>
            <a:spLocks noChangeArrowheads="1"/>
          </p:cNvSpPr>
          <p:nvPr/>
        </p:nvSpPr>
        <p:spPr bwMode="auto">
          <a:xfrm>
            <a:off x="2095472" y="1164952"/>
            <a:ext cx="4214842" cy="460375"/>
          </a:xfrm>
          <a:prstGeom prst="rect">
            <a:avLst/>
          </a:prstGeom>
          <a:noFill/>
          <a:ln w="9525">
            <a:noFill/>
            <a:miter lim="800000"/>
          </a:ln>
        </p:spPr>
        <p:txBody>
          <a:bodyPr wrap="square">
            <a:spAutoFit/>
          </a:bodyPr>
          <a:lstStyle/>
          <a:p>
            <a:r>
              <a:rPr lang="zh-CN" altLang="en-US" sz="2400" dirty="0">
                <a:solidFill>
                  <a:srgbClr val="00B050"/>
                </a:solidFill>
              </a:rPr>
              <a:t>覆盖无效等价类的</a:t>
            </a:r>
            <a:r>
              <a:rPr lang="zh-CN" altLang="en-US" sz="2400" dirty="0" smtClean="0">
                <a:solidFill>
                  <a:srgbClr val="00B050"/>
                </a:solidFill>
              </a:rPr>
              <a:t>测试用例</a:t>
            </a:r>
            <a:endParaRPr lang="zh-CN" altLang="en-US" sz="2400" dirty="0">
              <a:solidFill>
                <a:srgbClr val="00B05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89384" y="1986969"/>
            <a:ext cx="6392763" cy="521970"/>
          </a:xfrm>
          <a:prstGeom prst="rect">
            <a:avLst/>
          </a:prstGeom>
          <a:noFill/>
        </p:spPr>
        <p:txBody>
          <a:bodyPr wrap="square" lIns="91440" tIns="45720" rIns="91440" bIns="45720">
            <a:spAutoFit/>
          </a:bodyPr>
          <a:lstStyle/>
          <a:p>
            <a:r>
              <a:rPr lang="zh-CN" altLang="en-US" sz="2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B050"/>
                </a:solidFill>
                <a:effectLst>
                  <a:outerShdw blurRad="41275" dist="12700" dir="12000000" algn="tl" rotWithShape="0">
                    <a:srgbClr val="000000">
                      <a:alpha val="40000"/>
                    </a:srgbClr>
                  </a:outerShdw>
                </a:effectLst>
              </a:rPr>
              <a:t>思考：为什么要写测试用例？</a:t>
            </a:r>
          </a:p>
        </p:txBody>
      </p:sp>
      <p:sp>
        <p:nvSpPr>
          <p:cNvPr id="6" name="矩形 5"/>
          <p:cNvSpPr/>
          <p:nvPr/>
        </p:nvSpPr>
        <p:spPr>
          <a:xfrm>
            <a:off x="2540977" y="3049241"/>
            <a:ext cx="7121769" cy="1938992"/>
          </a:xfrm>
          <a:prstGeom prst="rect">
            <a:avLst/>
          </a:prstGeom>
        </p:spPr>
        <p:txBody>
          <a:bodyPr wrap="square">
            <a:spAutoFit/>
          </a:bodyPr>
          <a:lstStyle/>
          <a:p>
            <a:pPr>
              <a:lnSpc>
                <a:spcPct val="150000"/>
              </a:lnSpc>
            </a:pPr>
            <a:r>
              <a:rPr lang="zh-CN" altLang="en-US" sz="2000" dirty="0" smtClean="0">
                <a:solidFill>
                  <a:srgbClr val="00B050"/>
                </a:solidFill>
                <a:latin typeface="华文细黑" panose="02010600040101010101" pitchFamily="2" charset="-122"/>
                <a:ea typeface="华文细黑" panose="02010600040101010101" pitchFamily="2" charset="-122"/>
                <a:sym typeface="+mn-ea"/>
              </a:rPr>
              <a:t>输入三个整数</a:t>
            </a:r>
            <a:r>
              <a:rPr lang="en-US" altLang="zh-CN" sz="2000" dirty="0" smtClean="0">
                <a:solidFill>
                  <a:srgbClr val="00B050"/>
                </a:solidFill>
                <a:latin typeface="华文细黑" panose="02010600040101010101" pitchFamily="2" charset="-122"/>
                <a:ea typeface="华文细黑" panose="02010600040101010101" pitchFamily="2" charset="-122"/>
                <a:sym typeface="+mn-ea"/>
              </a:rPr>
              <a:t>a</a:t>
            </a:r>
            <a:r>
              <a:rPr lang="zh-CN" altLang="en-US" sz="2000" dirty="0" smtClean="0">
                <a:solidFill>
                  <a:srgbClr val="00B050"/>
                </a:solidFill>
                <a:latin typeface="华文细黑" panose="02010600040101010101" pitchFamily="2" charset="-122"/>
                <a:ea typeface="华文细黑" panose="02010600040101010101" pitchFamily="2" charset="-122"/>
                <a:sym typeface="+mn-ea"/>
              </a:rPr>
              <a:t>、</a:t>
            </a:r>
            <a:r>
              <a:rPr lang="en-US" altLang="zh-CN" sz="2000" dirty="0" smtClean="0">
                <a:solidFill>
                  <a:srgbClr val="00B050"/>
                </a:solidFill>
                <a:latin typeface="华文细黑" panose="02010600040101010101" pitchFamily="2" charset="-122"/>
                <a:ea typeface="华文细黑" panose="02010600040101010101" pitchFamily="2" charset="-122"/>
                <a:sym typeface="+mn-ea"/>
              </a:rPr>
              <a:t>b</a:t>
            </a:r>
            <a:r>
              <a:rPr lang="zh-CN" altLang="en-US" sz="2000" dirty="0" smtClean="0">
                <a:solidFill>
                  <a:srgbClr val="00B050"/>
                </a:solidFill>
                <a:latin typeface="华文细黑" panose="02010600040101010101" pitchFamily="2" charset="-122"/>
                <a:ea typeface="华文细黑" panose="02010600040101010101" pitchFamily="2" charset="-122"/>
                <a:sym typeface="+mn-ea"/>
              </a:rPr>
              <a:t>、</a:t>
            </a:r>
            <a:r>
              <a:rPr lang="en-US" altLang="zh-CN" sz="2000" dirty="0" smtClean="0">
                <a:solidFill>
                  <a:srgbClr val="00B050"/>
                </a:solidFill>
                <a:latin typeface="华文细黑" panose="02010600040101010101" pitchFamily="2" charset="-122"/>
                <a:ea typeface="华文细黑" panose="02010600040101010101" pitchFamily="2" charset="-122"/>
                <a:sym typeface="+mn-ea"/>
              </a:rPr>
              <a:t>c</a:t>
            </a:r>
            <a:r>
              <a:rPr lang="zh-CN" altLang="en-US" sz="2000" dirty="0" smtClean="0">
                <a:solidFill>
                  <a:srgbClr val="00B050"/>
                </a:solidFill>
                <a:latin typeface="华文细黑" panose="02010600040101010101" pitchFamily="2" charset="-122"/>
                <a:ea typeface="华文细黑" panose="02010600040101010101" pitchFamily="2" charset="-122"/>
                <a:sym typeface="+mn-ea"/>
              </a:rPr>
              <a:t>构成三角形，设计测试用例数量。假设在</a:t>
            </a:r>
            <a:r>
              <a:rPr lang="en-US" altLang="zh-CN" sz="2000" dirty="0" smtClean="0">
                <a:solidFill>
                  <a:srgbClr val="00B050"/>
                </a:solidFill>
                <a:latin typeface="华文细黑" panose="02010600040101010101" pitchFamily="2" charset="-122"/>
                <a:ea typeface="华文细黑" panose="02010600040101010101" pitchFamily="2" charset="-122"/>
                <a:sym typeface="+mn-ea"/>
              </a:rPr>
              <a:t>16</a:t>
            </a:r>
            <a:r>
              <a:rPr lang="zh-CN" altLang="en-US" sz="2000" dirty="0" smtClean="0">
                <a:solidFill>
                  <a:srgbClr val="00B050"/>
                </a:solidFill>
                <a:latin typeface="华文细黑" panose="02010600040101010101" pitchFamily="2" charset="-122"/>
                <a:ea typeface="华文细黑" panose="02010600040101010101" pitchFamily="2" charset="-122"/>
                <a:sym typeface="+mn-ea"/>
              </a:rPr>
              <a:t>位计算机上运行，则每个整数可能的取值为</a:t>
            </a:r>
            <a:r>
              <a:rPr lang="en-US" altLang="zh-CN" sz="2000" dirty="0" smtClean="0">
                <a:solidFill>
                  <a:srgbClr val="00B050"/>
                </a:solidFill>
                <a:latin typeface="华文细黑" panose="02010600040101010101" pitchFamily="2" charset="-122"/>
                <a:ea typeface="华文细黑" panose="02010600040101010101" pitchFamily="2" charset="-122"/>
                <a:sym typeface="+mn-ea"/>
              </a:rPr>
              <a:t>2</a:t>
            </a:r>
            <a:r>
              <a:rPr lang="zh-CN" altLang="en-US" sz="2000" dirty="0" smtClean="0">
                <a:solidFill>
                  <a:srgbClr val="00B050"/>
                </a:solidFill>
                <a:latin typeface="华文细黑" panose="02010600040101010101" pitchFamily="2" charset="-122"/>
                <a:ea typeface="华文细黑" panose="02010600040101010101" pitchFamily="2" charset="-122"/>
                <a:sym typeface="+mn-ea"/>
              </a:rPr>
              <a:t>的</a:t>
            </a:r>
            <a:r>
              <a:rPr lang="en-US" altLang="zh-CN" sz="2000" dirty="0" smtClean="0">
                <a:solidFill>
                  <a:srgbClr val="00B050"/>
                </a:solidFill>
                <a:latin typeface="华文细黑" panose="02010600040101010101" pitchFamily="2" charset="-122"/>
                <a:ea typeface="华文细黑" panose="02010600040101010101" pitchFamily="2" charset="-122"/>
                <a:sym typeface="+mn-ea"/>
              </a:rPr>
              <a:t>16</a:t>
            </a:r>
            <a:r>
              <a:rPr lang="zh-CN" altLang="en-US" sz="2000" dirty="0" smtClean="0">
                <a:solidFill>
                  <a:srgbClr val="00B050"/>
                </a:solidFill>
                <a:latin typeface="华文细黑" panose="02010600040101010101" pitchFamily="2" charset="-122"/>
                <a:ea typeface="华文细黑" panose="02010600040101010101" pitchFamily="2" charset="-122"/>
                <a:sym typeface="+mn-ea"/>
              </a:rPr>
              <a:t>次方，那么</a:t>
            </a:r>
            <a:r>
              <a:rPr lang="en-US" altLang="zh-CN" sz="2000" dirty="0" smtClean="0">
                <a:solidFill>
                  <a:srgbClr val="00B050"/>
                </a:solidFill>
                <a:latin typeface="华文细黑" panose="02010600040101010101" pitchFamily="2" charset="-122"/>
                <a:ea typeface="华文细黑" panose="02010600040101010101" pitchFamily="2" charset="-122"/>
                <a:sym typeface="+mn-ea"/>
              </a:rPr>
              <a:t>a</a:t>
            </a:r>
            <a:r>
              <a:rPr lang="zh-CN" altLang="en-US" sz="2000" dirty="0" smtClean="0">
                <a:solidFill>
                  <a:srgbClr val="00B050"/>
                </a:solidFill>
                <a:latin typeface="华文细黑" panose="02010600040101010101" pitchFamily="2" charset="-122"/>
                <a:ea typeface="华文细黑" panose="02010600040101010101" pitchFamily="2" charset="-122"/>
                <a:sym typeface="+mn-ea"/>
              </a:rPr>
              <a:t>、</a:t>
            </a:r>
            <a:r>
              <a:rPr lang="en-US" altLang="zh-CN" sz="2000" dirty="0" smtClean="0">
                <a:solidFill>
                  <a:srgbClr val="00B050"/>
                </a:solidFill>
                <a:latin typeface="华文细黑" panose="02010600040101010101" pitchFamily="2" charset="-122"/>
                <a:ea typeface="华文细黑" panose="02010600040101010101" pitchFamily="2" charset="-122"/>
                <a:sym typeface="+mn-ea"/>
              </a:rPr>
              <a:t>b</a:t>
            </a:r>
            <a:r>
              <a:rPr lang="zh-CN" altLang="en-US" sz="2000" dirty="0" smtClean="0">
                <a:solidFill>
                  <a:srgbClr val="00B050"/>
                </a:solidFill>
                <a:latin typeface="华文细黑" panose="02010600040101010101" pitchFamily="2" charset="-122"/>
                <a:ea typeface="华文细黑" panose="02010600040101010101" pitchFamily="2" charset="-122"/>
                <a:sym typeface="+mn-ea"/>
              </a:rPr>
              <a:t>、</a:t>
            </a:r>
            <a:r>
              <a:rPr lang="en-US" altLang="zh-CN" sz="2000" dirty="0" smtClean="0">
                <a:solidFill>
                  <a:srgbClr val="00B050"/>
                </a:solidFill>
                <a:latin typeface="华文细黑" panose="02010600040101010101" pitchFamily="2" charset="-122"/>
                <a:ea typeface="华文细黑" panose="02010600040101010101" pitchFamily="2" charset="-122"/>
                <a:sym typeface="+mn-ea"/>
              </a:rPr>
              <a:t>c</a:t>
            </a:r>
            <a:r>
              <a:rPr lang="zh-CN" altLang="en-US" sz="2000" dirty="0" smtClean="0">
                <a:solidFill>
                  <a:srgbClr val="00B050"/>
                </a:solidFill>
                <a:latin typeface="华文细黑" panose="02010600040101010101" pitchFamily="2" charset="-122"/>
                <a:ea typeface="华文细黑" panose="02010600040101010101" pitchFamily="2" charset="-122"/>
                <a:sym typeface="+mn-ea"/>
              </a:rPr>
              <a:t>三条边的各种可能组合大约有</a:t>
            </a:r>
            <a:r>
              <a:rPr lang="en-US" altLang="zh-CN" sz="2000" dirty="0" smtClean="0">
                <a:solidFill>
                  <a:srgbClr val="00B050"/>
                </a:solidFill>
                <a:latin typeface="华文细黑" panose="02010600040101010101" pitchFamily="2" charset="-122"/>
                <a:ea typeface="华文细黑" panose="02010600040101010101" pitchFamily="2" charset="-122"/>
                <a:sym typeface="+mn-ea"/>
              </a:rPr>
              <a:t>3×10¹³</a:t>
            </a:r>
            <a:r>
              <a:rPr lang="zh-CN" altLang="en-US" sz="2000" dirty="0" smtClean="0">
                <a:solidFill>
                  <a:srgbClr val="00B050"/>
                </a:solidFill>
                <a:latin typeface="华文细黑" panose="02010600040101010101" pitchFamily="2" charset="-122"/>
                <a:ea typeface="华文细黑" panose="02010600040101010101" pitchFamily="2" charset="-122"/>
                <a:sym typeface="+mn-ea"/>
              </a:rPr>
              <a:t>种，假设执行</a:t>
            </a:r>
            <a:r>
              <a:rPr lang="en-US" altLang="zh-CN" sz="2000" dirty="0" smtClean="0">
                <a:solidFill>
                  <a:srgbClr val="00B050"/>
                </a:solidFill>
                <a:latin typeface="华文细黑" panose="02010600040101010101" pitchFamily="2" charset="-122"/>
                <a:ea typeface="华文细黑" panose="02010600040101010101" pitchFamily="2" charset="-122"/>
                <a:sym typeface="+mn-ea"/>
              </a:rPr>
              <a:t>1</a:t>
            </a:r>
            <a:r>
              <a:rPr lang="zh-CN" altLang="en-US" sz="2000" dirty="0" smtClean="0">
                <a:solidFill>
                  <a:srgbClr val="00B050"/>
                </a:solidFill>
                <a:latin typeface="华文细黑" panose="02010600040101010101" pitchFamily="2" charset="-122"/>
                <a:ea typeface="华文细黑" panose="02010600040101010101" pitchFamily="2" charset="-122"/>
                <a:sym typeface="+mn-ea"/>
              </a:rPr>
              <a:t>次需要</a:t>
            </a:r>
            <a:r>
              <a:rPr lang="en-US" altLang="zh-CN" sz="2000" dirty="0" smtClean="0">
                <a:solidFill>
                  <a:srgbClr val="00B050"/>
                </a:solidFill>
                <a:latin typeface="华文细黑" panose="02010600040101010101" pitchFamily="2" charset="-122"/>
                <a:ea typeface="华文细黑" panose="02010600040101010101" pitchFamily="2" charset="-122"/>
                <a:sym typeface="+mn-ea"/>
              </a:rPr>
              <a:t>1ms</a:t>
            </a:r>
            <a:r>
              <a:rPr lang="zh-CN" altLang="en-US" sz="2000" dirty="0" smtClean="0">
                <a:solidFill>
                  <a:srgbClr val="00B050"/>
                </a:solidFill>
                <a:latin typeface="华文细黑" panose="02010600040101010101" pitchFamily="2" charset="-122"/>
                <a:ea typeface="华文细黑" panose="02010600040101010101" pitchFamily="2" charset="-122"/>
                <a:sym typeface="+mn-ea"/>
              </a:rPr>
              <a:t>，执行完所有的测试数据也需要</a:t>
            </a:r>
            <a:r>
              <a:rPr lang="en-US" altLang="zh-CN" sz="2000" dirty="0" smtClean="0">
                <a:solidFill>
                  <a:srgbClr val="00B050"/>
                </a:solidFill>
                <a:latin typeface="华文细黑" panose="02010600040101010101" pitchFamily="2" charset="-122"/>
                <a:ea typeface="华文细黑" panose="02010600040101010101" pitchFamily="2" charset="-122"/>
                <a:sym typeface="+mn-ea"/>
              </a:rPr>
              <a:t>1</a:t>
            </a:r>
            <a:r>
              <a:rPr lang="zh-CN" altLang="en-US" sz="2000" dirty="0" smtClean="0">
                <a:solidFill>
                  <a:srgbClr val="00B050"/>
                </a:solidFill>
                <a:latin typeface="华文细黑" panose="02010600040101010101" pitchFamily="2" charset="-122"/>
                <a:ea typeface="华文细黑" panose="02010600040101010101" pitchFamily="2" charset="-122"/>
                <a:sym typeface="+mn-ea"/>
              </a:rPr>
              <a:t>万年</a:t>
            </a:r>
            <a:r>
              <a:rPr lang="zh-CN" altLang="en-US" dirty="0" smtClean="0">
                <a:solidFill>
                  <a:srgbClr val="00B050"/>
                </a:solidFill>
                <a:latin typeface="华文细黑" panose="02010600040101010101" pitchFamily="2" charset="-122"/>
                <a:sym typeface="+mn-ea"/>
              </a:rPr>
              <a:t>。</a:t>
            </a:r>
          </a:p>
        </p:txBody>
      </p:sp>
      <p:sp>
        <p:nvSpPr>
          <p:cNvPr id="3" name="标题 1"/>
          <p:cNvSpPr>
            <a:spLocks noGrp="1"/>
          </p:cNvSpPr>
          <p:nvPr/>
        </p:nvSpPr>
        <p:spPr>
          <a:xfrm>
            <a:off x="1523968" y="527913"/>
            <a:ext cx="6858016" cy="6429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pPr algn="l">
              <a:lnSpc>
                <a:spcPct val="90000"/>
              </a:lnSpc>
            </a:pPr>
            <a:r>
              <a:rPr lang="zh-CN" altLang="en-US" sz="3200" dirty="0" smtClean="0">
                <a:solidFill>
                  <a:srgbClr val="00B050"/>
                </a:solidFill>
                <a:latin typeface="黑体" panose="02010609060101010101" pitchFamily="49" charset="-122"/>
                <a:ea typeface="黑体" panose="02010609060101010101" pitchFamily="49" charset="-122"/>
              </a:rPr>
              <a:t>测试用例设计规范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lide(fromBottom)">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dirty="0" smtClean="0">
                <a:solidFill>
                  <a:srgbClr val="00B050"/>
                </a:solidFill>
                <a:latin typeface="黑体" panose="02010609060101010101" pitchFamily="49" charset="-122"/>
                <a:ea typeface="黑体" panose="02010609060101010101" pitchFamily="49" charset="-122"/>
              </a:rPr>
              <a:t>边界值分析法</a:t>
            </a:r>
          </a:p>
        </p:txBody>
      </p:sp>
      <p:sp>
        <p:nvSpPr>
          <p:cNvPr id="3" name="内容占位符 2"/>
          <p:cNvSpPr>
            <a:spLocks noGrp="1"/>
          </p:cNvSpPr>
          <p:nvPr>
            <p:ph idx="1"/>
          </p:nvPr>
        </p:nvSpPr>
        <p:spPr>
          <a:xfrm>
            <a:off x="2649220" y="1298575"/>
            <a:ext cx="7420610" cy="5273675"/>
          </a:xfrm>
        </p:spPr>
        <p:txBody>
          <a:bodyPr/>
          <a:lstStyle/>
          <a:p>
            <a:pPr>
              <a:buNone/>
            </a:pPr>
            <a:r>
              <a:rPr lang="zh-CN" altLang="en-US" sz="2800" dirty="0" smtClean="0"/>
              <a:t>为什么有边界值</a:t>
            </a:r>
            <a:r>
              <a:rPr lang="en-US" altLang="zh-CN" sz="2800" dirty="0" smtClean="0"/>
              <a:t>?</a:t>
            </a:r>
          </a:p>
          <a:p>
            <a:pPr>
              <a:buNone/>
            </a:pPr>
            <a:r>
              <a:rPr lang="en-US" altLang="zh-CN" sz="2400" dirty="0" smtClean="0"/>
              <a:t>     </a:t>
            </a:r>
            <a:r>
              <a:rPr lang="zh-CN" altLang="en-US" sz="2400" dirty="0" smtClean="0"/>
              <a:t>因为我们看不到源代码，因此我们只能把程序员</a:t>
            </a:r>
            <a:r>
              <a:rPr lang="en-US" altLang="zh-CN" sz="2400" dirty="0" smtClean="0"/>
              <a:t>“</a:t>
            </a:r>
            <a:r>
              <a:rPr lang="zh-CN" altLang="en-US" sz="2400" dirty="0" smtClean="0">
                <a:solidFill>
                  <a:srgbClr val="FF0000"/>
                </a:solidFill>
              </a:rPr>
              <a:t>可能</a:t>
            </a:r>
            <a:r>
              <a:rPr lang="en-US" altLang="zh-CN" sz="2400" dirty="0" smtClean="0"/>
              <a:t>”</a:t>
            </a:r>
            <a:r>
              <a:rPr lang="zh-CN" altLang="en-US" sz="2400" dirty="0" smtClean="0"/>
              <a:t>犯下的错误全部覆盖</a:t>
            </a:r>
            <a:endParaRPr lang="en-US" altLang="zh-CN" sz="2400" dirty="0" smtClean="0"/>
          </a:p>
          <a:p>
            <a:r>
              <a:rPr lang="en-US" altLang="zh-CN" dirty="0" smtClean="0"/>
              <a:t>     </a:t>
            </a:r>
            <a:endParaRPr lang="zh-CN" altLang="en-US" dirty="0" smtClean="0"/>
          </a:p>
          <a:p>
            <a:pPr>
              <a:buNone/>
            </a:pPr>
            <a:r>
              <a:rPr lang="en-US" altLang="zh-CN" sz="2400" dirty="0" smtClean="0"/>
              <a:t>	if(a&gt;=6&amp;&amp;a&lt;=20){</a:t>
            </a:r>
          </a:p>
          <a:p>
            <a:pPr>
              <a:buNone/>
            </a:pPr>
            <a:r>
              <a:rPr lang="en-US" altLang="zh-CN" sz="2400" dirty="0" smtClean="0"/>
              <a:t>		echo ‘success’;</a:t>
            </a:r>
          </a:p>
          <a:p>
            <a:pPr>
              <a:buNone/>
            </a:pPr>
            <a:r>
              <a:rPr lang="en-US" altLang="zh-CN" sz="2400" dirty="0" smtClean="0"/>
              <a:t>	}</a:t>
            </a:r>
          </a:p>
          <a:p>
            <a:pPr>
              <a:buNone/>
            </a:pPr>
            <a:r>
              <a:rPr lang="en-US" altLang="zh-CN" sz="2400" dirty="0" smtClean="0"/>
              <a:t>	else{</a:t>
            </a:r>
          </a:p>
          <a:p>
            <a:pPr>
              <a:buNone/>
            </a:pPr>
            <a:r>
              <a:rPr lang="en-US" altLang="zh-CN" sz="2400" dirty="0" smtClean="0"/>
              <a:t>		echo ‘error’;</a:t>
            </a:r>
          </a:p>
          <a:p>
            <a:pPr>
              <a:buNone/>
            </a:pPr>
            <a:r>
              <a:rPr lang="en-US" altLang="zh-CN" sz="2400" dirty="0" smtClean="0"/>
              <a:t>	}</a:t>
            </a:r>
            <a:endParaRPr lang="zh-CN" alt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lnSpc>
                <a:spcPct val="100000"/>
              </a:lnSpc>
            </a:pPr>
            <a:r>
              <a:rPr lang="zh-CN" altLang="en-US" sz="3200" dirty="0" smtClean="0">
                <a:solidFill>
                  <a:srgbClr val="00B050"/>
                </a:solidFill>
                <a:latin typeface="黑体" panose="02010609060101010101" pitchFamily="49" charset="-122"/>
                <a:ea typeface="黑体" panose="02010609060101010101" pitchFamily="49" charset="-122"/>
              </a:rPr>
              <a:t>边界值分析法 </a:t>
            </a:r>
          </a:p>
        </p:txBody>
      </p:sp>
      <p:sp>
        <p:nvSpPr>
          <p:cNvPr id="49155" name="Rectangle 3"/>
          <p:cNvSpPr>
            <a:spLocks noGrp="1" noChangeArrowheads="1"/>
          </p:cNvSpPr>
          <p:nvPr>
            <p:ph type="body" idx="1"/>
          </p:nvPr>
        </p:nvSpPr>
        <p:spPr>
          <a:xfrm>
            <a:off x="2489294" y="1742910"/>
            <a:ext cx="7859248" cy="4473233"/>
          </a:xfrm>
        </p:spPr>
        <p:txBody>
          <a:bodyPr/>
          <a:lstStyle/>
          <a:p>
            <a:pPr>
              <a:lnSpc>
                <a:spcPct val="90000"/>
              </a:lnSpc>
            </a:pPr>
            <a:r>
              <a:rPr lang="zh-CN" altLang="en-US" sz="2400" dirty="0" smtClean="0"/>
              <a:t>边界值分析法是对输入或输出的边界值进行测试的一种黑盒测试方法</a:t>
            </a:r>
            <a:endParaRPr lang="en-US" altLang="zh-CN" sz="2400" dirty="0" smtClean="0"/>
          </a:p>
          <a:p>
            <a:pPr>
              <a:lnSpc>
                <a:spcPct val="90000"/>
              </a:lnSpc>
            </a:pPr>
            <a:r>
              <a:rPr lang="zh-CN" altLang="en-US" sz="2400" b="1" dirty="0" smtClean="0">
                <a:solidFill>
                  <a:srgbClr val="FF0000"/>
                </a:solidFill>
              </a:rPr>
              <a:t>边界值分析方法是对等价类划分方法的补充，其测试用例来自等价类的边界。</a:t>
            </a:r>
            <a:endParaRPr lang="en-US" altLang="zh-CN" sz="2400" b="1" dirty="0" smtClean="0">
              <a:solidFill>
                <a:srgbClr val="FF0000"/>
              </a:solidFill>
            </a:endParaRPr>
          </a:p>
          <a:p>
            <a:pPr eaLnBrk="1" hangingPunct="1">
              <a:lnSpc>
                <a:spcPct val="90000"/>
              </a:lnSpc>
            </a:pPr>
            <a:r>
              <a:rPr lang="zh-CN" altLang="en-US" sz="2400" b="1" dirty="0" smtClean="0">
                <a:solidFill>
                  <a:srgbClr val="FF0000"/>
                </a:solidFill>
              </a:rPr>
              <a:t>长期的测试工作经验告诉我们</a:t>
            </a:r>
            <a:r>
              <a:rPr lang="en-US" altLang="zh-CN" sz="2400" b="1" dirty="0" smtClean="0">
                <a:solidFill>
                  <a:srgbClr val="FF0000"/>
                </a:solidFill>
              </a:rPr>
              <a:t>,</a:t>
            </a:r>
            <a:r>
              <a:rPr lang="zh-CN" altLang="en-US" sz="2400" b="1" dirty="0" smtClean="0">
                <a:solidFill>
                  <a:srgbClr val="FF0000"/>
                </a:solidFill>
              </a:rPr>
              <a:t>大量的错误是发生在输入或输出范围的边界上</a:t>
            </a:r>
            <a:r>
              <a:rPr lang="en-US" altLang="zh-CN" sz="2400" b="1" dirty="0" smtClean="0">
                <a:solidFill>
                  <a:srgbClr val="FF0000"/>
                </a:solidFill>
              </a:rPr>
              <a:t>,</a:t>
            </a:r>
            <a:r>
              <a:rPr lang="zh-CN" altLang="en-US" sz="2400" b="1" dirty="0" smtClean="0">
                <a:solidFill>
                  <a:srgbClr val="FF0000"/>
                </a:solidFill>
              </a:rPr>
              <a:t>而不是发生在输入输出范围的内部</a:t>
            </a:r>
            <a:r>
              <a:rPr lang="en-US" altLang="zh-CN" sz="2400" dirty="0" smtClean="0"/>
              <a:t>.</a:t>
            </a:r>
            <a:r>
              <a:rPr lang="zh-CN" altLang="en-US" sz="2400" dirty="0" smtClean="0"/>
              <a:t>因此针对各种边界情况设计测试用例</a:t>
            </a:r>
            <a:r>
              <a:rPr lang="en-US" altLang="zh-CN" sz="2400" dirty="0" smtClean="0"/>
              <a:t>,</a:t>
            </a:r>
            <a:r>
              <a:rPr lang="zh-CN" altLang="en-US" sz="2400" dirty="0" smtClean="0"/>
              <a:t>可以查出更多的错误</a:t>
            </a:r>
            <a:endParaRPr lang="en-US" altLang="zh-CN" sz="2400" dirty="0" smtClean="0"/>
          </a:p>
          <a:p>
            <a:pPr>
              <a:lnSpc>
                <a:spcPct val="90000"/>
              </a:lnSpc>
            </a:pPr>
            <a:r>
              <a:rPr lang="zh-CN" altLang="en-US" sz="2400" b="1" dirty="0" smtClean="0">
                <a:solidFill>
                  <a:srgbClr val="FF0000"/>
                </a:solidFill>
              </a:rPr>
              <a:t>应当选取正好等于，刚刚大于或刚刚小于边界的值作为测试数据，而不是选取等价类中的典型值或任意值作为测试数据</a:t>
            </a:r>
            <a:endParaRPr lang="en-US" altLang="zh-CN" sz="2400" b="1" dirty="0" smtClean="0">
              <a:solidFill>
                <a:srgbClr val="FF0000"/>
              </a:solidFill>
            </a:endParaRPr>
          </a:p>
          <a:p>
            <a:pPr eaLnBrk="1" hangingPunct="1">
              <a:lnSpc>
                <a:spcPct val="90000"/>
              </a:lnSpc>
              <a:buNone/>
            </a:pPr>
            <a:endParaRPr lang="en-US" altLang="zh-CN" sz="2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与等价划分的区别</a:t>
            </a:r>
          </a:p>
        </p:txBody>
      </p:sp>
      <p:sp>
        <p:nvSpPr>
          <p:cNvPr id="3" name="内容占位符 2"/>
          <p:cNvSpPr>
            <a:spLocks noGrp="1"/>
          </p:cNvSpPr>
          <p:nvPr>
            <p:ph idx="1"/>
          </p:nvPr>
        </p:nvSpPr>
        <p:spPr>
          <a:xfrm>
            <a:off x="2470638" y="2464996"/>
            <a:ext cx="7571252" cy="2010284"/>
          </a:xfrm>
        </p:spPr>
        <p:txBody>
          <a:bodyPr/>
          <a:lstStyle/>
          <a:p>
            <a:pPr marL="514350" indent="-514350">
              <a:buFont typeface="+mj-lt"/>
              <a:buAutoNum type="arabicPeriod"/>
            </a:pPr>
            <a:r>
              <a:rPr lang="zh-CN" altLang="en-US" dirty="0" smtClean="0"/>
              <a:t>边界值分析不是从某等价类中随便挑一个作为代表，而是使这个等价类的每个边界都要作为测试条件</a:t>
            </a:r>
            <a:endParaRPr lang="en-US" altLang="zh-CN" dirty="0" smtClean="0"/>
          </a:p>
          <a:p>
            <a:pPr marL="514350" indent="-514350">
              <a:buFont typeface="+mj-lt"/>
              <a:buAutoNum type="arabicPeriod"/>
            </a:pPr>
            <a:endParaRPr lang="en-US" altLang="zh-CN" dirty="0" smtClean="0"/>
          </a:p>
          <a:p>
            <a:pPr marL="514350" indent="-514350">
              <a:buFont typeface="+mj-lt"/>
              <a:buAutoNum type="arabicPeriod"/>
            </a:pPr>
            <a:r>
              <a:rPr lang="zh-CN" altLang="en-US" dirty="0" smtClean="0"/>
              <a:t>边界值分析不仅考虑输入条件，还要考虑输出空间产生的测试情况</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边界值细则</a:t>
            </a:r>
          </a:p>
        </p:txBody>
      </p:sp>
      <p:sp>
        <p:nvSpPr>
          <p:cNvPr id="51203" name="Rectangle 3"/>
          <p:cNvSpPr>
            <a:spLocks noGrp="1" noChangeArrowheads="1"/>
          </p:cNvSpPr>
          <p:nvPr>
            <p:ph idx="1"/>
          </p:nvPr>
        </p:nvSpPr>
        <p:spPr>
          <a:xfrm>
            <a:off x="2506878" y="1810409"/>
            <a:ext cx="7511415" cy="3711160"/>
          </a:xfrm>
        </p:spPr>
        <p:txBody>
          <a:bodyPr>
            <a:normAutofit/>
          </a:bodyPr>
          <a:lstStyle/>
          <a:p>
            <a:pPr marL="228600" lvl="2" indent="-457200" eaLnBrk="1" hangingPunct="1">
              <a:buFont typeface="+mj-lt"/>
              <a:buAutoNum type="arabicPeriod"/>
            </a:pPr>
            <a:r>
              <a:rPr lang="zh-CN" altLang="en-US" dirty="0" smtClean="0"/>
              <a:t>如果输入条件规定了值的范围</a:t>
            </a:r>
            <a:r>
              <a:rPr lang="en-US" altLang="zh-CN" dirty="0" smtClean="0"/>
              <a:t>,</a:t>
            </a:r>
            <a:r>
              <a:rPr lang="zh-CN" altLang="en-US" dirty="0" smtClean="0"/>
              <a:t>则应取刚达到这个范围的边界的值</a:t>
            </a:r>
            <a:r>
              <a:rPr lang="en-US" altLang="zh-CN" dirty="0" smtClean="0"/>
              <a:t>,</a:t>
            </a:r>
            <a:r>
              <a:rPr lang="zh-CN" altLang="en-US" dirty="0" smtClean="0"/>
              <a:t>以及刚刚超越这个范围边界的值作为测试输入数据。</a:t>
            </a:r>
            <a:endParaRPr lang="en-US" altLang="zh-CN" dirty="0" smtClean="0"/>
          </a:p>
          <a:p>
            <a:pPr marL="228600" lvl="2" indent="-457200" eaLnBrk="1" hangingPunct="1">
              <a:buFont typeface="+mj-lt"/>
              <a:buAutoNum type="arabicPeriod"/>
            </a:pPr>
            <a:endParaRPr lang="en-US" altLang="zh-CN" dirty="0" smtClean="0"/>
          </a:p>
          <a:p>
            <a:pPr marL="228600" lvl="2" indent="-457200" eaLnBrk="1" hangingPunct="1">
              <a:buFont typeface="+mj-lt"/>
              <a:buAutoNum type="arabicPeriod"/>
            </a:pPr>
            <a:r>
              <a:rPr lang="zh-CN" altLang="en-US" dirty="0" smtClean="0"/>
              <a:t>如果输入条件规定了值的个数</a:t>
            </a:r>
            <a:r>
              <a:rPr lang="en-US" altLang="zh-CN" dirty="0" smtClean="0"/>
              <a:t>,</a:t>
            </a:r>
            <a:r>
              <a:rPr lang="zh-CN" altLang="en-US" dirty="0" smtClean="0"/>
              <a:t>则用最大个数</a:t>
            </a:r>
            <a:r>
              <a:rPr lang="en-US" altLang="zh-CN" dirty="0" smtClean="0"/>
              <a:t>,</a:t>
            </a:r>
            <a:r>
              <a:rPr lang="zh-CN" altLang="en-US" dirty="0" smtClean="0"/>
              <a:t>最小个数</a:t>
            </a:r>
            <a:r>
              <a:rPr lang="en-US" altLang="zh-CN" dirty="0" smtClean="0"/>
              <a:t>,</a:t>
            </a:r>
            <a:r>
              <a:rPr lang="zh-CN" altLang="en-US" dirty="0" smtClean="0"/>
              <a:t>比最小个数少一</a:t>
            </a:r>
            <a:r>
              <a:rPr lang="en-US" altLang="zh-CN" dirty="0" smtClean="0"/>
              <a:t>,</a:t>
            </a:r>
            <a:r>
              <a:rPr lang="zh-CN" altLang="en-US" dirty="0" smtClean="0"/>
              <a:t>比最大个数多一的数作为测试数据。</a:t>
            </a:r>
          </a:p>
          <a:p>
            <a:pPr marL="228600" lvl="2" indent="-457200">
              <a:buFont typeface="+mj-lt"/>
              <a:buAutoNum type="arabicPeriod"/>
            </a:pPr>
            <a:endParaRPr lang="en-US" altLang="zh-CN" dirty="0" smtClean="0"/>
          </a:p>
          <a:p>
            <a:pPr marL="228600" lvl="2" indent="-457200">
              <a:buFont typeface="+mj-lt"/>
              <a:buAutoNum type="arabicPeriod"/>
            </a:pPr>
            <a:r>
              <a:rPr lang="zh-CN" altLang="en-US" dirty="0" smtClean="0"/>
              <a:t>如果程序的规格说明给出的输入域或输出域是有序集合</a:t>
            </a:r>
            <a:r>
              <a:rPr lang="en-US" altLang="zh-CN" dirty="0" smtClean="0"/>
              <a:t>,</a:t>
            </a:r>
            <a:r>
              <a:rPr lang="zh-CN" altLang="en-US" dirty="0" smtClean="0"/>
              <a:t>则应选取集合的第一个元素和最后一个元素作为测试用例。</a:t>
            </a:r>
            <a:endParaRPr lang="en-US" altLang="zh-CN" dirty="0" smtClean="0"/>
          </a:p>
          <a:p>
            <a:pPr marL="228600" lvl="2" indent="-457200">
              <a:buFont typeface="+mj-lt"/>
              <a:buAutoNum type="arabicPeriod"/>
            </a:pPr>
            <a:endParaRPr lang="zh-CN" altLang="en-US" dirty="0" smtClean="0"/>
          </a:p>
          <a:p>
            <a:pPr marL="228600" lvl="2" indent="-457200">
              <a:buFont typeface="+mj-lt"/>
              <a:buAutoNum type="arabicPeriod"/>
            </a:pPr>
            <a:r>
              <a:rPr lang="zh-CN" altLang="en-US" dirty="0" smtClean="0"/>
              <a:t>如果程序中使用了一个内部数据结构</a:t>
            </a:r>
            <a:r>
              <a:rPr lang="en-US" altLang="zh-CN" dirty="0" smtClean="0"/>
              <a:t>,</a:t>
            </a:r>
            <a:r>
              <a:rPr lang="zh-CN" altLang="en-US" dirty="0" smtClean="0"/>
              <a:t>则应当选择这个内部数据结构的边界上的值作为测试用例。</a:t>
            </a:r>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边界值 － 范例</a:t>
            </a:r>
          </a:p>
        </p:txBody>
      </p:sp>
      <p:sp>
        <p:nvSpPr>
          <p:cNvPr id="7" name="内容占位符 6"/>
          <p:cNvSpPr>
            <a:spLocks noGrp="1"/>
          </p:cNvSpPr>
          <p:nvPr>
            <p:ph idx="1"/>
          </p:nvPr>
        </p:nvSpPr>
        <p:spPr/>
        <p:txBody>
          <a:bodyPr/>
          <a:lstStyle/>
          <a:p>
            <a:r>
              <a:rPr lang="zh-CN" altLang="en-US" dirty="0" smtClean="0"/>
              <a:t>大小不超过</a:t>
            </a:r>
            <a:r>
              <a:rPr lang="en-US" altLang="zh-CN" dirty="0" smtClean="0"/>
              <a:t>5</a:t>
            </a:r>
            <a:r>
              <a:rPr lang="en-US" dirty="0" smtClean="0"/>
              <a:t>M</a:t>
            </a:r>
            <a:endParaRPr lang="zh-CN" altLang="en-US" dirty="0"/>
          </a:p>
        </p:txBody>
      </p:sp>
      <p:pic>
        <p:nvPicPr>
          <p:cNvPr id="81922" name="Picture 2"/>
          <p:cNvPicPr>
            <a:picLocks noChangeAspect="1" noChangeArrowheads="1"/>
          </p:cNvPicPr>
          <p:nvPr/>
        </p:nvPicPr>
        <p:blipFill>
          <a:blip r:embed="rId2" cstate="print"/>
          <a:srcRect/>
          <a:stretch>
            <a:fillRect/>
          </a:stretch>
        </p:blipFill>
        <p:spPr bwMode="auto">
          <a:xfrm>
            <a:off x="2110154" y="2329963"/>
            <a:ext cx="7916496" cy="2742418"/>
          </a:xfrm>
          <a:prstGeom prst="rect">
            <a:avLst/>
          </a:prstGeom>
          <a:noFill/>
          <a:ln w="9525">
            <a:noFill/>
            <a:miter lim="800000"/>
            <a:headEnd/>
            <a:tailEnd/>
          </a:ln>
          <a:effectLst/>
        </p:spPr>
      </p:pic>
      <p:sp>
        <p:nvSpPr>
          <p:cNvPr id="5" name="TextBox 4"/>
          <p:cNvSpPr txBox="1"/>
          <p:nvPr/>
        </p:nvSpPr>
        <p:spPr>
          <a:xfrm>
            <a:off x="4381488" y="5691862"/>
            <a:ext cx="4805680" cy="521970"/>
          </a:xfrm>
          <a:prstGeom prst="rect">
            <a:avLst/>
          </a:prstGeom>
          <a:noFill/>
        </p:spPr>
        <p:txBody>
          <a:bodyPr wrap="none" rtlCol="0">
            <a:spAutoFit/>
          </a:bodyPr>
          <a:lstStyle/>
          <a:p>
            <a:r>
              <a:rPr lang="zh-CN" altLang="en-US" sz="2800" dirty="0" smtClean="0">
                <a:solidFill>
                  <a:srgbClr val="00B050"/>
                </a:solidFill>
              </a:rPr>
              <a:t>思考下：都需要选取哪些值？</a:t>
            </a:r>
            <a:endParaRPr lang="zh-CN" altLang="en-US" sz="2800" dirty="0">
              <a:solidFill>
                <a:srgbClr val="00B050"/>
              </a:solidFill>
            </a:endParaRPr>
          </a:p>
        </p:txBody>
      </p:sp>
      <p:pic>
        <p:nvPicPr>
          <p:cNvPr id="87041" name="Picture 1"/>
          <p:cNvPicPr>
            <a:picLocks noChangeAspect="1" noChangeArrowheads="1"/>
          </p:cNvPicPr>
          <p:nvPr/>
        </p:nvPicPr>
        <p:blipFill>
          <a:blip r:embed="rId3" cstate="print"/>
          <a:srcRect/>
          <a:stretch>
            <a:fillRect/>
          </a:stretch>
        </p:blipFill>
        <p:spPr bwMode="auto">
          <a:xfrm>
            <a:off x="2899567" y="4832509"/>
            <a:ext cx="1267607" cy="155733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边界值 － 范例</a:t>
            </a:r>
          </a:p>
        </p:txBody>
      </p:sp>
      <p:sp>
        <p:nvSpPr>
          <p:cNvPr id="3" name="内容占位符 2"/>
          <p:cNvSpPr>
            <a:spLocks noGrp="1"/>
          </p:cNvSpPr>
          <p:nvPr>
            <p:ph idx="1"/>
          </p:nvPr>
        </p:nvSpPr>
        <p:spPr>
          <a:xfrm>
            <a:off x="3603625" y="2211446"/>
            <a:ext cx="5666740" cy="2395708"/>
          </a:xfrm>
        </p:spPr>
        <p:txBody>
          <a:bodyPr/>
          <a:lstStyle/>
          <a:p>
            <a:r>
              <a:rPr lang="en-US" altLang="zh-CN" dirty="0" smtClean="0"/>
              <a:t>5M</a:t>
            </a:r>
            <a:r>
              <a:rPr lang="zh-CN" altLang="en-US" dirty="0" smtClean="0"/>
              <a:t>（正好等于）</a:t>
            </a:r>
            <a:endParaRPr lang="en-US" altLang="zh-CN" dirty="0" smtClean="0"/>
          </a:p>
          <a:p>
            <a:r>
              <a:rPr lang="en-US" altLang="zh-CN" dirty="0" smtClean="0"/>
              <a:t>5.1M</a:t>
            </a:r>
            <a:r>
              <a:rPr lang="zh-CN" altLang="en-US" dirty="0" smtClean="0"/>
              <a:t>（刚刚大于）</a:t>
            </a:r>
            <a:endParaRPr lang="en-US" altLang="zh-CN" dirty="0" smtClean="0"/>
          </a:p>
          <a:p>
            <a:r>
              <a:rPr lang="en-US" altLang="zh-CN" dirty="0" smtClean="0"/>
              <a:t>3M</a:t>
            </a:r>
            <a:r>
              <a:rPr lang="zh-CN" altLang="en-US" dirty="0" smtClean="0"/>
              <a:t>（正常值）</a:t>
            </a:r>
            <a:endParaRPr lang="en-US" altLang="zh-CN" dirty="0" smtClean="0"/>
          </a:p>
          <a:p>
            <a:r>
              <a:rPr lang="en-US" altLang="zh-CN" dirty="0" smtClean="0"/>
              <a:t>0.1M</a:t>
            </a:r>
            <a:r>
              <a:rPr lang="zh-CN" altLang="en-US" dirty="0" smtClean="0"/>
              <a:t>（略高于最小值）</a:t>
            </a:r>
            <a:endParaRPr lang="en-US" altLang="zh-CN" dirty="0" smtClean="0"/>
          </a:p>
          <a:p>
            <a:r>
              <a:rPr lang="en-US" altLang="zh-CN" dirty="0" smtClean="0"/>
              <a:t>4.9M</a:t>
            </a:r>
            <a:r>
              <a:rPr lang="zh-CN" altLang="en-US" dirty="0" smtClean="0"/>
              <a:t>（略小于最大值）</a:t>
            </a:r>
            <a:endParaRPr lang="en-US" altLang="zh-CN" dirty="0" smtClean="0"/>
          </a:p>
          <a:p>
            <a:pPr marL="0" indent="0">
              <a:buNone/>
            </a:pP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边界值点定义</a:t>
            </a:r>
          </a:p>
        </p:txBody>
      </p:sp>
      <p:sp>
        <p:nvSpPr>
          <p:cNvPr id="3" name="内容占位符 2"/>
          <p:cNvSpPr>
            <a:spLocks noGrp="1"/>
          </p:cNvSpPr>
          <p:nvPr>
            <p:ph idx="1"/>
          </p:nvPr>
        </p:nvSpPr>
        <p:spPr>
          <a:xfrm>
            <a:off x="2479430" y="1777365"/>
            <a:ext cx="7174523" cy="3808730"/>
          </a:xfrm>
        </p:spPr>
        <p:txBody>
          <a:bodyPr>
            <a:normAutofit/>
          </a:bodyPr>
          <a:lstStyle/>
          <a:p>
            <a:pPr marL="0" indent="0">
              <a:buNone/>
            </a:pPr>
            <a:r>
              <a:rPr lang="zh-CN" altLang="en-US" dirty="0"/>
              <a:t>边界值点定义：</a:t>
            </a:r>
          </a:p>
          <a:p>
            <a:pPr marL="0" indent="0">
              <a:buNone/>
            </a:pPr>
            <a:r>
              <a:rPr lang="zh-CN" altLang="en-US" dirty="0"/>
              <a:t>         </a:t>
            </a:r>
            <a:r>
              <a:rPr lang="zh-CN" altLang="en-US" sz="1800" dirty="0">
                <a:solidFill>
                  <a:srgbClr val="FF0000"/>
                </a:solidFill>
              </a:rPr>
              <a:t>上点：</a:t>
            </a:r>
            <a:r>
              <a:rPr lang="zh-CN" altLang="en-US" sz="1800" dirty="0"/>
              <a:t>边界上的点，如果域的边界是封闭的，上点就在域范围内，开放的上点就在域外</a:t>
            </a:r>
          </a:p>
          <a:p>
            <a:pPr marL="0" indent="0">
              <a:buNone/>
            </a:pPr>
            <a:r>
              <a:rPr lang="zh-CN" altLang="en-US" dirty="0"/>
              <a:t>               </a:t>
            </a:r>
          </a:p>
          <a:p>
            <a:pPr marL="0" indent="0">
              <a:buNone/>
            </a:pPr>
            <a:r>
              <a:rPr lang="zh-CN" altLang="en-US" dirty="0"/>
              <a:t>         </a:t>
            </a:r>
            <a:r>
              <a:rPr lang="zh-CN" altLang="en-US" sz="1800" dirty="0"/>
              <a:t> </a:t>
            </a:r>
            <a:r>
              <a:rPr lang="zh-CN" altLang="en-US" sz="1800" dirty="0">
                <a:solidFill>
                  <a:srgbClr val="FF0000"/>
                </a:solidFill>
              </a:rPr>
              <a:t>离点：</a:t>
            </a:r>
            <a:r>
              <a:rPr lang="zh-CN" altLang="en-US" sz="1800" dirty="0"/>
              <a:t>就是离上点最近的一个点，封闭就在域外，开放的就在域范围内</a:t>
            </a:r>
          </a:p>
          <a:p>
            <a:pPr marL="0" indent="0">
              <a:buNone/>
            </a:pPr>
            <a:endParaRPr lang="zh-CN" altLang="en-US" sz="1800" dirty="0"/>
          </a:p>
          <a:p>
            <a:pPr marL="0" indent="0">
              <a:buNone/>
            </a:pPr>
            <a:r>
              <a:rPr lang="zh-CN" altLang="en-US" sz="1800" dirty="0"/>
              <a:t>          </a:t>
            </a:r>
            <a:r>
              <a:rPr lang="zh-CN" altLang="en-US" sz="1800" dirty="0">
                <a:solidFill>
                  <a:srgbClr val="FF0000"/>
                </a:solidFill>
              </a:rPr>
              <a:t>内点：</a:t>
            </a:r>
            <a:r>
              <a:rPr lang="zh-CN" altLang="en-US" sz="1800" dirty="0"/>
              <a:t>在域内的任意一个点</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106890" cy="1067233"/>
          </a:xfrm>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开区间与闭区间</a:t>
            </a:r>
          </a:p>
        </p:txBody>
      </p:sp>
      <p:pic>
        <p:nvPicPr>
          <p:cNvPr id="4" name="图片 1"/>
          <p:cNvPicPr>
            <a:picLocks noChangeAspect="1" noChangeArrowheads="1"/>
          </p:cNvPicPr>
          <p:nvPr/>
        </p:nvPicPr>
        <p:blipFill>
          <a:blip r:embed="rId2" cstate="print"/>
          <a:srcRect/>
          <a:stretch>
            <a:fillRect/>
          </a:stretch>
        </p:blipFill>
        <p:spPr>
          <a:xfrm>
            <a:off x="2979946" y="533616"/>
            <a:ext cx="5274310" cy="3062214"/>
          </a:xfrm>
          <a:prstGeom prst="rect">
            <a:avLst/>
          </a:prstGeom>
          <a:noFill/>
          <a:ln w="9525">
            <a:noFill/>
            <a:miter lim="800000"/>
            <a:headEnd/>
            <a:tailEnd/>
          </a:ln>
        </p:spPr>
      </p:pic>
      <p:pic>
        <p:nvPicPr>
          <p:cNvPr id="5" name="内容占位符 4"/>
          <p:cNvPicPr>
            <a:picLocks noGrp="1" noChangeAspect="1"/>
          </p:cNvPicPr>
          <p:nvPr>
            <p:ph idx="1"/>
          </p:nvPr>
        </p:nvPicPr>
        <p:blipFill>
          <a:blip r:embed="rId3" cstate="print"/>
          <a:stretch>
            <a:fillRect/>
          </a:stretch>
        </p:blipFill>
        <p:spPr>
          <a:xfrm>
            <a:off x="2545993" y="3595830"/>
            <a:ext cx="6365531" cy="275222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eaLnBrk="1" hangingPunct="1">
              <a:lnSpc>
                <a:spcPct val="100000"/>
              </a:lnSpc>
            </a:pPr>
            <a:r>
              <a:rPr lang="zh-CN" altLang="en-US" sz="3200" dirty="0" smtClean="0">
                <a:solidFill>
                  <a:srgbClr val="00B050"/>
                </a:solidFill>
                <a:latin typeface="黑体" panose="02010609060101010101" pitchFamily="49" charset="-122"/>
                <a:ea typeface="黑体" panose="02010609060101010101" pitchFamily="49" charset="-122"/>
              </a:rPr>
              <a:t>错误推测法 </a:t>
            </a:r>
          </a:p>
        </p:txBody>
      </p:sp>
      <p:sp>
        <p:nvSpPr>
          <p:cNvPr id="55299" name="Rectangle 3"/>
          <p:cNvSpPr>
            <a:spLocks noGrp="1" noChangeArrowheads="1"/>
          </p:cNvSpPr>
          <p:nvPr>
            <p:ph type="body" idx="1"/>
          </p:nvPr>
        </p:nvSpPr>
        <p:spPr>
          <a:xfrm>
            <a:off x="2527300" y="1358900"/>
            <a:ext cx="7882792" cy="5027295"/>
          </a:xfrm>
        </p:spPr>
        <p:txBody>
          <a:bodyPr>
            <a:normAutofit/>
          </a:bodyPr>
          <a:lstStyle/>
          <a:p>
            <a:pPr eaLnBrk="1" hangingPunct="1">
              <a:lnSpc>
                <a:spcPct val="90000"/>
              </a:lnSpc>
            </a:pPr>
            <a:r>
              <a:rPr lang="zh-CN" altLang="en-US" sz="2400" dirty="0" smtClean="0">
                <a:solidFill>
                  <a:srgbClr val="FF0000"/>
                </a:solidFill>
                <a:latin typeface="+mn-ea"/>
              </a:rPr>
              <a:t>错误推测法</a:t>
            </a:r>
            <a:r>
              <a:rPr lang="en-US" altLang="zh-CN" sz="2400" dirty="0" smtClean="0">
                <a:solidFill>
                  <a:srgbClr val="FF0000"/>
                </a:solidFill>
                <a:latin typeface="+mn-ea"/>
              </a:rPr>
              <a:t>: </a:t>
            </a:r>
            <a:r>
              <a:rPr lang="zh-CN" altLang="en-US" sz="2400" dirty="0" smtClean="0">
                <a:solidFill>
                  <a:srgbClr val="FF0000"/>
                </a:solidFill>
                <a:latin typeface="+mn-ea"/>
              </a:rPr>
              <a:t>基于“经验”和“直觉”推测程序中所有可能存在的各种错误</a:t>
            </a:r>
            <a:r>
              <a:rPr lang="en-US" altLang="zh-CN" sz="2400" dirty="0" smtClean="0">
                <a:solidFill>
                  <a:srgbClr val="FF0000"/>
                </a:solidFill>
                <a:latin typeface="+mn-ea"/>
              </a:rPr>
              <a:t>, </a:t>
            </a:r>
            <a:r>
              <a:rPr lang="zh-CN" altLang="en-US" sz="2400" dirty="0" smtClean="0">
                <a:solidFill>
                  <a:srgbClr val="FF0000"/>
                </a:solidFill>
                <a:latin typeface="+mn-ea"/>
              </a:rPr>
              <a:t>从而有针对性的设计测试用例的方法。</a:t>
            </a:r>
            <a:endParaRPr lang="zh-CN" altLang="en-US" sz="2400" dirty="0" smtClean="0">
              <a:latin typeface="+mn-ea"/>
            </a:endParaRPr>
          </a:p>
          <a:p>
            <a:pPr eaLnBrk="1" hangingPunct="1">
              <a:lnSpc>
                <a:spcPct val="90000"/>
              </a:lnSpc>
            </a:pPr>
            <a:r>
              <a:rPr lang="zh-CN" altLang="en-US" sz="2400" dirty="0" smtClean="0">
                <a:latin typeface="+mn-ea"/>
              </a:rPr>
              <a:t>错误推测方法的基本思想</a:t>
            </a:r>
            <a:r>
              <a:rPr lang="en-US" altLang="zh-CN" sz="2400" dirty="0" smtClean="0">
                <a:latin typeface="+mn-ea"/>
              </a:rPr>
              <a:t>: </a:t>
            </a:r>
            <a:r>
              <a:rPr lang="zh-CN" altLang="en-US" sz="2400" dirty="0" smtClean="0">
                <a:latin typeface="+mn-ea"/>
              </a:rPr>
              <a:t>列举出程序中所有可能有的错误和容易发生错误的特殊情况</a:t>
            </a:r>
            <a:r>
              <a:rPr lang="en-US" altLang="zh-CN" sz="2400" dirty="0" smtClean="0">
                <a:latin typeface="+mn-ea"/>
              </a:rPr>
              <a:t>,</a:t>
            </a:r>
            <a:r>
              <a:rPr lang="zh-CN" altLang="en-US" sz="2400" dirty="0" smtClean="0">
                <a:latin typeface="+mn-ea"/>
              </a:rPr>
              <a:t>根据他们选择测试用例。</a:t>
            </a:r>
            <a:endParaRPr lang="en-US" altLang="zh-CN" sz="2400" dirty="0" smtClean="0">
              <a:latin typeface="+mn-ea"/>
            </a:endParaRPr>
          </a:p>
          <a:p>
            <a:pPr>
              <a:lnSpc>
                <a:spcPct val="90000"/>
              </a:lnSpc>
            </a:pPr>
            <a:r>
              <a:rPr lang="zh-CN" altLang="en-US" sz="2400" dirty="0" smtClean="0">
                <a:latin typeface="+mn-ea"/>
              </a:rPr>
              <a:t>使用错误猜测法设计的</a:t>
            </a:r>
            <a:r>
              <a:rPr lang="zh-CN" altLang="en-US" sz="2400" b="1" u="sng" dirty="0" smtClean="0">
                <a:latin typeface="+mn-ea"/>
              </a:rPr>
              <a:t>测试用例</a:t>
            </a:r>
            <a:r>
              <a:rPr lang="zh-CN" altLang="en-US" sz="2400" dirty="0" smtClean="0">
                <a:latin typeface="+mn-ea"/>
              </a:rPr>
              <a:t>往往非常有效，可以作为测试设计的一种补充手段。</a:t>
            </a:r>
            <a:endParaRPr lang="en-US" altLang="zh-CN" sz="2400" dirty="0" smtClean="0">
              <a:latin typeface="+mn-ea"/>
            </a:endParaRPr>
          </a:p>
          <a:p>
            <a:r>
              <a:rPr lang="zh-CN" altLang="en-US" sz="2400" dirty="0" smtClean="0">
                <a:latin typeface="+mn-ea"/>
              </a:rPr>
              <a:t>例如：</a:t>
            </a:r>
          </a:p>
          <a:p>
            <a:pPr lvl="1">
              <a:buNone/>
            </a:pPr>
            <a:r>
              <a:rPr lang="en-US" altLang="zh-CN" sz="2000" dirty="0" smtClean="0">
                <a:latin typeface="+mn-ea"/>
              </a:rPr>
              <a:t>1</a:t>
            </a:r>
            <a:r>
              <a:rPr lang="zh-CN" altLang="en-US" sz="2000" dirty="0" smtClean="0">
                <a:latin typeface="+mn-ea"/>
              </a:rPr>
              <a:t>、空</a:t>
            </a:r>
            <a:endParaRPr lang="en-US" altLang="zh-CN" sz="2000" dirty="0" smtClean="0">
              <a:latin typeface="+mn-ea"/>
            </a:endParaRPr>
          </a:p>
          <a:p>
            <a:pPr lvl="1">
              <a:buNone/>
            </a:pPr>
            <a:r>
              <a:rPr lang="en-US" altLang="zh-CN" sz="2000" dirty="0" smtClean="0">
                <a:latin typeface="+mn-ea"/>
              </a:rPr>
              <a:t>2</a:t>
            </a:r>
            <a:r>
              <a:rPr lang="zh-CN" altLang="en-US" sz="2000" dirty="0" smtClean="0">
                <a:latin typeface="+mn-ea"/>
              </a:rPr>
              <a:t>、混合</a:t>
            </a:r>
          </a:p>
          <a:p>
            <a:pPr lvl="1">
              <a:buNone/>
            </a:pPr>
            <a:r>
              <a:rPr lang="en-US" altLang="zh-CN" sz="2000" dirty="0" smtClean="0">
                <a:latin typeface="+mn-ea"/>
              </a:rPr>
              <a:t>3</a:t>
            </a:r>
            <a:r>
              <a:rPr lang="zh-CN" altLang="en-US" sz="2000" dirty="0" smtClean="0">
                <a:latin typeface="+mn-ea"/>
              </a:rPr>
              <a:t>、左右空格</a:t>
            </a:r>
            <a:endParaRPr lang="en-US" altLang="zh-CN" sz="2000" dirty="0" smtClean="0">
              <a:latin typeface="+mn-ea"/>
            </a:endParaRPr>
          </a:p>
          <a:p>
            <a:pPr lvl="1">
              <a:buNone/>
            </a:pPr>
            <a:r>
              <a:rPr lang="en-US" altLang="zh-CN" sz="2000" dirty="0" smtClean="0">
                <a:latin typeface="+mn-ea"/>
              </a:rPr>
              <a:t>4</a:t>
            </a:r>
            <a:r>
              <a:rPr lang="zh-CN" altLang="en-US" sz="2000" dirty="0" smtClean="0">
                <a:latin typeface="+mn-ea"/>
              </a:rPr>
              <a:t>、</a:t>
            </a:r>
            <a:r>
              <a:rPr lang="en-US" altLang="zh-CN" sz="2000" dirty="0" smtClean="0">
                <a:latin typeface="+mn-ea"/>
              </a:rPr>
              <a:t>2</a:t>
            </a:r>
            <a:r>
              <a:rPr lang="zh-CN" altLang="en-US" sz="2000" dirty="0" smtClean="0">
                <a:latin typeface="+mn-ea"/>
              </a:rPr>
              <a:t>条数据完全一致（在不允许一致的情况下）</a:t>
            </a:r>
            <a:endParaRPr lang="en-US" altLang="zh-CN" sz="2000" dirty="0" smtClean="0">
              <a:latin typeface="+mn-ea"/>
            </a:endParaRPr>
          </a:p>
          <a:p>
            <a:pPr lvl="1">
              <a:buNone/>
            </a:pPr>
            <a:r>
              <a:rPr lang="en-US" altLang="zh-CN" sz="2000" dirty="0" smtClean="0">
                <a:latin typeface="+mn-ea"/>
              </a:rPr>
              <a:t>5</a:t>
            </a:r>
            <a:r>
              <a:rPr lang="zh-CN" altLang="en-US" sz="2000" dirty="0" smtClean="0">
                <a:latin typeface="+mn-ea"/>
              </a:rPr>
              <a:t>、极限</a:t>
            </a:r>
          </a:p>
          <a:p>
            <a:pPr eaLnBrk="1" hangingPunct="1">
              <a:lnSpc>
                <a:spcPct val="90000"/>
              </a:lnSpc>
              <a:buNone/>
            </a:pPr>
            <a:endParaRPr lang="en-US" altLang="zh-CN" sz="2400" dirty="0" smtClean="0"/>
          </a:p>
          <a:p>
            <a:pPr eaLnBrk="1" hangingPunct="1">
              <a:lnSpc>
                <a:spcPct val="90000"/>
              </a:lnSpc>
              <a:buNone/>
            </a:pPr>
            <a:endParaRPr lang="zh-CN" alt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smtClean="0">
                <a:solidFill>
                  <a:srgbClr val="00B050"/>
                </a:solidFill>
                <a:latin typeface="黑体" panose="02010609060101010101" pitchFamily="49" charset="-122"/>
                <a:ea typeface="黑体" panose="02010609060101010101" pitchFamily="49" charset="-122"/>
              </a:rPr>
              <a:t>场景法</a:t>
            </a:r>
          </a:p>
        </p:txBody>
      </p:sp>
      <p:sp>
        <p:nvSpPr>
          <p:cNvPr id="3" name="内容占位符 2"/>
          <p:cNvSpPr>
            <a:spLocks noGrp="1"/>
          </p:cNvSpPr>
          <p:nvPr>
            <p:ph idx="1"/>
          </p:nvPr>
        </p:nvSpPr>
        <p:spPr>
          <a:xfrm>
            <a:off x="2545264" y="2192960"/>
            <a:ext cx="7100759" cy="3206750"/>
          </a:xfrm>
        </p:spPr>
        <p:txBody>
          <a:bodyPr/>
          <a:lstStyle/>
          <a:p>
            <a:r>
              <a:rPr lang="zh-CN" altLang="en-US" sz="2400" dirty="0" smtClean="0">
                <a:solidFill>
                  <a:srgbClr val="FF0000"/>
                </a:solidFill>
              </a:rPr>
              <a:t>场景法也叫流程分析法，是将软件系统的某个流程看成路径，用路径分析的方法来设计测试用例。</a:t>
            </a:r>
            <a:endParaRPr lang="en-US" altLang="zh-CN" sz="2400" dirty="0" smtClean="0">
              <a:solidFill>
                <a:srgbClr val="FF0000"/>
              </a:solidFill>
            </a:endParaRPr>
          </a:p>
          <a:p>
            <a:endParaRPr lang="en-US" altLang="zh-CN" sz="2400" dirty="0" smtClean="0">
              <a:solidFill>
                <a:srgbClr val="FF0000"/>
              </a:solidFill>
            </a:endParaRPr>
          </a:p>
          <a:p>
            <a:r>
              <a:rPr lang="zh-CN" altLang="en-US" sz="2400" dirty="0" smtClean="0">
                <a:solidFill>
                  <a:srgbClr val="FF0000"/>
                </a:solidFill>
              </a:rPr>
              <a:t>根据流程的顺序依次进行组合，使得流程的各个分支都能走到。</a:t>
            </a:r>
            <a:endParaRPr lang="en-US" altLang="zh-CN" sz="2400" dirty="0" smtClean="0">
              <a:solidFill>
                <a:srgbClr val="FF0000"/>
              </a:solidFill>
            </a:endParaRPr>
          </a:p>
          <a:p>
            <a:endParaRPr lang="en-US" altLang="zh-CN"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05808" y="1739132"/>
            <a:ext cx="7164607" cy="3970318"/>
          </a:xfrm>
          <a:prstGeom prst="rect">
            <a:avLst/>
          </a:prstGeom>
        </p:spPr>
        <p:txBody>
          <a:bodyPr wrap="square">
            <a:spAutoFit/>
          </a:bodyPr>
          <a:lstStyle/>
          <a:p>
            <a:pPr>
              <a:lnSpc>
                <a:spcPct val="150000"/>
              </a:lnSpc>
            </a:pPr>
            <a:r>
              <a:rPr lang="zh-CN" altLang="en-US" sz="2000" dirty="0" smtClean="0">
                <a:solidFill>
                  <a:srgbClr val="00B050"/>
                </a:solidFill>
                <a:latin typeface="华文细黑" panose="02010600040101010101" pitchFamily="2" charset="-122"/>
                <a:ea typeface="华文细黑" panose="02010600040101010101" pitchFamily="2" charset="-122"/>
              </a:rPr>
              <a:t>用例设计的</a:t>
            </a:r>
            <a:r>
              <a:rPr lang="zh-CN" altLang="en-US" sz="2400" b="1" dirty="0" smtClean="0">
                <a:solidFill>
                  <a:srgbClr val="00B050"/>
                </a:solidFill>
                <a:latin typeface="华文细黑" panose="02010600040101010101" pitchFamily="2" charset="-122"/>
                <a:ea typeface="华文细黑" panose="02010600040101010101" pitchFamily="2" charset="-122"/>
              </a:rPr>
              <a:t>目的</a:t>
            </a:r>
            <a:r>
              <a:rPr lang="zh-CN" altLang="en-US" sz="2000" dirty="0" smtClean="0">
                <a:solidFill>
                  <a:srgbClr val="00B050"/>
                </a:solidFill>
                <a:latin typeface="华文细黑" panose="02010600040101010101" pitchFamily="2" charset="-122"/>
                <a:ea typeface="华文细黑" panose="02010600040101010101" pitchFamily="2" charset="-122"/>
              </a:rPr>
              <a:t>：为了规范测试过程。</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a:lnSpc>
                <a:spcPct val="150000"/>
              </a:lnSpc>
            </a:pPr>
            <a:endParaRPr lang="zh-CN" altLang="en-US" sz="2000" dirty="0" smtClean="0">
              <a:solidFill>
                <a:srgbClr val="00B050"/>
              </a:solidFill>
              <a:latin typeface="华文细黑" panose="02010600040101010101" pitchFamily="2" charset="-122"/>
              <a:ea typeface="华文细黑" panose="02010600040101010101" pitchFamily="2" charset="-122"/>
            </a:endParaRPr>
          </a:p>
          <a:p>
            <a:pPr>
              <a:lnSpc>
                <a:spcPct val="150000"/>
              </a:lnSpc>
            </a:pPr>
            <a:r>
              <a:rPr lang="zh-CN" altLang="en-US" sz="2000" dirty="0" smtClean="0">
                <a:solidFill>
                  <a:srgbClr val="00B050"/>
                </a:solidFill>
                <a:latin typeface="华文细黑" panose="02010600040101010101" pitchFamily="2" charset="-122"/>
                <a:ea typeface="华文细黑" panose="02010600040101010101" pitchFamily="2" charset="-122"/>
              </a:rPr>
              <a:t>以下是写用例的几个</a:t>
            </a:r>
            <a:r>
              <a:rPr lang="zh-CN" altLang="en-US" sz="2400" b="1" dirty="0" smtClean="0">
                <a:solidFill>
                  <a:srgbClr val="00B050"/>
                </a:solidFill>
                <a:latin typeface="华文细黑" panose="02010600040101010101" pitchFamily="2" charset="-122"/>
                <a:ea typeface="华文细黑" panose="02010600040101010101" pitchFamily="2" charset="-122"/>
              </a:rPr>
              <a:t>优点</a:t>
            </a:r>
            <a:r>
              <a:rPr lang="zh-CN" altLang="en-US" sz="2000" dirty="0" smtClean="0">
                <a:solidFill>
                  <a:srgbClr val="00B050"/>
                </a:solidFill>
                <a:latin typeface="华文细黑" panose="02010600040101010101" pitchFamily="2" charset="-122"/>
                <a:ea typeface="华文细黑" panose="02010600040101010101" pitchFamily="2" charset="-122"/>
              </a:rPr>
              <a:t>：</a:t>
            </a:r>
          </a:p>
          <a:p>
            <a:pPr marL="342900" indent="-342900">
              <a:lnSpc>
                <a:spcPct val="150000"/>
              </a:lnSpc>
              <a:buFont typeface="Wingdings" panose="05000000000000000000" pitchFamily="2" charset="2"/>
              <a:buChar char="u"/>
            </a:pPr>
            <a:r>
              <a:rPr lang="zh-CN" altLang="en-US" sz="2000" dirty="0" smtClean="0">
                <a:solidFill>
                  <a:srgbClr val="00B050"/>
                </a:solidFill>
                <a:latin typeface="华文细黑" panose="02010600040101010101" pitchFamily="2" charset="-122"/>
                <a:ea typeface="华文细黑" panose="02010600040101010101" pitchFamily="2" charset="-122"/>
              </a:rPr>
              <a:t>提高测试效率</a:t>
            </a:r>
          </a:p>
          <a:p>
            <a:pPr marL="342900" indent="-342900">
              <a:lnSpc>
                <a:spcPct val="150000"/>
              </a:lnSpc>
              <a:buFont typeface="Wingdings" panose="05000000000000000000" pitchFamily="2" charset="2"/>
              <a:buChar char="u"/>
            </a:pPr>
            <a:r>
              <a:rPr lang="zh-CN" altLang="en-US" sz="2000" dirty="0" smtClean="0">
                <a:solidFill>
                  <a:srgbClr val="00B050"/>
                </a:solidFill>
                <a:latin typeface="华文细黑" panose="02010600040101010101" pitchFamily="2" charset="-122"/>
                <a:ea typeface="华文细黑" panose="02010600040101010101" pitchFamily="2" charset="-122"/>
              </a:rPr>
              <a:t>避免出现遗漏</a:t>
            </a:r>
          </a:p>
          <a:p>
            <a:pPr marL="342900" indent="-342900">
              <a:lnSpc>
                <a:spcPct val="150000"/>
              </a:lnSpc>
              <a:buFont typeface="Wingdings" panose="05000000000000000000" pitchFamily="2" charset="2"/>
              <a:buChar char="u"/>
            </a:pPr>
            <a:r>
              <a:rPr lang="zh-CN" altLang="en-US" sz="2000" dirty="0" smtClean="0">
                <a:solidFill>
                  <a:srgbClr val="00B050"/>
                </a:solidFill>
                <a:latin typeface="华文细黑" panose="02010600040101010101" pitchFamily="2" charset="-122"/>
                <a:ea typeface="华文细黑" panose="02010600040101010101" pitchFamily="2" charset="-122"/>
              </a:rPr>
              <a:t>控制测试进度</a:t>
            </a:r>
          </a:p>
          <a:p>
            <a:pPr marL="342900" indent="-342900">
              <a:lnSpc>
                <a:spcPct val="150000"/>
              </a:lnSpc>
              <a:buFont typeface="Wingdings" panose="05000000000000000000" pitchFamily="2" charset="2"/>
              <a:buChar char="u"/>
            </a:pPr>
            <a:r>
              <a:rPr lang="zh-CN" altLang="en-US" sz="2000" dirty="0" smtClean="0">
                <a:solidFill>
                  <a:srgbClr val="00B050"/>
                </a:solidFill>
                <a:latin typeface="华文细黑" panose="02010600040101010101" pitchFamily="2" charset="-122"/>
                <a:ea typeface="华文细黑" panose="02010600040101010101" pitchFamily="2" charset="-122"/>
              </a:rPr>
              <a:t>可以突出测试的重点，比如用例优先级</a:t>
            </a:r>
          </a:p>
          <a:p>
            <a:pPr marL="342900" indent="-342900">
              <a:lnSpc>
                <a:spcPct val="150000"/>
              </a:lnSpc>
              <a:buFont typeface="Wingdings" panose="05000000000000000000" pitchFamily="2" charset="2"/>
              <a:buChar char="u"/>
            </a:pPr>
            <a:r>
              <a:rPr lang="zh-CN" altLang="en-US" sz="2000" dirty="0" smtClean="0">
                <a:solidFill>
                  <a:srgbClr val="00B050"/>
                </a:solidFill>
                <a:latin typeface="华文细黑" panose="02010600040101010101" pitchFamily="2" charset="-122"/>
                <a:ea typeface="华文细黑" panose="02010600040101010101" pitchFamily="2" charset="-122"/>
              </a:rPr>
              <a:t>是一个度量指标</a:t>
            </a:r>
          </a:p>
        </p:txBody>
      </p:sp>
      <p:sp>
        <p:nvSpPr>
          <p:cNvPr id="4" name="标题 1"/>
          <p:cNvSpPr>
            <a:spLocks noGrp="1"/>
          </p:cNvSpPr>
          <p:nvPr/>
        </p:nvSpPr>
        <p:spPr>
          <a:xfrm>
            <a:off x="1523968" y="527913"/>
            <a:ext cx="6858016" cy="6429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pPr algn="l">
              <a:lnSpc>
                <a:spcPct val="90000"/>
              </a:lnSpc>
            </a:pPr>
            <a:r>
              <a:rPr lang="zh-CN" altLang="en-US" sz="3200" dirty="0" smtClean="0">
                <a:solidFill>
                  <a:srgbClr val="00B050"/>
                </a:solidFill>
                <a:latin typeface="黑体" panose="02010609060101010101" pitchFamily="49" charset="-122"/>
                <a:ea typeface="黑体" panose="02010609060101010101" pitchFamily="49" charset="-122"/>
              </a:rPr>
              <a:t>测试用例设计目的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lide(fromBottom)">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slide(fromBottom)">
                                      <p:cBhvr>
                                        <p:cTn id="12" dur="500"/>
                                        <p:tgtEl>
                                          <p:spTgt spid="6">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slide(fromBottom)">
                                      <p:cBhvr>
                                        <p:cTn id="15" dur="500"/>
                                        <p:tgtEl>
                                          <p:spTgt spid="6">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slide(fromBottom)">
                                      <p:cBhvr>
                                        <p:cTn id="18" dur="500"/>
                                        <p:tgtEl>
                                          <p:spTgt spid="6">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slide(fromBottom)">
                                      <p:cBhvr>
                                        <p:cTn id="21" dur="500"/>
                                        <p:tgtEl>
                                          <p:spTgt spid="6">
                                            <p:txEl>
                                              <p:pRg st="5" end="5"/>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slide(fromBottom)">
                                      <p:cBhvr>
                                        <p:cTn id="24" dur="500"/>
                                        <p:tgtEl>
                                          <p:spTgt spid="6">
                                            <p:txEl>
                                              <p:pRg st="6" end="6"/>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slide(fromBottom)">
                                      <p:cBhvr>
                                        <p:cTn id="2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场景法应用</a:t>
            </a:r>
          </a:p>
        </p:txBody>
      </p:sp>
      <p:sp>
        <p:nvSpPr>
          <p:cNvPr id="3" name="内容占位符 2"/>
          <p:cNvSpPr>
            <a:spLocks noGrp="1"/>
          </p:cNvSpPr>
          <p:nvPr>
            <p:ph idx="1"/>
          </p:nvPr>
        </p:nvSpPr>
        <p:spPr>
          <a:xfrm>
            <a:off x="1842684" y="1482567"/>
            <a:ext cx="4286280" cy="4786330"/>
          </a:xfrm>
        </p:spPr>
        <p:txBody>
          <a:bodyPr>
            <a:normAutofit/>
          </a:bodyPr>
          <a:lstStyle/>
          <a:p>
            <a:pPr>
              <a:buNone/>
            </a:pPr>
            <a:r>
              <a:rPr lang="zh-CN" altLang="en-US" sz="2400" dirty="0" smtClean="0"/>
              <a:t>     基本流和备选流：如右图所示，图中经过用例的每条路径都用基本流和备选流来表示，直黑线表示基本流，是经过用例的最简单的路径。备选流用不同的色彩表示，一个备选流可能从基本流开始，在某个特定条件下执行，然后重新加入基本流中（如备选流</a:t>
            </a:r>
            <a:r>
              <a:rPr lang="en-US" sz="2400" dirty="0" smtClean="0"/>
              <a:t>1</a:t>
            </a:r>
            <a:r>
              <a:rPr lang="zh-CN" altLang="en-US" sz="2400" dirty="0" smtClean="0"/>
              <a:t>和</a:t>
            </a:r>
            <a:r>
              <a:rPr lang="en-US" sz="2400" dirty="0" smtClean="0"/>
              <a:t>3</a:t>
            </a:r>
            <a:r>
              <a:rPr lang="zh-CN" altLang="en-US" sz="2400" dirty="0" smtClean="0"/>
              <a:t>）；也可能起源于另一个备选流（如备选流</a:t>
            </a:r>
            <a:r>
              <a:rPr lang="en-US" sz="2400" dirty="0" smtClean="0"/>
              <a:t>2</a:t>
            </a:r>
            <a:r>
              <a:rPr lang="zh-CN" altLang="en-US" sz="2400" dirty="0" smtClean="0"/>
              <a:t>），或者终止用例而不再重新加入到某个流（如备选流</a:t>
            </a:r>
            <a:r>
              <a:rPr lang="en-US" sz="2400" dirty="0" smtClean="0"/>
              <a:t>2</a:t>
            </a:r>
            <a:r>
              <a:rPr lang="zh-CN" altLang="en-US" sz="2400" dirty="0" smtClean="0"/>
              <a:t>和</a:t>
            </a:r>
            <a:r>
              <a:rPr lang="en-US" sz="2400" dirty="0" smtClean="0"/>
              <a:t>4</a:t>
            </a:r>
            <a:r>
              <a:rPr lang="zh-CN" altLang="en-US" sz="2400" dirty="0" smtClean="0"/>
              <a:t>）</a:t>
            </a:r>
            <a:endParaRPr lang="zh-CN" altLang="en-US" sz="2400" dirty="0"/>
          </a:p>
        </p:txBody>
      </p:sp>
      <p:pic>
        <p:nvPicPr>
          <p:cNvPr id="4" name="Picture 4" descr="http://www.woodpecker.org.cn/share/doc/RationalUnifiedProcess.zh_cn/process/modguide/images/tstcs_1.gif"/>
          <p:cNvPicPr>
            <a:picLocks noChangeAspect="1" noChangeArrowheads="1"/>
          </p:cNvPicPr>
          <p:nvPr/>
        </p:nvPicPr>
        <p:blipFill>
          <a:blip r:embed="rId2" r:link="rId3" cstate="print"/>
          <a:srcRect l="12959" r="13031"/>
          <a:stretch>
            <a:fillRect/>
          </a:stretch>
        </p:blipFill>
        <p:spPr bwMode="auto">
          <a:xfrm>
            <a:off x="6655770" y="1130886"/>
            <a:ext cx="4083472" cy="4953384"/>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场景法设计步骤</a:t>
            </a:r>
          </a:p>
        </p:txBody>
      </p:sp>
      <p:sp>
        <p:nvSpPr>
          <p:cNvPr id="3" name="内容占位符 2"/>
          <p:cNvSpPr>
            <a:spLocks noGrp="1"/>
          </p:cNvSpPr>
          <p:nvPr>
            <p:ph idx="1"/>
          </p:nvPr>
        </p:nvSpPr>
        <p:spPr>
          <a:xfrm>
            <a:off x="2584939" y="2219960"/>
            <a:ext cx="7025054" cy="2623185"/>
          </a:xfrm>
        </p:spPr>
        <p:txBody>
          <a:bodyPr/>
          <a:lstStyle/>
          <a:p>
            <a:pPr marL="228600" lvl="1" indent="-514350">
              <a:buFont typeface="+mj-lt"/>
              <a:buAutoNum type="arabicPeriod"/>
            </a:pPr>
            <a:r>
              <a:rPr lang="zh-CN" altLang="en-US" sz="2400" dirty="0" smtClean="0"/>
              <a:t>根据说明，描述出程序的基本流及各项备选流</a:t>
            </a:r>
          </a:p>
          <a:p>
            <a:pPr marL="228600" lvl="1" indent="-514350">
              <a:buFont typeface="+mj-lt"/>
              <a:buAutoNum type="arabicPeriod"/>
            </a:pPr>
            <a:r>
              <a:rPr lang="zh-CN" altLang="en-US" sz="2400" dirty="0" smtClean="0"/>
              <a:t>根据基本流和各项备选流生成不同的场景</a:t>
            </a:r>
          </a:p>
          <a:p>
            <a:pPr marL="228600" lvl="1" indent="-514350">
              <a:buFont typeface="+mj-lt"/>
              <a:buAutoNum type="arabicPeriod"/>
            </a:pPr>
            <a:r>
              <a:rPr lang="zh-CN" altLang="en-US" sz="2400" dirty="0" smtClean="0"/>
              <a:t>对每一个场景生成相应的测试用例</a:t>
            </a:r>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场景法例子</a:t>
            </a:r>
          </a:p>
        </p:txBody>
      </p:sp>
      <p:graphicFrame>
        <p:nvGraphicFramePr>
          <p:cNvPr id="125954" name="Object 2"/>
          <p:cNvGraphicFramePr>
            <a:graphicFrameLocks noChangeAspect="1"/>
          </p:cNvGraphicFramePr>
          <p:nvPr/>
        </p:nvGraphicFramePr>
        <p:xfrm>
          <a:off x="2452662" y="1206732"/>
          <a:ext cx="7010400" cy="5345113"/>
        </p:xfrm>
        <a:graphic>
          <a:graphicData uri="http://schemas.openxmlformats.org/presentationml/2006/ole">
            <mc:AlternateContent xmlns:mc="http://schemas.openxmlformats.org/markup-compatibility/2006">
              <mc:Choice xmlns:v="urn:schemas-microsoft-com:vml" Requires="v">
                <p:oleObj spid="_x0000_s2052" r:id="rId3" imgW="36833175" imgH="28003500" progId="Word.Picture.8">
                  <p:embed/>
                </p:oleObj>
              </mc:Choice>
              <mc:Fallback>
                <p:oleObj r:id="rId3" imgW="36833175" imgH="28003500" progId="Word.Picture.8">
                  <p:embed/>
                  <p:pic>
                    <p:nvPicPr>
                      <p:cNvPr id="0" name="图片 2048" descr="image13"/>
                      <p:cNvPicPr>
                        <a:picLocks noChangeAspect="1"/>
                      </p:cNvPicPr>
                      <p:nvPr/>
                    </p:nvPicPr>
                    <p:blipFill>
                      <a:blip r:embed="rId4"/>
                      <a:stretch>
                        <a:fillRect/>
                      </a:stretch>
                    </p:blipFill>
                    <p:spPr>
                      <a:xfrm>
                        <a:off x="2452662" y="1206732"/>
                        <a:ext cx="7010400" cy="534511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场景法例子</a:t>
            </a:r>
          </a:p>
        </p:txBody>
      </p:sp>
      <p:graphicFrame>
        <p:nvGraphicFramePr>
          <p:cNvPr id="126978" name="Object 2"/>
          <p:cNvGraphicFramePr>
            <a:graphicFrameLocks noChangeAspect="1"/>
          </p:cNvGraphicFramePr>
          <p:nvPr/>
        </p:nvGraphicFramePr>
        <p:xfrm>
          <a:off x="1738282" y="1787028"/>
          <a:ext cx="8715436" cy="4429156"/>
        </p:xfrm>
        <a:graphic>
          <a:graphicData uri="http://schemas.openxmlformats.org/presentationml/2006/ole">
            <mc:AlternateContent xmlns:mc="http://schemas.openxmlformats.org/markup-compatibility/2006">
              <mc:Choice xmlns:v="urn:schemas-microsoft-com:vml" Requires="v">
                <p:oleObj spid="_x0000_s3076" name="Document" r:id="rId4" imgW="5573395" imgH="2994025" progId="Word.Document.8">
                  <p:embed/>
                </p:oleObj>
              </mc:Choice>
              <mc:Fallback>
                <p:oleObj name="Document" r:id="rId4" imgW="5573395" imgH="2994025" progId="Word.Document.8">
                  <p:embed/>
                  <p:pic>
                    <p:nvPicPr>
                      <p:cNvPr id="0" name="图片 3072" descr="image14"/>
                      <p:cNvPicPr>
                        <a:picLocks noChangeAspect="1"/>
                      </p:cNvPicPr>
                      <p:nvPr/>
                    </p:nvPicPr>
                    <p:blipFill>
                      <a:blip r:embed="rId5"/>
                      <a:srcRect b="5084"/>
                      <a:stretch>
                        <a:fillRect/>
                      </a:stretch>
                    </p:blipFill>
                    <p:spPr>
                      <a:xfrm>
                        <a:off x="1738282" y="1787028"/>
                        <a:ext cx="8715436" cy="4429156"/>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sz="3200" dirty="0" smtClean="0">
                <a:solidFill>
                  <a:srgbClr val="00B050"/>
                </a:solidFill>
                <a:latin typeface="黑体" panose="02010609060101010101" pitchFamily="49" charset="-122"/>
                <a:ea typeface="黑体" panose="02010609060101010101" pitchFamily="49" charset="-122"/>
              </a:rPr>
              <a:t>场景法例子</a:t>
            </a:r>
          </a:p>
        </p:txBody>
      </p:sp>
      <p:sp>
        <p:nvSpPr>
          <p:cNvPr id="3" name="内容占位符 2"/>
          <p:cNvSpPr>
            <a:spLocks noGrp="1"/>
          </p:cNvSpPr>
          <p:nvPr>
            <p:ph idx="1"/>
          </p:nvPr>
        </p:nvSpPr>
        <p:spPr>
          <a:xfrm>
            <a:off x="2505808" y="1287145"/>
            <a:ext cx="7200900" cy="4335780"/>
          </a:xfrm>
        </p:spPr>
        <p:txBody>
          <a:bodyPr/>
          <a:lstStyle/>
          <a:p>
            <a:pPr lvl="3" algn="just">
              <a:buNone/>
            </a:pPr>
            <a:endParaRPr lang="zh-CN" altLang="en-US" sz="2400" dirty="0" smtClean="0"/>
          </a:p>
          <a:p>
            <a:pPr algn="just">
              <a:buNone/>
            </a:pPr>
            <a:r>
              <a:rPr lang="zh-CN" altLang="en-US" sz="2400" dirty="0" smtClean="0"/>
              <a:t>     对于这</a:t>
            </a:r>
            <a:r>
              <a:rPr lang="en-US" altLang="zh-CN" sz="2400" dirty="0" smtClean="0"/>
              <a:t>7</a:t>
            </a:r>
            <a:r>
              <a:rPr lang="zh-CN" altLang="en-US" sz="2400" dirty="0" smtClean="0"/>
              <a:t>个场景中的每一个场景都需要确定测试用例。可以采用矩阵或决策表来确定和管理测试用例。下面显示了一种通用格式，其中各行代表各个测试用例，而各列则代表测试用例的信息。本示例中，对于每个测试用例，存在一个测试用例</a:t>
            </a:r>
            <a:r>
              <a:rPr lang="en-US" altLang="zh-CN" sz="2400" dirty="0" smtClean="0"/>
              <a:t>ID</a:t>
            </a:r>
            <a:r>
              <a:rPr lang="zh-CN" altLang="en-US" sz="2400" dirty="0" smtClean="0"/>
              <a:t>、条件（或说明）、测试用例中涉及的所有数据元素（作为输入或已经存在于数据库中）以及预期结果。</a:t>
            </a:r>
            <a:endParaRPr lang="zh-CN" alt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场景法例子</a:t>
            </a:r>
          </a:p>
        </p:txBody>
      </p:sp>
      <p:graphicFrame>
        <p:nvGraphicFramePr>
          <p:cNvPr id="128002" name="Object 2"/>
          <p:cNvGraphicFramePr>
            <a:graphicFrameLocks noChangeAspect="1"/>
          </p:cNvGraphicFramePr>
          <p:nvPr/>
        </p:nvGraphicFramePr>
        <p:xfrm>
          <a:off x="1891665" y="1857375"/>
          <a:ext cx="8419465" cy="4075430"/>
        </p:xfrm>
        <a:graphic>
          <a:graphicData uri="http://schemas.openxmlformats.org/presentationml/2006/ole">
            <mc:AlternateContent xmlns:mc="http://schemas.openxmlformats.org/markup-compatibility/2006">
              <mc:Choice xmlns:v="urn:schemas-microsoft-com:vml" Requires="v">
                <p:oleObj spid="_x0000_s4100" name="Document" r:id="rId4" imgW="33899475" imgH="18297525" progId="Word.Document.8">
                  <p:embed/>
                </p:oleObj>
              </mc:Choice>
              <mc:Fallback>
                <p:oleObj name="Document" r:id="rId4" imgW="33899475" imgH="18297525" progId="Word.Document.8">
                  <p:embed/>
                  <p:pic>
                    <p:nvPicPr>
                      <p:cNvPr id="0" name="图片 4096" descr="image15"/>
                      <p:cNvPicPr>
                        <a:picLocks noChangeAspect="1"/>
                      </p:cNvPicPr>
                      <p:nvPr/>
                    </p:nvPicPr>
                    <p:blipFill>
                      <a:blip r:embed="rId5"/>
                      <a:srcRect b="16682"/>
                      <a:stretch>
                        <a:fillRect/>
                      </a:stretch>
                    </p:blipFill>
                    <p:spPr>
                      <a:xfrm>
                        <a:off x="1891665" y="1857375"/>
                        <a:ext cx="8419465" cy="407543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025015" y="1430655"/>
            <a:ext cx="8070850" cy="4894580"/>
          </a:xfrm>
        </p:spPr>
        <p:txBody>
          <a:bodyPr>
            <a:normAutofit fontScale="95000"/>
          </a:bodyPr>
          <a:lstStyle/>
          <a:p>
            <a:pPr>
              <a:buFont typeface="Wingdings" panose="05000000000000000000" charset="0"/>
              <a:buChar char=""/>
            </a:pPr>
            <a:r>
              <a:rPr lang="zh-CN" altLang="en-US" dirty="0" smtClean="0"/>
              <a:t>前面介绍的等价类测试方法和边界值分析法都着重考虑输入条件，但对输入条件之间的联系讨论并不多。因此，如果考虑使用一种适合于描述对于多种条件的组合，相应产生多个动作的形式来设计测试用例。那么，此时就需要用到因果图。</a:t>
            </a:r>
            <a:endParaRPr lang="en-US" altLang="zh-CN" dirty="0" smtClean="0"/>
          </a:p>
          <a:p>
            <a:pPr>
              <a:buFont typeface="Wingdings" panose="05000000000000000000" charset="0"/>
              <a:buChar char=""/>
            </a:pPr>
            <a:r>
              <a:rPr lang="zh-CN" altLang="en-US" dirty="0" smtClean="0"/>
              <a:t>因果图方法最终生成的是判定表。它适合于检查程序输入条件的各种组合情况。</a:t>
            </a:r>
            <a:endParaRPr lang="en-US" altLang="zh-CN" dirty="0" smtClean="0"/>
          </a:p>
          <a:p>
            <a:pPr>
              <a:buFont typeface="Wingdings" panose="05000000000000000000" charset="0"/>
              <a:buChar char=""/>
            </a:pPr>
            <a:r>
              <a:rPr lang="zh-CN" altLang="en-US" dirty="0" smtClean="0"/>
              <a:t>用因果图生成测试用例：</a:t>
            </a:r>
            <a:endParaRPr lang="en-US" altLang="zh-CN" dirty="0" smtClean="0"/>
          </a:p>
          <a:p>
            <a:pPr marL="624205" indent="-514350">
              <a:buFont typeface="+mj-lt"/>
              <a:buAutoNum type="arabicPeriod"/>
            </a:pPr>
            <a:r>
              <a:rPr lang="zh-CN" altLang="en-US" dirty="0" smtClean="0">
                <a:solidFill>
                  <a:srgbClr val="FF0000"/>
                </a:solidFill>
              </a:rPr>
              <a:t>根据软件规格说明书，分析和确定哪些是输入条件（原因）或输出（结果），并给每个结果赋予一个标识符。</a:t>
            </a:r>
          </a:p>
          <a:p>
            <a:pPr marL="624205" indent="-514350">
              <a:buFont typeface="+mj-lt"/>
              <a:buAutoNum type="arabicPeriod"/>
            </a:pPr>
            <a:r>
              <a:rPr lang="zh-CN" altLang="en-US" dirty="0" smtClean="0">
                <a:solidFill>
                  <a:srgbClr val="FF0000"/>
                </a:solidFill>
              </a:rPr>
              <a:t>分析软件规格说明书，找出原因与结果之间的关系，画出因果图。</a:t>
            </a:r>
          </a:p>
          <a:p>
            <a:pPr marL="624205" indent="-514350">
              <a:buFont typeface="+mj-lt"/>
              <a:buAutoNum type="arabicPeriod"/>
            </a:pPr>
            <a:r>
              <a:rPr lang="zh-CN" altLang="en-US" dirty="0" smtClean="0">
                <a:solidFill>
                  <a:srgbClr val="FF0000"/>
                </a:solidFill>
              </a:rPr>
              <a:t>由于语法或环境的限制，有些原因与原因之间、结果与结果之间的组合情况不可能同时出现。为了表明这些特殊情况，在因果图上用一些记号标明约束条件。</a:t>
            </a:r>
          </a:p>
          <a:p>
            <a:pPr marL="624205" indent="-514350">
              <a:buFont typeface="+mj-lt"/>
              <a:buAutoNum type="arabicPeriod"/>
            </a:pPr>
            <a:r>
              <a:rPr lang="zh-CN" altLang="en-US" dirty="0" smtClean="0">
                <a:solidFill>
                  <a:srgbClr val="FF0000"/>
                </a:solidFill>
              </a:rPr>
              <a:t>把因果图转化成判定表。</a:t>
            </a:r>
          </a:p>
          <a:p>
            <a:pPr marL="624205" indent="-514350">
              <a:buFont typeface="+mj-lt"/>
              <a:buAutoNum type="arabicPeriod"/>
            </a:pPr>
            <a:r>
              <a:rPr lang="zh-CN" altLang="en-US" dirty="0" smtClean="0">
                <a:solidFill>
                  <a:srgbClr val="FF0000"/>
                </a:solidFill>
              </a:rPr>
              <a:t>把每个判定表设计成一个测试用例。</a:t>
            </a:r>
          </a:p>
        </p:txBody>
      </p:sp>
      <p:sp>
        <p:nvSpPr>
          <p:cNvPr id="4" name="标题 3"/>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基于因果图的测试</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smtClean="0"/>
              <a:t>因果图符号：</a:t>
            </a:r>
            <a:endParaRPr lang="en-US" altLang="zh-CN" sz="2400" dirty="0" smtClean="0"/>
          </a:p>
          <a:p>
            <a:r>
              <a:rPr lang="en-US" altLang="zh-CN" sz="2400" dirty="0" err="1" smtClean="0"/>
              <a:t>Ci</a:t>
            </a:r>
            <a:r>
              <a:rPr lang="en-US" altLang="zh-CN" sz="2400" dirty="0" smtClean="0"/>
              <a:t> </a:t>
            </a:r>
            <a:r>
              <a:rPr lang="zh-CN" altLang="en-US" sz="2400" dirty="0" smtClean="0"/>
              <a:t>表示原因</a:t>
            </a:r>
            <a:endParaRPr lang="en-US" altLang="zh-CN" sz="2400" dirty="0" smtClean="0"/>
          </a:p>
          <a:p>
            <a:r>
              <a:rPr lang="en-US" altLang="zh-CN" sz="2400" dirty="0" err="1" smtClean="0"/>
              <a:t>Ei</a:t>
            </a:r>
            <a:r>
              <a:rPr lang="en-US" altLang="zh-CN" sz="2400" dirty="0" smtClean="0"/>
              <a:t> </a:t>
            </a:r>
            <a:r>
              <a:rPr lang="zh-CN" altLang="en-US" sz="2400" dirty="0" smtClean="0"/>
              <a:t>表示结果</a:t>
            </a:r>
            <a:endParaRPr lang="en-US" altLang="zh-CN" sz="2400" dirty="0" smtClean="0"/>
          </a:p>
          <a:p>
            <a:endParaRPr lang="zh-CN" altLang="en-US" dirty="0"/>
          </a:p>
        </p:txBody>
      </p:sp>
      <p:sp>
        <p:nvSpPr>
          <p:cNvPr id="3" name="标题 2"/>
          <p:cNvSpPr>
            <a:spLocks noGrp="1"/>
          </p:cNvSpPr>
          <p:nvPr>
            <p:ph type="title"/>
          </p:nvPr>
        </p:nvSpPr>
        <p:spPr>
          <a:xfrm>
            <a:off x="1233864" y="515891"/>
            <a:ext cx="8229600" cy="715036"/>
          </a:xfrm>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因果图符号</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6191" y="1362809"/>
            <a:ext cx="7875834" cy="3727938"/>
          </a:xfrm>
          <a:prstGeom prst="rect">
            <a:avLst/>
          </a:prstGeom>
        </p:spPr>
      </p:pic>
      <p:sp>
        <p:nvSpPr>
          <p:cNvPr id="3073" name="Rectangle 1"/>
          <p:cNvSpPr>
            <a:spLocks noChangeArrowheads="1"/>
          </p:cNvSpPr>
          <p:nvPr/>
        </p:nvSpPr>
        <p:spPr bwMode="auto">
          <a:xfrm>
            <a:off x="1181112" y="5180731"/>
            <a:ext cx="9144000" cy="132207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4450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①</a:t>
            </a:r>
            <a:r>
              <a:rPr kumimoji="0" 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恒等：若</a:t>
            </a:r>
            <a:r>
              <a:rPr kumimoji="0" lang="en-US" altLang="zh-CN" sz="2000" b="0" i="0" u="none" strike="noStrike" cap="none" normalizeH="0" baseline="0" dirty="0" err="1"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ci</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是</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1</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，则</a:t>
            </a:r>
            <a:r>
              <a:rPr kumimoji="0" lang="en-US" altLang="zh-CN" sz="2000" b="0" i="0" u="none" strike="noStrike" cap="none" normalizeH="0" baseline="0" dirty="0" err="1"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ei</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也是</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1</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；否则</a:t>
            </a:r>
            <a:r>
              <a:rPr kumimoji="0" lang="en-US" altLang="zh-CN" sz="2000" b="0" i="0" u="none" strike="noStrike" cap="none" normalizeH="0" baseline="0" dirty="0" err="1"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ei</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为</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0</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a:t>
            </a:r>
          </a:p>
          <a:p>
            <a:pPr marL="0" marR="0" lvl="0" indent="466725"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②非：若</a:t>
            </a:r>
            <a:r>
              <a:rPr kumimoji="0" lang="en-US" altLang="zh-CN" sz="2000" b="0" i="0" u="none" strike="noStrike" cap="none" normalizeH="0" baseline="0" dirty="0" err="1"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ci</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是</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1</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，则</a:t>
            </a:r>
            <a:r>
              <a:rPr kumimoji="0" lang="en-US" altLang="zh-CN" sz="2000" b="0" i="0" u="none" strike="noStrike" cap="none" normalizeH="0" baseline="0" dirty="0" err="1"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ei</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是</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0</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；否则</a:t>
            </a:r>
            <a:r>
              <a:rPr kumimoji="0" lang="en-US" altLang="zh-CN" sz="2000" b="0" i="0" u="none" strike="noStrike" cap="none" normalizeH="0" baseline="0" dirty="0" err="1"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ei</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是</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1</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a:t>
            </a:r>
          </a:p>
          <a:p>
            <a:pPr marL="0" marR="0" lvl="0" indent="466725"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③或：若</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c1</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或</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c2</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或</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c3</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是</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1</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，则</a:t>
            </a:r>
            <a:r>
              <a:rPr kumimoji="0" lang="en-US" altLang="zh-CN" sz="2000" b="0" i="0" u="none" strike="noStrike" cap="none" normalizeH="0" baseline="0" dirty="0" err="1"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ei</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是</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1</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；否则</a:t>
            </a:r>
            <a:r>
              <a:rPr kumimoji="0" lang="en-US" altLang="zh-CN" sz="2000" b="0" i="0" u="none" strike="noStrike" cap="none" normalizeH="0" baseline="0" dirty="0" err="1"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ei</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为</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0</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。“或”可有任意个输入。</a:t>
            </a:r>
          </a:p>
          <a:p>
            <a:pPr marL="0" marR="0" lvl="0" indent="466725"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④与：若</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c1</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和</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c2</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都是</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1</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，则</a:t>
            </a:r>
            <a:r>
              <a:rPr kumimoji="0" lang="en-US" altLang="zh-CN" sz="2000" b="0" i="0" u="none" strike="noStrike" cap="none" normalizeH="0" baseline="0" dirty="0" err="1"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ei</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为</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1</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；否则</a:t>
            </a:r>
            <a:r>
              <a:rPr kumimoji="0" lang="en-US" altLang="zh-CN" sz="2000" b="0" i="0" u="none" strike="noStrike" cap="none" normalizeH="0" baseline="0" dirty="0" err="1"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ei</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为</a:t>
            </a:r>
            <a:r>
              <a:rPr kumimoji="0" lang="en-US" altLang="zh-CN"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0</a:t>
            </a:r>
            <a:r>
              <a:rPr kumimoji="0" lang="zh-CN" altLang="en-US" sz="20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rPr>
              <a:t>。“与”也可有任意个输入。</a:t>
            </a:r>
            <a:endParaRPr kumimoji="0" lang="zh-CN" altLang="en-US" sz="1800" b="0" i="0" u="none" strike="noStrike" cap="none" normalizeH="0" baseline="0" dirty="0" smtClean="0">
              <a:ln>
                <a:noFill/>
              </a:ln>
              <a:solidFill>
                <a:srgbClr val="00B050"/>
              </a:solidFill>
              <a:effectLst/>
              <a:latin typeface="华文细黑" panose="02010600040101010101" pitchFamily="2" charset="-122"/>
              <a:ea typeface="华文细黑" panose="0201060004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05708" y="1459522"/>
            <a:ext cx="8962292" cy="5398477"/>
          </a:xfrm>
        </p:spPr>
        <p:txBody>
          <a:bodyPr/>
          <a:lstStyle/>
          <a:p>
            <a:r>
              <a:rPr lang="en-US" altLang="zh-CN" sz="1800" dirty="0" smtClean="0"/>
              <a:t>E</a:t>
            </a:r>
            <a:r>
              <a:rPr lang="zh-CN" altLang="en-US" sz="1800" dirty="0" smtClean="0"/>
              <a:t>（互斥）：可能都不成立，但最多有一个成立。</a:t>
            </a:r>
            <a:endParaRPr lang="en-US" altLang="zh-CN" sz="1800" dirty="0" smtClean="0"/>
          </a:p>
          <a:p>
            <a:r>
              <a:rPr lang="en-US" altLang="zh-CN" sz="1800" dirty="0" smtClean="0"/>
              <a:t>I</a:t>
            </a:r>
            <a:r>
              <a:rPr lang="zh-CN" altLang="en-US" sz="1800" dirty="0" smtClean="0"/>
              <a:t>（包含）：至少有一个成立</a:t>
            </a:r>
            <a:endParaRPr lang="en-US" altLang="zh-CN" sz="1800" dirty="0" smtClean="0"/>
          </a:p>
          <a:p>
            <a:r>
              <a:rPr lang="en-US" altLang="zh-CN" sz="1800" dirty="0" smtClean="0"/>
              <a:t>O</a:t>
            </a:r>
            <a:r>
              <a:rPr lang="zh-CN" altLang="en-US" sz="1800" dirty="0" smtClean="0"/>
              <a:t>（唯一）：有且只有一个成立</a:t>
            </a:r>
            <a:endParaRPr lang="en-US" altLang="zh-CN" sz="1800" dirty="0" smtClean="0"/>
          </a:p>
          <a:p>
            <a:r>
              <a:rPr lang="en-US" altLang="zh-CN" sz="1800" dirty="0" smtClean="0"/>
              <a:t>R</a:t>
            </a:r>
            <a:r>
              <a:rPr lang="zh-CN" altLang="en-US" sz="1800" dirty="0" smtClean="0"/>
              <a:t>（要求）：</a:t>
            </a:r>
            <a:r>
              <a:rPr lang="en-US" altLang="zh-CN" sz="1800" dirty="0" smtClean="0"/>
              <a:t>a</a:t>
            </a:r>
            <a:r>
              <a:rPr lang="zh-CN" altLang="en-US" sz="1800" dirty="0" smtClean="0"/>
              <a:t>出现，</a:t>
            </a:r>
            <a:r>
              <a:rPr lang="en-US" altLang="zh-CN" sz="1800" dirty="0" smtClean="0"/>
              <a:t>b</a:t>
            </a:r>
            <a:r>
              <a:rPr lang="zh-CN" altLang="en-US" sz="1800" dirty="0" smtClean="0"/>
              <a:t>必须也出现</a:t>
            </a:r>
            <a:endParaRPr lang="en-US" altLang="zh-CN" sz="1800" dirty="0" smtClean="0"/>
          </a:p>
          <a:p>
            <a:r>
              <a:rPr lang="en-US" altLang="zh-CN" sz="1800" dirty="0" smtClean="0"/>
              <a:t>M</a:t>
            </a:r>
            <a:r>
              <a:rPr lang="zh-CN" altLang="en-US" sz="1800" dirty="0" smtClean="0"/>
              <a:t>（屏蔽）：当</a:t>
            </a:r>
            <a:r>
              <a:rPr lang="en-US" altLang="zh-CN" sz="1800" dirty="0" smtClean="0"/>
              <a:t>a</a:t>
            </a:r>
            <a:r>
              <a:rPr lang="zh-CN" altLang="en-US" sz="1800" dirty="0" smtClean="0"/>
              <a:t>成立，</a:t>
            </a:r>
            <a:r>
              <a:rPr lang="en-US" altLang="zh-CN" sz="1800" dirty="0" smtClean="0"/>
              <a:t>b</a:t>
            </a:r>
            <a:r>
              <a:rPr lang="zh-CN" altLang="en-US" sz="1800" dirty="0" smtClean="0"/>
              <a:t>必须不能成立。当</a:t>
            </a:r>
            <a:r>
              <a:rPr lang="en-US" altLang="zh-CN" sz="1800" dirty="0" smtClean="0"/>
              <a:t>a</a:t>
            </a:r>
            <a:r>
              <a:rPr lang="zh-CN" altLang="en-US" sz="1800" dirty="0" smtClean="0"/>
              <a:t>不成立，</a:t>
            </a:r>
            <a:r>
              <a:rPr lang="en-US" altLang="zh-CN" sz="1800" dirty="0" smtClean="0"/>
              <a:t>b</a:t>
            </a:r>
            <a:r>
              <a:rPr lang="zh-CN" altLang="en-US" sz="1800" dirty="0" smtClean="0"/>
              <a:t>不定。</a:t>
            </a:r>
            <a:endParaRPr lang="en-US" altLang="zh-CN" sz="1800" dirty="0" smtClean="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1872" y="3530388"/>
            <a:ext cx="8532440" cy="2729735"/>
          </a:xfrm>
          <a:prstGeom prst="rect">
            <a:avLst/>
          </a:prstGeom>
        </p:spPr>
      </p:pic>
      <p:sp>
        <p:nvSpPr>
          <p:cNvPr id="5" name="标题 2"/>
          <p:cNvSpPr txBox="1"/>
          <p:nvPr/>
        </p:nvSpPr>
        <p:spPr>
          <a:xfrm>
            <a:off x="1233864" y="515891"/>
            <a:ext cx="8229600" cy="71503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200" b="0" i="0" u="none" strike="noStrike" kern="1200" cap="none" spc="0" normalizeH="0" baseline="0" noProof="0" dirty="0" smtClean="0">
                <a:ln>
                  <a:noFill/>
                </a:ln>
                <a:solidFill>
                  <a:srgbClr val="00B050"/>
                </a:solidFill>
                <a:effectLst/>
                <a:uLnTx/>
                <a:uFillTx/>
                <a:latin typeface="黑体" panose="02010609060101010101" pitchFamily="49" charset="-122"/>
                <a:ea typeface="黑体" panose="02010609060101010101" pitchFamily="49" charset="-122"/>
                <a:cs typeface="+mj-cs"/>
              </a:rPr>
              <a:t>因果图的约束符号</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098318" y="1125415"/>
            <a:ext cx="8229600" cy="5973210"/>
          </a:xfrm>
        </p:spPr>
        <p:txBody>
          <a:bodyPr>
            <a:normAutofit fontScale="95000"/>
          </a:bodyPr>
          <a:lstStyle/>
          <a:p>
            <a:pPr>
              <a:buNone/>
            </a:pPr>
            <a:r>
              <a:rPr lang="zh-CN" altLang="en-US" dirty="0" smtClean="0"/>
              <a:t>某软件规格说明书包含这样的要求：第一列字符必须是</a:t>
            </a:r>
            <a:r>
              <a:rPr lang="en-US" altLang="zh-CN" dirty="0" smtClean="0"/>
              <a:t>A</a:t>
            </a:r>
            <a:r>
              <a:rPr lang="zh-CN" altLang="en-US" dirty="0" smtClean="0"/>
              <a:t>或</a:t>
            </a:r>
            <a:r>
              <a:rPr lang="en-US" altLang="zh-CN" dirty="0" smtClean="0"/>
              <a:t>B</a:t>
            </a:r>
            <a:r>
              <a:rPr lang="zh-CN" altLang="en-US" dirty="0" smtClean="0"/>
              <a:t>，第二列字符必须是一个数字，在此情况下进行文件的修改，但如果第一列字符不正确，则给出信息</a:t>
            </a:r>
            <a:r>
              <a:rPr lang="en-US" altLang="zh-CN" dirty="0" smtClean="0"/>
              <a:t>L</a:t>
            </a:r>
            <a:r>
              <a:rPr lang="zh-CN" altLang="en-US" dirty="0" smtClean="0"/>
              <a:t>；如果第二列字符不是数字，则给出信息</a:t>
            </a:r>
            <a:r>
              <a:rPr lang="en-US" altLang="zh-CN" dirty="0" smtClean="0"/>
              <a:t>M</a:t>
            </a:r>
            <a:r>
              <a:rPr lang="zh-CN" altLang="en-US" dirty="0" smtClean="0"/>
              <a:t>。</a:t>
            </a:r>
          </a:p>
          <a:p>
            <a:pPr>
              <a:buFont typeface="Wingdings" panose="05000000000000000000" charset="0"/>
              <a:buChar char=""/>
            </a:pPr>
            <a:endParaRPr lang="zh-CN" altLang="en-US" dirty="0" smtClean="0"/>
          </a:p>
          <a:p>
            <a:pPr>
              <a:buNone/>
            </a:pPr>
            <a:r>
              <a:rPr lang="en-US" altLang="zh-CN" dirty="0" smtClean="0"/>
              <a:t>1</a:t>
            </a:r>
            <a:r>
              <a:rPr lang="zh-CN" altLang="en-US" dirty="0" smtClean="0"/>
              <a:t>、对说明进行分析，得到原因和结果：</a:t>
            </a:r>
          </a:p>
          <a:p>
            <a:pPr>
              <a:buNone/>
            </a:pPr>
            <a:r>
              <a:rPr lang="zh-CN" altLang="en-US" dirty="0" smtClean="0"/>
              <a:t>原因：</a:t>
            </a:r>
          </a:p>
          <a:p>
            <a:pPr marL="0" indent="0">
              <a:buFont typeface="Wingdings" panose="05000000000000000000" charset="0"/>
              <a:buNone/>
            </a:pPr>
            <a:r>
              <a:rPr lang="en-US" altLang="zh-CN" dirty="0" smtClean="0"/>
              <a:t>1</a:t>
            </a:r>
            <a:r>
              <a:rPr lang="zh-CN" altLang="en-US" dirty="0" smtClean="0"/>
              <a:t>：第一列字符是</a:t>
            </a:r>
            <a:r>
              <a:rPr lang="en-US" altLang="zh-CN" dirty="0" smtClean="0"/>
              <a:t>A</a:t>
            </a:r>
            <a:r>
              <a:rPr lang="zh-CN" altLang="en-US" dirty="0" smtClean="0"/>
              <a:t>；</a:t>
            </a:r>
          </a:p>
          <a:p>
            <a:pPr marL="0" indent="0">
              <a:buFont typeface="Wingdings" panose="05000000000000000000" charset="0"/>
              <a:buNone/>
            </a:pPr>
            <a:r>
              <a:rPr lang="en-US" altLang="zh-CN" dirty="0" smtClean="0"/>
              <a:t>2</a:t>
            </a:r>
            <a:r>
              <a:rPr lang="zh-CN" altLang="en-US" dirty="0" smtClean="0"/>
              <a:t>：第一列字符是</a:t>
            </a:r>
            <a:r>
              <a:rPr lang="en-US" altLang="zh-CN" dirty="0" smtClean="0"/>
              <a:t>B</a:t>
            </a:r>
            <a:r>
              <a:rPr lang="zh-CN" altLang="en-US" dirty="0" smtClean="0"/>
              <a:t>；</a:t>
            </a:r>
          </a:p>
          <a:p>
            <a:pPr marL="0" indent="0">
              <a:buFont typeface="Wingdings" panose="05000000000000000000" charset="0"/>
              <a:buNone/>
            </a:pPr>
            <a:r>
              <a:rPr lang="en-US" altLang="zh-CN" dirty="0" smtClean="0"/>
              <a:t>3</a:t>
            </a:r>
            <a:r>
              <a:rPr lang="zh-CN" altLang="en-US" dirty="0" smtClean="0"/>
              <a:t>：第二列字符是一数字。</a:t>
            </a:r>
          </a:p>
          <a:p>
            <a:pPr>
              <a:buNone/>
            </a:pPr>
            <a:r>
              <a:rPr lang="zh-CN" altLang="en-US" dirty="0" smtClean="0"/>
              <a:t>结果：</a:t>
            </a:r>
          </a:p>
          <a:p>
            <a:pPr marL="0" indent="0">
              <a:buFont typeface="Wingdings" panose="05000000000000000000" charset="0"/>
              <a:buNone/>
            </a:pPr>
            <a:r>
              <a:rPr lang="en-US" altLang="zh-CN" dirty="0" smtClean="0"/>
              <a:t>21</a:t>
            </a:r>
            <a:r>
              <a:rPr lang="zh-CN" altLang="en-US" dirty="0" smtClean="0"/>
              <a:t>：修改文件；</a:t>
            </a:r>
          </a:p>
          <a:p>
            <a:pPr marL="0" indent="0">
              <a:buFont typeface="Wingdings" panose="05000000000000000000" charset="0"/>
              <a:buNone/>
            </a:pPr>
            <a:r>
              <a:rPr lang="en-US" altLang="zh-CN" dirty="0" smtClean="0"/>
              <a:t>22</a:t>
            </a:r>
            <a:r>
              <a:rPr lang="zh-CN" altLang="en-US" dirty="0" smtClean="0"/>
              <a:t>：给出信息</a:t>
            </a:r>
            <a:r>
              <a:rPr lang="en-US" altLang="zh-CN" dirty="0" smtClean="0"/>
              <a:t>L</a:t>
            </a:r>
            <a:r>
              <a:rPr lang="zh-CN" altLang="en-US" dirty="0" smtClean="0"/>
              <a:t>；</a:t>
            </a:r>
          </a:p>
          <a:p>
            <a:pPr marL="0" indent="0">
              <a:buFont typeface="Wingdings" panose="05000000000000000000" charset="0"/>
              <a:buNone/>
            </a:pPr>
            <a:r>
              <a:rPr lang="en-US" altLang="zh-CN" dirty="0" smtClean="0"/>
              <a:t>23</a:t>
            </a:r>
            <a:r>
              <a:rPr lang="zh-CN" altLang="en-US" dirty="0" smtClean="0"/>
              <a:t>：给出信息</a:t>
            </a:r>
            <a:r>
              <a:rPr lang="en-US" altLang="zh-CN" dirty="0" smtClean="0"/>
              <a:t>M</a:t>
            </a:r>
            <a:r>
              <a:rPr lang="zh-CN" altLang="en-US" dirty="0" smtClean="0"/>
              <a:t>。</a:t>
            </a:r>
            <a:endParaRPr lang="en-US" altLang="zh-CN" dirty="0" smtClean="0"/>
          </a:p>
          <a:p>
            <a:pPr>
              <a:buNone/>
            </a:pPr>
            <a:r>
              <a:rPr lang="zh-CN" altLang="en-US" dirty="0" smtClean="0"/>
              <a:t>其对应的因果图如下因此在因果图上施加</a:t>
            </a:r>
            <a:r>
              <a:rPr lang="en-US" altLang="zh-CN" dirty="0" smtClean="0"/>
              <a:t>E</a:t>
            </a:r>
            <a:r>
              <a:rPr lang="zh-CN" altLang="en-US" dirty="0" smtClean="0"/>
              <a:t>约束，如图</a:t>
            </a:r>
            <a:r>
              <a:rPr lang="en-US" altLang="zh-CN" dirty="0" smtClean="0"/>
              <a:t>3-1</a:t>
            </a:r>
            <a:r>
              <a:rPr lang="zh-CN" altLang="en-US" dirty="0" smtClean="0"/>
              <a:t>所示。：</a:t>
            </a:r>
            <a:r>
              <a:rPr lang="en-US" altLang="zh-CN" dirty="0" smtClean="0"/>
              <a:t>11</a:t>
            </a:r>
            <a:r>
              <a:rPr lang="zh-CN" altLang="en-US" dirty="0" smtClean="0"/>
              <a:t>为中间节点；考虑到原因</a:t>
            </a:r>
            <a:r>
              <a:rPr lang="en-US" altLang="zh-CN" dirty="0" smtClean="0"/>
              <a:t>1</a:t>
            </a:r>
            <a:r>
              <a:rPr lang="zh-CN" altLang="en-US" dirty="0" smtClean="0"/>
              <a:t>和原因</a:t>
            </a:r>
            <a:r>
              <a:rPr lang="en-US" altLang="zh-CN" dirty="0" smtClean="0"/>
              <a:t>2</a:t>
            </a:r>
            <a:r>
              <a:rPr lang="zh-CN" altLang="en-US" dirty="0" smtClean="0"/>
              <a:t>不可能同时为</a:t>
            </a:r>
            <a:r>
              <a:rPr lang="en-US" altLang="zh-CN" dirty="0" smtClean="0"/>
              <a:t>1</a:t>
            </a:r>
            <a:r>
              <a:rPr lang="zh-CN" altLang="en-US" dirty="0" smtClean="0"/>
              <a:t>，</a:t>
            </a:r>
            <a:endParaRPr lang="en-US" altLang="zh-CN" dirty="0" smtClean="0"/>
          </a:p>
        </p:txBody>
      </p:sp>
      <p:pic>
        <p:nvPicPr>
          <p:cNvPr id="5" name="图片 4" descr="o_case9"/>
          <p:cNvPicPr/>
          <p:nvPr/>
        </p:nvPicPr>
        <p:blipFill>
          <a:blip r:embed="rId2" cstate="print"/>
          <a:srcRect/>
          <a:stretch>
            <a:fillRect/>
          </a:stretch>
        </p:blipFill>
        <p:spPr bwMode="auto">
          <a:xfrm>
            <a:off x="6325933" y="2881832"/>
            <a:ext cx="4968552" cy="2808312"/>
          </a:xfrm>
          <a:prstGeom prst="rect">
            <a:avLst/>
          </a:prstGeom>
          <a:noFill/>
          <a:ln w="9525">
            <a:noFill/>
            <a:miter lim="800000"/>
            <a:headEnd/>
            <a:tailEnd/>
          </a:ln>
        </p:spPr>
      </p:pic>
      <p:sp>
        <p:nvSpPr>
          <p:cNvPr id="8" name="标题 2"/>
          <p:cNvSpPr txBox="1"/>
          <p:nvPr/>
        </p:nvSpPr>
        <p:spPr>
          <a:xfrm>
            <a:off x="1233864" y="515891"/>
            <a:ext cx="8229600" cy="71503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200" b="0" i="0" u="none" strike="noStrike" kern="1200" cap="none" spc="0" normalizeH="0" baseline="0" noProof="0" dirty="0" smtClean="0">
                <a:ln>
                  <a:noFill/>
                </a:ln>
                <a:solidFill>
                  <a:srgbClr val="00B050"/>
                </a:solidFill>
                <a:effectLst/>
                <a:uLnTx/>
                <a:uFillTx/>
                <a:latin typeface="黑体" panose="02010609060101010101" pitchFamily="49" charset="-122"/>
                <a:ea typeface="黑体" panose="02010609060101010101" pitchFamily="49" charset="-122"/>
                <a:cs typeface="+mj-cs"/>
              </a:rPr>
              <a:t>因果图</a:t>
            </a:r>
            <a:r>
              <a:rPr kumimoji="0" lang="en-US" altLang="zh-CN" sz="3200" b="0" i="0" u="none" strike="noStrike" kern="1200" cap="none" spc="0" normalizeH="0" baseline="0" noProof="0" dirty="0" smtClean="0">
                <a:ln>
                  <a:noFill/>
                </a:ln>
                <a:solidFill>
                  <a:srgbClr val="00B050"/>
                </a:solidFill>
                <a:effectLst/>
                <a:uLnTx/>
                <a:uFillTx/>
                <a:latin typeface="黑体" panose="02010609060101010101" pitchFamily="49" charset="-122"/>
                <a:ea typeface="黑体" panose="02010609060101010101" pitchFamily="49" charset="-122"/>
                <a:cs typeface="+mj-cs"/>
              </a:rPr>
              <a:t>-</a:t>
            </a:r>
            <a:r>
              <a:rPr kumimoji="0" lang="zh-CN" altLang="en-US" sz="3200" b="0" i="0" u="none" strike="noStrike" kern="1200" cap="none" spc="0" normalizeH="0" baseline="0" noProof="0" dirty="0" smtClean="0">
                <a:ln>
                  <a:noFill/>
                </a:ln>
                <a:solidFill>
                  <a:srgbClr val="00B050"/>
                </a:solidFill>
                <a:effectLst/>
                <a:uLnTx/>
                <a:uFillTx/>
                <a:latin typeface="黑体" panose="02010609060101010101" pitchFamily="49" charset="-122"/>
                <a:ea typeface="黑体" panose="02010609060101010101" pitchFamily="49" charset="-122"/>
                <a:cs typeface="+mj-cs"/>
              </a:rPr>
              <a:t>示例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453054" y="1588240"/>
            <a:ext cx="7192068" cy="4742221"/>
          </a:xfrm>
        </p:spPr>
        <p:txBody>
          <a:bodyPr/>
          <a:lstStyle/>
          <a:p>
            <a:pPr marL="0" indent="0">
              <a:lnSpc>
                <a:spcPct val="150000"/>
              </a:lnSpc>
              <a:spcBef>
                <a:spcPts val="0"/>
              </a:spcBef>
              <a:buFont typeface="+mj-lt"/>
              <a:buAutoNum type="arabicPeriod"/>
            </a:pPr>
            <a:r>
              <a:rPr lang="zh-CN" altLang="en-US" sz="2000" dirty="0" smtClean="0">
                <a:latin typeface="华文细黑" panose="02010600040101010101" pitchFamily="2" charset="-122"/>
                <a:ea typeface="华文细黑" panose="02010600040101010101" pitchFamily="2" charset="-122"/>
              </a:rPr>
              <a:t>测试用例是一份测试文档，其目的是确定系统的某个特性是否正常工作</a:t>
            </a:r>
          </a:p>
          <a:p>
            <a:pPr marL="0" indent="0">
              <a:lnSpc>
                <a:spcPct val="150000"/>
              </a:lnSpc>
              <a:spcBef>
                <a:spcPts val="0"/>
              </a:spcBef>
              <a:buFont typeface="+mj-lt"/>
              <a:buAutoNum type="arabicPeriod"/>
            </a:pPr>
            <a:endParaRPr lang="zh-CN" altLang="en-US" sz="2000" dirty="0" smtClean="0">
              <a:latin typeface="华文细黑" panose="02010600040101010101" pitchFamily="2" charset="-122"/>
              <a:ea typeface="华文细黑" panose="02010600040101010101" pitchFamily="2" charset="-122"/>
            </a:endParaRPr>
          </a:p>
          <a:p>
            <a:pPr marL="0" indent="0">
              <a:lnSpc>
                <a:spcPct val="150000"/>
              </a:lnSpc>
              <a:spcBef>
                <a:spcPts val="0"/>
              </a:spcBef>
              <a:buFont typeface="+mj-lt"/>
              <a:buAutoNum type="arabicPeriod"/>
            </a:pPr>
            <a:r>
              <a:rPr lang="zh-CN" altLang="en-US" sz="2000" dirty="0" smtClean="0">
                <a:latin typeface="华文细黑" panose="02010600040101010101" pitchFamily="2" charset="-122"/>
                <a:ea typeface="华文细黑" panose="02010600040101010101" pitchFamily="2" charset="-122"/>
              </a:rPr>
              <a:t>测试用例是软件测试团队的主要工作成果之一</a:t>
            </a:r>
          </a:p>
          <a:p>
            <a:pPr marL="0" indent="0">
              <a:lnSpc>
                <a:spcPct val="150000"/>
              </a:lnSpc>
              <a:spcBef>
                <a:spcPts val="0"/>
              </a:spcBef>
              <a:buFont typeface="+mj-lt"/>
              <a:buAutoNum type="arabicPeriod"/>
            </a:pPr>
            <a:endParaRPr lang="zh-CN" altLang="en-US" sz="2000" dirty="0" smtClean="0">
              <a:latin typeface="华文细黑" panose="02010600040101010101" pitchFamily="2" charset="-122"/>
              <a:ea typeface="华文细黑" panose="02010600040101010101" pitchFamily="2" charset="-122"/>
            </a:endParaRPr>
          </a:p>
          <a:p>
            <a:pPr marL="0" indent="0">
              <a:lnSpc>
                <a:spcPct val="150000"/>
              </a:lnSpc>
              <a:spcBef>
                <a:spcPts val="0"/>
              </a:spcBef>
              <a:buFont typeface="+mj-lt"/>
              <a:buAutoNum type="arabicPeriod"/>
            </a:pPr>
            <a:r>
              <a:rPr lang="zh-CN" altLang="en-US" sz="2000" dirty="0" smtClean="0">
                <a:latin typeface="华文细黑" panose="02010600040101010101" pitchFamily="2" charset="-122"/>
                <a:ea typeface="华文细黑" panose="02010600040101010101" pitchFamily="2" charset="-122"/>
              </a:rPr>
              <a:t>测试用例的质量与写该用例的测试人员的水平关系极大</a:t>
            </a:r>
          </a:p>
          <a:p>
            <a:pPr marL="0" indent="0">
              <a:lnSpc>
                <a:spcPct val="150000"/>
              </a:lnSpc>
              <a:spcBef>
                <a:spcPts val="0"/>
              </a:spcBef>
              <a:buFont typeface="+mj-lt"/>
              <a:buAutoNum type="arabicPeriod"/>
            </a:pPr>
            <a:endParaRPr lang="zh-CN" altLang="en-US" sz="2000" dirty="0" smtClean="0">
              <a:latin typeface="华文细黑" panose="02010600040101010101" pitchFamily="2" charset="-122"/>
              <a:ea typeface="华文细黑" panose="02010600040101010101" pitchFamily="2" charset="-122"/>
            </a:endParaRPr>
          </a:p>
          <a:p>
            <a:pPr marL="0" indent="0">
              <a:lnSpc>
                <a:spcPct val="150000"/>
              </a:lnSpc>
              <a:spcBef>
                <a:spcPts val="0"/>
              </a:spcBef>
              <a:buFont typeface="+mj-lt"/>
              <a:buAutoNum type="arabicPeriod"/>
            </a:pPr>
            <a:r>
              <a:rPr lang="zh-CN" altLang="en-US" sz="2000" dirty="0" smtClean="0">
                <a:latin typeface="华文细黑" panose="02010600040101010101" pitchFamily="2" charset="-122"/>
                <a:ea typeface="华文细黑" panose="02010600040101010101" pitchFamily="2" charset="-122"/>
              </a:rPr>
              <a:t>执行测试用例是将这些用例逐个在被测的软件上执行，并判断其结果是否和预期相符</a:t>
            </a:r>
            <a:endParaRPr lang="zh-CN" altLang="en-US" sz="2000" dirty="0"/>
          </a:p>
        </p:txBody>
      </p:sp>
      <p:sp>
        <p:nvSpPr>
          <p:cNvPr id="8" name="标题 1"/>
          <p:cNvSpPr>
            <a:spLocks noGrp="1"/>
          </p:cNvSpPr>
          <p:nvPr/>
        </p:nvSpPr>
        <p:spPr>
          <a:xfrm>
            <a:off x="1523968" y="527913"/>
            <a:ext cx="6858016" cy="6429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pPr algn="l">
              <a:lnSpc>
                <a:spcPct val="90000"/>
              </a:lnSpc>
            </a:pPr>
            <a:r>
              <a:rPr lang="zh-CN" altLang="en-US" sz="3200" dirty="0" smtClean="0">
                <a:solidFill>
                  <a:srgbClr val="00B050"/>
                </a:solidFill>
                <a:latin typeface="黑体" panose="02010609060101010101" pitchFamily="49" charset="-122"/>
                <a:ea typeface="黑体" panose="02010609060101010101" pitchFamily="49" charset="-122"/>
              </a:rPr>
              <a:t>什么是测试用例？</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判定表</a:t>
            </a:r>
          </a:p>
        </p:txBody>
      </p:sp>
      <p:pic>
        <p:nvPicPr>
          <p:cNvPr id="6" name="内容占位符 5"/>
          <p:cNvPicPr>
            <a:picLocks noGrp="1" noChangeAspect="1"/>
          </p:cNvPicPr>
          <p:nvPr>
            <p:ph idx="1"/>
          </p:nvPr>
        </p:nvPicPr>
        <p:blipFill>
          <a:blip r:embed="rId2" cstate="print"/>
          <a:stretch>
            <a:fillRect/>
          </a:stretch>
        </p:blipFill>
        <p:spPr>
          <a:xfrm>
            <a:off x="4352632" y="3179838"/>
            <a:ext cx="3419475" cy="1066800"/>
          </a:xfrm>
          <a:prstGeom prst="rect">
            <a:avLst/>
          </a:prstGeom>
        </p:spPr>
      </p:pic>
      <p:sp>
        <p:nvSpPr>
          <p:cNvPr id="7" name="文本框 6"/>
          <p:cNvSpPr txBox="1"/>
          <p:nvPr/>
        </p:nvSpPr>
        <p:spPr>
          <a:xfrm>
            <a:off x="2290445" y="1501026"/>
            <a:ext cx="7337132" cy="1631216"/>
          </a:xfrm>
          <a:prstGeom prst="rect">
            <a:avLst/>
          </a:prstGeom>
          <a:noFill/>
        </p:spPr>
        <p:txBody>
          <a:bodyPr wrap="square" rtlCol="0" anchor="t">
            <a:spAutoFit/>
          </a:bodyPr>
          <a:lstStyle/>
          <a:p>
            <a:r>
              <a:rPr lang="zh-CN" altLang="en-US" sz="2000" dirty="0">
                <a:solidFill>
                  <a:srgbClr val="00B050"/>
                </a:solidFill>
                <a:latin typeface="华文细黑" panose="02010600040101010101" pitchFamily="2" charset="-122"/>
                <a:ea typeface="华文细黑" panose="02010600040101010101" pitchFamily="2" charset="-122"/>
              </a:rPr>
              <a:t>判定表也称我决策表，能表示输入条件的组合，以及与每一输入组合对应的动作组合。与因果图法相似判定表法主要侧重输入条件之间的逻辑关系。</a:t>
            </a:r>
          </a:p>
          <a:p>
            <a:endParaRPr lang="zh-CN" altLang="en-US" sz="2000" dirty="0">
              <a:solidFill>
                <a:srgbClr val="00B050"/>
              </a:solidFill>
              <a:latin typeface="华文细黑" panose="02010600040101010101" pitchFamily="2" charset="-122"/>
              <a:ea typeface="华文细黑" panose="02010600040101010101" pitchFamily="2" charset="-122"/>
            </a:endParaRPr>
          </a:p>
          <a:p>
            <a:r>
              <a:rPr lang="zh-CN" altLang="en-US" sz="2000" dirty="0">
                <a:solidFill>
                  <a:srgbClr val="00B050"/>
                </a:solidFill>
                <a:latin typeface="华文细黑" panose="02010600040101010101" pitchFamily="2" charset="-122"/>
                <a:ea typeface="华文细黑" panose="02010600040101010101" pitchFamily="2" charset="-122"/>
              </a:rPr>
              <a:t>判定表主要包含以下五部分：</a:t>
            </a:r>
          </a:p>
        </p:txBody>
      </p:sp>
      <p:sp>
        <p:nvSpPr>
          <p:cNvPr id="8" name="文本框 7"/>
          <p:cNvSpPr txBox="1"/>
          <p:nvPr/>
        </p:nvSpPr>
        <p:spPr>
          <a:xfrm>
            <a:off x="2272861" y="4307840"/>
            <a:ext cx="7593965" cy="2030095"/>
          </a:xfrm>
          <a:prstGeom prst="rect">
            <a:avLst/>
          </a:prstGeom>
          <a:noFill/>
        </p:spPr>
        <p:txBody>
          <a:bodyPr wrap="square" rtlCol="0" anchor="t">
            <a:spAutoFit/>
          </a:bodyPr>
          <a:lstStyle/>
          <a:p>
            <a:r>
              <a:rPr lang="zh-CN" altLang="en-US" dirty="0">
                <a:solidFill>
                  <a:srgbClr val="FF0000"/>
                </a:solidFill>
              </a:rPr>
              <a:t>条件桩：列出所有可能的条件</a:t>
            </a:r>
          </a:p>
          <a:p>
            <a:endParaRPr lang="zh-CN" altLang="en-US" dirty="0">
              <a:solidFill>
                <a:srgbClr val="FF0000"/>
              </a:solidFill>
            </a:endParaRPr>
          </a:p>
          <a:p>
            <a:r>
              <a:rPr lang="zh-CN" altLang="en-US" dirty="0">
                <a:solidFill>
                  <a:srgbClr val="FF0000"/>
                </a:solidFill>
              </a:rPr>
              <a:t>条件项：列出所有的条件取值组合</a:t>
            </a:r>
          </a:p>
          <a:p>
            <a:endParaRPr lang="zh-CN" altLang="en-US" dirty="0">
              <a:solidFill>
                <a:srgbClr val="FF0000"/>
              </a:solidFill>
            </a:endParaRPr>
          </a:p>
          <a:p>
            <a:r>
              <a:rPr lang="zh-CN" altLang="en-US" dirty="0">
                <a:solidFill>
                  <a:srgbClr val="FF0000"/>
                </a:solidFill>
              </a:rPr>
              <a:t>动作桩：列出所有可能的操作</a:t>
            </a:r>
          </a:p>
          <a:p>
            <a:endParaRPr lang="zh-CN" altLang="en-US" dirty="0">
              <a:solidFill>
                <a:srgbClr val="FF0000"/>
              </a:solidFill>
            </a:endParaRPr>
          </a:p>
          <a:p>
            <a:r>
              <a:rPr lang="zh-CN" altLang="en-US" dirty="0">
                <a:solidFill>
                  <a:srgbClr val="FF0000"/>
                </a:solidFill>
              </a:rPr>
              <a:t>动作项：列出在每一种条件取值组合的情况下，执行动作桩中的哪些动作</a:t>
            </a:r>
            <a:r>
              <a:rPr lang="zh-CN" altLang="en-US"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pPr>
            <a:r>
              <a:rPr lang="zh-CN" altLang="en-US" dirty="0" smtClean="0">
                <a:solidFill>
                  <a:srgbClr val="00B050"/>
                </a:solidFill>
                <a:latin typeface="黑体" panose="02010609060101010101" pitchFamily="49" charset="-122"/>
                <a:ea typeface="黑体" panose="02010609060101010101" pitchFamily="49" charset="-122"/>
              </a:rPr>
              <a:t>判定表</a:t>
            </a:r>
          </a:p>
        </p:txBody>
      </p:sp>
      <p:sp>
        <p:nvSpPr>
          <p:cNvPr id="3" name="内容占位符 2"/>
          <p:cNvSpPr>
            <a:spLocks noGrp="1"/>
          </p:cNvSpPr>
          <p:nvPr>
            <p:ph idx="1"/>
          </p:nvPr>
        </p:nvSpPr>
        <p:spPr>
          <a:xfrm>
            <a:off x="2196002" y="1719644"/>
            <a:ext cx="7998559" cy="4478934"/>
          </a:xfrm>
        </p:spPr>
        <p:txBody>
          <a:bodyPr>
            <a:normAutofit fontScale="25000" lnSpcReduction="20000"/>
          </a:bodyPr>
          <a:lstStyle/>
          <a:p>
            <a:pPr marL="0" indent="0">
              <a:buNone/>
            </a:pPr>
            <a:r>
              <a:rPr lang="zh-CN" altLang="en-US" sz="8000" dirty="0"/>
              <a:t>规则：一种条件取值组合与其对应的动作组合（即判定表中贯穿条件项和动作项的一列）构成判定表的一个规则。条件组合的数目就是规则的数目。</a:t>
            </a:r>
          </a:p>
          <a:p>
            <a:endParaRPr lang="zh-CN" altLang="en-US" sz="8000" dirty="0"/>
          </a:p>
          <a:p>
            <a:pPr marL="0" indent="0">
              <a:buNone/>
            </a:pPr>
            <a:r>
              <a:rPr lang="zh-CN" altLang="en-US" sz="8000" dirty="0"/>
              <a:t>建立判定表可遵循的步骤：</a:t>
            </a:r>
          </a:p>
          <a:p>
            <a:pPr marL="0" indent="0">
              <a:buNone/>
            </a:pPr>
            <a:r>
              <a:rPr lang="zh-CN" altLang="en-US" sz="8000" dirty="0"/>
              <a:t>1）列出条件桩和动作</a:t>
            </a:r>
            <a:r>
              <a:rPr lang="zh-CN" altLang="en-US" sz="8000" dirty="0" smtClean="0"/>
              <a:t>桩</a:t>
            </a:r>
            <a:endParaRPr lang="zh-CN" altLang="en-US" sz="8000" dirty="0"/>
          </a:p>
          <a:p>
            <a:pPr marL="0" indent="0">
              <a:buNone/>
            </a:pPr>
            <a:r>
              <a:rPr lang="zh-CN" altLang="en-US" sz="8000" dirty="0"/>
              <a:t>2）确定规则的个数，用来为规则编号。</a:t>
            </a:r>
          </a:p>
          <a:p>
            <a:pPr marL="0" indent="0">
              <a:buNone/>
            </a:pPr>
            <a:r>
              <a:rPr lang="zh-CN" altLang="en-US" sz="8000" dirty="0"/>
              <a:t>　</a:t>
            </a:r>
            <a:r>
              <a:rPr lang="zh-CN" altLang="en-US" sz="6400" dirty="0"/>
              <a:t>若有n个原因，且每个原因的可取值为0或者1，那么将会有2n个规则</a:t>
            </a:r>
            <a:r>
              <a:rPr lang="zh-CN" altLang="en-US" sz="6400" dirty="0" smtClean="0"/>
              <a:t>。</a:t>
            </a:r>
            <a:endParaRPr lang="zh-CN" altLang="en-US" sz="6400" dirty="0"/>
          </a:p>
          <a:p>
            <a:pPr marL="0" indent="0">
              <a:buNone/>
            </a:pPr>
            <a:r>
              <a:rPr lang="zh-CN" altLang="en-US" sz="8000" dirty="0"/>
              <a:t>3）完成所有条件项的填写</a:t>
            </a:r>
            <a:r>
              <a:rPr lang="zh-CN" altLang="en-US" sz="8000" dirty="0" smtClean="0"/>
              <a:t>。</a:t>
            </a:r>
            <a:endParaRPr lang="zh-CN" altLang="en-US" sz="8000" dirty="0"/>
          </a:p>
          <a:p>
            <a:pPr marL="0" indent="0">
              <a:buNone/>
            </a:pPr>
            <a:r>
              <a:rPr lang="zh-CN" altLang="en-US" sz="8000" dirty="0"/>
              <a:t>4）完成所有的动作项的填写。（得到初始判定表</a:t>
            </a:r>
            <a:r>
              <a:rPr lang="zh-CN" altLang="en-US" sz="8000" dirty="0" smtClean="0"/>
              <a:t>）</a:t>
            </a:r>
            <a:endParaRPr lang="zh-CN" altLang="en-US" sz="8000" dirty="0"/>
          </a:p>
          <a:p>
            <a:pPr marL="0" indent="0">
              <a:buNone/>
            </a:pPr>
            <a:r>
              <a:rPr lang="zh-CN" altLang="en-US" sz="8000" dirty="0"/>
              <a:t>5）合并相似规则，用以对初始判断表进行简化。</a:t>
            </a:r>
          </a:p>
          <a:p>
            <a:endParaRPr lang="zh-CN" altLang="en-US" sz="8000" dirty="0"/>
          </a:p>
          <a:p>
            <a:pPr marL="0" indent="0">
              <a:buNone/>
            </a:pPr>
            <a:r>
              <a:rPr lang="zh-CN" altLang="en-US" sz="8000" dirty="0"/>
              <a:t>　有两个或者多条规则具有相同的动作，并且条件项之间存在极为相似的关系就可以进行合并。</a:t>
            </a:r>
          </a:p>
          <a:p>
            <a:pPr marL="0" indent="0">
              <a:buNone/>
            </a:pPr>
            <a:endParaRPr lang="zh-CN" altLang="en-US" dirty="0"/>
          </a:p>
        </p:txBody>
      </p:sp>
      <p:pic>
        <p:nvPicPr>
          <p:cNvPr id="4" name="图片 3"/>
          <p:cNvPicPr>
            <a:picLocks noChangeAspect="1"/>
          </p:cNvPicPr>
          <p:nvPr/>
        </p:nvPicPr>
        <p:blipFill>
          <a:blip r:embed="rId2" cstate="print"/>
          <a:stretch>
            <a:fillRect/>
          </a:stretch>
        </p:blipFill>
        <p:spPr>
          <a:xfrm>
            <a:off x="9420916" y="3969941"/>
            <a:ext cx="2591412" cy="1578005"/>
          </a:xfrm>
          <a:prstGeom prst="rect">
            <a:avLst/>
          </a:prstGeom>
        </p:spPr>
      </p:pic>
      <p:pic>
        <p:nvPicPr>
          <p:cNvPr id="5" name="图片 4"/>
          <p:cNvPicPr>
            <a:picLocks noChangeAspect="1"/>
          </p:cNvPicPr>
          <p:nvPr/>
        </p:nvPicPr>
        <p:blipFill>
          <a:blip r:embed="rId2" cstate="print"/>
          <a:stretch>
            <a:fillRect/>
          </a:stretch>
        </p:blipFill>
        <p:spPr>
          <a:xfrm>
            <a:off x="9373064" y="2231608"/>
            <a:ext cx="2658991" cy="1619423"/>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判定表</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示例</a:t>
            </a:r>
          </a:p>
        </p:txBody>
      </p:sp>
      <p:sp>
        <p:nvSpPr>
          <p:cNvPr id="82947" name="Rectangle 3"/>
          <p:cNvSpPr>
            <a:spLocks noGrp="1" noChangeArrowheads="1"/>
          </p:cNvSpPr>
          <p:nvPr>
            <p:ph type="body" idx="1"/>
          </p:nvPr>
        </p:nvSpPr>
        <p:spPr>
          <a:xfrm>
            <a:off x="2426676" y="1310054"/>
            <a:ext cx="8238393" cy="4866909"/>
          </a:xfrm>
        </p:spPr>
        <p:txBody>
          <a:bodyPr/>
          <a:lstStyle/>
          <a:p>
            <a:pPr eaLnBrk="1" hangingPunct="1"/>
            <a:r>
              <a:rPr lang="zh-CN" altLang="en-US" sz="2400" dirty="0" smtClean="0"/>
              <a:t>判定表的建立步骤</a:t>
            </a:r>
            <a:r>
              <a:rPr lang="en-US" altLang="zh-CN" sz="2400" dirty="0" smtClean="0"/>
              <a:t>:</a:t>
            </a:r>
            <a:endParaRPr lang="zh-CN" altLang="en-US" sz="2000" dirty="0" smtClean="0"/>
          </a:p>
          <a:p>
            <a:pPr marL="914400" lvl="1" indent="-457200" eaLnBrk="1" hangingPunct="1">
              <a:buFont typeface="+mj-lt"/>
              <a:buAutoNum type="arabicPeriod"/>
            </a:pPr>
            <a:r>
              <a:rPr lang="zh-CN" altLang="en-US" sz="2400" dirty="0" smtClean="0"/>
              <a:t>找出所有的因和果</a:t>
            </a:r>
            <a:endParaRPr lang="en-US" altLang="zh-CN" sz="2400" dirty="0" smtClean="0"/>
          </a:p>
          <a:p>
            <a:pPr marL="914400" lvl="1" indent="-457200" eaLnBrk="1" hangingPunct="1">
              <a:buFont typeface="+mj-lt"/>
              <a:buAutoNum type="arabicPeriod"/>
            </a:pPr>
            <a:r>
              <a:rPr lang="zh-CN" altLang="en-US" sz="2400" dirty="0" smtClean="0"/>
              <a:t>例：确定因果存在的组合有多少种。假如有</a:t>
            </a:r>
            <a:r>
              <a:rPr lang="en-US" altLang="zh-CN" sz="2400" dirty="0" smtClean="0"/>
              <a:t>n</a:t>
            </a:r>
            <a:r>
              <a:rPr lang="zh-CN" altLang="en-US" sz="2400" dirty="0" smtClean="0"/>
              <a:t>个条件，每个条件有两个取值</a:t>
            </a:r>
            <a:r>
              <a:rPr lang="en-US" altLang="zh-CN" sz="2400" dirty="0" smtClean="0"/>
              <a:t>2</a:t>
            </a:r>
            <a:r>
              <a:rPr lang="zh-CN" altLang="en-US" sz="2400" dirty="0" smtClean="0"/>
              <a:t>个取值（</a:t>
            </a:r>
            <a:r>
              <a:rPr lang="en-US" altLang="zh-CN" sz="2400" dirty="0" smtClean="0"/>
              <a:t>Y,N</a:t>
            </a:r>
            <a:r>
              <a:rPr lang="zh-CN" altLang="en-US" sz="2400" dirty="0" smtClean="0"/>
              <a:t>）</a:t>
            </a:r>
            <a:r>
              <a:rPr lang="en-US" altLang="zh-CN" sz="2400" dirty="0" smtClean="0"/>
              <a:t>,</a:t>
            </a:r>
            <a:r>
              <a:rPr lang="zh-CN" altLang="en-US" sz="2400" dirty="0" smtClean="0"/>
              <a:t>故有</a:t>
            </a:r>
            <a:r>
              <a:rPr lang="en-US" altLang="zh-CN" sz="2400" dirty="0" smtClean="0"/>
              <a:t>2</a:t>
            </a:r>
            <a:r>
              <a:rPr lang="en-US" altLang="zh-CN" sz="2400" baseline="30000" dirty="0" smtClean="0"/>
              <a:t>n</a:t>
            </a:r>
            <a:r>
              <a:rPr lang="zh-CN" altLang="en-US" sz="2400" dirty="0" smtClean="0"/>
              <a:t>种组合</a:t>
            </a:r>
            <a:endParaRPr lang="en-US" altLang="zh-CN" sz="2400" dirty="0" smtClean="0"/>
          </a:p>
          <a:p>
            <a:pPr marL="914400" lvl="1" indent="-457200" eaLnBrk="1" hangingPunct="1">
              <a:buFont typeface="+mj-lt"/>
              <a:buAutoNum type="arabicPeriod"/>
            </a:pPr>
            <a:r>
              <a:rPr lang="zh-CN" altLang="en-US" sz="2400" dirty="0" smtClean="0"/>
              <a:t>列出所有组合，得到初始判定表。</a:t>
            </a:r>
            <a:endParaRPr lang="en-US" altLang="zh-CN" sz="2400" dirty="0" smtClean="0"/>
          </a:p>
          <a:p>
            <a:pPr marL="914400" lvl="1" indent="-457200" eaLnBrk="1" hangingPunct="1">
              <a:buFont typeface="+mj-lt"/>
              <a:buAutoNum type="arabicPeriod"/>
            </a:pPr>
            <a:r>
              <a:rPr lang="zh-CN" altLang="en-US" sz="2400" dirty="0" smtClean="0"/>
              <a:t>竖着执行，把初始判定表中不可能的情况全部去除，剩下的就是最终判定表</a:t>
            </a:r>
            <a:endParaRPr lang="en-US" altLang="zh-CN" sz="2400" dirty="0" smtClean="0"/>
          </a:p>
          <a:p>
            <a:pPr marL="914400" lvl="1" indent="-457200" eaLnBrk="1" hangingPunct="1">
              <a:buFont typeface="+mj-lt"/>
              <a:buAutoNum type="arabicPeriod"/>
            </a:pPr>
            <a:endParaRPr lang="zh-CN" altLang="en-US" sz="2400" dirty="0" smtClean="0"/>
          </a:p>
        </p:txBody>
      </p:sp>
      <p:pic>
        <p:nvPicPr>
          <p:cNvPr id="96258" name="Picture 2"/>
          <p:cNvPicPr>
            <a:picLocks noChangeAspect="1" noChangeArrowheads="1"/>
          </p:cNvPicPr>
          <p:nvPr/>
        </p:nvPicPr>
        <p:blipFill>
          <a:blip r:embed="rId2" cstate="print"/>
          <a:srcRect/>
          <a:stretch>
            <a:fillRect/>
          </a:stretch>
        </p:blipFill>
        <p:spPr bwMode="auto">
          <a:xfrm>
            <a:off x="2537891" y="4193042"/>
            <a:ext cx="4572000" cy="17526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判定表</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示例</a:t>
            </a:r>
          </a:p>
        </p:txBody>
      </p:sp>
      <p:sp>
        <p:nvSpPr>
          <p:cNvPr id="82947" name="Rectangle 3"/>
          <p:cNvSpPr>
            <a:spLocks noGrp="1" noChangeArrowheads="1"/>
          </p:cNvSpPr>
          <p:nvPr>
            <p:ph type="body" idx="1"/>
          </p:nvPr>
        </p:nvSpPr>
        <p:spPr>
          <a:xfrm>
            <a:off x="2426676" y="1310054"/>
            <a:ext cx="8238393" cy="4866909"/>
          </a:xfrm>
        </p:spPr>
        <p:txBody>
          <a:bodyPr/>
          <a:lstStyle/>
          <a:p>
            <a:r>
              <a:rPr lang="zh-CN" altLang="zh-CN" sz="2400" dirty="0" smtClean="0"/>
              <a:t>有一个需求描述如下“……对于运行</a:t>
            </a:r>
            <a:r>
              <a:rPr lang="en-US" altLang="zh-CN" sz="2400" dirty="0" smtClean="0"/>
              <a:t>10</a:t>
            </a:r>
            <a:r>
              <a:rPr lang="zh-CN" altLang="zh-CN" sz="2400" dirty="0" smtClean="0"/>
              <a:t>年以上的机器、或功率大于</a:t>
            </a:r>
            <a:r>
              <a:rPr lang="en-US" altLang="zh-CN" sz="2400" dirty="0" smtClean="0"/>
              <a:t>50</a:t>
            </a:r>
            <a:r>
              <a:rPr lang="zh-CN" altLang="zh-CN" sz="2400" dirty="0" smtClean="0"/>
              <a:t>马力且维修记录不全的机器，给予全面维修，对于其他机器只进行一般维修处理</a:t>
            </a:r>
            <a:r>
              <a:rPr lang="zh-CN" altLang="en-US" sz="2400" dirty="0" smtClean="0"/>
              <a:t>”</a:t>
            </a:r>
            <a:endParaRPr lang="en-US" altLang="zh-CN" sz="2400" dirty="0" smtClean="0"/>
          </a:p>
          <a:p>
            <a:endParaRPr lang="en-US" altLang="zh-CN" sz="2400" dirty="0" smtClean="0"/>
          </a:p>
          <a:p>
            <a:pPr marL="228600" lvl="1">
              <a:spcBef>
                <a:spcPts val="1000"/>
              </a:spcBef>
            </a:pPr>
            <a:r>
              <a:rPr lang="zh-CN" altLang="zh-CN" sz="2400" dirty="0" smtClean="0"/>
              <a:t>条件桩</a:t>
            </a:r>
            <a:r>
              <a:rPr lang="zh-CN" altLang="en-US" sz="2400" dirty="0" smtClean="0"/>
              <a:t>：</a:t>
            </a:r>
            <a:r>
              <a:rPr lang="zh-CN" altLang="en-US" sz="2400" dirty="0" smtClean="0">
                <a:sym typeface="Wingdings" panose="05000000000000000000" pitchFamily="2" charset="2"/>
              </a:rPr>
              <a:t>（</a:t>
            </a:r>
            <a:r>
              <a:rPr lang="zh-CN" altLang="zh-CN" sz="2400" dirty="0" smtClean="0"/>
              <a:t>规则数：</a:t>
            </a:r>
            <a:r>
              <a:rPr lang="en-US" altLang="zh-CN" sz="2400" dirty="0" smtClean="0"/>
              <a:t>2*2*2=8</a:t>
            </a:r>
            <a:r>
              <a:rPr lang="zh-CN" altLang="en-US" sz="2400" dirty="0" smtClean="0"/>
              <a:t>）</a:t>
            </a:r>
            <a:endParaRPr lang="en-US" altLang="zh-CN" sz="2400" dirty="0" smtClean="0"/>
          </a:p>
          <a:p>
            <a:pPr lvl="1"/>
            <a:r>
              <a:rPr lang="en-US" altLang="zh-CN" sz="2400" dirty="0" smtClean="0"/>
              <a:t>10</a:t>
            </a:r>
            <a:r>
              <a:rPr lang="zh-CN" altLang="zh-CN" sz="2400" dirty="0" smtClean="0"/>
              <a:t>年以上</a:t>
            </a:r>
            <a:r>
              <a:rPr lang="en-US" altLang="zh-CN" sz="2400" dirty="0" smtClean="0"/>
              <a:t>	</a:t>
            </a:r>
            <a:endParaRPr lang="zh-CN" altLang="zh-CN" sz="2400" dirty="0" smtClean="0"/>
          </a:p>
          <a:p>
            <a:pPr lvl="1"/>
            <a:r>
              <a:rPr lang="zh-CN" altLang="zh-CN" sz="2400" dirty="0" smtClean="0"/>
              <a:t>功率大于</a:t>
            </a:r>
            <a:r>
              <a:rPr lang="en-US" altLang="zh-CN" sz="2400" dirty="0" smtClean="0"/>
              <a:t>50</a:t>
            </a:r>
            <a:r>
              <a:rPr lang="zh-CN" altLang="zh-CN" sz="2400" dirty="0" smtClean="0"/>
              <a:t>马力</a:t>
            </a:r>
            <a:r>
              <a:rPr lang="en-US" altLang="zh-CN" sz="2400" dirty="0" smtClean="0"/>
              <a:t>	</a:t>
            </a:r>
            <a:endParaRPr lang="zh-CN" altLang="zh-CN" sz="2400" dirty="0" smtClean="0"/>
          </a:p>
          <a:p>
            <a:pPr lvl="1"/>
            <a:r>
              <a:rPr lang="zh-CN" altLang="zh-CN" sz="2400" dirty="0" smtClean="0"/>
              <a:t>维修记录不全</a:t>
            </a:r>
          </a:p>
          <a:p>
            <a:r>
              <a:rPr lang="zh-CN" altLang="en-US" sz="2400" dirty="0" smtClean="0"/>
              <a:t>动作桩：</a:t>
            </a:r>
            <a:endParaRPr lang="en-US" altLang="zh-CN" sz="2400" dirty="0" smtClean="0"/>
          </a:p>
          <a:p>
            <a:pPr lvl="1"/>
            <a:r>
              <a:rPr lang="zh-CN" altLang="en-US" sz="2400" dirty="0" smtClean="0"/>
              <a:t>全面维修</a:t>
            </a:r>
            <a:endParaRPr lang="en-US" altLang="zh-CN" sz="2400" dirty="0" smtClean="0"/>
          </a:p>
          <a:p>
            <a:pPr lvl="1"/>
            <a:r>
              <a:rPr lang="zh-CN" altLang="en-US" sz="2400" dirty="0" smtClean="0"/>
              <a:t>一般处理</a:t>
            </a:r>
            <a:endParaRPr lang="zh-CN" altLang="zh-CN" sz="2400" dirty="0" smtClean="0"/>
          </a:p>
          <a:p>
            <a:endParaRPr lang="zh-CN" altLang="zh-CN" sz="2400" dirty="0" smtClean="0"/>
          </a:p>
          <a:p>
            <a:pPr marL="914400" lvl="1" indent="-457200" eaLnBrk="1" hangingPunct="1">
              <a:buFont typeface="+mj-lt"/>
              <a:buAutoNum type="arabicPeriod"/>
            </a:pPr>
            <a:endParaRPr lang="en-US" altLang="zh-CN" sz="2400" b="1"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判定表</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示例</a:t>
            </a:r>
          </a:p>
        </p:txBody>
      </p:sp>
      <p:sp>
        <p:nvSpPr>
          <p:cNvPr id="82947" name="Rectangle 3"/>
          <p:cNvSpPr>
            <a:spLocks noGrp="1" noChangeArrowheads="1"/>
          </p:cNvSpPr>
          <p:nvPr>
            <p:ph type="body" idx="1"/>
          </p:nvPr>
        </p:nvSpPr>
        <p:spPr>
          <a:xfrm>
            <a:off x="2426676" y="1345223"/>
            <a:ext cx="8238393" cy="4831740"/>
          </a:xfrm>
        </p:spPr>
        <p:txBody>
          <a:bodyPr/>
          <a:lstStyle/>
          <a:p>
            <a:r>
              <a:rPr lang="zh-CN" altLang="en-US" sz="2400" dirty="0" smtClean="0"/>
              <a:t>生成判定表：</a:t>
            </a:r>
            <a:endParaRPr lang="en-US" altLang="zh-CN" sz="2400" dirty="0" smtClean="0"/>
          </a:p>
          <a:p>
            <a:endParaRPr lang="en-US" altLang="zh-CN" sz="2400" dirty="0" smtClean="0"/>
          </a:p>
          <a:p>
            <a:endParaRPr lang="en-US" altLang="zh-CN" sz="2400" dirty="0" smtClean="0"/>
          </a:p>
          <a:p>
            <a:endParaRPr lang="en-US" altLang="zh-CN" sz="2400" dirty="0" smtClean="0"/>
          </a:p>
          <a:p>
            <a:pPr>
              <a:buNone/>
            </a:pPr>
            <a:endParaRPr lang="en-US" altLang="zh-CN" sz="2400" dirty="0" smtClean="0"/>
          </a:p>
          <a:p>
            <a:pPr>
              <a:buNone/>
            </a:pPr>
            <a:endParaRPr lang="en-US" altLang="zh-CN" sz="2400" dirty="0" smtClean="0"/>
          </a:p>
          <a:p>
            <a:r>
              <a:rPr lang="zh-CN" altLang="en-US" sz="2400" dirty="0" smtClean="0"/>
              <a:t>简化判定表</a:t>
            </a:r>
            <a:endParaRPr lang="en-US" altLang="zh-CN" sz="2400" dirty="0" smtClean="0"/>
          </a:p>
          <a:p>
            <a:r>
              <a:rPr lang="zh-CN" altLang="en-US" dirty="0" smtClean="0"/>
              <a:t>简化原则：</a:t>
            </a:r>
            <a:endParaRPr lang="en-US" altLang="zh-CN" dirty="0" smtClean="0"/>
          </a:p>
          <a:p>
            <a:pPr>
              <a:buNone/>
            </a:pPr>
            <a:r>
              <a:rPr lang="en-US" altLang="zh-CN" dirty="0" smtClean="0"/>
              <a:t>     1.</a:t>
            </a:r>
            <a:r>
              <a:rPr lang="zh-CN" altLang="en-US" dirty="0" smtClean="0"/>
              <a:t>动作项一致</a:t>
            </a:r>
            <a:endParaRPr lang="en-US" altLang="zh-CN" dirty="0" smtClean="0"/>
          </a:p>
          <a:p>
            <a:pPr>
              <a:buNone/>
            </a:pPr>
            <a:r>
              <a:rPr lang="en-US" altLang="zh-CN" dirty="0" smtClean="0"/>
              <a:t>     2.</a:t>
            </a:r>
            <a:r>
              <a:rPr lang="zh-CN" altLang="en-US" dirty="0" smtClean="0"/>
              <a:t>条件项</a:t>
            </a:r>
            <a:r>
              <a:rPr lang="en-US" altLang="zh-CN" dirty="0" smtClean="0"/>
              <a:t>N-1</a:t>
            </a:r>
            <a:r>
              <a:rPr lang="zh-CN" altLang="en-US" dirty="0" smtClean="0"/>
              <a:t>相同</a:t>
            </a:r>
            <a:endParaRPr lang="en-US" altLang="zh-CN" dirty="0" smtClean="0"/>
          </a:p>
          <a:p>
            <a:endParaRPr lang="en-US" altLang="zh-CN" sz="2400" b="1" dirty="0" smtClean="0"/>
          </a:p>
        </p:txBody>
      </p:sp>
      <p:pic>
        <p:nvPicPr>
          <p:cNvPr id="72706" name="Picture 2"/>
          <p:cNvPicPr>
            <a:picLocks noChangeAspect="1" noChangeArrowheads="1"/>
          </p:cNvPicPr>
          <p:nvPr/>
        </p:nvPicPr>
        <p:blipFill>
          <a:blip r:embed="rId2" cstate="print"/>
          <a:srcRect/>
          <a:stretch>
            <a:fillRect/>
          </a:stretch>
        </p:blipFill>
        <p:spPr bwMode="auto">
          <a:xfrm>
            <a:off x="2576147" y="1864339"/>
            <a:ext cx="7161213" cy="1933575"/>
          </a:xfrm>
          <a:prstGeom prst="rect">
            <a:avLst/>
          </a:prstGeom>
          <a:noFill/>
          <a:ln w="9525">
            <a:noFill/>
            <a:miter lim="800000"/>
            <a:headEnd/>
            <a:tailEnd/>
          </a:ln>
        </p:spPr>
      </p:pic>
      <p:pic>
        <p:nvPicPr>
          <p:cNvPr id="72707" name="Picture 3"/>
          <p:cNvPicPr>
            <a:picLocks noChangeAspect="1" noChangeArrowheads="1"/>
          </p:cNvPicPr>
          <p:nvPr/>
        </p:nvPicPr>
        <p:blipFill>
          <a:blip r:embed="rId3" cstate="print"/>
          <a:srcRect/>
          <a:stretch>
            <a:fillRect/>
          </a:stretch>
        </p:blipFill>
        <p:spPr bwMode="auto">
          <a:xfrm>
            <a:off x="4940910" y="4404580"/>
            <a:ext cx="4772025" cy="195262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判定表</a:t>
            </a:r>
          </a:p>
        </p:txBody>
      </p:sp>
      <p:sp>
        <p:nvSpPr>
          <p:cNvPr id="3" name="内容占位符 2"/>
          <p:cNvSpPr>
            <a:spLocks noGrp="1"/>
          </p:cNvSpPr>
          <p:nvPr>
            <p:ph idx="1"/>
          </p:nvPr>
        </p:nvSpPr>
        <p:spPr>
          <a:xfrm>
            <a:off x="2461845" y="1362809"/>
            <a:ext cx="7939455" cy="4814154"/>
          </a:xfrm>
        </p:spPr>
        <p:txBody>
          <a:bodyPr/>
          <a:lstStyle/>
          <a:p>
            <a:pPr>
              <a:buFont typeface="Wingdings" panose="05000000000000000000" charset="0"/>
              <a:buChar char=""/>
            </a:pPr>
            <a:r>
              <a:rPr lang="zh-CN" altLang="en-US" sz="2400" dirty="0" smtClean="0"/>
              <a:t>判定表（</a:t>
            </a:r>
            <a:r>
              <a:rPr lang="en-US" altLang="zh-CN" sz="2400" dirty="0" smtClean="0"/>
              <a:t>Decision Table</a:t>
            </a:r>
            <a:r>
              <a:rPr lang="zh-CN" altLang="en-US" sz="2400" dirty="0" smtClean="0"/>
              <a:t>）是分析和表达多逻辑条件下执行不同操作的方法。它可以把复杂的逻辑关系和多种条件组合的情况表达得既具体又明确</a:t>
            </a:r>
          </a:p>
        </p:txBody>
      </p:sp>
      <p:graphicFrame>
        <p:nvGraphicFramePr>
          <p:cNvPr id="95233" name="Object 7"/>
          <p:cNvGraphicFramePr>
            <a:graphicFrameLocks noChangeAspect="1"/>
          </p:cNvGraphicFramePr>
          <p:nvPr/>
        </p:nvGraphicFramePr>
        <p:xfrm>
          <a:off x="2704324" y="2729781"/>
          <a:ext cx="7632700" cy="3208341"/>
        </p:xfrm>
        <a:graphic>
          <a:graphicData uri="http://schemas.openxmlformats.org/presentationml/2006/ole">
            <mc:AlternateContent xmlns:mc="http://schemas.openxmlformats.org/markup-compatibility/2006">
              <mc:Choice xmlns:v="urn:schemas-microsoft-com:vml" Requires="v">
                <p:oleObj spid="_x0000_s5124" name="Picture2" r:id="rId4" imgW="35004375" imgH="12344400" progId="Word.Picture.8">
                  <p:embed/>
                </p:oleObj>
              </mc:Choice>
              <mc:Fallback>
                <p:oleObj name="Picture2" r:id="rId4" imgW="35004375" imgH="12344400" progId="Word.Picture.8">
                  <p:embed/>
                  <p:pic>
                    <p:nvPicPr>
                      <p:cNvPr id="0" name="Object 7" descr="image21"/>
                      <p:cNvPicPr>
                        <a:picLocks noChangeAspect="1"/>
                      </p:cNvPicPr>
                      <p:nvPr/>
                    </p:nvPicPr>
                    <p:blipFill>
                      <a:blip r:embed="rId5"/>
                      <a:stretch>
                        <a:fillRect/>
                      </a:stretch>
                    </p:blipFill>
                    <p:spPr>
                      <a:xfrm>
                        <a:off x="2704324" y="2729781"/>
                        <a:ext cx="7632700" cy="3208341"/>
                      </a:xfrm>
                      <a:prstGeom prst="rect">
                        <a:avLst/>
                      </a:prstGeom>
                      <a:noFill/>
                      <a:ln w="9525">
                        <a:noFill/>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判定表</a:t>
            </a:r>
          </a:p>
        </p:txBody>
      </p:sp>
      <p:sp>
        <p:nvSpPr>
          <p:cNvPr id="3" name="内容占位符 2"/>
          <p:cNvSpPr>
            <a:spLocks noGrp="1"/>
          </p:cNvSpPr>
          <p:nvPr>
            <p:ph idx="1"/>
          </p:nvPr>
        </p:nvSpPr>
        <p:spPr>
          <a:xfrm>
            <a:off x="2461845" y="1362809"/>
            <a:ext cx="7939455" cy="4814154"/>
          </a:xfrm>
        </p:spPr>
        <p:txBody>
          <a:bodyPr/>
          <a:lstStyle/>
          <a:p>
            <a:pPr>
              <a:buFont typeface="Wingdings" panose="05000000000000000000" charset="0"/>
              <a:buChar char=""/>
            </a:pPr>
            <a:endParaRPr lang="en-US" altLang="zh-CN" sz="2400" dirty="0" smtClean="0"/>
          </a:p>
          <a:p>
            <a:pPr lvl="0"/>
            <a:r>
              <a:rPr lang="zh-CN" altLang="zh-CN" sz="2400" b="1" dirty="0" smtClean="0"/>
              <a:t>优点</a:t>
            </a:r>
            <a:r>
              <a:rPr lang="zh-CN" altLang="zh-CN" sz="2400" dirty="0" smtClean="0"/>
              <a:t>：</a:t>
            </a:r>
          </a:p>
          <a:p>
            <a:pPr>
              <a:buNone/>
            </a:pPr>
            <a:r>
              <a:rPr lang="zh-CN" altLang="zh-CN" sz="2400" dirty="0" smtClean="0"/>
              <a:t>它能把复杂的问题按各种可能的情况一一列举出来，简明而易于理解，也可以避免遗漏（使用各种类型的测试类型），考虑组合，而且是全排列组合。</a:t>
            </a:r>
            <a:r>
              <a:rPr lang="zh-CN" altLang="en-US" sz="2400" dirty="0" smtClean="0"/>
              <a:t>它可以把复杂的逻辑关系和多种条件组合的情况表达得既具体又明确</a:t>
            </a:r>
            <a:endParaRPr lang="en-US" altLang="zh-CN" sz="2400" dirty="0" smtClean="0"/>
          </a:p>
          <a:p>
            <a:endParaRPr lang="zh-CN" altLang="zh-CN" sz="2400" dirty="0" smtClean="0"/>
          </a:p>
          <a:p>
            <a:pPr lvl="0"/>
            <a:r>
              <a:rPr lang="zh-CN" altLang="zh-CN" sz="2400" b="1" dirty="0" smtClean="0"/>
              <a:t>缺点</a:t>
            </a:r>
            <a:r>
              <a:rPr lang="zh-CN" altLang="zh-CN" sz="2400" dirty="0" smtClean="0"/>
              <a:t>：</a:t>
            </a:r>
          </a:p>
          <a:p>
            <a:pPr>
              <a:buNone/>
            </a:pPr>
            <a:r>
              <a:rPr lang="en-US" altLang="zh-CN" sz="2400" dirty="0" smtClean="0"/>
              <a:t>	</a:t>
            </a:r>
            <a:r>
              <a:rPr lang="zh-CN" altLang="zh-CN" sz="2400" dirty="0" smtClean="0"/>
              <a:t>用例数规模大，合并存在漏测的风险。</a:t>
            </a:r>
          </a:p>
          <a:p>
            <a:pPr>
              <a:buNone/>
            </a:pPr>
            <a:r>
              <a:rPr lang="en-US" altLang="zh-CN" sz="2400" dirty="0" smtClean="0"/>
              <a:t>	</a:t>
            </a:r>
            <a:r>
              <a:rPr lang="zh-CN" altLang="zh-CN" sz="2400" dirty="0" smtClean="0"/>
              <a:t>输入和输出的逻辑关明确的用判定表，不是很明确的用因果图。</a:t>
            </a:r>
            <a:r>
              <a:rPr lang="en-US" altLang="zh-CN" sz="2400" dirty="0" smtClean="0"/>
              <a:t>	  </a:t>
            </a:r>
            <a:endParaRPr lang="zh-CN" altLang="zh-CN" sz="2400" dirty="0" smtClean="0"/>
          </a:p>
          <a:p>
            <a:pPr>
              <a:buFont typeface="Wingdings" panose="05000000000000000000" charset="0"/>
              <a:buChar char=""/>
            </a:pPr>
            <a:endParaRPr lang="zh-CN" altLang="en-US" sz="24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其它黑盒用例设计方法</a:t>
            </a:r>
          </a:p>
        </p:txBody>
      </p:sp>
      <p:sp>
        <p:nvSpPr>
          <p:cNvPr id="82947" name="Rectangle 3"/>
          <p:cNvSpPr>
            <a:spLocks noGrp="1" noChangeArrowheads="1"/>
          </p:cNvSpPr>
          <p:nvPr>
            <p:ph type="body" idx="1"/>
          </p:nvPr>
        </p:nvSpPr>
        <p:spPr>
          <a:xfrm>
            <a:off x="1881554" y="1526226"/>
            <a:ext cx="8500696" cy="4645953"/>
          </a:xfrm>
        </p:spPr>
        <p:txBody>
          <a:bodyPr>
            <a:normAutofit/>
          </a:bodyPr>
          <a:lstStyle/>
          <a:p>
            <a:pPr marL="457200" lvl="1" indent="0" eaLnBrk="1" hangingPunct="1">
              <a:buFont typeface="+mj-lt"/>
              <a:buNone/>
            </a:pPr>
            <a:r>
              <a:rPr lang="zh-CN" altLang="en-US" sz="2400" dirty="0" smtClean="0">
                <a:sym typeface="+mn-ea"/>
              </a:rPr>
              <a:t>除了等价类、边界值、错误推测法、场景法、因果图、判定表还有一些不常用到的方法</a:t>
            </a:r>
          </a:p>
          <a:p>
            <a:pPr lvl="1" eaLnBrk="1" hangingPunct="1">
              <a:buFont typeface="Wingdings" panose="05000000000000000000" charset="0"/>
              <a:buChar char=""/>
            </a:pPr>
            <a:r>
              <a:rPr lang="zh-CN" altLang="en-US" sz="2400" dirty="0" smtClean="0"/>
              <a:t>正交实验法（记名）</a:t>
            </a:r>
          </a:p>
          <a:p>
            <a:pPr lvl="1" eaLnBrk="1" hangingPunct="1">
              <a:buFont typeface="Wingdings" panose="05000000000000000000" charset="0"/>
              <a:buChar char=""/>
            </a:pPr>
            <a:endParaRPr lang="zh-CN" altLang="en-US" sz="2400" dirty="0" smtClean="0"/>
          </a:p>
          <a:p>
            <a:pPr lvl="1" eaLnBrk="1" hangingPunct="1">
              <a:buFont typeface="Wingdings" panose="05000000000000000000" charset="0"/>
              <a:buChar char=""/>
            </a:pPr>
            <a:r>
              <a:rPr lang="zh-CN" altLang="en-US" sz="2400" dirty="0" smtClean="0"/>
              <a:t>输入域测试法（记名）</a:t>
            </a:r>
          </a:p>
          <a:p>
            <a:pPr marL="457200" lvl="1" indent="0" eaLnBrk="1" hangingPunct="1">
              <a:buFont typeface="Wingdings" panose="05000000000000000000" charset="0"/>
              <a:buNone/>
            </a:pPr>
            <a:endParaRPr lang="zh-CN" altLang="en-US" sz="2400" dirty="0" smtClean="0"/>
          </a:p>
          <a:p>
            <a:pPr lvl="1" eaLnBrk="1" hangingPunct="1">
              <a:buFont typeface="Wingdings" panose="05000000000000000000" charset="0"/>
              <a:buChar char=""/>
            </a:pPr>
            <a:r>
              <a:rPr lang="zh-CN" altLang="en-US" sz="2400" dirty="0" smtClean="0"/>
              <a:t>输出域覆盖法（记名）</a:t>
            </a:r>
          </a:p>
          <a:p>
            <a:pPr lvl="1" eaLnBrk="1" hangingPunct="1">
              <a:buFont typeface="Wingdings" panose="05000000000000000000" charset="0"/>
              <a:buChar char=""/>
            </a:pPr>
            <a:endParaRPr lang="zh-CN" altLang="en-US" sz="2400" dirty="0" smtClean="0"/>
          </a:p>
          <a:p>
            <a:pPr lvl="1" eaLnBrk="1" hangingPunct="1">
              <a:buFont typeface="Wingdings" panose="05000000000000000000" charset="0"/>
              <a:buChar char=""/>
            </a:pPr>
            <a:r>
              <a:rPr lang="zh-CN" altLang="en-US" sz="2400" dirty="0" smtClean="0"/>
              <a:t>异常分析法（记名）</a:t>
            </a:r>
          </a:p>
          <a:p>
            <a:pPr lvl="1" eaLnBrk="1" hangingPunct="1">
              <a:buFont typeface="Wingdings" panose="05000000000000000000" charset="0"/>
              <a:buChar char=""/>
            </a:pPr>
            <a:endParaRPr lang="zh-CN" altLang="en-US" sz="2400" dirty="0" smtClean="0"/>
          </a:p>
          <a:p>
            <a:pPr lvl="1" eaLnBrk="1" hangingPunct="1">
              <a:buFont typeface="Wingdings" panose="05000000000000000000" charset="0"/>
              <a:buChar char=""/>
            </a:pPr>
            <a:r>
              <a:rPr lang="zh-CN" altLang="en-US" sz="2400" dirty="0" smtClean="0"/>
              <a:t>状态迁移法（了解）</a:t>
            </a:r>
          </a:p>
          <a:p>
            <a:pPr marL="457200" lvl="1" indent="0" eaLnBrk="1" hangingPunct="1">
              <a:buFont typeface="+mj-lt"/>
              <a:buNone/>
            </a:pPr>
            <a:endParaRPr lang="zh-CN" altLang="en-US" sz="24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smtClean="0">
                <a:solidFill>
                  <a:srgbClr val="00B050"/>
                </a:solidFill>
                <a:latin typeface="黑体" panose="02010609060101010101" pitchFamily="49" charset="-122"/>
                <a:ea typeface="黑体" panose="02010609060101010101" pitchFamily="49" charset="-122"/>
              </a:rPr>
              <a:t>目录</a:t>
            </a:r>
          </a:p>
        </p:txBody>
      </p:sp>
      <p:graphicFrame>
        <p:nvGraphicFramePr>
          <p:cNvPr id="7" name="图示 6"/>
          <p:cNvGraphicFramePr/>
          <p:nvPr/>
        </p:nvGraphicFramePr>
        <p:xfrm>
          <a:off x="3020695" y="2218055"/>
          <a:ext cx="6155055" cy="2407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gn="l">
              <a:lnSpc>
                <a:spcPct val="100000"/>
              </a:lnSpc>
            </a:pPr>
            <a:r>
              <a:rPr lang="zh-CN" altLang="en-US" sz="3200" dirty="0" smtClean="0">
                <a:solidFill>
                  <a:srgbClr val="00B050"/>
                </a:solidFill>
                <a:latin typeface="黑体" panose="02010609060101010101" pitchFamily="49" charset="-122"/>
                <a:ea typeface="黑体" panose="02010609060101010101" pitchFamily="49" charset="-122"/>
              </a:rPr>
              <a:t>设计</a:t>
            </a:r>
            <a:r>
              <a:rPr lang="zh-CN" altLang="en-US" sz="3200" b="0" dirty="0" smtClean="0">
                <a:solidFill>
                  <a:srgbClr val="00B050"/>
                </a:solidFill>
                <a:latin typeface="黑体" panose="02010609060101010101" pitchFamily="49" charset="-122"/>
                <a:ea typeface="黑体" panose="02010609060101010101" pitchFamily="49" charset="-122"/>
              </a:rPr>
              <a:t>方法如何选择</a:t>
            </a:r>
          </a:p>
        </p:txBody>
      </p:sp>
      <p:sp>
        <p:nvSpPr>
          <p:cNvPr id="80899" name="Rectangle 3"/>
          <p:cNvSpPr>
            <a:spLocks noGrp="1" noChangeArrowheads="1"/>
          </p:cNvSpPr>
          <p:nvPr>
            <p:ph idx="1"/>
          </p:nvPr>
        </p:nvSpPr>
        <p:spPr>
          <a:xfrm>
            <a:off x="2461747" y="1475194"/>
            <a:ext cx="8071438" cy="4864054"/>
          </a:xfrm>
        </p:spPr>
        <p:txBody>
          <a:bodyPr>
            <a:noAutofit/>
          </a:bodyPr>
          <a:lstStyle/>
          <a:p>
            <a:pPr marL="0" lvl="1" indent="0">
              <a:lnSpc>
                <a:spcPct val="150000"/>
              </a:lnSpc>
              <a:spcBef>
                <a:spcPts val="0"/>
              </a:spcBef>
              <a:buNone/>
            </a:pPr>
            <a:r>
              <a:rPr lang="en-US" altLang="zh-CN" dirty="0" smtClean="0"/>
              <a:t>1. </a:t>
            </a:r>
            <a:r>
              <a:rPr lang="zh-CN" altLang="en-US" dirty="0" smtClean="0"/>
              <a:t>当遇到需要输入数据时，首先</a:t>
            </a:r>
            <a:r>
              <a:rPr lang="zh-CN" altLang="en-US" dirty="0"/>
              <a:t>进行等价</a:t>
            </a:r>
            <a:r>
              <a:rPr lang="zh-CN" altLang="en-US" dirty="0" smtClean="0"/>
              <a:t>类和边界值，这</a:t>
            </a:r>
            <a:r>
              <a:rPr lang="zh-CN" altLang="en-US" dirty="0"/>
              <a:t>是减少工作量和提高测试</a:t>
            </a:r>
            <a:r>
              <a:rPr lang="zh-CN" altLang="en-US" dirty="0" smtClean="0"/>
              <a:t>效率最</a:t>
            </a:r>
            <a:r>
              <a:rPr lang="zh-CN" altLang="en-US" dirty="0"/>
              <a:t>有效</a:t>
            </a:r>
            <a:r>
              <a:rPr lang="zh-CN" altLang="en-US" dirty="0" smtClean="0"/>
              <a:t>方法</a:t>
            </a:r>
            <a:endParaRPr lang="en-US" altLang="zh-CN" dirty="0" smtClean="0"/>
          </a:p>
          <a:p>
            <a:pPr marL="0" lvl="1" indent="0">
              <a:lnSpc>
                <a:spcPct val="150000"/>
              </a:lnSpc>
              <a:buNone/>
            </a:pPr>
            <a:r>
              <a:rPr lang="en-US" altLang="zh-CN" dirty="0" smtClean="0"/>
              <a:t>2. </a:t>
            </a:r>
            <a:r>
              <a:rPr lang="zh-CN" altLang="en-US" dirty="0" smtClean="0"/>
              <a:t>用错误推测法再追加一些测试用例</a:t>
            </a:r>
            <a:endParaRPr lang="en-US" altLang="zh-CN" dirty="0" smtClean="0"/>
          </a:p>
          <a:p>
            <a:pPr marL="0" lvl="1" indent="0">
              <a:lnSpc>
                <a:spcPct val="150000"/>
              </a:lnSpc>
              <a:buNone/>
            </a:pPr>
            <a:r>
              <a:rPr lang="en-US" altLang="zh-CN" dirty="0" smtClean="0"/>
              <a:t>3. </a:t>
            </a:r>
            <a:r>
              <a:rPr lang="zh-CN" altLang="en-US" dirty="0" smtClean="0"/>
              <a:t>对照程序逻辑，如果存在组合，用判定表设计用例</a:t>
            </a:r>
            <a:endParaRPr lang="en-US" altLang="zh-CN" dirty="0" smtClean="0"/>
          </a:p>
          <a:p>
            <a:pPr marL="0" lvl="1" indent="0">
              <a:lnSpc>
                <a:spcPct val="150000"/>
              </a:lnSpc>
              <a:buNone/>
            </a:pPr>
            <a:r>
              <a:rPr lang="en-US" altLang="zh-CN" dirty="0" smtClean="0"/>
              <a:t>4. </a:t>
            </a:r>
            <a:r>
              <a:rPr lang="zh-CN" altLang="en-US" dirty="0" smtClean="0"/>
              <a:t>对于业务流清晰的功能，利用场景法贯穿整个测试案例过程，再针对不同节点综合使用其他测试方法</a:t>
            </a:r>
            <a:endParaRPr lang="en-US" altLang="zh-CN" dirty="0" smtClean="0"/>
          </a:p>
          <a:p>
            <a:pPr>
              <a:lnSpc>
                <a:spcPct val="150000"/>
              </a:lnSpc>
              <a:buNone/>
            </a:pPr>
            <a:r>
              <a:rPr lang="en-US" altLang="zh-CN" dirty="0" smtClean="0">
                <a:solidFill>
                  <a:srgbClr val="FF0000"/>
                </a:solidFill>
              </a:rPr>
              <a:t>5. </a:t>
            </a:r>
            <a:r>
              <a:rPr lang="zh-CN" altLang="en-US" dirty="0" smtClean="0">
                <a:solidFill>
                  <a:srgbClr val="FF0000"/>
                </a:solidFill>
              </a:rPr>
              <a:t>测试用例的设计方法不是单独存在的</a:t>
            </a:r>
            <a:endParaRPr lang="en-US" altLang="zh-CN" dirty="0" smtClean="0"/>
          </a:p>
          <a:p>
            <a:pPr>
              <a:lnSpc>
                <a:spcPct val="150000"/>
              </a:lnSpc>
              <a:buNone/>
            </a:pPr>
            <a:r>
              <a:rPr lang="en-US" altLang="zh-CN" dirty="0" smtClean="0">
                <a:solidFill>
                  <a:srgbClr val="FF0000"/>
                </a:solidFill>
              </a:rPr>
              <a:t>6. </a:t>
            </a:r>
            <a:r>
              <a:rPr lang="zh-CN" altLang="en-US" dirty="0" smtClean="0">
                <a:solidFill>
                  <a:srgbClr val="FF0000"/>
                </a:solidFill>
              </a:rPr>
              <a:t>在实际测试中，往往是综合使用各种方法</a:t>
            </a:r>
            <a:r>
              <a:rPr lang="zh-CN" altLang="en-US" dirty="0" smtClean="0"/>
              <a:t>才能有效提高测试效率和测试覆盖度。</a:t>
            </a:r>
            <a:endParaRPr lang="en-US" altLang="zh-CN"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679065" y="1319765"/>
          <a:ext cx="6988810" cy="5257800"/>
        </p:xfrm>
        <a:graphic>
          <a:graphicData uri="http://schemas.openxmlformats.org/drawingml/2006/table">
            <a:tbl>
              <a:tblPr firstRow="1" bandRow="1">
                <a:tableStyleId>{5C22544A-7EE6-4342-B048-85BDC9FD1C3A}</a:tableStyleId>
              </a:tblPr>
              <a:tblGrid>
                <a:gridCol w="1386205"/>
                <a:gridCol w="5602605"/>
              </a:tblGrid>
              <a:tr h="475681">
                <a:tc>
                  <a:txBody>
                    <a:bodyPr/>
                    <a:lstStyle/>
                    <a:p>
                      <a:pPr algn="ctr">
                        <a:lnSpc>
                          <a:spcPct val="150000"/>
                        </a:lnSpc>
                      </a:pPr>
                      <a:r>
                        <a:rPr lang="zh-CN" altLang="en-US" sz="1800" b="1" dirty="0" smtClean="0">
                          <a:solidFill>
                            <a:schemeClr val="tx1"/>
                          </a:solidFill>
                          <a:latin typeface="+mn-ea"/>
                          <a:ea typeface="+mn-ea"/>
                        </a:rPr>
                        <a:t>用例编号</a:t>
                      </a:r>
                      <a:endParaRPr lang="en-US" altLang="zh-CN" sz="1800" b="1" dirty="0" smtClean="0">
                        <a:solidFill>
                          <a:schemeClr val="tx1"/>
                        </a:solidFill>
                        <a:latin typeface="+mn-ea"/>
                        <a:ea typeface="+mn-ea"/>
                      </a:endParaRPr>
                    </a:p>
                  </a:txBody>
                  <a:tcPr>
                    <a:solidFill>
                      <a:schemeClr val="accent6"/>
                    </a:solidFill>
                  </a:tcPr>
                </a:tc>
                <a:tc>
                  <a:txBody>
                    <a:bodyPr/>
                    <a:lstStyle/>
                    <a:p>
                      <a:pPr>
                        <a:lnSpc>
                          <a:spcPct val="150000"/>
                        </a:lnSpc>
                      </a:pPr>
                      <a:r>
                        <a:rPr lang="en-US" altLang="zh-CN" sz="1800" b="0" dirty="0" smtClean="0">
                          <a:solidFill>
                            <a:schemeClr val="tx1"/>
                          </a:solidFill>
                          <a:latin typeface="+mn-ea"/>
                          <a:ea typeface="+mn-ea"/>
                        </a:rPr>
                        <a:t>N259_ST_FileUp_FlashFile_002</a:t>
                      </a:r>
                      <a:endParaRPr lang="zh-CN" altLang="en-US" sz="1800" b="0" dirty="0">
                        <a:solidFill>
                          <a:schemeClr val="tx1"/>
                        </a:solidFill>
                        <a:latin typeface="+mn-ea"/>
                        <a:ea typeface="+mn-ea"/>
                      </a:endParaRPr>
                    </a:p>
                  </a:txBody>
                  <a:tcPr>
                    <a:solidFill>
                      <a:schemeClr val="accent6"/>
                    </a:solidFill>
                  </a:tcPr>
                </a:tc>
              </a:tr>
              <a:tr h="475681">
                <a:tc>
                  <a:txBody>
                    <a:bodyPr/>
                    <a:lstStyle/>
                    <a:p>
                      <a:pPr algn="ctr">
                        <a:lnSpc>
                          <a:spcPct val="150000"/>
                        </a:lnSpc>
                      </a:pPr>
                      <a:r>
                        <a:rPr lang="zh-CN" altLang="en-US" sz="1800" b="1" dirty="0" smtClean="0">
                          <a:latin typeface="+mn-ea"/>
                          <a:ea typeface="+mn-ea"/>
                        </a:rPr>
                        <a:t>测试项目</a:t>
                      </a:r>
                      <a:endParaRPr lang="zh-CN" altLang="en-US" sz="1800" b="1" dirty="0">
                        <a:latin typeface="+mn-ea"/>
                        <a:ea typeface="+mn-ea"/>
                      </a:endParaRPr>
                    </a:p>
                  </a:txBody>
                  <a:tcPr>
                    <a:solidFill>
                      <a:schemeClr val="accent6"/>
                    </a:solidFill>
                  </a:tcPr>
                </a:tc>
                <a:tc>
                  <a:txBody>
                    <a:bodyPr/>
                    <a:lstStyle/>
                    <a:p>
                      <a:pPr>
                        <a:lnSpc>
                          <a:spcPct val="150000"/>
                        </a:lnSpc>
                      </a:pPr>
                      <a:r>
                        <a:rPr lang="zh-CN" altLang="en-US" sz="1800" dirty="0" smtClean="0">
                          <a:latin typeface="+mn-ea"/>
                          <a:ea typeface="+mn-ea"/>
                        </a:rPr>
                        <a:t>测试上传视频文件</a:t>
                      </a:r>
                      <a:endParaRPr lang="zh-CN" altLang="en-US" sz="1800" dirty="0">
                        <a:latin typeface="+mn-ea"/>
                        <a:ea typeface="+mn-ea"/>
                      </a:endParaRPr>
                    </a:p>
                  </a:txBody>
                  <a:tcPr>
                    <a:solidFill>
                      <a:schemeClr val="accent6"/>
                    </a:solidFill>
                  </a:tcPr>
                </a:tc>
              </a:tr>
              <a:tr h="476216">
                <a:tc>
                  <a:txBody>
                    <a:bodyPr/>
                    <a:lstStyle/>
                    <a:p>
                      <a:pPr algn="ctr">
                        <a:lnSpc>
                          <a:spcPct val="150000"/>
                        </a:lnSpc>
                      </a:pPr>
                      <a:r>
                        <a:rPr lang="zh-CN" altLang="en-US" sz="1800" b="1" dirty="0" smtClean="0">
                          <a:latin typeface="+mn-ea"/>
                          <a:ea typeface="+mn-ea"/>
                        </a:rPr>
                        <a:t>测试标题</a:t>
                      </a:r>
                      <a:endParaRPr lang="zh-CN" altLang="en-US" sz="1800" b="1" dirty="0">
                        <a:latin typeface="+mn-ea"/>
                        <a:ea typeface="+mn-ea"/>
                      </a:endParaRPr>
                    </a:p>
                  </a:txBody>
                  <a:tcPr>
                    <a:solidFill>
                      <a:schemeClr val="accent6"/>
                    </a:solidFill>
                  </a:tcPr>
                </a:tc>
                <a:tc>
                  <a:txBody>
                    <a:bodyPr/>
                    <a:lstStyle/>
                    <a:p>
                      <a:pPr>
                        <a:lnSpc>
                          <a:spcPct val="150000"/>
                        </a:lnSpc>
                      </a:pPr>
                      <a:r>
                        <a:rPr lang="zh-CN" altLang="en-US" sz="1800" dirty="0" smtClean="0">
                          <a:latin typeface="+mn-ea"/>
                          <a:ea typeface="+mn-ea"/>
                        </a:rPr>
                        <a:t>验证：上传小于</a:t>
                      </a:r>
                      <a:r>
                        <a:rPr lang="en-US" altLang="zh-CN" sz="1800" dirty="0" smtClean="0">
                          <a:latin typeface="+mn-ea"/>
                          <a:ea typeface="+mn-ea"/>
                        </a:rPr>
                        <a:t>10M</a:t>
                      </a:r>
                      <a:r>
                        <a:rPr lang="zh-CN" altLang="en-US" sz="1800" dirty="0" smtClean="0">
                          <a:latin typeface="+mn-ea"/>
                          <a:ea typeface="+mn-ea"/>
                        </a:rPr>
                        <a:t>的</a:t>
                      </a:r>
                      <a:r>
                        <a:rPr lang="en-US" altLang="zh-CN" sz="1800" dirty="0" smtClean="0">
                          <a:latin typeface="+mn-ea"/>
                          <a:ea typeface="+mn-ea"/>
                        </a:rPr>
                        <a:t>Flash</a:t>
                      </a:r>
                      <a:r>
                        <a:rPr lang="zh-CN" altLang="en-US" sz="1800" dirty="0" smtClean="0">
                          <a:latin typeface="+mn-ea"/>
                          <a:ea typeface="+mn-ea"/>
                        </a:rPr>
                        <a:t>文件</a:t>
                      </a:r>
                      <a:endParaRPr lang="zh-CN" altLang="en-US" sz="1800" dirty="0">
                        <a:latin typeface="+mn-ea"/>
                        <a:ea typeface="+mn-ea"/>
                      </a:endParaRPr>
                    </a:p>
                  </a:txBody>
                  <a:tcPr>
                    <a:solidFill>
                      <a:schemeClr val="accent6"/>
                    </a:solidFill>
                  </a:tcPr>
                </a:tc>
              </a:tr>
              <a:tr h="471936">
                <a:tc>
                  <a:txBody>
                    <a:bodyPr/>
                    <a:lstStyle/>
                    <a:p>
                      <a:pPr algn="ctr">
                        <a:lnSpc>
                          <a:spcPct val="150000"/>
                        </a:lnSpc>
                      </a:pPr>
                      <a:r>
                        <a:rPr lang="zh-CN" altLang="en-US" sz="1800" b="1" dirty="0" smtClean="0">
                          <a:latin typeface="+mn-ea"/>
                          <a:ea typeface="+mn-ea"/>
                        </a:rPr>
                        <a:t>优先级</a:t>
                      </a:r>
                      <a:endParaRPr lang="zh-CN" altLang="en-US" sz="1800" b="1" dirty="0">
                        <a:latin typeface="+mn-ea"/>
                        <a:ea typeface="+mn-ea"/>
                      </a:endParaRPr>
                    </a:p>
                  </a:txBody>
                  <a:tcPr>
                    <a:solidFill>
                      <a:schemeClr val="accent6"/>
                    </a:solidFill>
                  </a:tcPr>
                </a:tc>
                <a:tc>
                  <a:txBody>
                    <a:bodyPr/>
                    <a:lstStyle/>
                    <a:p>
                      <a:pPr>
                        <a:lnSpc>
                          <a:spcPct val="150000"/>
                        </a:lnSpc>
                      </a:pPr>
                      <a:r>
                        <a:rPr lang="zh-CN" altLang="en-US" sz="1800" dirty="0" smtClean="0">
                          <a:latin typeface="+mn-ea"/>
                          <a:ea typeface="+mn-ea"/>
                        </a:rPr>
                        <a:t>高</a:t>
                      </a:r>
                      <a:endParaRPr lang="zh-CN" altLang="en-US" sz="1800" dirty="0">
                        <a:latin typeface="+mn-ea"/>
                        <a:ea typeface="+mn-ea"/>
                      </a:endParaRPr>
                    </a:p>
                  </a:txBody>
                  <a:tcPr>
                    <a:solidFill>
                      <a:schemeClr val="accent6"/>
                    </a:solidFill>
                  </a:tcPr>
                </a:tc>
              </a:tr>
              <a:tr h="475681">
                <a:tc>
                  <a:txBody>
                    <a:bodyPr/>
                    <a:lstStyle/>
                    <a:p>
                      <a:pPr algn="ctr">
                        <a:lnSpc>
                          <a:spcPct val="150000"/>
                        </a:lnSpc>
                      </a:pPr>
                      <a:r>
                        <a:rPr lang="zh-CN" altLang="en-US" sz="1800" b="1" dirty="0" smtClean="0">
                          <a:latin typeface="+mn-ea"/>
                          <a:ea typeface="+mn-ea"/>
                        </a:rPr>
                        <a:t>预置条件</a:t>
                      </a:r>
                      <a:endParaRPr lang="zh-CN" altLang="en-US" sz="1800" b="1" dirty="0">
                        <a:latin typeface="+mn-ea"/>
                        <a:ea typeface="+mn-ea"/>
                      </a:endParaRPr>
                    </a:p>
                  </a:txBody>
                  <a:tcPr>
                    <a:solidFill>
                      <a:schemeClr val="accent6"/>
                    </a:solidFill>
                  </a:tcPr>
                </a:tc>
                <a:tc>
                  <a:txBody>
                    <a:bodyPr/>
                    <a:lstStyle/>
                    <a:p>
                      <a:pPr>
                        <a:lnSpc>
                          <a:spcPct val="150000"/>
                        </a:lnSpc>
                      </a:pPr>
                      <a:r>
                        <a:rPr lang="zh-CN" altLang="en-US" sz="1800" dirty="0" smtClean="0">
                          <a:latin typeface="+mn-ea"/>
                          <a:ea typeface="+mn-ea"/>
                        </a:rPr>
                        <a:t>存在</a:t>
                      </a:r>
                      <a:r>
                        <a:rPr lang="en-US" altLang="zh-CN" sz="1800" dirty="0" smtClean="0">
                          <a:latin typeface="+mn-ea"/>
                          <a:ea typeface="+mn-ea"/>
                        </a:rPr>
                        <a:t>Flash</a:t>
                      </a:r>
                      <a:r>
                        <a:rPr lang="zh-CN" altLang="en-US" sz="1800" dirty="0" smtClean="0">
                          <a:latin typeface="+mn-ea"/>
                          <a:ea typeface="+mn-ea"/>
                        </a:rPr>
                        <a:t>文件（小于</a:t>
                      </a:r>
                      <a:r>
                        <a:rPr lang="en-US" altLang="zh-CN" sz="1800" dirty="0" smtClean="0">
                          <a:latin typeface="+mn-ea"/>
                          <a:ea typeface="+mn-ea"/>
                        </a:rPr>
                        <a:t>10M</a:t>
                      </a:r>
                      <a:r>
                        <a:rPr lang="zh-CN" altLang="en-US" sz="1800" dirty="0" smtClean="0">
                          <a:latin typeface="+mn-ea"/>
                          <a:ea typeface="+mn-ea"/>
                        </a:rPr>
                        <a:t>）</a:t>
                      </a:r>
                      <a:endParaRPr lang="zh-CN" altLang="en-US" sz="1800" dirty="0">
                        <a:latin typeface="+mn-ea"/>
                        <a:ea typeface="+mn-ea"/>
                      </a:endParaRPr>
                    </a:p>
                  </a:txBody>
                  <a:tcPr>
                    <a:solidFill>
                      <a:schemeClr val="accent6"/>
                    </a:solidFill>
                  </a:tcPr>
                </a:tc>
              </a:tr>
              <a:tr h="476216">
                <a:tc>
                  <a:txBody>
                    <a:bodyPr/>
                    <a:lstStyle/>
                    <a:p>
                      <a:pPr algn="ctr">
                        <a:lnSpc>
                          <a:spcPct val="150000"/>
                        </a:lnSpc>
                      </a:pPr>
                      <a:r>
                        <a:rPr lang="zh-CN" altLang="en-US" sz="1800" b="1" dirty="0" smtClean="0">
                          <a:latin typeface="+mn-ea"/>
                          <a:ea typeface="+mn-ea"/>
                        </a:rPr>
                        <a:t>输入数据</a:t>
                      </a:r>
                      <a:endParaRPr lang="zh-CN" altLang="en-US" sz="1800" b="1" dirty="0">
                        <a:latin typeface="+mn-ea"/>
                        <a:ea typeface="+mn-ea"/>
                      </a:endParaRPr>
                    </a:p>
                  </a:txBody>
                  <a:tcPr>
                    <a:solidFill>
                      <a:schemeClr val="accent6"/>
                    </a:solidFill>
                  </a:tcPr>
                </a:tc>
                <a:tc>
                  <a:txBody>
                    <a:bodyPr/>
                    <a:lstStyle/>
                    <a:p>
                      <a:pPr>
                        <a:lnSpc>
                          <a:spcPct val="150000"/>
                        </a:lnSpc>
                      </a:pPr>
                      <a:r>
                        <a:rPr lang="en-US" altLang="zh-CN" sz="1800" dirty="0" smtClean="0">
                          <a:latin typeface="+mn-ea"/>
                          <a:ea typeface="+mn-ea"/>
                        </a:rPr>
                        <a:t>Flash</a:t>
                      </a:r>
                      <a:r>
                        <a:rPr lang="zh-CN" altLang="en-US" sz="1800" dirty="0" smtClean="0">
                          <a:latin typeface="+mn-ea"/>
                          <a:ea typeface="+mn-ea"/>
                        </a:rPr>
                        <a:t>文件，路径</a:t>
                      </a:r>
                      <a:r>
                        <a:rPr lang="en-US" altLang="zh-CN" sz="1800" dirty="0" smtClean="0">
                          <a:latin typeface="+mn-ea"/>
                          <a:ea typeface="+mn-ea"/>
                        </a:rPr>
                        <a:t>D:\test\file1.flash</a:t>
                      </a:r>
                    </a:p>
                  </a:txBody>
                  <a:tcPr>
                    <a:solidFill>
                      <a:schemeClr val="accent6"/>
                    </a:solidFill>
                  </a:tcPr>
                </a:tc>
              </a:tr>
              <a:tr h="1253679">
                <a:tc>
                  <a:txBody>
                    <a:bodyPr/>
                    <a:lstStyle/>
                    <a:p>
                      <a:pPr algn="ctr">
                        <a:lnSpc>
                          <a:spcPct val="150000"/>
                        </a:lnSpc>
                      </a:pPr>
                      <a:r>
                        <a:rPr lang="zh-CN" altLang="en-US" sz="1800" b="1" dirty="0" smtClean="0">
                          <a:latin typeface="+mn-ea"/>
                          <a:ea typeface="+mn-ea"/>
                        </a:rPr>
                        <a:t>执行步骤</a:t>
                      </a:r>
                      <a:endParaRPr lang="zh-CN" altLang="en-US" sz="1800" b="1" dirty="0">
                        <a:latin typeface="+mn-ea"/>
                        <a:ea typeface="+mn-ea"/>
                      </a:endParaRPr>
                    </a:p>
                  </a:txBody>
                  <a:tcPr>
                    <a:solidFill>
                      <a:schemeClr val="accent6"/>
                    </a:solidFill>
                  </a:tcPr>
                </a:tc>
                <a:tc>
                  <a:txBody>
                    <a:bodyPr/>
                    <a:lstStyle/>
                    <a:p>
                      <a:pPr>
                        <a:lnSpc>
                          <a:spcPct val="150000"/>
                        </a:lnSpc>
                      </a:pPr>
                      <a:r>
                        <a:rPr lang="en-US" altLang="zh-CN" sz="1800" dirty="0" smtClean="0">
                          <a:latin typeface="+mn-ea"/>
                          <a:ea typeface="+mn-ea"/>
                        </a:rPr>
                        <a:t>1.</a:t>
                      </a:r>
                      <a:r>
                        <a:rPr lang="zh-CN" altLang="en-US" sz="1800" dirty="0" smtClean="0">
                          <a:latin typeface="+mn-ea"/>
                          <a:ea typeface="+mn-ea"/>
                        </a:rPr>
                        <a:t>进入上传界面</a:t>
                      </a:r>
                      <a:endParaRPr lang="en-US" altLang="zh-CN" sz="1800" dirty="0" smtClean="0">
                        <a:latin typeface="+mn-ea"/>
                        <a:ea typeface="+mn-ea"/>
                      </a:endParaRPr>
                    </a:p>
                    <a:p>
                      <a:pPr>
                        <a:lnSpc>
                          <a:spcPct val="150000"/>
                        </a:lnSpc>
                      </a:pPr>
                      <a:r>
                        <a:rPr lang="en-US" altLang="zh-CN" sz="1800" dirty="0" smtClean="0">
                          <a:latin typeface="+mn-ea"/>
                          <a:ea typeface="+mn-ea"/>
                        </a:rPr>
                        <a:t>2.</a:t>
                      </a:r>
                      <a:r>
                        <a:rPr lang="zh-CN" altLang="en-US" sz="1800" dirty="0" smtClean="0">
                          <a:latin typeface="+mn-ea"/>
                          <a:ea typeface="+mn-ea"/>
                        </a:rPr>
                        <a:t>选择上传的文件</a:t>
                      </a:r>
                      <a:endParaRPr lang="en-US" altLang="zh-CN" sz="1800" dirty="0" smtClean="0">
                        <a:latin typeface="+mn-ea"/>
                        <a:ea typeface="+mn-ea"/>
                      </a:endParaRPr>
                    </a:p>
                    <a:p>
                      <a:pPr>
                        <a:lnSpc>
                          <a:spcPct val="150000"/>
                        </a:lnSpc>
                      </a:pPr>
                      <a:r>
                        <a:rPr lang="en-US" altLang="zh-CN" sz="1800" dirty="0" smtClean="0">
                          <a:latin typeface="+mn-ea"/>
                          <a:ea typeface="+mn-ea"/>
                        </a:rPr>
                        <a:t>3.</a:t>
                      </a:r>
                      <a:r>
                        <a:rPr lang="zh-CN" altLang="en-US" sz="1800" dirty="0" smtClean="0">
                          <a:latin typeface="+mn-ea"/>
                          <a:ea typeface="+mn-ea"/>
                        </a:rPr>
                        <a:t>点击“上传”按钮</a:t>
                      </a:r>
                      <a:endParaRPr lang="zh-CN" altLang="en-US" sz="1800" dirty="0">
                        <a:latin typeface="+mn-ea"/>
                        <a:ea typeface="+mn-ea"/>
                      </a:endParaRPr>
                    </a:p>
                  </a:txBody>
                  <a:tcPr>
                    <a:solidFill>
                      <a:schemeClr val="accent6"/>
                    </a:solidFill>
                  </a:tcPr>
                </a:tc>
              </a:tr>
              <a:tr h="865215">
                <a:tc>
                  <a:txBody>
                    <a:bodyPr/>
                    <a:lstStyle/>
                    <a:p>
                      <a:pPr algn="ctr">
                        <a:lnSpc>
                          <a:spcPct val="150000"/>
                        </a:lnSpc>
                      </a:pPr>
                      <a:r>
                        <a:rPr lang="zh-CN" altLang="en-US" sz="1800" b="1" dirty="0" smtClean="0">
                          <a:latin typeface="+mn-ea"/>
                          <a:ea typeface="+mn-ea"/>
                        </a:rPr>
                        <a:t>预期结果</a:t>
                      </a:r>
                      <a:endParaRPr lang="zh-CN" altLang="en-US" sz="1800" b="1" dirty="0">
                        <a:latin typeface="+mn-ea"/>
                        <a:ea typeface="+mn-ea"/>
                      </a:endParaRPr>
                    </a:p>
                  </a:txBody>
                  <a:tcPr>
                    <a:solidFill>
                      <a:schemeClr val="accent6"/>
                    </a:solidFill>
                  </a:tcPr>
                </a:tc>
                <a:tc>
                  <a:txBody>
                    <a:bodyPr/>
                    <a:lstStyle/>
                    <a:p>
                      <a:pPr>
                        <a:lnSpc>
                          <a:spcPct val="150000"/>
                        </a:lnSpc>
                      </a:pPr>
                      <a:r>
                        <a:rPr lang="en-US" altLang="zh-CN" sz="1800" dirty="0" smtClean="0">
                          <a:latin typeface="+mn-ea"/>
                          <a:ea typeface="+mn-ea"/>
                        </a:rPr>
                        <a:t>1.</a:t>
                      </a:r>
                      <a:r>
                        <a:rPr lang="zh-CN" altLang="en-US" sz="1800" dirty="0" smtClean="0">
                          <a:latin typeface="+mn-ea"/>
                          <a:ea typeface="+mn-ea"/>
                        </a:rPr>
                        <a:t>提示上传成功 </a:t>
                      </a:r>
                      <a:endParaRPr lang="en-US" altLang="zh-CN" sz="1800" dirty="0" smtClean="0">
                        <a:latin typeface="+mn-ea"/>
                        <a:ea typeface="+mn-ea"/>
                      </a:endParaRPr>
                    </a:p>
                    <a:p>
                      <a:pPr>
                        <a:lnSpc>
                          <a:spcPct val="150000"/>
                        </a:lnSpc>
                      </a:pPr>
                      <a:r>
                        <a:rPr lang="en-US" altLang="zh-CN" sz="1800" dirty="0" smtClean="0">
                          <a:latin typeface="+mn-ea"/>
                          <a:ea typeface="+mn-ea"/>
                        </a:rPr>
                        <a:t>2.</a:t>
                      </a:r>
                      <a:r>
                        <a:rPr lang="zh-CN" altLang="en-US" sz="1800" dirty="0" smtClean="0">
                          <a:latin typeface="+mn-ea"/>
                          <a:ea typeface="+mn-ea"/>
                        </a:rPr>
                        <a:t>检查文件是否能正常使用</a:t>
                      </a:r>
                      <a:endParaRPr lang="zh-CN" altLang="en-US" sz="1800" dirty="0">
                        <a:latin typeface="+mn-ea"/>
                        <a:ea typeface="+mn-ea"/>
                      </a:endParaRPr>
                    </a:p>
                  </a:txBody>
                  <a:tcPr>
                    <a:solidFill>
                      <a:schemeClr val="accent6"/>
                    </a:solidFill>
                  </a:tcPr>
                </a:tc>
              </a:tr>
            </a:tbl>
          </a:graphicData>
        </a:graphic>
      </p:graphicFrame>
      <p:sp>
        <p:nvSpPr>
          <p:cNvPr id="6" name="标题 1"/>
          <p:cNvSpPr>
            <a:spLocks noGrp="1"/>
          </p:cNvSpPr>
          <p:nvPr/>
        </p:nvSpPr>
        <p:spPr>
          <a:xfrm>
            <a:off x="1523968" y="527913"/>
            <a:ext cx="6858016" cy="6429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pPr algn="l">
              <a:lnSpc>
                <a:spcPct val="90000"/>
              </a:lnSpc>
            </a:pPr>
            <a:r>
              <a:rPr lang="zh-CN" altLang="en-US" sz="3200" dirty="0" smtClean="0">
                <a:solidFill>
                  <a:srgbClr val="00B050"/>
                </a:solidFill>
                <a:latin typeface="黑体" panose="02010609060101010101" pitchFamily="49" charset="-122"/>
                <a:ea typeface="黑体" panose="02010609060101010101" pitchFamily="49" charset="-122"/>
              </a:rPr>
              <a:t>测试用例范例</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测试用例的粒度</a:t>
            </a:r>
          </a:p>
        </p:txBody>
      </p:sp>
      <p:sp>
        <p:nvSpPr>
          <p:cNvPr id="3" name="内容占位符 2"/>
          <p:cNvSpPr>
            <a:spLocks noGrp="1"/>
          </p:cNvSpPr>
          <p:nvPr>
            <p:ph idx="1"/>
          </p:nvPr>
        </p:nvSpPr>
        <p:spPr>
          <a:xfrm>
            <a:off x="2337270" y="1928683"/>
            <a:ext cx="8116784" cy="3513754"/>
          </a:xfrm>
        </p:spPr>
        <p:txBody>
          <a:bodyPr>
            <a:normAutofit/>
          </a:bodyPr>
          <a:lstStyle/>
          <a:p>
            <a:pPr marL="457200" indent="-457200">
              <a:buFont typeface="+mj-lt"/>
              <a:buAutoNum type="arabicPeriod"/>
            </a:pPr>
            <a:r>
              <a:rPr lang="zh-CN" altLang="en-US" sz="2400" dirty="0" smtClean="0">
                <a:latin typeface="+mn-ea"/>
              </a:rPr>
              <a:t>粒度，指的是粗细程度。粒度大，就是说一个用例所涵盖的关注内容比较多，反之同理。</a:t>
            </a:r>
            <a:endParaRPr lang="en-US" altLang="zh-CN" sz="2400" dirty="0" smtClean="0">
              <a:latin typeface="+mn-ea"/>
            </a:endParaRPr>
          </a:p>
          <a:p>
            <a:pPr marL="457200" indent="-457200">
              <a:buFont typeface="+mj-lt"/>
              <a:buAutoNum type="arabicPeriod"/>
            </a:pPr>
            <a:r>
              <a:rPr lang="zh-CN" altLang="en-US" sz="2400" dirty="0" smtClean="0">
                <a:latin typeface="+mn-ea"/>
              </a:rPr>
              <a:t>用例的粒度大，则总的用例数就少，用例看起来也简洁。     </a:t>
            </a:r>
            <a:endParaRPr lang="en-US" altLang="zh-CN" sz="2400" dirty="0" smtClean="0">
              <a:latin typeface="+mn-ea"/>
            </a:endParaRPr>
          </a:p>
          <a:p>
            <a:pPr marL="457200" indent="-457200">
              <a:buFont typeface="+mj-lt"/>
              <a:buAutoNum type="arabicPeriod"/>
            </a:pPr>
            <a:r>
              <a:rPr lang="zh-CN" altLang="en-US" sz="2400" dirty="0" smtClean="0">
                <a:latin typeface="+mn-ea"/>
              </a:rPr>
              <a:t>用例的粒度小，则单条用例关注的测试点很集中，不容易遗漏，并且执行需要的时间比较好估计。</a:t>
            </a:r>
            <a:endParaRPr lang="en-US" altLang="zh-CN" sz="2400" dirty="0" smtClean="0">
              <a:latin typeface="+mn-ea"/>
            </a:endParaRPr>
          </a:p>
          <a:p>
            <a:endParaRPr lang="en-US" altLang="zh-CN" sz="2000" b="1" dirty="0" smtClean="0">
              <a:latin typeface="+mn-ea"/>
            </a:endParaRPr>
          </a:p>
          <a:p>
            <a:r>
              <a:rPr lang="zh-CN" altLang="en-US" dirty="0" smtClean="0">
                <a:solidFill>
                  <a:srgbClr val="FF0000"/>
                </a:solidFill>
                <a:latin typeface="+mn-ea"/>
              </a:rPr>
              <a:t>实际过程中是根据测试时间、项目阶段、主观</a:t>
            </a:r>
            <a:r>
              <a:rPr lang="en-US" altLang="zh-CN" dirty="0" smtClean="0">
                <a:solidFill>
                  <a:srgbClr val="FF0000"/>
                </a:solidFill>
                <a:latin typeface="+mn-ea"/>
              </a:rPr>
              <a:t>/</a:t>
            </a:r>
            <a:r>
              <a:rPr lang="zh-CN" altLang="en-US" dirty="0" smtClean="0">
                <a:solidFill>
                  <a:srgbClr val="FF0000"/>
                </a:solidFill>
                <a:latin typeface="+mn-ea"/>
              </a:rPr>
              <a:t>客观因素综合决定的</a:t>
            </a:r>
            <a:endParaRPr lang="en-US" altLang="zh-CN" dirty="0" smtClean="0">
              <a:solidFill>
                <a:srgbClr val="FF0000"/>
              </a:solidFill>
              <a:latin typeface="+mn-ea"/>
            </a:endParaRPr>
          </a:p>
          <a:p>
            <a:pPr>
              <a:buNone/>
            </a:pP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nSpc>
                <a:spcPct val="100000"/>
              </a:lnSpc>
            </a:pPr>
            <a:r>
              <a:rPr lang="zh-CN" altLang="en-US" sz="3200" dirty="0" smtClean="0">
                <a:latin typeface="黑体" panose="02010609060101010101" pitchFamily="49" charset="-122"/>
                <a:ea typeface="黑体" panose="02010609060101010101" pitchFamily="49" charset="-122"/>
              </a:rPr>
              <a:t>测试用例的更新</a:t>
            </a:r>
          </a:p>
        </p:txBody>
      </p:sp>
      <p:sp>
        <p:nvSpPr>
          <p:cNvPr id="4" name="内容占位符 3"/>
          <p:cNvSpPr>
            <a:spLocks noGrp="1"/>
          </p:cNvSpPr>
          <p:nvPr>
            <p:ph idx="1"/>
          </p:nvPr>
        </p:nvSpPr>
        <p:spPr>
          <a:xfrm>
            <a:off x="2464278" y="1569563"/>
            <a:ext cx="7658735" cy="4763135"/>
          </a:xfrm>
        </p:spPr>
        <p:txBody>
          <a:bodyPr>
            <a:normAutofit lnSpcReduction="10000"/>
          </a:bodyPr>
          <a:lstStyle/>
          <a:p>
            <a:pPr marL="0" lvl="1" indent="0">
              <a:lnSpc>
                <a:spcPct val="160000"/>
              </a:lnSpc>
              <a:spcBef>
                <a:spcPts val="0"/>
              </a:spcBef>
              <a:buNone/>
            </a:pPr>
            <a:r>
              <a:rPr lang="en-US" altLang="zh-CN" sz="2400" dirty="0" smtClean="0">
                <a:latin typeface="+mn-ea"/>
              </a:rPr>
              <a:t>1.</a:t>
            </a:r>
            <a:r>
              <a:rPr lang="zh-CN" altLang="en-US" sz="2400" dirty="0" smtClean="0">
                <a:latin typeface="+mn-ea"/>
              </a:rPr>
              <a:t>测试用例并不可能一开始就写得很完美，可能也有写错的，可能也有遗漏的测试点</a:t>
            </a:r>
            <a:endParaRPr lang="en-US" altLang="zh-CN" sz="2400" dirty="0" smtClean="0">
              <a:latin typeface="+mn-ea"/>
            </a:endParaRPr>
          </a:p>
          <a:p>
            <a:pPr marL="0" lvl="1" indent="0">
              <a:lnSpc>
                <a:spcPct val="160000"/>
              </a:lnSpc>
              <a:spcBef>
                <a:spcPts val="0"/>
              </a:spcBef>
              <a:buFont typeface="Wingdings" panose="05000000000000000000" pitchFamily="2" charset="2"/>
              <a:buChar char="p"/>
            </a:pPr>
            <a:endParaRPr lang="en-US" altLang="zh-CN" sz="2400" dirty="0" smtClean="0">
              <a:latin typeface="+mn-ea"/>
            </a:endParaRPr>
          </a:p>
          <a:p>
            <a:pPr marL="0" lvl="1" indent="0">
              <a:lnSpc>
                <a:spcPct val="160000"/>
              </a:lnSpc>
              <a:spcBef>
                <a:spcPts val="0"/>
              </a:spcBef>
              <a:buNone/>
            </a:pPr>
            <a:r>
              <a:rPr lang="en-US" altLang="zh-CN" sz="2400" dirty="0" smtClean="0">
                <a:latin typeface="+mn-ea"/>
              </a:rPr>
              <a:t>2.</a:t>
            </a:r>
            <a:r>
              <a:rPr lang="zh-CN" altLang="en-US" sz="2400" dirty="0" smtClean="0">
                <a:latin typeface="+mn-ea"/>
              </a:rPr>
              <a:t>随着软件的版本不断更新，软件本身的需求和规格以及设计都可能在不断的变更。</a:t>
            </a:r>
            <a:endParaRPr lang="en-US" altLang="zh-CN" sz="2400" dirty="0" smtClean="0">
              <a:latin typeface="+mn-ea"/>
            </a:endParaRPr>
          </a:p>
          <a:p>
            <a:pPr marL="0" lvl="1" indent="0">
              <a:lnSpc>
                <a:spcPct val="160000"/>
              </a:lnSpc>
              <a:spcBef>
                <a:spcPts val="0"/>
              </a:spcBef>
              <a:buFont typeface="Wingdings" panose="05000000000000000000" pitchFamily="2" charset="2"/>
              <a:buChar char="p"/>
            </a:pPr>
            <a:endParaRPr lang="en-US" altLang="zh-CN" sz="2400" dirty="0" smtClean="0">
              <a:latin typeface="+mn-ea"/>
            </a:endParaRPr>
          </a:p>
          <a:p>
            <a:pPr marL="0" lvl="1" indent="0">
              <a:lnSpc>
                <a:spcPct val="160000"/>
              </a:lnSpc>
              <a:spcBef>
                <a:spcPts val="0"/>
              </a:spcBef>
              <a:buNone/>
            </a:pPr>
            <a:r>
              <a:rPr lang="en-US" altLang="zh-CN" sz="2400" dirty="0" smtClean="0">
                <a:latin typeface="+mn-ea"/>
              </a:rPr>
              <a:t>3.</a:t>
            </a:r>
            <a:r>
              <a:rPr lang="zh-CN" altLang="en-US" sz="2400" dirty="0" smtClean="0">
                <a:latin typeface="+mn-ea"/>
              </a:rPr>
              <a:t>随着测试的不断开展，测试人员对产品的理解逐渐加深。</a:t>
            </a:r>
            <a:endParaRPr lang="en-US" altLang="zh-CN" sz="2400" dirty="0" smtClean="0">
              <a:latin typeface="+mn-ea"/>
            </a:endParaRPr>
          </a:p>
          <a:p>
            <a:pPr marL="0" lvl="1" indent="0">
              <a:lnSpc>
                <a:spcPct val="160000"/>
              </a:lnSpc>
              <a:spcBef>
                <a:spcPts val="0"/>
              </a:spcBef>
              <a:buFont typeface="Wingdings" panose="05000000000000000000" pitchFamily="2" charset="2"/>
              <a:buChar char="p"/>
            </a:pPr>
            <a:endParaRPr lang="en-US" altLang="zh-CN" sz="2400" dirty="0" smtClean="0">
              <a:latin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40977" y="1428736"/>
            <a:ext cx="7130561" cy="4801314"/>
          </a:xfrm>
          <a:prstGeom prst="rect">
            <a:avLst/>
          </a:prstGeom>
        </p:spPr>
        <p:txBody>
          <a:bodyPr wrap="square">
            <a:spAutoFit/>
          </a:bodyPr>
          <a:lstStyle/>
          <a:p>
            <a:pPr>
              <a:lnSpc>
                <a:spcPct val="150000"/>
              </a:lnSpc>
            </a:pPr>
            <a:r>
              <a:rPr lang="zh-CN" altLang="en-US" sz="2000" dirty="0" smtClean="0">
                <a:solidFill>
                  <a:srgbClr val="00B050"/>
                </a:solidFill>
                <a:latin typeface="华文细黑" panose="02010600040101010101" pitchFamily="2" charset="-122"/>
                <a:ea typeface="华文细黑" panose="02010600040101010101" pitchFamily="2" charset="-122"/>
              </a:rPr>
              <a:t>从上面的用例可以发现一个好的用例必须包含以下内容，俗称用例的</a:t>
            </a:r>
            <a:r>
              <a:rPr lang="zh-CN" altLang="en-US" sz="2400" b="1" dirty="0" smtClean="0">
                <a:solidFill>
                  <a:srgbClr val="00B050"/>
                </a:solidFill>
                <a:latin typeface="华文细黑" panose="02010600040101010101" pitchFamily="2" charset="-122"/>
                <a:ea typeface="华文细黑" panose="02010600040101010101" pitchFamily="2" charset="-122"/>
              </a:rPr>
              <a:t>八要素</a:t>
            </a:r>
            <a:r>
              <a:rPr lang="zh-CN" altLang="en-US" sz="2000" dirty="0" smtClean="0">
                <a:solidFill>
                  <a:srgbClr val="00B050"/>
                </a:solidFill>
                <a:latin typeface="华文细黑" panose="02010600040101010101" pitchFamily="2" charset="-122"/>
                <a:ea typeface="华文细黑" panose="02010600040101010101" pitchFamily="2" charset="-122"/>
              </a:rPr>
              <a:t>：</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1257300" lvl="2"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用例编号</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1257300" lvl="2"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用例标题</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1257300" lvl="2"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项目名称</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1257300" lvl="2"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重要级别</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1257300" lvl="2"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预置条件</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1257300" lvl="2"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测试输入</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1257300" lvl="2"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操作步骤</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1257300" lvl="2" indent="-342900">
              <a:lnSpc>
                <a:spcPct val="150000"/>
              </a:lnSpc>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预期结果</a:t>
            </a:r>
            <a:endParaRPr lang="en-US" altLang="zh-CN" sz="2000" dirty="0" smtClean="0">
              <a:solidFill>
                <a:srgbClr val="00B050"/>
              </a:solidFill>
              <a:latin typeface="华文细黑" panose="02010600040101010101" pitchFamily="2" charset="-122"/>
              <a:ea typeface="华文细黑" panose="02010600040101010101" pitchFamily="2" charset="-122"/>
            </a:endParaRPr>
          </a:p>
        </p:txBody>
      </p:sp>
      <p:sp>
        <p:nvSpPr>
          <p:cNvPr id="4" name="标题 1"/>
          <p:cNvSpPr>
            <a:spLocks noGrp="1"/>
          </p:cNvSpPr>
          <p:nvPr/>
        </p:nvSpPr>
        <p:spPr>
          <a:xfrm>
            <a:off x="1523968" y="527913"/>
            <a:ext cx="6858016" cy="6429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pPr algn="l">
              <a:lnSpc>
                <a:spcPct val="90000"/>
              </a:lnSpc>
            </a:pPr>
            <a:r>
              <a:rPr lang="zh-CN" altLang="en-US" sz="3200" dirty="0" smtClean="0">
                <a:solidFill>
                  <a:srgbClr val="00B050"/>
                </a:solidFill>
                <a:latin typeface="黑体" panose="02010609060101010101" pitchFamily="49" charset="-122"/>
                <a:ea typeface="黑体" panose="02010609060101010101" pitchFamily="49" charset="-122"/>
              </a:rPr>
              <a:t>测试用例八要素</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7512" y="1099038"/>
            <a:ext cx="7197984" cy="5188216"/>
          </a:xfrm>
          <a:prstGeom prst="rect">
            <a:avLst/>
          </a:prstGeom>
        </p:spPr>
        <p:txBody>
          <a:bodyPr wrap="square">
            <a:spAutoFit/>
          </a:bodyPr>
          <a:lstStyle/>
          <a:p>
            <a:pPr marL="285750" indent="-285750">
              <a:lnSpc>
                <a:spcPct val="150000"/>
              </a:lnSpc>
            </a:pPr>
            <a:r>
              <a:rPr lang="zh-CN" altLang="en-US" sz="2000" dirty="0" smtClean="0">
                <a:solidFill>
                  <a:srgbClr val="00B050"/>
                </a:solidFill>
                <a:latin typeface="华文细黑" panose="02010600040101010101" pitchFamily="2" charset="-122"/>
                <a:ea typeface="华文细黑" panose="02010600040101010101" pitchFamily="2" charset="-122"/>
              </a:rPr>
              <a:t>用例编号规则一般由数字和字符组合，常用的用例规则为：</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lvl="0"/>
            <a:r>
              <a:rPr lang="zh-CN" altLang="en-US" sz="2000" dirty="0" smtClean="0">
                <a:solidFill>
                  <a:srgbClr val="00B050"/>
                </a:solidFill>
                <a:latin typeface="华文细黑" panose="02010600040101010101" pitchFamily="2" charset="-122"/>
                <a:ea typeface="华文细黑" panose="02010600040101010101" pitchFamily="2" charset="-122"/>
              </a:rPr>
              <a:t>系统测试用例：产品编号</a:t>
            </a:r>
            <a:r>
              <a:rPr lang="en-US" sz="2000" dirty="0" smtClean="0">
                <a:solidFill>
                  <a:srgbClr val="00B050"/>
                </a:solidFill>
                <a:latin typeface="华文细黑" panose="02010600040101010101" pitchFamily="2" charset="-122"/>
                <a:ea typeface="华文细黑" panose="02010600040101010101" pitchFamily="2" charset="-122"/>
              </a:rPr>
              <a:t>-ST-</a:t>
            </a:r>
            <a:r>
              <a:rPr lang="zh-CN" altLang="en-US" sz="2000" dirty="0" smtClean="0">
                <a:solidFill>
                  <a:srgbClr val="00B050"/>
                </a:solidFill>
                <a:latin typeface="华文细黑" panose="02010600040101010101" pitchFamily="2" charset="-122"/>
                <a:ea typeface="华文细黑" panose="02010600040101010101" pitchFamily="2" charset="-122"/>
              </a:rPr>
              <a:t>系统测试项名</a:t>
            </a:r>
            <a:r>
              <a:rPr lang="en-US" sz="2000" dirty="0" smtClean="0">
                <a:solidFill>
                  <a:srgbClr val="00B050"/>
                </a:solidFill>
                <a:latin typeface="华文细黑" panose="02010600040101010101" pitchFamily="2" charset="-122"/>
                <a:ea typeface="华文细黑" panose="02010600040101010101" pitchFamily="2" charset="-122"/>
              </a:rPr>
              <a:t>-</a:t>
            </a:r>
            <a:r>
              <a:rPr lang="zh-CN" altLang="en-US" sz="2000" dirty="0" smtClean="0">
                <a:solidFill>
                  <a:srgbClr val="00B050"/>
                </a:solidFill>
                <a:latin typeface="华文细黑" panose="02010600040101010101" pitchFamily="2" charset="-122"/>
                <a:ea typeface="华文细黑" panose="02010600040101010101" pitchFamily="2" charset="-122"/>
              </a:rPr>
              <a:t>系统测试子项名</a:t>
            </a:r>
            <a:r>
              <a:rPr lang="en-US" sz="2000" dirty="0" smtClean="0">
                <a:solidFill>
                  <a:srgbClr val="00B050"/>
                </a:solidFill>
                <a:latin typeface="华文细黑" panose="02010600040101010101" pitchFamily="2" charset="-122"/>
                <a:ea typeface="华文细黑" panose="02010600040101010101" pitchFamily="2" charset="-122"/>
              </a:rPr>
              <a:t>-XXX</a:t>
            </a:r>
            <a:endParaRPr lang="zh-CN" altLang="en-US" sz="2000" dirty="0" smtClean="0">
              <a:solidFill>
                <a:srgbClr val="00B050"/>
              </a:solidFill>
              <a:latin typeface="华文细黑" panose="02010600040101010101" pitchFamily="2" charset="-122"/>
              <a:ea typeface="华文细黑" panose="02010600040101010101" pitchFamily="2" charset="-122"/>
            </a:endParaRPr>
          </a:p>
          <a:p>
            <a:pPr lvl="0"/>
            <a:r>
              <a:rPr lang="zh-CN" altLang="en-US" sz="2000" dirty="0" smtClean="0">
                <a:solidFill>
                  <a:srgbClr val="00B050"/>
                </a:solidFill>
                <a:latin typeface="华文细黑" panose="02010600040101010101" pitchFamily="2" charset="-122"/>
                <a:ea typeface="华文细黑" panose="02010600040101010101" pitchFamily="2" charset="-122"/>
              </a:rPr>
              <a:t>集成测试用例：产品编号</a:t>
            </a:r>
            <a:r>
              <a:rPr lang="en-US" sz="2000" dirty="0" smtClean="0">
                <a:solidFill>
                  <a:srgbClr val="00B050"/>
                </a:solidFill>
                <a:latin typeface="华文细黑" panose="02010600040101010101" pitchFamily="2" charset="-122"/>
                <a:ea typeface="华文细黑" panose="02010600040101010101" pitchFamily="2" charset="-122"/>
              </a:rPr>
              <a:t>-IT-</a:t>
            </a:r>
            <a:r>
              <a:rPr lang="zh-CN" altLang="en-US" sz="2000" dirty="0" smtClean="0">
                <a:solidFill>
                  <a:srgbClr val="00B050"/>
                </a:solidFill>
                <a:latin typeface="华文细黑" panose="02010600040101010101" pitchFamily="2" charset="-122"/>
                <a:ea typeface="华文细黑" panose="02010600040101010101" pitchFamily="2" charset="-122"/>
              </a:rPr>
              <a:t>集成测试项名</a:t>
            </a:r>
            <a:r>
              <a:rPr lang="en-US" sz="2000" dirty="0" smtClean="0">
                <a:solidFill>
                  <a:srgbClr val="00B050"/>
                </a:solidFill>
                <a:latin typeface="华文细黑" panose="02010600040101010101" pitchFamily="2" charset="-122"/>
                <a:ea typeface="华文细黑" panose="02010600040101010101" pitchFamily="2" charset="-122"/>
              </a:rPr>
              <a:t>-</a:t>
            </a:r>
            <a:r>
              <a:rPr lang="zh-CN" altLang="en-US" sz="2000" dirty="0" smtClean="0">
                <a:solidFill>
                  <a:srgbClr val="00B050"/>
                </a:solidFill>
                <a:latin typeface="华文细黑" panose="02010600040101010101" pitchFamily="2" charset="-122"/>
                <a:ea typeface="华文细黑" panose="02010600040101010101" pitchFamily="2" charset="-122"/>
              </a:rPr>
              <a:t>集成测试子项名</a:t>
            </a:r>
            <a:r>
              <a:rPr lang="en-US" sz="2000" dirty="0" smtClean="0">
                <a:solidFill>
                  <a:srgbClr val="00B050"/>
                </a:solidFill>
                <a:latin typeface="华文细黑" panose="02010600040101010101" pitchFamily="2" charset="-122"/>
                <a:ea typeface="华文细黑" panose="02010600040101010101" pitchFamily="2" charset="-122"/>
              </a:rPr>
              <a:t>-XXX</a:t>
            </a:r>
            <a:endParaRPr lang="zh-CN" altLang="en-US" sz="2000" dirty="0" smtClean="0">
              <a:solidFill>
                <a:srgbClr val="00B050"/>
              </a:solidFill>
              <a:latin typeface="华文细黑" panose="02010600040101010101" pitchFamily="2" charset="-122"/>
              <a:ea typeface="华文细黑" panose="02010600040101010101" pitchFamily="2" charset="-122"/>
            </a:endParaRPr>
          </a:p>
          <a:p>
            <a:pPr lvl="0"/>
            <a:r>
              <a:rPr lang="zh-CN" altLang="en-US" sz="2000" dirty="0" smtClean="0">
                <a:solidFill>
                  <a:srgbClr val="00B050"/>
                </a:solidFill>
                <a:latin typeface="华文细黑" panose="02010600040101010101" pitchFamily="2" charset="-122"/>
                <a:ea typeface="华文细黑" panose="02010600040101010101" pitchFamily="2" charset="-122"/>
              </a:rPr>
              <a:t>单元测试用例：产品编号</a:t>
            </a:r>
            <a:r>
              <a:rPr lang="en-US" sz="2000" dirty="0" smtClean="0">
                <a:solidFill>
                  <a:srgbClr val="00B050"/>
                </a:solidFill>
                <a:latin typeface="华文细黑" panose="02010600040101010101" pitchFamily="2" charset="-122"/>
                <a:ea typeface="华文细黑" panose="02010600040101010101" pitchFamily="2" charset="-122"/>
              </a:rPr>
              <a:t>-UT-</a:t>
            </a:r>
            <a:r>
              <a:rPr lang="zh-CN" altLang="en-US" sz="2000" dirty="0" smtClean="0">
                <a:solidFill>
                  <a:srgbClr val="00B050"/>
                </a:solidFill>
                <a:latin typeface="华文细黑" panose="02010600040101010101" pitchFamily="2" charset="-122"/>
                <a:ea typeface="华文细黑" panose="02010600040101010101" pitchFamily="2" charset="-122"/>
              </a:rPr>
              <a:t>单元测试项名</a:t>
            </a:r>
            <a:r>
              <a:rPr lang="en-US" sz="2000" dirty="0" smtClean="0">
                <a:solidFill>
                  <a:srgbClr val="00B050"/>
                </a:solidFill>
                <a:latin typeface="华文细黑" panose="02010600040101010101" pitchFamily="2" charset="-122"/>
                <a:ea typeface="华文细黑" panose="02010600040101010101" pitchFamily="2" charset="-122"/>
              </a:rPr>
              <a:t>-</a:t>
            </a:r>
            <a:r>
              <a:rPr lang="zh-CN" altLang="en-US" sz="2000" dirty="0" smtClean="0">
                <a:solidFill>
                  <a:srgbClr val="00B050"/>
                </a:solidFill>
                <a:latin typeface="华文细黑" panose="02010600040101010101" pitchFamily="2" charset="-122"/>
                <a:ea typeface="华文细黑" panose="02010600040101010101" pitchFamily="2" charset="-122"/>
              </a:rPr>
              <a:t>单元测试子项名</a:t>
            </a:r>
            <a:r>
              <a:rPr lang="en-US" sz="2000" dirty="0" smtClean="0">
                <a:solidFill>
                  <a:srgbClr val="00B050"/>
                </a:solidFill>
                <a:latin typeface="华文细黑" panose="02010600040101010101" pitchFamily="2" charset="-122"/>
                <a:ea typeface="华文细黑" panose="02010600040101010101" pitchFamily="2" charset="-122"/>
              </a:rPr>
              <a:t>-XXX</a:t>
            </a:r>
          </a:p>
          <a:p>
            <a:pPr lvl="0"/>
            <a:r>
              <a:rPr lang="en-US" altLang="zh-CN" sz="2000" dirty="0" smtClean="0">
                <a:solidFill>
                  <a:srgbClr val="00B050"/>
                </a:solidFill>
                <a:latin typeface="华文细黑" panose="02010600040101010101" pitchFamily="2" charset="-122"/>
                <a:ea typeface="华文细黑" panose="02010600040101010101" pitchFamily="2" charset="-122"/>
              </a:rPr>
              <a:t>TB001-ST-USER-login-001</a:t>
            </a:r>
          </a:p>
          <a:p>
            <a:pPr lvl="0"/>
            <a:endParaRPr lang="en-US" altLang="zh-CN" sz="2000" dirty="0" smtClean="0">
              <a:solidFill>
                <a:srgbClr val="00B050"/>
              </a:solidFill>
              <a:latin typeface="华文细黑" panose="02010600040101010101" pitchFamily="2" charset="-122"/>
              <a:ea typeface="华文细黑" panose="02010600040101010101" pitchFamily="2" charset="-122"/>
            </a:endParaRPr>
          </a:p>
          <a:p>
            <a:pPr lvl="0"/>
            <a:r>
              <a:rPr lang="zh-CN" altLang="en-US" sz="2000" dirty="0" smtClean="0">
                <a:solidFill>
                  <a:srgbClr val="00B050"/>
                </a:solidFill>
                <a:latin typeface="华文细黑" panose="02010600040101010101" pitchFamily="2" charset="-122"/>
                <a:ea typeface="华文细黑" panose="02010600040101010101" pitchFamily="2" charset="-122"/>
              </a:rPr>
              <a:t>例：</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342900" lvl="0" indent="-342900">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 系统测试：针对计算器中加法功能进行测试</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用例编号：</a:t>
            </a:r>
            <a:r>
              <a:rPr lang="en-US" altLang="zh-CN" sz="2000" dirty="0" smtClean="0">
                <a:solidFill>
                  <a:srgbClr val="00B050"/>
                </a:solidFill>
                <a:latin typeface="华文细黑" panose="02010600040101010101" pitchFamily="2" charset="-122"/>
                <a:ea typeface="华文细黑" panose="02010600040101010101" pitchFamily="2" charset="-122"/>
              </a:rPr>
              <a:t>CALC_ST_ADD_ONE_01</a:t>
            </a:r>
          </a:p>
          <a:p>
            <a:pPr marL="342900" lvl="0" indent="-342900">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 集成测试：针对加法函数的接口进行测试</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用例编号：</a:t>
            </a:r>
            <a:r>
              <a:rPr lang="en-US" altLang="zh-CN" sz="2000" dirty="0" smtClean="0">
                <a:solidFill>
                  <a:srgbClr val="00B050"/>
                </a:solidFill>
                <a:latin typeface="华文细黑" panose="02010600040101010101" pitchFamily="2" charset="-122"/>
                <a:ea typeface="华文细黑" panose="02010600040101010101" pitchFamily="2" charset="-122"/>
              </a:rPr>
              <a:t>CALC_IT_AddInterface_01</a:t>
            </a:r>
          </a:p>
          <a:p>
            <a:pPr marL="342900" lvl="0" indent="-342900">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 单元测试：针对加法</a:t>
            </a:r>
            <a:r>
              <a:rPr lang="en-US" altLang="zh-CN" sz="2000" dirty="0" smtClean="0">
                <a:solidFill>
                  <a:srgbClr val="00B050"/>
                </a:solidFill>
                <a:latin typeface="华文细黑" panose="02010600040101010101" pitchFamily="2" charset="-122"/>
                <a:ea typeface="华文细黑" panose="02010600040101010101" pitchFamily="2" charset="-122"/>
              </a:rPr>
              <a:t>ADD</a:t>
            </a:r>
            <a:r>
              <a:rPr lang="zh-CN" altLang="en-US" sz="2000" dirty="0" smtClean="0">
                <a:solidFill>
                  <a:srgbClr val="00B050"/>
                </a:solidFill>
                <a:latin typeface="华文细黑" panose="02010600040101010101" pitchFamily="2" charset="-122"/>
                <a:ea typeface="华文细黑" panose="02010600040101010101" pitchFamily="2" charset="-122"/>
              </a:rPr>
              <a:t>函数进行测试</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用例编号：</a:t>
            </a:r>
            <a:r>
              <a:rPr lang="en-US" altLang="zh-CN" sz="2000" dirty="0" smtClean="0">
                <a:solidFill>
                  <a:srgbClr val="00B050"/>
                </a:solidFill>
                <a:latin typeface="华文细黑" panose="02010600040101010101" pitchFamily="2" charset="-122"/>
                <a:ea typeface="华文细黑" panose="02010600040101010101" pitchFamily="2" charset="-122"/>
              </a:rPr>
              <a:t>CALC_UT_ADD_01</a:t>
            </a:r>
          </a:p>
        </p:txBody>
      </p:sp>
      <p:cxnSp>
        <p:nvCxnSpPr>
          <p:cNvPr id="3" name="直接连接符 2"/>
          <p:cNvCxnSpPr>
            <a:stCxn id="5" idx="2"/>
          </p:cNvCxnSpPr>
          <p:nvPr/>
        </p:nvCxnSpPr>
        <p:spPr>
          <a:xfrm rot="5400000">
            <a:off x="9080417" y="4607727"/>
            <a:ext cx="500066" cy="714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5" idx="2"/>
          </p:cNvCxnSpPr>
          <p:nvPr/>
        </p:nvCxnSpPr>
        <p:spPr>
          <a:xfrm rot="16200000" flipH="1">
            <a:off x="9830516" y="4572008"/>
            <a:ext cx="500066" cy="785818"/>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687508" y="3500438"/>
            <a:ext cx="2000264"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en-US" altLang="zh-CN" dirty="0" err="1" smtClean="0"/>
              <a:t>Int</a:t>
            </a:r>
            <a:r>
              <a:rPr lang="en-US" altLang="zh-CN" dirty="0" smtClean="0"/>
              <a:t> add(</a:t>
            </a:r>
            <a:r>
              <a:rPr lang="en-US" altLang="zh-CN" dirty="0" err="1" smtClean="0"/>
              <a:t>int</a:t>
            </a:r>
            <a:r>
              <a:rPr lang="en-US" altLang="zh-CN" dirty="0" smtClean="0"/>
              <a:t> </a:t>
            </a:r>
            <a:r>
              <a:rPr lang="en-US" altLang="zh-CN" dirty="0" err="1" smtClean="0"/>
              <a:t>a,int</a:t>
            </a:r>
            <a:r>
              <a:rPr lang="en-US" altLang="zh-CN" dirty="0" smtClean="0"/>
              <a:t> b)</a:t>
            </a:r>
          </a:p>
          <a:p>
            <a:pPr algn="ctr"/>
            <a:r>
              <a:rPr lang="zh-CN" altLang="en-US" dirty="0" smtClean="0"/>
              <a:t>如果</a:t>
            </a:r>
            <a:r>
              <a:rPr lang="en-US" altLang="zh-CN" dirty="0" smtClean="0"/>
              <a:t>a</a:t>
            </a:r>
            <a:r>
              <a:rPr lang="zh-CN" altLang="en-US" dirty="0" smtClean="0"/>
              <a:t>大于</a:t>
            </a:r>
            <a:r>
              <a:rPr lang="en-US" altLang="zh-CN" dirty="0" smtClean="0"/>
              <a:t>b</a:t>
            </a:r>
            <a:r>
              <a:rPr lang="zh-CN" altLang="en-US" dirty="0" smtClean="0"/>
              <a:t>调用加法函数，否则调用减法函数</a:t>
            </a:r>
          </a:p>
          <a:p>
            <a:pPr algn="ctr"/>
            <a:endParaRPr lang="zh-CN" altLang="en-US" dirty="0"/>
          </a:p>
        </p:txBody>
      </p:sp>
      <p:sp>
        <p:nvSpPr>
          <p:cNvPr id="6" name="矩形 5"/>
          <p:cNvSpPr/>
          <p:nvPr/>
        </p:nvSpPr>
        <p:spPr>
          <a:xfrm>
            <a:off x="9830516" y="5214950"/>
            <a:ext cx="164307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Int</a:t>
            </a:r>
            <a:r>
              <a:rPr lang="en-US" altLang="zh-CN" dirty="0" smtClean="0"/>
              <a:t> sub(</a:t>
            </a:r>
            <a:r>
              <a:rPr lang="en-US" altLang="zh-CN" dirty="0" err="1" smtClean="0"/>
              <a:t>int</a:t>
            </a:r>
            <a:r>
              <a:rPr lang="en-US" altLang="zh-CN" dirty="0" smtClean="0"/>
              <a:t> </a:t>
            </a:r>
            <a:r>
              <a:rPr lang="en-US" altLang="zh-CN" dirty="0" err="1" smtClean="0"/>
              <a:t>a,int</a:t>
            </a:r>
            <a:r>
              <a:rPr lang="en-US" altLang="zh-CN" dirty="0" smtClean="0"/>
              <a:t> b)</a:t>
            </a:r>
          </a:p>
        </p:txBody>
      </p:sp>
      <p:sp>
        <p:nvSpPr>
          <p:cNvPr id="7" name="矩形 6"/>
          <p:cNvSpPr/>
          <p:nvPr/>
        </p:nvSpPr>
        <p:spPr>
          <a:xfrm>
            <a:off x="7830252" y="5214950"/>
            <a:ext cx="164307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Int</a:t>
            </a:r>
            <a:r>
              <a:rPr lang="en-US" altLang="zh-CN" dirty="0" smtClean="0"/>
              <a:t> add(</a:t>
            </a:r>
            <a:r>
              <a:rPr lang="en-US" altLang="zh-CN" dirty="0" err="1" smtClean="0"/>
              <a:t>int</a:t>
            </a:r>
            <a:r>
              <a:rPr lang="en-US" altLang="zh-CN" dirty="0" smtClean="0"/>
              <a:t> </a:t>
            </a:r>
            <a:r>
              <a:rPr lang="en-US" altLang="zh-CN" dirty="0" err="1" smtClean="0"/>
              <a:t>a,int</a:t>
            </a:r>
            <a:r>
              <a:rPr lang="en-US" altLang="zh-CN" dirty="0" smtClean="0"/>
              <a:t> b)</a:t>
            </a:r>
          </a:p>
        </p:txBody>
      </p:sp>
      <p:sp>
        <p:nvSpPr>
          <p:cNvPr id="9" name="标题 1"/>
          <p:cNvSpPr>
            <a:spLocks noGrp="1"/>
          </p:cNvSpPr>
          <p:nvPr/>
        </p:nvSpPr>
        <p:spPr>
          <a:xfrm>
            <a:off x="1523968" y="527913"/>
            <a:ext cx="6858016" cy="6429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pPr algn="l">
              <a:lnSpc>
                <a:spcPct val="90000"/>
              </a:lnSpc>
            </a:pPr>
            <a:r>
              <a:rPr lang="zh-CN" altLang="en-US" sz="3200" dirty="0" smtClean="0">
                <a:solidFill>
                  <a:srgbClr val="00B050"/>
                </a:solidFill>
                <a:latin typeface="黑体" panose="02010609060101010101" pitchFamily="49" charset="-122"/>
                <a:ea typeface="黑体" panose="02010609060101010101" pitchFamily="49" charset="-122"/>
              </a:rPr>
              <a:t>用例编号</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05808" y="1627685"/>
            <a:ext cx="7165730" cy="4355038"/>
          </a:xfrm>
          <a:prstGeom prst="rect">
            <a:avLst/>
          </a:prstGeom>
        </p:spPr>
        <p:txBody>
          <a:bodyPr wrap="square">
            <a:spAutoFit/>
          </a:bodyPr>
          <a:lstStyle/>
          <a:p>
            <a:pPr marL="285750" indent="-285750">
              <a:lnSpc>
                <a:spcPct val="150000"/>
              </a:lnSpc>
            </a:pPr>
            <a:r>
              <a:rPr lang="zh-CN" altLang="en-US" sz="2000" dirty="0" smtClean="0">
                <a:solidFill>
                  <a:srgbClr val="00B050"/>
                </a:solidFill>
                <a:latin typeface="华文细黑" panose="02010600040101010101" pitchFamily="2" charset="-122"/>
                <a:ea typeface="华文细黑" panose="02010600040101010101" pitchFamily="2" charset="-122"/>
              </a:rPr>
              <a:t>描述该用例所属的项目模块以及测试的子项</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342900" lvl="0" indent="-342900">
              <a:buFont typeface="+mj-lt"/>
              <a:buAutoNum type="arabicPeriod"/>
            </a:pP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342900" lvl="0" indent="-342900"/>
            <a:r>
              <a:rPr lang="zh-CN" altLang="en-US" sz="2000" dirty="0" smtClean="0">
                <a:solidFill>
                  <a:srgbClr val="00B050"/>
                </a:solidFill>
                <a:latin typeface="华文细黑" panose="02010600040101010101" pitchFamily="2" charset="-122"/>
                <a:ea typeface="华文细黑" panose="02010600040101010101" pitchFamily="2" charset="-122"/>
              </a:rPr>
              <a:t>例：</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342900" lvl="0" indent="-342900">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 系统测试：针对计算器中加法功能进行测试</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用例编号：</a:t>
            </a:r>
            <a:r>
              <a:rPr lang="en-US" altLang="zh-CN" sz="2000" dirty="0" smtClean="0">
                <a:solidFill>
                  <a:srgbClr val="00B050"/>
                </a:solidFill>
                <a:latin typeface="华文细黑" panose="02010600040101010101" pitchFamily="2" charset="-122"/>
                <a:ea typeface="华文细黑" panose="02010600040101010101" pitchFamily="2" charset="-122"/>
              </a:rPr>
              <a:t>CALC_ST_ADD_01</a:t>
            </a: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测试项目：测试加法功能</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342900" lvl="0" indent="-342900">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 集成测试：针对加法函数的接口进行测试</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用例编号：</a:t>
            </a:r>
            <a:r>
              <a:rPr lang="en-US" altLang="zh-CN" sz="2000" dirty="0" smtClean="0">
                <a:solidFill>
                  <a:srgbClr val="00B050"/>
                </a:solidFill>
                <a:latin typeface="华文细黑" panose="02010600040101010101" pitchFamily="2" charset="-122"/>
                <a:ea typeface="华文细黑" panose="02010600040101010101" pitchFamily="2" charset="-122"/>
              </a:rPr>
              <a:t>CALC_IT_AddInterface_01</a:t>
            </a: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测试项目：测试加法函数接口</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342900" lvl="0" indent="-342900">
              <a:buFont typeface="+mj-lt"/>
              <a:buAutoNum type="arabicPeriod"/>
            </a:pPr>
            <a:r>
              <a:rPr lang="zh-CN" altLang="en-US" sz="2000" dirty="0" smtClean="0">
                <a:solidFill>
                  <a:srgbClr val="00B050"/>
                </a:solidFill>
                <a:latin typeface="华文细黑" panose="02010600040101010101" pitchFamily="2" charset="-122"/>
                <a:ea typeface="华文细黑" panose="02010600040101010101" pitchFamily="2" charset="-122"/>
              </a:rPr>
              <a:t> 单元测试：针对加法</a:t>
            </a:r>
            <a:r>
              <a:rPr lang="en-US" altLang="zh-CN" sz="2000" dirty="0" smtClean="0">
                <a:solidFill>
                  <a:srgbClr val="00B050"/>
                </a:solidFill>
                <a:latin typeface="华文细黑" panose="02010600040101010101" pitchFamily="2" charset="-122"/>
                <a:ea typeface="华文细黑" panose="02010600040101010101" pitchFamily="2" charset="-122"/>
              </a:rPr>
              <a:t>ADD</a:t>
            </a:r>
            <a:r>
              <a:rPr lang="zh-CN" altLang="en-US" sz="2000" dirty="0" smtClean="0">
                <a:solidFill>
                  <a:srgbClr val="00B050"/>
                </a:solidFill>
                <a:latin typeface="华文细黑" panose="02010600040101010101" pitchFamily="2" charset="-122"/>
                <a:ea typeface="华文细黑" panose="02010600040101010101" pitchFamily="2" charset="-122"/>
              </a:rPr>
              <a:t>函数进行测试</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用例编号：</a:t>
            </a:r>
            <a:r>
              <a:rPr lang="en-US" altLang="zh-CN" sz="2000" dirty="0" smtClean="0">
                <a:solidFill>
                  <a:srgbClr val="00B050"/>
                </a:solidFill>
                <a:latin typeface="华文细黑" panose="02010600040101010101" pitchFamily="2" charset="-122"/>
                <a:ea typeface="华文细黑" panose="02010600040101010101" pitchFamily="2" charset="-122"/>
              </a:rPr>
              <a:t>CALC_UT_ADD_01</a:t>
            </a:r>
          </a:p>
          <a:p>
            <a:pPr marL="800100" lvl="1" indent="-342900"/>
            <a:r>
              <a:rPr lang="zh-CN" altLang="en-US" sz="2000" dirty="0" smtClean="0">
                <a:solidFill>
                  <a:srgbClr val="00B050"/>
                </a:solidFill>
                <a:latin typeface="华文细黑" panose="02010600040101010101" pitchFamily="2" charset="-122"/>
                <a:ea typeface="华文细黑" panose="02010600040101010101" pitchFamily="2" charset="-122"/>
              </a:rPr>
              <a:t>测试项目：测试</a:t>
            </a:r>
            <a:r>
              <a:rPr lang="en-US" altLang="zh-CN" sz="2000" dirty="0" smtClean="0">
                <a:solidFill>
                  <a:srgbClr val="00B050"/>
                </a:solidFill>
                <a:latin typeface="华文细黑" panose="02010600040101010101" pitchFamily="2" charset="-122"/>
                <a:ea typeface="华文细黑" panose="02010600040101010101" pitchFamily="2" charset="-122"/>
              </a:rPr>
              <a:t>ADD</a:t>
            </a:r>
            <a:r>
              <a:rPr lang="zh-CN" altLang="en-US" sz="2000" dirty="0" smtClean="0">
                <a:solidFill>
                  <a:srgbClr val="00B050"/>
                </a:solidFill>
                <a:latin typeface="华文细黑" panose="02010600040101010101" pitchFamily="2" charset="-122"/>
                <a:ea typeface="华文细黑" panose="02010600040101010101" pitchFamily="2" charset="-122"/>
              </a:rPr>
              <a:t>函数</a:t>
            </a:r>
            <a:endParaRPr lang="en-US" altLang="zh-CN" sz="2000" dirty="0" smtClean="0">
              <a:solidFill>
                <a:srgbClr val="00B050"/>
              </a:solidFill>
              <a:latin typeface="华文细黑" panose="02010600040101010101" pitchFamily="2" charset="-122"/>
              <a:ea typeface="华文细黑" panose="02010600040101010101" pitchFamily="2" charset="-122"/>
            </a:endParaRPr>
          </a:p>
          <a:p>
            <a:pPr marL="285750" indent="-285750">
              <a:lnSpc>
                <a:spcPct val="150000"/>
              </a:lnSpc>
            </a:pPr>
            <a:endParaRPr lang="en-US" altLang="zh-CN" dirty="0" smtClean="0"/>
          </a:p>
        </p:txBody>
      </p:sp>
      <p:sp>
        <p:nvSpPr>
          <p:cNvPr id="4" name="标题 1"/>
          <p:cNvSpPr>
            <a:spLocks noGrp="1"/>
          </p:cNvSpPr>
          <p:nvPr/>
        </p:nvSpPr>
        <p:spPr>
          <a:xfrm>
            <a:off x="1523968" y="527913"/>
            <a:ext cx="6858016" cy="6429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pPr algn="l">
              <a:lnSpc>
                <a:spcPct val="90000"/>
              </a:lnSpc>
            </a:pPr>
            <a:r>
              <a:rPr lang="zh-CN" altLang="en-US" sz="3200" dirty="0" smtClean="0">
                <a:solidFill>
                  <a:srgbClr val="00B050"/>
                </a:solidFill>
                <a:latin typeface="黑体" panose="02010609060101010101" pitchFamily="49" charset="-122"/>
                <a:ea typeface="黑体" panose="02010609060101010101" pitchFamily="49" charset="-122"/>
              </a:rPr>
              <a:t>测试项目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林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4258</Words>
  <Application>Microsoft Office PowerPoint</Application>
  <PresentationFormat>宽屏</PresentationFormat>
  <Paragraphs>478</Paragraphs>
  <Slides>61</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61</vt:i4>
      </vt:variant>
    </vt:vector>
  </HeadingPairs>
  <TitlesOfParts>
    <vt:vector size="73" baseType="lpstr">
      <vt:lpstr>黑体</vt:lpstr>
      <vt:lpstr>华文细黑</vt:lpstr>
      <vt:lpstr>宋体</vt:lpstr>
      <vt:lpstr>Arial</vt:lpstr>
      <vt:lpstr>Calibri</vt:lpstr>
      <vt:lpstr>Calibri Light</vt:lpstr>
      <vt:lpstr>Wingdings</vt:lpstr>
      <vt:lpstr>林山</vt:lpstr>
      <vt:lpstr>位图图像</vt:lpstr>
      <vt:lpstr>Microsoft Word Picture</vt:lpstr>
      <vt:lpstr>Document</vt:lpstr>
      <vt:lpstr>Picture2</vt:lpstr>
      <vt:lpstr>黑盒用例设计技术</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黑盒用例设计方法</vt:lpstr>
      <vt:lpstr>设计原因</vt:lpstr>
      <vt:lpstr>等价类</vt:lpstr>
      <vt:lpstr>等价类划分</vt:lpstr>
      <vt:lpstr>等价类划分细则</vt:lpstr>
      <vt:lpstr>等价类设计用例方法</vt:lpstr>
      <vt:lpstr>等价类划分实例</vt:lpstr>
      <vt:lpstr>等价类划分实例</vt:lpstr>
      <vt:lpstr>等价类划分实例</vt:lpstr>
      <vt:lpstr>等价类划分实例</vt:lpstr>
      <vt:lpstr>等价类划分实例</vt:lpstr>
      <vt:lpstr>等价类划分实例</vt:lpstr>
      <vt:lpstr>边界值分析法</vt:lpstr>
      <vt:lpstr>边界值分析法 </vt:lpstr>
      <vt:lpstr>与等价划分的区别</vt:lpstr>
      <vt:lpstr>边界值细则</vt:lpstr>
      <vt:lpstr>边界值 － 范例</vt:lpstr>
      <vt:lpstr>边界值 － 范例</vt:lpstr>
      <vt:lpstr>边界值点定义</vt:lpstr>
      <vt:lpstr>开区间与闭区间</vt:lpstr>
      <vt:lpstr>错误推测法 </vt:lpstr>
      <vt:lpstr>场景法</vt:lpstr>
      <vt:lpstr>场景法应用</vt:lpstr>
      <vt:lpstr>场景法设计步骤</vt:lpstr>
      <vt:lpstr>场景法例子</vt:lpstr>
      <vt:lpstr>场景法例子</vt:lpstr>
      <vt:lpstr>场景法例子</vt:lpstr>
      <vt:lpstr>场景法例子</vt:lpstr>
      <vt:lpstr>基于因果图的测试</vt:lpstr>
      <vt:lpstr>因果图符号</vt:lpstr>
      <vt:lpstr>PowerPoint 演示文稿</vt:lpstr>
      <vt:lpstr>PowerPoint 演示文稿</vt:lpstr>
      <vt:lpstr>判定表</vt:lpstr>
      <vt:lpstr>判定表</vt:lpstr>
      <vt:lpstr>判定表-示例</vt:lpstr>
      <vt:lpstr>判定表-示例</vt:lpstr>
      <vt:lpstr>判定表-示例</vt:lpstr>
      <vt:lpstr>判定表</vt:lpstr>
      <vt:lpstr>判定表</vt:lpstr>
      <vt:lpstr>其它黑盒用例设计方法</vt:lpstr>
      <vt:lpstr>目录</vt:lpstr>
      <vt:lpstr>设计方法如何选择</vt:lpstr>
      <vt:lpstr>测试用例的粒度</vt:lpstr>
      <vt:lpstr>测试用例的更新</vt:lpstr>
    </vt:vector>
  </TitlesOfParts>
  <Manager>新研科技</Manager>
  <Company>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新研科技</dc:title>
  <dc:creator>Administrator</dc:creator>
  <cp:lastModifiedBy>admin</cp:lastModifiedBy>
  <cp:revision>191</cp:revision>
  <dcterms:created xsi:type="dcterms:W3CDTF">2018-02-01T07:53:00Z</dcterms:created>
  <dcterms:modified xsi:type="dcterms:W3CDTF">2019-07-25T08:46:58Z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