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71" r:id="rId4"/>
    <p:sldId id="274" r:id="rId5"/>
    <p:sldId id="278" r:id="rId7"/>
    <p:sldId id="315" r:id="rId8"/>
    <p:sldId id="280" r:id="rId9"/>
    <p:sldId id="281" r:id="rId10"/>
    <p:sldId id="282" r:id="rId11"/>
    <p:sldId id="283" r:id="rId12"/>
    <p:sldId id="284" r:id="rId13"/>
    <p:sldId id="304" r:id="rId14"/>
    <p:sldId id="285" r:id="rId15"/>
    <p:sldId id="306" r:id="rId16"/>
    <p:sldId id="307" r:id="rId17"/>
    <p:sldId id="308" r:id="rId18"/>
    <p:sldId id="309" r:id="rId19"/>
    <p:sldId id="310" r:id="rId20"/>
    <p:sldId id="311" r:id="rId21"/>
    <p:sldId id="312" r:id="rId22"/>
    <p:sldId id="313" r:id="rId23"/>
    <p:sldId id="296" r:id="rId24"/>
    <p:sldId id="297" r:id="rId25"/>
    <p:sldId id="301" r:id="rId26"/>
    <p:sldId id="314" r:id="rId27"/>
    <p:sldId id="302"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ince" initials="v" lastIdx="1" clrIdx="0"/>
  <p:cmAuthor id="1" name="xie" initials="xie" lastIdx="5"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BFA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commentAuthors" Target="commentAuthors.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49E7A45-B73F-4518-91F7-F6F45DEB592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a:bodyPr>
          <a:lstStyle/>
          <a:p>
            <a:endParaRPr lang="zh-CN" altLang="en-US" dirty="0"/>
          </a:p>
        </p:txBody>
      </p:sp>
      <p:sp>
        <p:nvSpPr>
          <p:cNvPr id="4" name="灯片编号占位符 3"/>
          <p:cNvSpPr>
            <a:spLocks noGrp="1"/>
          </p:cNvSpPr>
          <p:nvPr>
            <p:ph type="sldNum" sz="quarter" idx="10"/>
          </p:nvPr>
        </p:nvSpPr>
        <p:spPr/>
        <p:txBody>
          <a:bodyPr/>
          <a:lstStyle/>
          <a:p>
            <a:fld id="{649E7A45-B73F-4518-91F7-F6F45DEB5928}"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49E7A45-B73F-4518-91F7-F6F45DEB5928}"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49E7A45-B73F-4518-91F7-F6F45DEB5928}"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a:bodyPr>
          <a:lstStyle/>
          <a:p>
            <a:endParaRPr lang="zh-CN" altLang="en-US" dirty="0"/>
          </a:p>
        </p:txBody>
      </p:sp>
      <p:sp>
        <p:nvSpPr>
          <p:cNvPr id="4" name="灯片编号占位符 3"/>
          <p:cNvSpPr>
            <a:spLocks noGrp="1"/>
          </p:cNvSpPr>
          <p:nvPr>
            <p:ph type="sldNum" sz="quarter" idx="10"/>
          </p:nvPr>
        </p:nvSpPr>
        <p:spPr/>
        <p:txBody>
          <a:bodyPr/>
          <a:lstStyle/>
          <a:p>
            <a:fld id="{649E7A45-B73F-4518-91F7-F6F45DEB5928}"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2C21391-8CFF-4A4C-AB73-F49A234A20C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601093-12A7-4971-AE5D-182785139FC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2C21391-8CFF-4A4C-AB73-F49A234A20C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601093-12A7-4971-AE5D-182785139FC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2C21391-8CFF-4A4C-AB73-F49A234A20C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601093-12A7-4971-AE5D-182785139FC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C2C21391-8CFF-4A4C-AB73-F49A234A20C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601093-12A7-4971-AE5D-182785139FC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2C21391-8CFF-4A4C-AB73-F49A234A20C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7601093-12A7-4971-AE5D-182785139FC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2C21391-8CFF-4A4C-AB73-F49A234A20C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7601093-12A7-4971-AE5D-182785139FC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2C21391-8CFF-4A4C-AB73-F49A234A20C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7601093-12A7-4971-AE5D-182785139FC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2C21391-8CFF-4A4C-AB73-F49A234A20C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7601093-12A7-4971-AE5D-182785139FC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C2C21391-8CFF-4A4C-AB73-F49A234A20C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7601093-12A7-4971-AE5D-182785139FC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C2C21391-8CFF-4A4C-AB73-F49A234A20C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7601093-12A7-4971-AE5D-182785139FC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C21391-8CFF-4A4C-AB73-F49A234A20C9}"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601093-12A7-4971-AE5D-182785139FC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1" Type="http://schemas.openxmlformats.org/officeDocument/2006/relationships/slideLayout" Target="../slideLayouts/slideLayout7.xml"/><Relationship Id="rId20" Type="http://schemas.openxmlformats.org/officeDocument/2006/relationships/tags" Target="../tags/tag20.xml"/><Relationship Id="rId2" Type="http://schemas.openxmlformats.org/officeDocument/2006/relationships/tags" Target="../tags/tag2.xml"/><Relationship Id="rId19" Type="http://schemas.openxmlformats.org/officeDocument/2006/relationships/tags" Target="../tags/tag19.xml"/><Relationship Id="rId18" Type="http://schemas.openxmlformats.org/officeDocument/2006/relationships/tags" Target="../tags/tag18.xml"/><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image" Target="../media/image9.wmf"/></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image" Target="../media/image2.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tags" Target="../tags/tag23.xml"/><Relationship Id="rId2" Type="http://schemas.openxmlformats.org/officeDocument/2006/relationships/image" Target="../media/image3.w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tags" Target="../tags/tag26.xml"/><Relationship Id="rId2" Type="http://schemas.openxmlformats.org/officeDocument/2006/relationships/image" Target="../media/image3.wmf"/><Relationship Id="rId1"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ctrTitle"/>
          </p:nvPr>
        </p:nvSpPr>
        <p:spPr>
          <a:xfrm>
            <a:off x="521532" y="2166002"/>
            <a:ext cx="11044777" cy="857399"/>
          </a:xfrm>
        </p:spPr>
        <p:txBody>
          <a:bodyPr>
            <a:normAutofit/>
          </a:bodyPr>
          <a:lstStyle/>
          <a:p>
            <a:r>
              <a:rPr lang="zh-CN" sz="4800" dirty="0" smtClean="0">
                <a:ln w="18415" cmpd="sng">
                  <a:noFill/>
                  <a:prstDash val="solid"/>
                </a:ln>
                <a:solidFill>
                  <a:srgbClr val="00B050"/>
                </a:solidFill>
                <a:latin typeface="Arial" panose="020B0604020202020204" pitchFamily="34" charset="0"/>
                <a:ea typeface="黑体" panose="02010609060101010101" pitchFamily="49" charset="-122"/>
                <a:cs typeface="Arial" panose="020B0604020202020204" pitchFamily="34" charset="0"/>
              </a:rPr>
              <a:t>软件测试基础</a:t>
            </a:r>
            <a:endParaRPr lang="zh-CN" sz="4800" dirty="0">
              <a:ln w="18415" cmpd="sng">
                <a:noFill/>
                <a:prstDash val="solid"/>
              </a:ln>
              <a:solidFill>
                <a:srgbClr val="00B05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solidFill>
                  <a:srgbClr val="00B050"/>
                </a:solidFill>
                <a:latin typeface="黑体" panose="02010609060101010101" pitchFamily="49" charset="-122"/>
                <a:ea typeface="黑体" panose="02010609060101010101" pitchFamily="49" charset="-122"/>
                <a:cs typeface="Arial Unicode MS" panose="020B0604020202020204" pitchFamily="34" charset="-122"/>
              </a:rPr>
              <a:t>“软件开发过程”是什么？</a:t>
            </a:r>
            <a:endParaRPr lang="zh-CN" altLang="en-US" dirty="0"/>
          </a:p>
        </p:txBody>
      </p:sp>
      <p:sp>
        <p:nvSpPr>
          <p:cNvPr id="3" name="内容占位符 2"/>
          <p:cNvSpPr>
            <a:spLocks noGrp="1"/>
          </p:cNvSpPr>
          <p:nvPr>
            <p:ph idx="1"/>
          </p:nvPr>
        </p:nvSpPr>
        <p:spPr>
          <a:xfrm>
            <a:off x="1355725" y="1691005"/>
            <a:ext cx="8990965" cy="3251835"/>
          </a:xfrm>
        </p:spPr>
        <p:txBody>
          <a:bodyPr/>
          <a:lstStyle/>
          <a:p>
            <a:pPr marL="114300" indent="-342900" algn="l">
              <a:lnSpc>
                <a:spcPct val="100000"/>
              </a:lnSpc>
              <a:buFont typeface="Wingdings" panose="05000000000000000000" charset="0"/>
              <a:buChar char=""/>
            </a:pPr>
            <a:r>
              <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rPr>
              <a:t>软件产品从最初构思到公开发行的过程，称为软件开发过程。</a:t>
            </a:r>
            <a:endPar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endParaRPr>
          </a:p>
          <a:p>
            <a:pPr marL="114300" indent="-342900" algn="l">
              <a:lnSpc>
                <a:spcPct val="100000"/>
              </a:lnSpc>
              <a:buFont typeface="Wingdings" panose="05000000000000000000" charset="0"/>
              <a:buChar char=""/>
            </a:pPr>
            <a:endPar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endParaRPr>
          </a:p>
          <a:p>
            <a:pPr marL="114300" indent="-342900" algn="l">
              <a:lnSpc>
                <a:spcPct val="100000"/>
              </a:lnSpc>
              <a:buFont typeface="Wingdings" panose="05000000000000000000" charset="0"/>
              <a:buChar char=""/>
            </a:pPr>
            <a:r>
              <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rPr>
              <a:t>开发过程有各种不同的方法，没有所谓最好的模式。</a:t>
            </a:r>
            <a:endParaRPr lang="en-US" sz="2400" dirty="0" smtClean="0">
              <a:latin typeface="+mn-ea"/>
            </a:endParaRPr>
          </a:p>
          <a:p>
            <a:endParaRPr lang="en-US" sz="2400" dirty="0" smtClean="0">
              <a:latin typeface="+mn-ea"/>
            </a:endParaRPr>
          </a:p>
          <a:p>
            <a:pPr marL="0" indent="0">
              <a:buFont typeface="Wingdings" panose="05000000000000000000" pitchFamily="2" charset="2"/>
              <a:buNone/>
            </a:pPr>
            <a:endParaRPr lang="zh-CN" altLang="en-US" sz="2000" dirty="0" smtClean="0"/>
          </a:p>
          <a:p>
            <a:pPr marL="0" indent="0">
              <a:buNone/>
            </a:pPr>
            <a:endParaRPr lang="zh-CN" altLang="en-US" dirty="0"/>
          </a:p>
        </p:txBody>
      </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solidFill>
                  <a:srgbClr val="00B050"/>
                </a:solidFill>
                <a:latin typeface="黑体" panose="02010609060101010101" pitchFamily="49" charset="-122"/>
                <a:ea typeface="黑体" panose="02010609060101010101" pitchFamily="49" charset="-122"/>
                <a:cs typeface="Arial Unicode MS" panose="020B0604020202020204" pitchFamily="34" charset="-122"/>
              </a:rPr>
              <a:t>开发过程常见的几种模型</a:t>
            </a:r>
            <a:endParaRPr lang="zh-CN" altLang="en-US" sz="3200" dirty="0">
              <a:solidFill>
                <a:srgbClr val="00B050"/>
              </a:solidFill>
              <a:latin typeface="黑体" panose="02010609060101010101" pitchFamily="49" charset="-122"/>
              <a:ea typeface="黑体" panose="02010609060101010101" pitchFamily="49" charset="-122"/>
              <a:cs typeface="Arial Unicode MS" panose="020B0604020202020204" pitchFamily="34" charset="-122"/>
            </a:endParaRPr>
          </a:p>
        </p:txBody>
      </p:sp>
      <p:sp>
        <p:nvSpPr>
          <p:cNvPr id="4" name="Rectangle 3"/>
          <p:cNvSpPr txBox="1">
            <a:spLocks noChangeArrowheads="1"/>
          </p:cNvSpPr>
          <p:nvPr/>
        </p:nvSpPr>
        <p:spPr>
          <a:xfrm>
            <a:off x="1333471" y="1327769"/>
            <a:ext cx="8412190" cy="4357718"/>
          </a:xfrm>
          <a:prstGeom prst="rect">
            <a:avLst/>
          </a:prstGeom>
        </p:spPr>
        <p:txBody>
          <a:bodyPr/>
          <a:lstStyle/>
          <a:p>
            <a:pPr marL="342900" lvl="0" indent="-342900" algn="l">
              <a:lnSpc>
                <a:spcPct val="100000"/>
              </a:lnSpc>
              <a:buFont typeface="Wingdings" panose="05000000000000000000" charset="0"/>
              <a:buChar char=""/>
            </a:pPr>
            <a:r>
              <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rPr>
              <a:t>传统：瀑布-&gt;V-&gt;W（多见于笔试）</a:t>
            </a:r>
            <a:endPar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endParaRPr>
          </a:p>
          <a:p>
            <a:pPr marL="342900" lvl="0" indent="-342900" algn="l">
              <a:lnSpc>
                <a:spcPct val="100000"/>
              </a:lnSpc>
              <a:buFont typeface="Wingdings" panose="05000000000000000000" charset="0"/>
              <a:buChar char=""/>
            </a:pPr>
            <a:endPar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endParaRPr>
          </a:p>
          <a:p>
            <a:pPr marL="342900" lvl="0" indent="-342900" algn="l">
              <a:lnSpc>
                <a:spcPct val="100000"/>
              </a:lnSpc>
              <a:buFont typeface="Wingdings" panose="05000000000000000000" charset="0"/>
              <a:buChar char=""/>
            </a:pPr>
            <a:r>
              <a:rPr kumimoji="0" lang="zh-CN" altLang="en-US" sz="2000" b="0" i="0" u="none" strike="noStrike" kern="1200" cap="none" spc="0" normalizeH="0" baseline="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rPr>
              <a:t>现代：迭代</a:t>
            </a:r>
            <a:r>
              <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rPr>
              <a:t>式</a:t>
            </a:r>
            <a:r>
              <a:rPr kumimoji="0" lang="zh-CN" altLang="en-US" sz="2000" b="0" i="0" u="none" strike="noStrike" kern="1200" cap="none" spc="0" normalizeH="0" baseline="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rPr>
              <a:t>、敏捷（实际工作）</a:t>
            </a:r>
            <a:endParaRPr kumimoji="0" lang="zh-CN" altLang="en-US" sz="2000" b="0" i="0" u="none" strike="noStrike" kern="1200" cap="none" spc="0" normalizeH="0" baseline="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p:txBody>
          <a:bodyPr/>
          <a:lstStyle/>
          <a:p>
            <a:r>
              <a:rPr lang="zh-CN" altLang="en-US" sz="3200" dirty="0">
                <a:solidFill>
                  <a:srgbClr val="00B050"/>
                </a:solidFill>
                <a:latin typeface="黑体" panose="02010609060101010101" pitchFamily="49" charset="-122"/>
                <a:ea typeface="黑体" panose="02010609060101010101" pitchFamily="49" charset="-122"/>
                <a:cs typeface="Arial Unicode MS" panose="020B0604020202020204" pitchFamily="34" charset="-122"/>
              </a:rPr>
              <a:t>开发过程常见模型--瀑布</a:t>
            </a:r>
            <a:endParaRPr lang="zh-CN" altLang="en-US" sz="3200" dirty="0">
              <a:solidFill>
                <a:srgbClr val="00B050"/>
              </a:solidFill>
              <a:latin typeface="黑体" panose="02010609060101010101" pitchFamily="49" charset="-122"/>
              <a:ea typeface="黑体" panose="02010609060101010101" pitchFamily="49" charset="-122"/>
              <a:cs typeface="Arial Unicode MS" panose="020B0604020202020204" pitchFamily="34" charset="-122"/>
            </a:endParaRPr>
          </a:p>
        </p:txBody>
      </p:sp>
      <p:sp>
        <p:nvSpPr>
          <p:cNvPr id="21" name="Rectangle 3"/>
          <p:cNvSpPr txBox="1">
            <a:spLocks noChangeArrowheads="1"/>
          </p:cNvSpPr>
          <p:nvPr/>
        </p:nvSpPr>
        <p:spPr>
          <a:xfrm>
            <a:off x="1211898" y="1437005"/>
            <a:ext cx="7499350" cy="4800600"/>
          </a:xfrm>
          <a:prstGeom prst="rect">
            <a:avLst/>
          </a:prstGeom>
        </p:spPr>
        <p:txBody>
          <a:bodyPr/>
          <a:lstStyle/>
          <a:p>
            <a:pPr marR="0" lvl="0" algn="l" defTabSz="914400" rtl="0" eaLnBrk="1" fontAlgn="auto" latinLnBrk="0" hangingPunct="1">
              <a:lnSpc>
                <a:spcPct val="100000"/>
              </a:lnSpc>
              <a:spcBef>
                <a:spcPct val="20000"/>
              </a:spcBef>
            </a:pPr>
            <a:r>
              <a:rPr lang="zh-CN" altLang="en-US" sz="2000" i="0" u="none" strike="noStrike" kern="1200" cap="none" spc="0" normalizeH="0" baseline="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rPr>
              <a:t>在20世纪70年代，瀑布模型一直是惟一被广泛采用的软件过程模型，现在它仍然是软件工程中应用得非常广泛的过程模型。</a:t>
            </a:r>
            <a:endParaRPr lang="zh-CN" altLang="en-US" sz="2000" i="0" u="none" strike="noStrike" kern="1200" cap="none" spc="0" normalizeH="0" baseline="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endParaRPr>
          </a:p>
          <a:p>
            <a:pPr marR="0" lvl="0" algn="l" defTabSz="914400" rtl="0" eaLnBrk="1" fontAlgn="auto" latinLnBrk="0" hangingPunct="1">
              <a:lnSpc>
                <a:spcPct val="100000"/>
              </a:lnSpc>
              <a:spcBef>
                <a:spcPct val="20000"/>
              </a:spcBef>
            </a:pPr>
            <a:endParaRPr lang="zh-CN" altLang="en-US" sz="2000" i="0" u="none" strike="noStrike" kern="1200" cap="none" spc="0" normalizeH="0" baseline="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endParaRPr>
          </a:p>
          <a:p>
            <a:pPr marR="0" lvl="0" algn="l" defTabSz="914400" rtl="0" eaLnBrk="1" fontAlgn="auto" latinLnBrk="0" hangingPunct="1">
              <a:lnSpc>
                <a:spcPct val="100000"/>
              </a:lnSpc>
              <a:spcBef>
                <a:spcPct val="20000"/>
              </a:spcBef>
            </a:pPr>
            <a:r>
              <a:rPr kumimoji="0" lang="zh-CN" altLang="en-US" sz="2000" i="0" u="none" strike="noStrike" kern="1200" cap="none" spc="0" normalizeH="0" baseline="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rPr>
              <a:t>瀑布模型是一种</a:t>
            </a:r>
            <a:r>
              <a:rPr kumimoji="0" lang="zh-CN" altLang="en-US" sz="2000" i="0" u="none" strike="noStrike" kern="1200" cap="none" spc="0" normalizeH="0" baseline="0" dirty="0">
                <a:solidFill>
                  <a:srgbClr val="FF0000"/>
                </a:solidFill>
                <a:latin typeface="华文细黑" panose="02010600040101010101" pitchFamily="2" charset="-122"/>
                <a:ea typeface="华文细黑" panose="02010600040101010101" pitchFamily="2" charset="-122"/>
                <a:cs typeface="Arial Unicode MS" panose="020B0604020202020204" pitchFamily="34" charset="-122"/>
              </a:rPr>
              <a:t>线形的、顺序的</a:t>
            </a:r>
            <a:r>
              <a:rPr kumimoji="0" lang="zh-CN" altLang="en-US" sz="2000" i="0" u="none" strike="noStrike" kern="1200" cap="none" spc="0" normalizeH="0" baseline="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rPr>
              <a:t>软件开发模型</a:t>
            </a:r>
            <a:endParaRPr kumimoji="0" lang="zh-CN" altLang="en-US" sz="2000" i="0" u="none" strike="noStrike" kern="1200" cap="none" spc="0" normalizeH="0" baseline="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endParaRPr>
          </a:p>
        </p:txBody>
      </p:sp>
      <p:sp>
        <p:nvSpPr>
          <p:cNvPr id="22" name="AutoShape 4">
            <a:hlinkClick r:id="" action="ppaction://hlinkshowjump?jump=nextslide" highlightClick="1"/>
          </p:cNvPr>
          <p:cNvSpPr>
            <a:spLocks noChangeArrowheads="1"/>
          </p:cNvSpPr>
          <p:nvPr/>
        </p:nvSpPr>
        <p:spPr bwMode="auto">
          <a:xfrm>
            <a:off x="9191625" y="6237288"/>
            <a:ext cx="433388" cy="431800"/>
          </a:xfrm>
          <a:prstGeom prst="actionButtonForwardNext">
            <a:avLst/>
          </a:prstGeom>
          <a:noFill/>
          <a:ln w="9525">
            <a:noFill/>
            <a:miter lim="800000"/>
          </a:ln>
        </p:spPr>
        <p:txBody>
          <a:bodyPr wrap="none" lIns="92075" tIns="46038" rIns="92075" bIns="46038" anchor="ctr"/>
          <a:lstStyle/>
          <a:p>
            <a:endParaRPr lang="zh-CN" altLang="en-US"/>
          </a:p>
        </p:txBody>
      </p:sp>
      <p:sp>
        <p:nvSpPr>
          <p:cNvPr id="23" name="AutoShape 5">
            <a:hlinkClick r:id="" action="ppaction://hlinkshowjump?jump=previousslide" highlightClick="1"/>
          </p:cNvPr>
          <p:cNvSpPr>
            <a:spLocks noChangeArrowheads="1"/>
          </p:cNvSpPr>
          <p:nvPr/>
        </p:nvSpPr>
        <p:spPr bwMode="auto">
          <a:xfrm>
            <a:off x="8112125" y="6308725"/>
            <a:ext cx="504825" cy="360363"/>
          </a:xfrm>
          <a:prstGeom prst="actionButtonBackPrevious">
            <a:avLst/>
          </a:prstGeom>
          <a:noFill/>
          <a:ln w="9525">
            <a:noFill/>
            <a:miter lim="800000"/>
          </a:ln>
        </p:spPr>
        <p:txBody>
          <a:bodyPr wrap="none" lIns="92075" tIns="46038" rIns="92075" bIns="46038" anchor="ctr"/>
          <a:lstStyle/>
          <a:p>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blinds(horizontal)">
                                      <p:cBhvr>
                                        <p:cTn id="7" dur="500"/>
                                        <p:tgtEl>
                                          <p:spTgt spid="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
                                            <p:txEl>
                                              <p:pRg st="2" end="2"/>
                                            </p:txEl>
                                          </p:spTgt>
                                        </p:tgtEl>
                                        <p:attrNameLst>
                                          <p:attrName>style.visibility</p:attrName>
                                        </p:attrNameLst>
                                      </p:cBhvr>
                                      <p:to>
                                        <p:strVal val="visible"/>
                                      </p:to>
                                    </p:set>
                                    <p:animEffect transition="in" filter="blinds(horizontal)">
                                      <p:cBhvr>
                                        <p:cTn id="12" dur="500"/>
                                        <p:tgtEl>
                                          <p:spTgt spid="2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solidFill>
                  <a:srgbClr val="00B050"/>
                </a:solidFill>
                <a:latin typeface="黑体" panose="02010609060101010101" pitchFamily="49" charset="-122"/>
                <a:ea typeface="黑体" panose="02010609060101010101" pitchFamily="49" charset="-122"/>
                <a:cs typeface="Arial Unicode MS" panose="020B0604020202020204" pitchFamily="34" charset="-122"/>
              </a:rPr>
              <a:t>瀑布模型</a:t>
            </a:r>
            <a:endParaRPr lang="zh-CN" altLang="en-US" sz="3200" dirty="0">
              <a:solidFill>
                <a:srgbClr val="00B050"/>
              </a:solidFill>
              <a:latin typeface="黑体" panose="02010609060101010101" pitchFamily="49" charset="-122"/>
              <a:ea typeface="黑体" panose="02010609060101010101" pitchFamily="49" charset="-122"/>
              <a:cs typeface="Arial Unicode MS" panose="020B0604020202020204" pitchFamily="34" charset="-122"/>
            </a:endParaRPr>
          </a:p>
        </p:txBody>
      </p:sp>
      <p:sp>
        <p:nvSpPr>
          <p:cNvPr id="4" name="内容占位符 2"/>
          <p:cNvSpPr txBox="1"/>
          <p:nvPr/>
        </p:nvSpPr>
        <p:spPr>
          <a:xfrm>
            <a:off x="2052638" y="1447800"/>
            <a:ext cx="7499350" cy="48006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2" panose="05020102010507070707" pitchFamily="18" charset="2"/>
              <a:buNone/>
              <a:defRPr/>
            </a:pPr>
            <a:r>
              <a:rPr kumimoji="0" lang="zh-CN" altLang="zh-CN" sz="3200" b="0" i="0" u="none" strike="noStrike" kern="1200" cap="none" spc="0" normalizeH="0" baseline="0" noProof="0" smtClean="0">
                <a:ln>
                  <a:noFill/>
                </a:ln>
                <a:solidFill>
                  <a:schemeClr val="tx1"/>
                </a:solidFill>
                <a:effectLst/>
                <a:uLnTx/>
                <a:uFillTx/>
                <a:latin typeface="(使用中文字体)"/>
                <a:ea typeface="+mn-ea"/>
                <a:cs typeface="+mn-cs"/>
              </a:rPr>
              <a:t> </a:t>
            </a:r>
            <a:endParaRPr kumimoji="0" lang="zh-CN" altLang="zh-CN" sz="3200" b="0" i="0" u="none" strike="noStrike" kern="1200" cap="none" spc="0" normalizeH="0" baseline="0" noProof="0" smtClean="0">
              <a:ln>
                <a:noFill/>
              </a:ln>
              <a:solidFill>
                <a:schemeClr val="tx1"/>
              </a:solidFill>
              <a:effectLst/>
              <a:uLnTx/>
              <a:uFillTx/>
              <a:latin typeface="(使用中文字体)"/>
              <a:ea typeface="+mn-ea"/>
              <a:cs typeface="+mn-cs"/>
            </a:endParaRPr>
          </a:p>
        </p:txBody>
      </p:sp>
      <p:sp>
        <p:nvSpPr>
          <p:cNvPr id="6" name="内容占位符 2"/>
          <p:cNvSpPr>
            <a:spLocks noGrp="1"/>
          </p:cNvSpPr>
          <p:nvPr>
            <p:ph idx="4294967295"/>
          </p:nvPr>
        </p:nvSpPr>
        <p:spPr>
          <a:xfrm>
            <a:off x="2052638" y="1447800"/>
            <a:ext cx="7499350" cy="4800600"/>
          </a:xfrm>
          <a:prstGeom prst="rect">
            <a:avLst/>
          </a:prstGeom>
        </p:spPr>
        <p:txBody>
          <a:bodyPr/>
          <a:lstStyle/>
          <a:p>
            <a:pPr eaLnBrk="1" hangingPunct="1">
              <a:buFont typeface="Wingdings 2" panose="05020102010507070707" pitchFamily="18" charset="2"/>
              <a:buNone/>
            </a:pPr>
            <a:r>
              <a:rPr lang="zh-CN" altLang="zh-CN" dirty="0" smtClean="0">
                <a:latin typeface="(使用中文字体)"/>
              </a:rPr>
              <a:t> </a:t>
            </a:r>
            <a:endParaRPr lang="zh-CN" altLang="zh-CN" dirty="0" smtClean="0">
              <a:latin typeface="(使用中文字体)"/>
            </a:endParaRPr>
          </a:p>
        </p:txBody>
      </p:sp>
      <p:pic>
        <p:nvPicPr>
          <p:cNvPr id="60" name="Picture 3"/>
          <p:cNvPicPr>
            <a:picLocks noChangeAspect="1" noChangeArrowheads="1"/>
          </p:cNvPicPr>
          <p:nvPr/>
        </p:nvPicPr>
        <p:blipFill>
          <a:blip r:embed="rId1" cstate="print"/>
          <a:srcRect/>
          <a:stretch>
            <a:fillRect/>
          </a:stretch>
        </p:blipFill>
        <p:spPr bwMode="auto">
          <a:xfrm>
            <a:off x="2279576" y="1268760"/>
            <a:ext cx="7390467" cy="4565413"/>
          </a:xfrm>
          <a:prstGeom prst="rect">
            <a:avLst/>
          </a:prstGeom>
          <a:noFill/>
          <a:ln w="38100">
            <a:solidFill>
              <a:srgbClr val="00FF00"/>
            </a:solidFill>
            <a:miter lim="800000"/>
            <a:headEnd/>
            <a:tailEnd/>
          </a:ln>
        </p:spPr>
      </p:pic>
      <p:sp>
        <p:nvSpPr>
          <p:cNvPr id="61" name="Rectangle 4"/>
          <p:cNvSpPr>
            <a:spLocks noChangeArrowheads="1"/>
          </p:cNvSpPr>
          <p:nvPr/>
        </p:nvSpPr>
        <p:spPr bwMode="auto">
          <a:xfrm>
            <a:off x="8662292" y="1714488"/>
            <a:ext cx="1754188" cy="2286000"/>
          </a:xfrm>
          <a:prstGeom prst="rect">
            <a:avLst/>
          </a:prstGeom>
          <a:solidFill>
            <a:schemeClr val="bg1"/>
          </a:solidFill>
          <a:ln w="9525">
            <a:solidFill>
              <a:schemeClr val="bg1"/>
            </a:solidFill>
            <a:miter lim="800000"/>
          </a:ln>
        </p:spPr>
        <p:txBody>
          <a:bodyPr wrap="none" anchor="ctr"/>
          <a:lstStyle/>
          <a:p>
            <a:pPr eaLnBrk="0" hangingPunct="0"/>
            <a:r>
              <a:rPr lang="zh-CN" altLang="en-US" b="1" dirty="0">
                <a:latin typeface="幼圆" panose="02010509060101010101" pitchFamily="49" charset="-122"/>
                <a:ea typeface="幼圆" panose="02010509060101010101" pitchFamily="49" charset="-122"/>
              </a:rPr>
              <a:t>特点：</a:t>
            </a:r>
            <a:endParaRPr lang="zh-CN" altLang="en-US" b="1" dirty="0">
              <a:latin typeface="幼圆" panose="02010509060101010101" pitchFamily="49" charset="-122"/>
              <a:ea typeface="幼圆" panose="02010509060101010101" pitchFamily="49" charset="-122"/>
            </a:endParaRPr>
          </a:p>
          <a:p>
            <a:pPr eaLnBrk="0" hangingPunct="0"/>
            <a:r>
              <a:rPr lang="zh-CN" altLang="en-US" b="1" dirty="0">
                <a:latin typeface="幼圆" panose="02010509060101010101" pitchFamily="49" charset="-122"/>
                <a:ea typeface="幼圆" panose="02010509060101010101" pitchFamily="49" charset="-122"/>
              </a:rPr>
              <a:t>上一阶段的变</a:t>
            </a:r>
            <a:endParaRPr lang="zh-CN" altLang="en-US" b="1" dirty="0">
              <a:latin typeface="幼圆" panose="02010509060101010101" pitchFamily="49" charset="-122"/>
              <a:ea typeface="幼圆" panose="02010509060101010101" pitchFamily="49" charset="-122"/>
            </a:endParaRPr>
          </a:p>
          <a:p>
            <a:pPr eaLnBrk="0" hangingPunct="0"/>
            <a:r>
              <a:rPr lang="zh-CN" altLang="en-US" b="1" dirty="0">
                <a:latin typeface="幼圆" panose="02010509060101010101" pitchFamily="49" charset="-122"/>
                <a:ea typeface="幼圆" panose="02010509060101010101" pitchFamily="49" charset="-122"/>
              </a:rPr>
              <a:t>换结果是下一</a:t>
            </a:r>
            <a:endParaRPr lang="zh-CN" altLang="en-US" b="1" dirty="0">
              <a:latin typeface="幼圆" panose="02010509060101010101" pitchFamily="49" charset="-122"/>
              <a:ea typeface="幼圆" panose="02010509060101010101" pitchFamily="49" charset="-122"/>
            </a:endParaRPr>
          </a:p>
          <a:p>
            <a:pPr eaLnBrk="0" hangingPunct="0"/>
            <a:r>
              <a:rPr lang="zh-CN" altLang="en-US" b="1" dirty="0">
                <a:latin typeface="幼圆" panose="02010509060101010101" pitchFamily="49" charset="-122"/>
                <a:ea typeface="幼圆" panose="02010509060101010101" pitchFamily="49" charset="-122"/>
              </a:rPr>
              <a:t>阶段的变换的</a:t>
            </a:r>
            <a:endParaRPr lang="zh-CN" altLang="en-US" b="1" dirty="0">
              <a:latin typeface="幼圆" panose="02010509060101010101" pitchFamily="49" charset="-122"/>
              <a:ea typeface="幼圆" panose="02010509060101010101" pitchFamily="49" charset="-122"/>
            </a:endParaRPr>
          </a:p>
          <a:p>
            <a:pPr eaLnBrk="0" hangingPunct="0"/>
            <a:r>
              <a:rPr lang="zh-CN" altLang="en-US" b="1" dirty="0">
                <a:latin typeface="幼圆" panose="02010509060101010101" pitchFamily="49" charset="-122"/>
                <a:ea typeface="幼圆" panose="02010509060101010101" pitchFamily="49" charset="-122"/>
              </a:rPr>
              <a:t>输入，相邻两个</a:t>
            </a:r>
            <a:endParaRPr lang="zh-CN" altLang="en-US" b="1" dirty="0">
              <a:latin typeface="幼圆" panose="02010509060101010101" pitchFamily="49" charset="-122"/>
              <a:ea typeface="幼圆" panose="02010509060101010101" pitchFamily="49" charset="-122"/>
            </a:endParaRPr>
          </a:p>
          <a:p>
            <a:pPr eaLnBrk="0" hangingPunct="0"/>
            <a:r>
              <a:rPr lang="zh-CN" altLang="en-US" b="1" dirty="0">
                <a:latin typeface="幼圆" panose="02010509060101010101" pitchFamily="49" charset="-122"/>
                <a:ea typeface="幼圆" panose="02010509060101010101" pitchFamily="49" charset="-122"/>
              </a:rPr>
              <a:t>阶段具有因果关</a:t>
            </a:r>
            <a:endParaRPr lang="zh-CN" altLang="en-US" b="1" dirty="0">
              <a:latin typeface="幼圆" panose="02010509060101010101" pitchFamily="49" charset="-122"/>
              <a:ea typeface="幼圆" panose="02010509060101010101" pitchFamily="49" charset="-122"/>
            </a:endParaRPr>
          </a:p>
          <a:p>
            <a:pPr eaLnBrk="0" hangingPunct="0"/>
            <a:r>
              <a:rPr lang="zh-CN" altLang="en-US" b="1" dirty="0">
                <a:latin typeface="幼圆" panose="02010509060101010101" pitchFamily="49" charset="-122"/>
                <a:ea typeface="幼圆" panose="02010509060101010101" pitchFamily="49" charset="-122"/>
              </a:rPr>
              <a:t>系，紧密相联。</a:t>
            </a:r>
            <a:endParaRPr lang="zh-CN" altLang="en-US" b="1" dirty="0">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solidFill>
                  <a:srgbClr val="00B050"/>
                </a:solidFill>
                <a:latin typeface="黑体" panose="02010609060101010101" pitchFamily="49" charset="-122"/>
                <a:ea typeface="黑体" panose="02010609060101010101" pitchFamily="49" charset="-122"/>
                <a:cs typeface="Arial Unicode MS" panose="020B0604020202020204" pitchFamily="34" charset="-122"/>
              </a:rPr>
              <a:t>瀑布模型的特点</a:t>
            </a:r>
            <a:endParaRPr lang="zh-CN" altLang="en-US" sz="3200" dirty="0">
              <a:solidFill>
                <a:srgbClr val="00B050"/>
              </a:solidFill>
              <a:latin typeface="黑体" panose="02010609060101010101" pitchFamily="49" charset="-122"/>
              <a:ea typeface="黑体" panose="02010609060101010101" pitchFamily="49" charset="-122"/>
              <a:cs typeface="Arial Unicode MS" panose="020B0604020202020204" pitchFamily="34" charset="-122"/>
            </a:endParaRPr>
          </a:p>
        </p:txBody>
      </p:sp>
      <p:sp>
        <p:nvSpPr>
          <p:cNvPr id="3" name="内容占位符 2"/>
          <p:cNvSpPr>
            <a:spLocks noGrp="1"/>
          </p:cNvSpPr>
          <p:nvPr>
            <p:ph idx="1"/>
          </p:nvPr>
        </p:nvSpPr>
        <p:spPr>
          <a:xfrm>
            <a:off x="1069340" y="1807210"/>
            <a:ext cx="10515600" cy="3733165"/>
          </a:xfrm>
        </p:spPr>
        <p:txBody>
          <a:bodyPr/>
          <a:lstStyle/>
          <a:p>
            <a:pPr marL="114300" indent="-342900" algn="l">
              <a:lnSpc>
                <a:spcPct val="100000"/>
              </a:lnSpc>
              <a:buFont typeface="Wingdings" panose="05000000000000000000" charset="0"/>
              <a:buChar char=""/>
            </a:pPr>
            <a:r>
              <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rPr>
              <a:t>线性化模型结构</a:t>
            </a:r>
            <a:endPar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endParaRPr>
          </a:p>
          <a:p>
            <a:pPr marL="114300" indent="-342900" algn="l">
              <a:lnSpc>
                <a:spcPct val="100000"/>
              </a:lnSpc>
              <a:buFont typeface="Wingdings" panose="05000000000000000000" charset="0"/>
              <a:buChar char=""/>
            </a:pPr>
            <a:endPar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endParaRPr>
          </a:p>
          <a:p>
            <a:pPr marL="114300" indent="-342900" algn="l">
              <a:lnSpc>
                <a:spcPct val="100000"/>
              </a:lnSpc>
              <a:buFont typeface="Wingdings" panose="05000000000000000000" charset="0"/>
              <a:buChar char=""/>
            </a:pPr>
            <a:r>
              <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rPr>
              <a:t>各阶段具有里程碑特征</a:t>
            </a:r>
            <a:endPar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endParaRPr>
          </a:p>
          <a:p>
            <a:pPr marL="114300" indent="-342900" algn="l">
              <a:lnSpc>
                <a:spcPct val="100000"/>
              </a:lnSpc>
              <a:buFont typeface="Wingdings" panose="05000000000000000000" charset="0"/>
              <a:buChar char=""/>
            </a:pPr>
            <a:endPar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endParaRPr>
          </a:p>
          <a:p>
            <a:pPr marL="114300" indent="-342900" algn="l">
              <a:lnSpc>
                <a:spcPct val="100000"/>
              </a:lnSpc>
              <a:buFont typeface="Wingdings" panose="05000000000000000000" charset="0"/>
              <a:buChar char=""/>
            </a:pPr>
            <a:r>
              <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rPr>
              <a:t>基于文档的驱动</a:t>
            </a:r>
            <a:endPar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endParaRPr>
          </a:p>
          <a:p>
            <a:pPr marL="114300" indent="-342900" algn="l">
              <a:lnSpc>
                <a:spcPct val="100000"/>
              </a:lnSpc>
              <a:buFont typeface="Wingdings" panose="05000000000000000000" charset="0"/>
              <a:buChar char=""/>
            </a:pPr>
            <a:endPar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endParaRPr>
          </a:p>
          <a:p>
            <a:pPr marL="114300" indent="-342900" algn="l">
              <a:lnSpc>
                <a:spcPct val="100000"/>
              </a:lnSpc>
              <a:buFont typeface="Wingdings" panose="05000000000000000000" charset="0"/>
              <a:buChar char=""/>
            </a:pPr>
            <a:r>
              <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rPr>
              <a:t>严格的阶段评审机制</a:t>
            </a:r>
            <a:endParaRPr lang="en-US" altLang="zh-CN" sz="2400" dirty="0" smtClean="0"/>
          </a:p>
          <a:p>
            <a:endParaRPr lang="zh-CN" altLang="en-US" sz="2400" dirty="0" smtClean="0"/>
          </a:p>
          <a:p>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solidFill>
                  <a:srgbClr val="00B050"/>
                </a:solidFill>
                <a:latin typeface="黑体" panose="02010609060101010101" pitchFamily="49" charset="-122"/>
                <a:ea typeface="黑体" panose="02010609060101010101" pitchFamily="49" charset="-122"/>
                <a:cs typeface="Arial Unicode MS" panose="020B0604020202020204" pitchFamily="34" charset="-122"/>
              </a:rPr>
              <a:t>瀑布模型的优缺点</a:t>
            </a:r>
            <a:endParaRPr lang="zh-CN" altLang="en-US" sz="3200" dirty="0">
              <a:solidFill>
                <a:srgbClr val="00B050"/>
              </a:solidFill>
              <a:latin typeface="黑体" panose="02010609060101010101" pitchFamily="49" charset="-122"/>
              <a:ea typeface="黑体" panose="02010609060101010101" pitchFamily="49" charset="-122"/>
              <a:cs typeface="Arial Unicode MS" panose="020B0604020202020204" pitchFamily="34" charset="-122"/>
            </a:endParaRPr>
          </a:p>
        </p:txBody>
      </p:sp>
      <p:sp>
        <p:nvSpPr>
          <p:cNvPr id="3" name="内容占位符 2"/>
          <p:cNvSpPr>
            <a:spLocks noGrp="1"/>
          </p:cNvSpPr>
          <p:nvPr>
            <p:ph idx="1"/>
          </p:nvPr>
        </p:nvSpPr>
        <p:spPr>
          <a:xfrm>
            <a:off x="921385" y="1391285"/>
            <a:ext cx="10515600" cy="4351338"/>
          </a:xfrm>
        </p:spPr>
        <p:txBody>
          <a:bodyPr/>
          <a:lstStyle/>
          <a:p>
            <a:pPr algn="just" eaLnBrk="0" hangingPunct="0">
              <a:spcBef>
                <a:spcPct val="50000"/>
              </a:spcBef>
            </a:pPr>
            <a:r>
              <a:rPr lang="zh-CN" altLang="en-US" sz="2400" dirty="0">
                <a:solidFill>
                  <a:srgbClr val="00B050"/>
                </a:solidFill>
                <a:latin typeface="黑体" panose="02010609060101010101" pitchFamily="49" charset="-122"/>
                <a:ea typeface="黑体" panose="02010609060101010101" pitchFamily="49" charset="-122"/>
                <a:cs typeface="Arial Unicode MS" panose="020B0604020202020204" pitchFamily="34" charset="-122"/>
              </a:rPr>
              <a:t>优点：</a:t>
            </a:r>
            <a:endParaRPr lang="zh-CN" altLang="en-US" sz="2400" dirty="0">
              <a:solidFill>
                <a:srgbClr val="00B050"/>
              </a:solidFill>
              <a:latin typeface="黑体" panose="02010609060101010101" pitchFamily="49" charset="-122"/>
              <a:ea typeface="黑体" panose="02010609060101010101" pitchFamily="49" charset="-122"/>
              <a:cs typeface="Arial Unicode MS" panose="020B0604020202020204" pitchFamily="34" charset="-122"/>
            </a:endParaRPr>
          </a:p>
          <a:p>
            <a:pPr marL="0" algn="l">
              <a:lnSpc>
                <a:spcPct val="100000"/>
              </a:lnSpc>
              <a:spcBef>
                <a:spcPct val="50000"/>
              </a:spcBef>
              <a:buNone/>
            </a:pPr>
            <a:r>
              <a:rPr lang="zh-CN" altLang="en-US" sz="2000" dirty="0" smtClean="0">
                <a:latin typeface="Times New Roman" panose="02020603050405020304" pitchFamily="18" charset="0"/>
              </a:rPr>
              <a:t>       </a:t>
            </a:r>
            <a:r>
              <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rPr>
              <a:t>--有利于大型软件开发过程的人员的组织和管理</a:t>
            </a:r>
            <a:endPar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endParaRPr>
          </a:p>
          <a:p>
            <a:pPr marL="0" algn="l">
              <a:lnSpc>
                <a:spcPct val="100000"/>
              </a:lnSpc>
              <a:spcBef>
                <a:spcPct val="50000"/>
              </a:spcBef>
              <a:buNone/>
            </a:pPr>
            <a:r>
              <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rPr>
              <a:t>       --有利于 开发方法和工具的使用</a:t>
            </a:r>
            <a:endPar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endParaRPr>
          </a:p>
          <a:p>
            <a:pPr marL="0" algn="l">
              <a:lnSpc>
                <a:spcPct val="100000"/>
              </a:lnSpc>
              <a:spcBef>
                <a:spcPct val="50000"/>
              </a:spcBef>
              <a:buNone/>
            </a:pPr>
            <a:r>
              <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rPr>
              <a:t>       --提高了软件的质量和效率</a:t>
            </a:r>
            <a:endParaRPr lang="zh-CN" altLang="en-US" sz="2000" dirty="0" smtClean="0">
              <a:latin typeface="Times New Roman" panose="02020603050405020304" pitchFamily="18" charset="0"/>
            </a:endParaRPr>
          </a:p>
          <a:p>
            <a:pPr algn="just" eaLnBrk="0" hangingPunct="0">
              <a:spcBef>
                <a:spcPct val="50000"/>
              </a:spcBef>
            </a:pPr>
            <a:r>
              <a:rPr lang="zh-CN" altLang="en-US" sz="2400" dirty="0">
                <a:solidFill>
                  <a:srgbClr val="00B050"/>
                </a:solidFill>
                <a:latin typeface="黑体" panose="02010609060101010101" pitchFamily="49" charset="-122"/>
                <a:ea typeface="黑体" panose="02010609060101010101" pitchFamily="49" charset="-122"/>
                <a:cs typeface="Arial Unicode MS" panose="020B0604020202020204" pitchFamily="34" charset="-122"/>
              </a:rPr>
              <a:t>缺点：</a:t>
            </a:r>
            <a:endParaRPr lang="en-US" altLang="zh-CN" sz="2400" dirty="0" smtClean="0">
              <a:latin typeface="Times New Roman" panose="02020603050405020304" pitchFamily="18" charset="0"/>
            </a:endParaRPr>
          </a:p>
          <a:p>
            <a:pPr marL="0" lvl="1" algn="l">
              <a:lnSpc>
                <a:spcPct val="100000"/>
              </a:lnSpc>
              <a:spcBef>
                <a:spcPct val="50000"/>
              </a:spcBef>
              <a:buNone/>
            </a:pPr>
            <a:r>
              <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rPr>
              <a:t>       </a:t>
            </a:r>
            <a:r>
              <a:rPr lang="en-US" altLang="zh-CN"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rPr>
              <a:t>--</a:t>
            </a:r>
            <a:r>
              <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rPr>
              <a:t>各阶段的划分完全固定，阶段之间产生大量文档，极大的增加了工作量。</a:t>
            </a:r>
            <a:endPar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endParaRPr>
          </a:p>
          <a:p>
            <a:pPr marL="0" lvl="1" algn="l">
              <a:lnSpc>
                <a:spcPct val="100000"/>
              </a:lnSpc>
              <a:spcBef>
                <a:spcPct val="50000"/>
              </a:spcBef>
              <a:buNone/>
            </a:pPr>
            <a:r>
              <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rPr>
              <a:t>       </a:t>
            </a:r>
            <a:r>
              <a:rPr lang="en-US" altLang="zh-CN"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rPr>
              <a:t>--</a:t>
            </a:r>
            <a:r>
              <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rPr>
              <a:t>由于是线性的，用户只有等到末期才能见到开发成果，极大的增加了开发的风险。</a:t>
            </a:r>
            <a:endPar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endParaRPr>
          </a:p>
          <a:p>
            <a:pPr marL="0" lvl="1" algn="l">
              <a:lnSpc>
                <a:spcPct val="100000"/>
              </a:lnSpc>
              <a:spcBef>
                <a:spcPct val="50000"/>
              </a:spcBef>
              <a:buNone/>
            </a:pPr>
            <a:r>
              <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rPr>
              <a:t>       </a:t>
            </a:r>
            <a:r>
              <a:rPr lang="en-US" altLang="zh-CN"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rPr>
              <a:t>--</a:t>
            </a:r>
            <a:r>
              <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rPr>
              <a:t>早期的错误可能要等到开发后期的测试阶段才能发现，极大的增加了修复成本。</a:t>
            </a:r>
            <a:endParaRPr lang="zh-CN" altLang="en-US" sz="2000" dirty="0" smtClean="0">
              <a:solidFill>
                <a:srgbClr val="FF0000"/>
              </a:solidFill>
              <a:latin typeface="Times New Roman" panose="02020603050405020304" pitchFamily="18" charset="0"/>
              <a:ea typeface="楷体_GB2312" pitchFamily="49" charset="-122"/>
            </a:endParaRPr>
          </a:p>
          <a:p>
            <a:endParaRPr lang="zh-CN" altLang="en-US" sz="2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solidFill>
                  <a:srgbClr val="00B050"/>
                </a:solidFill>
                <a:latin typeface="黑体" panose="02010609060101010101" pitchFamily="49" charset="-122"/>
                <a:ea typeface="黑体" panose="02010609060101010101" pitchFamily="49" charset="-122"/>
                <a:cs typeface="Arial Unicode MS" panose="020B0604020202020204" pitchFamily="34" charset="-122"/>
              </a:rPr>
              <a:t>V模型–瀑布模型的变型</a:t>
            </a:r>
            <a:endParaRPr lang="zh-CN" altLang="en-US" sz="3200" dirty="0">
              <a:solidFill>
                <a:srgbClr val="00B050"/>
              </a:solidFill>
              <a:latin typeface="黑体" panose="02010609060101010101" pitchFamily="49" charset="-122"/>
              <a:ea typeface="黑体" panose="02010609060101010101" pitchFamily="49" charset="-122"/>
              <a:cs typeface="Arial Unicode MS" panose="020B0604020202020204" pitchFamily="34" charset="-122"/>
            </a:endParaRPr>
          </a:p>
        </p:txBody>
      </p:sp>
      <p:pic>
        <p:nvPicPr>
          <p:cNvPr id="6" name="图片 4" descr="http://image3.it168.com/2009/1/31/970f75e1-1301-475f-8181-a137738bcb56.jpg"/>
          <p:cNvPicPr>
            <a:picLocks noChangeAspect="1" noChangeArrowheads="1"/>
          </p:cNvPicPr>
          <p:nvPr/>
        </p:nvPicPr>
        <p:blipFill>
          <a:blip r:embed="rId1" cstate="print"/>
          <a:srcRect/>
          <a:stretch>
            <a:fillRect/>
          </a:stretch>
        </p:blipFill>
        <p:spPr bwMode="auto">
          <a:xfrm>
            <a:off x="6600056" y="2420888"/>
            <a:ext cx="3563888" cy="2664296"/>
          </a:xfrm>
          <a:prstGeom prst="rect">
            <a:avLst/>
          </a:prstGeom>
          <a:noFill/>
          <a:ln w="9525">
            <a:noFill/>
            <a:miter lim="800000"/>
            <a:headEnd/>
            <a:tailEnd/>
          </a:ln>
        </p:spPr>
      </p:pic>
      <p:sp>
        <p:nvSpPr>
          <p:cNvPr id="4" name="TextBox 3"/>
          <p:cNvSpPr txBox="1"/>
          <p:nvPr/>
        </p:nvSpPr>
        <p:spPr>
          <a:xfrm>
            <a:off x="1109980" y="1160780"/>
            <a:ext cx="5194935" cy="5046345"/>
          </a:xfrm>
          <a:prstGeom prst="rect">
            <a:avLst/>
          </a:prstGeom>
          <a:noFill/>
        </p:spPr>
        <p:txBody>
          <a:bodyPr wrap="square" rtlCol="0">
            <a:spAutoFit/>
          </a:bodyPr>
          <a:lstStyle/>
          <a:p>
            <a:r>
              <a:rPr lang="zh-CN" altLang="en-US" sz="2400" dirty="0">
                <a:solidFill>
                  <a:srgbClr val="00B050"/>
                </a:solidFill>
                <a:latin typeface="黑体" panose="02010609060101010101" pitchFamily="49" charset="-122"/>
                <a:ea typeface="黑体" panose="02010609060101010101" pitchFamily="49" charset="-122"/>
                <a:cs typeface="Arial Unicode MS" panose="020B0604020202020204" pitchFamily="34" charset="-122"/>
              </a:rPr>
              <a:t>优点：</a:t>
            </a:r>
            <a:endParaRPr lang="en-US" altLang="zh-CN" b="1" dirty="0" smtClean="0"/>
          </a:p>
          <a:p>
            <a:pPr algn="l"/>
            <a:r>
              <a:rPr lang="zh-CN" altLang="en-US" sz="1600" dirty="0" smtClean="0"/>
              <a:t>  </a:t>
            </a:r>
            <a:r>
              <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rPr>
              <a:t>  既有底层测试又有高层测试。</a:t>
            </a:r>
            <a:endPar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endParaRPr>
          </a:p>
          <a:p>
            <a:pPr algn="l"/>
            <a:r>
              <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rPr>
              <a:t>    将开发阶段清楚的表现出来，便于控制开发的过程。当所有阶段都结束时，软件开发就结束了。</a:t>
            </a:r>
            <a:endParaRPr lang="zh-CN" altLang="en-US" sz="1600" dirty="0" smtClean="0"/>
          </a:p>
          <a:p>
            <a:endParaRPr lang="en-US" altLang="zh-CN" dirty="0" smtClean="0"/>
          </a:p>
          <a:p>
            <a:endParaRPr lang="en-US" altLang="zh-CN" dirty="0" smtClean="0"/>
          </a:p>
          <a:p>
            <a:r>
              <a:rPr lang="zh-CN" altLang="en-US" sz="2400" dirty="0">
                <a:solidFill>
                  <a:srgbClr val="00B050"/>
                </a:solidFill>
                <a:latin typeface="黑体" panose="02010609060101010101" pitchFamily="49" charset="-122"/>
                <a:ea typeface="黑体" panose="02010609060101010101" pitchFamily="49" charset="-122"/>
                <a:cs typeface="Arial Unicode MS" panose="020B0604020202020204" pitchFamily="34" charset="-122"/>
              </a:rPr>
              <a:t>缺点：</a:t>
            </a:r>
            <a:endParaRPr lang="en-US" altLang="zh-CN" b="1" dirty="0" smtClean="0"/>
          </a:p>
          <a:p>
            <a:pPr algn="l"/>
            <a:r>
              <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rPr>
              <a:t> 1.易让人误解为测试是在开发完成之后的一个阶段。</a:t>
            </a:r>
            <a:endPar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endParaRPr>
          </a:p>
          <a:p>
            <a:pPr algn="l"/>
            <a:r>
              <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rPr>
              <a:t> 2.由于它的顺序性，当编码完成之后，正式进入测试时，这时发现的一些bug可能不容易找到其根源，并且代码修改起来很困难。</a:t>
            </a:r>
            <a:endPar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endParaRPr>
          </a:p>
          <a:p>
            <a:pPr algn="l"/>
            <a:r>
              <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rPr>
              <a:t> 3.实际中，由于需求变更较大，导致要重复变更需求、设计、编码、测试。返工量大。</a:t>
            </a:r>
            <a:endParaRPr lang="zh-CN" altLang="en-US" sz="1600" dirty="0" smtClean="0"/>
          </a:p>
          <a:p>
            <a:r>
              <a:rPr lang="en-US" altLang="zh-CN" b="1" dirty="0" smtClean="0"/>
              <a:t>    </a:t>
            </a:r>
            <a:endParaRPr lang="zh-CN" altLang="en-US"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solidFill>
                  <a:srgbClr val="00B050"/>
                </a:solidFill>
                <a:latin typeface="黑体" panose="02010609060101010101" pitchFamily="49" charset="-122"/>
                <a:ea typeface="黑体" panose="02010609060101010101" pitchFamily="49" charset="-122"/>
                <a:cs typeface="Arial Unicode MS" panose="020B0604020202020204" pitchFamily="34" charset="-122"/>
              </a:rPr>
              <a:t>W模型– V模型的升级版</a:t>
            </a:r>
            <a:endParaRPr lang="zh-CN" altLang="en-US" sz="3200" dirty="0">
              <a:solidFill>
                <a:srgbClr val="00B050"/>
              </a:solidFill>
              <a:latin typeface="黑体" panose="02010609060101010101" pitchFamily="49" charset="-122"/>
              <a:ea typeface="黑体" panose="02010609060101010101" pitchFamily="49" charset="-122"/>
              <a:cs typeface="Arial Unicode MS" panose="020B0604020202020204" pitchFamily="34" charset="-122"/>
            </a:endParaRPr>
          </a:p>
        </p:txBody>
      </p:sp>
      <p:pic>
        <p:nvPicPr>
          <p:cNvPr id="4" name="内容占位符 4" descr="http://image3.it168.com/2009/1/31/4056d3d5-b96c-4601-beac-0b01b1168d48.jpg"/>
          <p:cNvPicPr>
            <a:picLocks noGrp="1"/>
          </p:cNvPicPr>
          <p:nvPr>
            <p:ph idx="4294967295"/>
          </p:nvPr>
        </p:nvPicPr>
        <p:blipFill>
          <a:blip r:embed="rId1" cstate="print"/>
          <a:srcRect/>
          <a:stretch>
            <a:fillRect/>
          </a:stretch>
        </p:blipFill>
        <p:spPr>
          <a:xfrm>
            <a:off x="5303912" y="2204864"/>
            <a:ext cx="5256584" cy="3240360"/>
          </a:xfrm>
          <a:prstGeom prst="rect">
            <a:avLst/>
          </a:prstGeom>
        </p:spPr>
      </p:pic>
      <p:sp>
        <p:nvSpPr>
          <p:cNvPr id="6" name="TextBox 5"/>
          <p:cNvSpPr txBox="1"/>
          <p:nvPr/>
        </p:nvSpPr>
        <p:spPr>
          <a:xfrm>
            <a:off x="1212275" y="1163469"/>
            <a:ext cx="3528392" cy="5077460"/>
          </a:xfrm>
          <a:prstGeom prst="rect">
            <a:avLst/>
          </a:prstGeom>
          <a:noFill/>
        </p:spPr>
        <p:txBody>
          <a:bodyPr wrap="square" rtlCol="0">
            <a:spAutoFit/>
          </a:bodyPr>
          <a:lstStyle/>
          <a:p>
            <a:r>
              <a:rPr lang="zh-CN" altLang="en-US" sz="2400" dirty="0">
                <a:solidFill>
                  <a:srgbClr val="00B050"/>
                </a:solidFill>
                <a:latin typeface="黑体" panose="02010609060101010101" pitchFamily="49" charset="-122"/>
                <a:ea typeface="黑体" panose="02010609060101010101" pitchFamily="49" charset="-122"/>
                <a:cs typeface="Arial Unicode MS" panose="020B0604020202020204" pitchFamily="34" charset="-122"/>
              </a:rPr>
              <a:t>优点：</a:t>
            </a:r>
            <a:endParaRPr lang="en-US" altLang="zh-CN" b="1" dirty="0" smtClean="0"/>
          </a:p>
          <a:p>
            <a:pPr algn="l"/>
            <a:r>
              <a:rPr lang="en-US" altLang="zh-CN" sz="1600" dirty="0" smtClean="0"/>
              <a:t>     </a:t>
            </a:r>
            <a:r>
              <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rPr>
              <a:t>1.将测试贯穿到整个软件的生命周期中，且除了代码要测试，需求、设计等都要测试。</a:t>
            </a:r>
            <a:endPar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endParaRPr>
          </a:p>
          <a:p>
            <a:pPr algn="l"/>
            <a:r>
              <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rPr>
              <a:t>   2.更早的介入到软件开发中，能尽早的发现缺陷进行修复。</a:t>
            </a:r>
            <a:endPar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endParaRPr>
          </a:p>
          <a:p>
            <a:pPr algn="l"/>
            <a:r>
              <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rPr>
              <a:t>   3.测试与开发独立起来，并与开发并行。</a:t>
            </a:r>
            <a:endParaRPr lang="zh-CN" altLang="en-US" sz="1600" dirty="0" smtClean="0"/>
          </a:p>
          <a:p>
            <a:endParaRPr lang="en-US" altLang="zh-CN" dirty="0" smtClean="0"/>
          </a:p>
          <a:p>
            <a:endParaRPr lang="en-US" altLang="zh-CN" dirty="0" smtClean="0"/>
          </a:p>
          <a:p>
            <a:r>
              <a:rPr lang="zh-CN" altLang="en-US" sz="2400" dirty="0">
                <a:solidFill>
                  <a:srgbClr val="00B050"/>
                </a:solidFill>
                <a:latin typeface="黑体" panose="02010609060101010101" pitchFamily="49" charset="-122"/>
                <a:ea typeface="黑体" panose="02010609060101010101" pitchFamily="49" charset="-122"/>
                <a:cs typeface="Arial Unicode MS" panose="020B0604020202020204" pitchFamily="34" charset="-122"/>
              </a:rPr>
              <a:t>缺点：</a:t>
            </a:r>
            <a:endParaRPr lang="en-US" altLang="zh-CN" b="1" dirty="0" smtClean="0"/>
          </a:p>
          <a:p>
            <a:pPr algn="l"/>
            <a:r>
              <a:rPr lang="en-US" altLang="zh-CN" sz="1600" dirty="0" smtClean="0"/>
              <a:t>     </a:t>
            </a:r>
            <a:r>
              <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rPr>
              <a:t>对有些项目，开发过程中根本没有文档产生，故W模型无法使用。 对于需求和设计的测试技术要求很高，实践起来很困难。</a:t>
            </a:r>
            <a:endPar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solidFill>
                  <a:srgbClr val="00B050"/>
                </a:solidFill>
                <a:latin typeface="黑体" panose="02010609060101010101" pitchFamily="49" charset="-122"/>
                <a:ea typeface="黑体" panose="02010609060101010101" pitchFamily="49" charset="-122"/>
                <a:cs typeface="Arial Unicode MS" panose="020B0604020202020204" pitchFamily="34" charset="-122"/>
              </a:rPr>
              <a:t>迭代式开发(重要)</a:t>
            </a:r>
            <a:endParaRPr lang="zh-CN" altLang="en-US" sz="3200" dirty="0">
              <a:solidFill>
                <a:srgbClr val="00B050"/>
              </a:solidFill>
              <a:latin typeface="黑体" panose="02010609060101010101" pitchFamily="49" charset="-122"/>
              <a:ea typeface="黑体" panose="02010609060101010101" pitchFamily="49" charset="-122"/>
              <a:cs typeface="Arial Unicode MS" panose="020B0604020202020204" pitchFamily="34" charset="-122"/>
            </a:endParaRPr>
          </a:p>
        </p:txBody>
      </p:sp>
      <p:sp>
        <p:nvSpPr>
          <p:cNvPr id="3" name="内容占位符 2"/>
          <p:cNvSpPr>
            <a:spLocks noGrp="1"/>
          </p:cNvSpPr>
          <p:nvPr>
            <p:ph idx="1"/>
          </p:nvPr>
        </p:nvSpPr>
        <p:spPr/>
        <p:txBody>
          <a:bodyPr>
            <a:normAutofit/>
          </a:bodyPr>
          <a:lstStyle/>
          <a:p>
            <a:pPr marL="0" algn="l">
              <a:lnSpc>
                <a:spcPct val="100000"/>
              </a:lnSpc>
              <a:buNone/>
            </a:pPr>
            <a:r>
              <a:rPr lang="en-US" altLang="zh-CN"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rPr>
              <a:t>       </a:t>
            </a:r>
            <a:r>
              <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rPr>
              <a:t>迭代式开发也被称作迭代增量式开发或迭代进化式开发，是一种与传统的瀑布式开发相反的软件开发过程，它弥补了传统开发方式中的一些弱点，具有更高的成功率和生产率。</a:t>
            </a:r>
            <a:endPar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endParaRPr>
          </a:p>
          <a:p>
            <a:pPr marL="0" algn="l">
              <a:lnSpc>
                <a:spcPct val="100000"/>
              </a:lnSpc>
              <a:buNone/>
            </a:pPr>
            <a:endPar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endParaRPr>
          </a:p>
          <a:p>
            <a:pPr marL="0" algn="l">
              <a:lnSpc>
                <a:spcPct val="100000"/>
              </a:lnSpc>
              <a:buNone/>
            </a:pPr>
            <a:r>
              <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rPr>
              <a:t>       在迭代式开发方法中，整个开发工作被组织为一系列的短小的、固定长度（如3周）的小项目，被称为一系列的迭代。每一次迭代都包括了定义、需求分析、设计、实现与测试。采用这种方法，开发工作可以在需求被完整地确定之前启动，并在一次迭代中完成系统的一部分功能或业务逻辑的开发工作。再通过客户的反馈来细化需求，并开始新一轮的迭代。</a:t>
            </a:r>
            <a:endPar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solidFill>
                  <a:srgbClr val="00B050"/>
                </a:solidFill>
                <a:latin typeface="黑体" panose="02010609060101010101" pitchFamily="49" charset="-122"/>
                <a:ea typeface="黑体" panose="02010609060101010101" pitchFamily="49" charset="-122"/>
                <a:cs typeface="Arial Unicode MS" panose="020B0604020202020204" pitchFamily="34" charset="-122"/>
              </a:rPr>
              <a:t>迭代式开发</a:t>
            </a:r>
            <a:endParaRPr lang="zh-CN" altLang="en-US" sz="3200" dirty="0">
              <a:solidFill>
                <a:srgbClr val="00B050"/>
              </a:solidFill>
              <a:latin typeface="黑体" panose="02010609060101010101" pitchFamily="49" charset="-122"/>
              <a:ea typeface="黑体" panose="02010609060101010101" pitchFamily="49" charset="-122"/>
              <a:cs typeface="Arial Unicode MS" panose="020B0604020202020204" pitchFamily="34" charset="-122"/>
            </a:endParaRPr>
          </a:p>
        </p:txBody>
      </p:sp>
      <p:pic>
        <p:nvPicPr>
          <p:cNvPr id="1026" name="Picture 2"/>
          <p:cNvPicPr>
            <a:picLocks noChangeAspect="1" noChangeArrowheads="1"/>
          </p:cNvPicPr>
          <p:nvPr/>
        </p:nvPicPr>
        <p:blipFill>
          <a:blip r:embed="rId1" cstate="print"/>
          <a:srcRect/>
          <a:stretch>
            <a:fillRect/>
          </a:stretch>
        </p:blipFill>
        <p:spPr bwMode="auto">
          <a:xfrm>
            <a:off x="2238348" y="857232"/>
            <a:ext cx="7500990" cy="509369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custDataLst>
              <p:tags r:id="rId1"/>
            </p:custDataLst>
          </p:nvPr>
        </p:nvSpPr>
        <p:spPr>
          <a:xfrm>
            <a:off x="2211705" y="671837"/>
            <a:ext cx="7768590" cy="584775"/>
          </a:xfrm>
          <a:prstGeom prst="rect">
            <a:avLst/>
          </a:prstGeom>
        </p:spPr>
        <p:txBody>
          <a:bodyPr wrap="square">
            <a:normAutofit/>
          </a:bodyPr>
          <a:lstStyle/>
          <a:p>
            <a:pPr algn="ctr"/>
            <a:r>
              <a:rPr lang="zh-CN" altLang="en-US" sz="3200" dirty="0">
                <a:solidFill>
                  <a:srgbClr val="00B050"/>
                </a:solidFill>
                <a:latin typeface="黑体" panose="02010609060101010101" pitchFamily="49" charset="-122"/>
                <a:ea typeface="黑体" panose="02010609060101010101" pitchFamily="49" charset="-122"/>
                <a:cs typeface="Arial Unicode MS" panose="020B0604020202020204" pitchFamily="34" charset="-122"/>
                <a:sym typeface="Arial" panose="020B0604020202020204" pitchFamily="34" charset="0"/>
              </a:rPr>
              <a:t>课程目录</a:t>
            </a:r>
            <a:endParaRPr lang="zh-CN" altLang="en-US" sz="3200" dirty="0">
              <a:solidFill>
                <a:srgbClr val="00B050"/>
              </a:solidFill>
              <a:latin typeface="黑体" panose="02010609060101010101" pitchFamily="49" charset="-122"/>
              <a:ea typeface="黑体" panose="02010609060101010101" pitchFamily="49" charset="-122"/>
              <a:cs typeface="Arial Unicode MS" panose="020B0604020202020204" pitchFamily="34" charset="-122"/>
              <a:sym typeface="Arial" panose="020B0604020202020204" pitchFamily="34" charset="0"/>
            </a:endParaRPr>
          </a:p>
        </p:txBody>
      </p:sp>
      <p:sp>
        <p:nvSpPr>
          <p:cNvPr id="15" name="任意多边形 14"/>
          <p:cNvSpPr/>
          <p:nvPr>
            <p:custDataLst>
              <p:tags r:id="rId2"/>
            </p:custDataLst>
          </p:nvPr>
        </p:nvSpPr>
        <p:spPr>
          <a:xfrm rot="1389710">
            <a:off x="2336929" y="2342529"/>
            <a:ext cx="2126688" cy="531531"/>
          </a:xfrm>
          <a:custGeom>
            <a:avLst/>
            <a:gdLst>
              <a:gd name="connsiteX0" fmla="*/ 0 w 2126688"/>
              <a:gd name="connsiteY0" fmla="*/ 0 h 531531"/>
              <a:gd name="connsiteX1" fmla="*/ 2126688 w 2126688"/>
              <a:gd name="connsiteY1" fmla="*/ 0 h 531531"/>
              <a:gd name="connsiteX2" fmla="*/ 2126688 w 2126688"/>
              <a:gd name="connsiteY2" fmla="*/ 531531 h 531531"/>
              <a:gd name="connsiteX3" fmla="*/ 227396 w 2126688"/>
              <a:gd name="connsiteY3" fmla="*/ 531531 h 531531"/>
            </a:gdLst>
            <a:ahLst/>
            <a:cxnLst>
              <a:cxn ang="0">
                <a:pos x="connsiteX0" y="connsiteY0"/>
              </a:cxn>
              <a:cxn ang="0">
                <a:pos x="connsiteX1" y="connsiteY1"/>
              </a:cxn>
              <a:cxn ang="0">
                <a:pos x="connsiteX2" y="connsiteY2"/>
              </a:cxn>
              <a:cxn ang="0">
                <a:pos x="connsiteX3" y="connsiteY3"/>
              </a:cxn>
            </a:cxnLst>
            <a:rect l="l" t="t" r="r" b="b"/>
            <a:pathLst>
              <a:path w="2126688" h="531531">
                <a:moveTo>
                  <a:pt x="0" y="0"/>
                </a:moveTo>
                <a:lnTo>
                  <a:pt x="2126688" y="0"/>
                </a:lnTo>
                <a:lnTo>
                  <a:pt x="2126688" y="531531"/>
                </a:lnTo>
                <a:lnTo>
                  <a:pt x="227396" y="531531"/>
                </a:lnTo>
                <a:close/>
              </a:path>
            </a:pathLst>
          </a:custGeom>
          <a:solidFill>
            <a:schemeClr val="accent1">
              <a:lumMod val="40000"/>
              <a:lumOff val="60000"/>
            </a:schemeClr>
          </a:solidFill>
        </p:spPr>
        <p:txBody>
          <a:bodyPr rot="0" spcFirstLastPara="0" vertOverflow="overflow" horzOverflow="overflow" vert="horz" wrap="square" lIns="252000" tIns="45720" rIns="91440" bIns="45720" numCol="1" spcCol="0" rtlCol="0" fromWordArt="0" anchor="ctr" anchorCtr="0" forceAA="0" compatLnSpc="1">
            <a:normAutofit/>
          </a:bodyPr>
          <a:lstStyle/>
          <a:p>
            <a:pPr algn="r"/>
            <a:r>
              <a:rPr lang="en-US" altLang="zh-CN" sz="2400" dirty="0" err="1" smtClean="0">
                <a:solidFill>
                  <a:schemeClr val="bg1"/>
                </a:solidFill>
                <a:latin typeface="黑体" panose="02010609060101010101" pitchFamily="49" charset="-122"/>
                <a:ea typeface="黑体" panose="02010609060101010101" pitchFamily="49" charset="-122"/>
                <a:cs typeface="+mj-cs"/>
                <a:sym typeface="Arial" panose="020B0604020202020204" pitchFamily="34" charset="0"/>
              </a:rPr>
              <a:t>02</a:t>
            </a:r>
            <a:endParaRPr lang="en-US" altLang="zh-CN" sz="2400" dirty="0" err="1" smtClean="0">
              <a:solidFill>
                <a:schemeClr val="bg1"/>
              </a:solidFill>
              <a:latin typeface="黑体" panose="02010609060101010101" pitchFamily="49" charset="-122"/>
              <a:ea typeface="黑体" panose="02010609060101010101" pitchFamily="49" charset="-122"/>
              <a:cs typeface="+mj-cs"/>
              <a:sym typeface="Arial" panose="020B0604020202020204" pitchFamily="34" charset="0"/>
            </a:endParaRPr>
          </a:p>
        </p:txBody>
      </p:sp>
      <p:sp>
        <p:nvSpPr>
          <p:cNvPr id="16" name="任意多边形 15"/>
          <p:cNvSpPr/>
          <p:nvPr>
            <p:custDataLst>
              <p:tags r:id="rId3"/>
            </p:custDataLst>
          </p:nvPr>
        </p:nvSpPr>
        <p:spPr>
          <a:xfrm rot="1389710">
            <a:off x="2336929" y="2920213"/>
            <a:ext cx="2126688" cy="531531"/>
          </a:xfrm>
          <a:custGeom>
            <a:avLst/>
            <a:gdLst>
              <a:gd name="connsiteX0" fmla="*/ 0 w 2126688"/>
              <a:gd name="connsiteY0" fmla="*/ 0 h 531531"/>
              <a:gd name="connsiteX1" fmla="*/ 2126688 w 2126688"/>
              <a:gd name="connsiteY1" fmla="*/ 0 h 531531"/>
              <a:gd name="connsiteX2" fmla="*/ 2126688 w 2126688"/>
              <a:gd name="connsiteY2" fmla="*/ 531531 h 531531"/>
              <a:gd name="connsiteX3" fmla="*/ 227395 w 2126688"/>
              <a:gd name="connsiteY3" fmla="*/ 531531 h 531531"/>
            </a:gdLst>
            <a:ahLst/>
            <a:cxnLst>
              <a:cxn ang="0">
                <a:pos x="connsiteX0" y="connsiteY0"/>
              </a:cxn>
              <a:cxn ang="0">
                <a:pos x="connsiteX1" y="connsiteY1"/>
              </a:cxn>
              <a:cxn ang="0">
                <a:pos x="connsiteX2" y="connsiteY2"/>
              </a:cxn>
              <a:cxn ang="0">
                <a:pos x="connsiteX3" y="connsiteY3"/>
              </a:cxn>
            </a:cxnLst>
            <a:rect l="l" t="t" r="r" b="b"/>
            <a:pathLst>
              <a:path w="2126688" h="531531">
                <a:moveTo>
                  <a:pt x="0" y="0"/>
                </a:moveTo>
                <a:lnTo>
                  <a:pt x="2126688" y="0"/>
                </a:lnTo>
                <a:lnTo>
                  <a:pt x="2126688" y="531531"/>
                </a:lnTo>
                <a:lnTo>
                  <a:pt x="227395" y="531531"/>
                </a:lnTo>
                <a:close/>
              </a:path>
            </a:pathLst>
          </a:custGeom>
          <a:solidFill>
            <a:schemeClr val="accent1">
              <a:lumMod val="60000"/>
              <a:lumOff val="40000"/>
            </a:schemeClr>
          </a:solidFill>
        </p:spPr>
        <p:txBody>
          <a:bodyPr rot="0" spcFirstLastPara="0" vertOverflow="overflow" horzOverflow="overflow" vert="horz" wrap="square" lIns="252000" tIns="45720" rIns="91440" bIns="45720" numCol="1" spcCol="0" rtlCol="0" fromWordArt="0" anchor="ctr" anchorCtr="0" forceAA="0" compatLnSpc="1">
            <a:normAutofit/>
          </a:bodyPr>
          <a:lstStyle/>
          <a:p>
            <a:pPr algn="r"/>
            <a:r>
              <a:rPr lang="en-US" altLang="zh-CN" sz="2400" dirty="0" err="1">
                <a:solidFill>
                  <a:schemeClr val="bg1"/>
                </a:solidFill>
                <a:latin typeface="黑体" panose="02010609060101010101" pitchFamily="49" charset="-122"/>
                <a:ea typeface="黑体" panose="02010609060101010101" pitchFamily="49" charset="-122"/>
                <a:cs typeface="+mj-cs"/>
                <a:sym typeface="Arial" panose="020B0604020202020204" pitchFamily="34" charset="0"/>
              </a:rPr>
              <a:t>03</a:t>
            </a:r>
            <a:endParaRPr lang="en-US" altLang="zh-CN" sz="2400" dirty="0" err="1">
              <a:solidFill>
                <a:schemeClr val="bg1"/>
              </a:solidFill>
              <a:latin typeface="黑体" panose="02010609060101010101" pitchFamily="49" charset="-122"/>
              <a:ea typeface="黑体" panose="02010609060101010101" pitchFamily="49" charset="-122"/>
              <a:cs typeface="+mj-cs"/>
              <a:sym typeface="Arial" panose="020B0604020202020204" pitchFamily="34" charset="0"/>
            </a:endParaRPr>
          </a:p>
        </p:txBody>
      </p:sp>
      <p:sp>
        <p:nvSpPr>
          <p:cNvPr id="17" name="任意多边形 16"/>
          <p:cNvSpPr/>
          <p:nvPr>
            <p:custDataLst>
              <p:tags r:id="rId4"/>
            </p:custDataLst>
          </p:nvPr>
        </p:nvSpPr>
        <p:spPr>
          <a:xfrm rot="1389710">
            <a:off x="2336929" y="3497897"/>
            <a:ext cx="2126688" cy="531531"/>
          </a:xfrm>
          <a:custGeom>
            <a:avLst/>
            <a:gdLst>
              <a:gd name="connsiteX0" fmla="*/ 0 w 2126688"/>
              <a:gd name="connsiteY0" fmla="*/ 0 h 531531"/>
              <a:gd name="connsiteX1" fmla="*/ 2126688 w 2126688"/>
              <a:gd name="connsiteY1" fmla="*/ 0 h 531531"/>
              <a:gd name="connsiteX2" fmla="*/ 2126688 w 2126688"/>
              <a:gd name="connsiteY2" fmla="*/ 531531 h 531531"/>
              <a:gd name="connsiteX3" fmla="*/ 227395 w 2126688"/>
              <a:gd name="connsiteY3" fmla="*/ 531531 h 531531"/>
            </a:gdLst>
            <a:ahLst/>
            <a:cxnLst>
              <a:cxn ang="0">
                <a:pos x="connsiteX0" y="connsiteY0"/>
              </a:cxn>
              <a:cxn ang="0">
                <a:pos x="connsiteX1" y="connsiteY1"/>
              </a:cxn>
              <a:cxn ang="0">
                <a:pos x="connsiteX2" y="connsiteY2"/>
              </a:cxn>
              <a:cxn ang="0">
                <a:pos x="connsiteX3" y="connsiteY3"/>
              </a:cxn>
            </a:cxnLst>
            <a:rect l="l" t="t" r="r" b="b"/>
            <a:pathLst>
              <a:path w="2126688" h="531531">
                <a:moveTo>
                  <a:pt x="0" y="0"/>
                </a:moveTo>
                <a:lnTo>
                  <a:pt x="2126688" y="0"/>
                </a:lnTo>
                <a:lnTo>
                  <a:pt x="2126688" y="531531"/>
                </a:lnTo>
                <a:lnTo>
                  <a:pt x="227395" y="531531"/>
                </a:lnTo>
                <a:close/>
              </a:path>
            </a:pathLst>
          </a:custGeom>
          <a:solidFill>
            <a:schemeClr val="accent1"/>
          </a:solidFill>
        </p:spPr>
        <p:txBody>
          <a:bodyPr rot="0" spcFirstLastPara="0" vertOverflow="overflow" horzOverflow="overflow" vert="horz" wrap="square" lIns="252000" tIns="45720" rIns="91440" bIns="45720" numCol="1" spcCol="0" rtlCol="0" fromWordArt="0" anchor="ctr" anchorCtr="0" forceAA="0" compatLnSpc="1">
            <a:normAutofit/>
          </a:bodyPr>
          <a:lstStyle/>
          <a:p>
            <a:pPr algn="r"/>
            <a:r>
              <a:rPr lang="en-US" altLang="zh-CN" sz="2400" dirty="0" err="1">
                <a:solidFill>
                  <a:schemeClr val="bg1"/>
                </a:solidFill>
                <a:latin typeface="黑体" panose="02010609060101010101" pitchFamily="49" charset="-122"/>
                <a:ea typeface="黑体" panose="02010609060101010101" pitchFamily="49" charset="-122"/>
                <a:cs typeface="+mj-cs"/>
                <a:sym typeface="Arial" panose="020B0604020202020204" pitchFamily="34" charset="0"/>
              </a:rPr>
              <a:t>04</a:t>
            </a:r>
            <a:endParaRPr lang="en-US" altLang="zh-CN" sz="2400" dirty="0" err="1">
              <a:solidFill>
                <a:schemeClr val="bg1"/>
              </a:solidFill>
              <a:latin typeface="黑体" panose="02010609060101010101" pitchFamily="49" charset="-122"/>
              <a:ea typeface="黑体" panose="02010609060101010101" pitchFamily="49" charset="-122"/>
              <a:cs typeface="+mj-cs"/>
              <a:sym typeface="Arial" panose="020B0604020202020204" pitchFamily="34" charset="0"/>
            </a:endParaRPr>
          </a:p>
        </p:txBody>
      </p:sp>
      <p:sp>
        <p:nvSpPr>
          <p:cNvPr id="18" name="任意多边形 17"/>
          <p:cNvSpPr/>
          <p:nvPr>
            <p:custDataLst>
              <p:tags r:id="rId5"/>
            </p:custDataLst>
          </p:nvPr>
        </p:nvSpPr>
        <p:spPr>
          <a:xfrm rot="1389710">
            <a:off x="2336929" y="4075581"/>
            <a:ext cx="2126688" cy="531531"/>
          </a:xfrm>
          <a:custGeom>
            <a:avLst/>
            <a:gdLst>
              <a:gd name="connsiteX0" fmla="*/ 0 w 2126688"/>
              <a:gd name="connsiteY0" fmla="*/ 0 h 531531"/>
              <a:gd name="connsiteX1" fmla="*/ 2126688 w 2126688"/>
              <a:gd name="connsiteY1" fmla="*/ 0 h 531531"/>
              <a:gd name="connsiteX2" fmla="*/ 2126688 w 2126688"/>
              <a:gd name="connsiteY2" fmla="*/ 531531 h 531531"/>
              <a:gd name="connsiteX3" fmla="*/ 227395 w 2126688"/>
              <a:gd name="connsiteY3" fmla="*/ 531531 h 531531"/>
            </a:gdLst>
            <a:ahLst/>
            <a:cxnLst>
              <a:cxn ang="0">
                <a:pos x="connsiteX0" y="connsiteY0"/>
              </a:cxn>
              <a:cxn ang="0">
                <a:pos x="connsiteX1" y="connsiteY1"/>
              </a:cxn>
              <a:cxn ang="0">
                <a:pos x="connsiteX2" y="connsiteY2"/>
              </a:cxn>
              <a:cxn ang="0">
                <a:pos x="connsiteX3" y="connsiteY3"/>
              </a:cxn>
            </a:cxnLst>
            <a:rect l="l" t="t" r="r" b="b"/>
            <a:pathLst>
              <a:path w="2126688" h="531531">
                <a:moveTo>
                  <a:pt x="0" y="0"/>
                </a:moveTo>
                <a:lnTo>
                  <a:pt x="2126688" y="0"/>
                </a:lnTo>
                <a:lnTo>
                  <a:pt x="2126688" y="531531"/>
                </a:lnTo>
                <a:lnTo>
                  <a:pt x="227395" y="531531"/>
                </a:lnTo>
                <a:close/>
              </a:path>
            </a:pathLst>
          </a:custGeom>
          <a:solidFill>
            <a:schemeClr val="accent1">
              <a:lumMod val="40000"/>
              <a:lumOff val="60000"/>
            </a:schemeClr>
          </a:solidFill>
        </p:spPr>
        <p:txBody>
          <a:bodyPr rot="0" spcFirstLastPara="0" vertOverflow="overflow" horzOverflow="overflow" vert="horz" wrap="square" lIns="252000" tIns="45720" rIns="91440" bIns="45720" numCol="1" spcCol="0" rtlCol="0" fromWordArt="0" anchor="ctr" anchorCtr="0" forceAA="0" compatLnSpc="1">
            <a:normAutofit/>
          </a:bodyPr>
          <a:lstStyle/>
          <a:p>
            <a:pPr algn="r"/>
            <a:r>
              <a:rPr lang="en-US" altLang="zh-CN" sz="2400" dirty="0" err="1">
                <a:solidFill>
                  <a:schemeClr val="bg1"/>
                </a:solidFill>
                <a:latin typeface="黑体" panose="02010609060101010101" pitchFamily="49" charset="-122"/>
                <a:ea typeface="黑体" panose="02010609060101010101" pitchFamily="49" charset="-122"/>
                <a:cs typeface="+mj-cs"/>
                <a:sym typeface="Arial" panose="020B0604020202020204" pitchFamily="34" charset="0"/>
              </a:rPr>
              <a:t>05</a:t>
            </a:r>
            <a:endParaRPr lang="en-US" altLang="zh-CN" sz="2400" dirty="0" err="1">
              <a:solidFill>
                <a:schemeClr val="bg1"/>
              </a:solidFill>
              <a:latin typeface="黑体" panose="02010609060101010101" pitchFamily="49" charset="-122"/>
              <a:ea typeface="黑体" panose="02010609060101010101" pitchFamily="49" charset="-122"/>
              <a:cs typeface="+mj-cs"/>
              <a:sym typeface="Arial" panose="020B0604020202020204" pitchFamily="34" charset="0"/>
            </a:endParaRPr>
          </a:p>
        </p:txBody>
      </p:sp>
      <p:sp>
        <p:nvSpPr>
          <p:cNvPr id="19" name="任意多边形 18"/>
          <p:cNvSpPr/>
          <p:nvPr>
            <p:custDataLst>
              <p:tags r:id="rId6"/>
            </p:custDataLst>
          </p:nvPr>
        </p:nvSpPr>
        <p:spPr>
          <a:xfrm rot="1389710">
            <a:off x="2336929" y="4653265"/>
            <a:ext cx="2126688" cy="531531"/>
          </a:xfrm>
          <a:custGeom>
            <a:avLst/>
            <a:gdLst>
              <a:gd name="connsiteX0" fmla="*/ 0 w 2126688"/>
              <a:gd name="connsiteY0" fmla="*/ 0 h 531531"/>
              <a:gd name="connsiteX1" fmla="*/ 2126688 w 2126688"/>
              <a:gd name="connsiteY1" fmla="*/ 0 h 531531"/>
              <a:gd name="connsiteX2" fmla="*/ 2126688 w 2126688"/>
              <a:gd name="connsiteY2" fmla="*/ 531531 h 531531"/>
              <a:gd name="connsiteX3" fmla="*/ 227395 w 2126688"/>
              <a:gd name="connsiteY3" fmla="*/ 531531 h 531531"/>
            </a:gdLst>
            <a:ahLst/>
            <a:cxnLst>
              <a:cxn ang="0">
                <a:pos x="connsiteX0" y="connsiteY0"/>
              </a:cxn>
              <a:cxn ang="0">
                <a:pos x="connsiteX1" y="connsiteY1"/>
              </a:cxn>
              <a:cxn ang="0">
                <a:pos x="connsiteX2" y="connsiteY2"/>
              </a:cxn>
              <a:cxn ang="0">
                <a:pos x="connsiteX3" y="connsiteY3"/>
              </a:cxn>
            </a:cxnLst>
            <a:rect l="l" t="t" r="r" b="b"/>
            <a:pathLst>
              <a:path w="2126688" h="531531">
                <a:moveTo>
                  <a:pt x="0" y="0"/>
                </a:moveTo>
                <a:lnTo>
                  <a:pt x="2126688" y="0"/>
                </a:lnTo>
                <a:lnTo>
                  <a:pt x="2126688" y="531531"/>
                </a:lnTo>
                <a:lnTo>
                  <a:pt x="227395" y="531531"/>
                </a:lnTo>
                <a:close/>
              </a:path>
            </a:pathLst>
          </a:custGeom>
          <a:solidFill>
            <a:schemeClr val="accent1">
              <a:lumMod val="60000"/>
              <a:lumOff val="40000"/>
            </a:schemeClr>
          </a:solidFill>
        </p:spPr>
        <p:txBody>
          <a:bodyPr rot="0" spcFirstLastPara="0" vertOverflow="overflow" horzOverflow="overflow" vert="horz" wrap="square" lIns="252000" tIns="45720" rIns="91440" bIns="45720" numCol="1" spcCol="0" rtlCol="0" fromWordArt="0" anchor="ctr" anchorCtr="0" forceAA="0" compatLnSpc="1">
            <a:normAutofit/>
          </a:bodyPr>
          <a:lstStyle/>
          <a:p>
            <a:pPr algn="r"/>
            <a:r>
              <a:rPr lang="en-US" altLang="zh-CN" sz="2400" dirty="0" err="1">
                <a:solidFill>
                  <a:schemeClr val="bg1"/>
                </a:solidFill>
                <a:latin typeface="黑体" panose="02010609060101010101" pitchFamily="49" charset="-122"/>
                <a:ea typeface="黑体" panose="02010609060101010101" pitchFamily="49" charset="-122"/>
                <a:cs typeface="+mj-cs"/>
                <a:sym typeface="Arial" panose="020B0604020202020204" pitchFamily="34" charset="0"/>
              </a:rPr>
              <a:t>06</a:t>
            </a:r>
            <a:endParaRPr lang="en-US" altLang="zh-CN" sz="2400" dirty="0" err="1">
              <a:solidFill>
                <a:schemeClr val="bg1"/>
              </a:solidFill>
              <a:latin typeface="黑体" panose="02010609060101010101" pitchFamily="49" charset="-122"/>
              <a:ea typeface="黑体" panose="02010609060101010101" pitchFamily="49" charset="-122"/>
              <a:cs typeface="+mj-cs"/>
              <a:sym typeface="Arial" panose="020B0604020202020204" pitchFamily="34" charset="0"/>
            </a:endParaRPr>
          </a:p>
        </p:txBody>
      </p:sp>
      <p:sp>
        <p:nvSpPr>
          <p:cNvPr id="22" name="矩形 21"/>
          <p:cNvSpPr/>
          <p:nvPr>
            <p:custDataLst>
              <p:tags r:id="rId7"/>
            </p:custDataLst>
          </p:nvPr>
        </p:nvSpPr>
        <p:spPr>
          <a:xfrm>
            <a:off x="5021702" y="2040577"/>
            <a:ext cx="4958464" cy="452432"/>
          </a:xfrm>
          <a:prstGeom prst="rect">
            <a:avLst/>
          </a:prstGeom>
        </p:spPr>
        <p:txBody>
          <a:bodyPr wrap="square" anchor="ctr" anchorCtr="0">
            <a:noAutofit/>
          </a:bodyPr>
          <a:lstStyle/>
          <a:p>
            <a:pPr>
              <a:lnSpc>
                <a:spcPct val="130000"/>
              </a:lnSpc>
            </a:pPr>
            <a:r>
              <a:rPr lang="zh-CN" altLang="en-US" sz="2400" dirty="0">
                <a:solidFill>
                  <a:srgbClr val="00B050"/>
                </a:solidFill>
                <a:latin typeface="黑体" panose="02010609060101010101" pitchFamily="49" charset="-122"/>
                <a:ea typeface="黑体" panose="02010609060101010101" pitchFamily="49" charset="-122"/>
                <a:cs typeface="Arial Unicode MS" panose="020B0604020202020204" pitchFamily="34" charset="-122"/>
                <a:sym typeface="+mn-ea"/>
              </a:rPr>
              <a:t>软件产品</a:t>
            </a:r>
            <a:endParaRPr lang="zh-CN" altLang="en-US" sz="2400" noProof="0" dirty="0" smtClean="0">
              <a:ln>
                <a:noFill/>
              </a:ln>
              <a:solidFill>
                <a:srgbClr val="00B050"/>
              </a:solidFill>
              <a:uLnTx/>
              <a:uFillTx/>
              <a:latin typeface="黑体" panose="02010609060101010101" pitchFamily="49" charset="-122"/>
              <a:ea typeface="黑体" panose="02010609060101010101" pitchFamily="49" charset="-122"/>
              <a:cs typeface="Arial Unicode MS" panose="020B0604020202020204" pitchFamily="34" charset="-122"/>
              <a:sym typeface="+mn-ea"/>
            </a:endParaRPr>
          </a:p>
        </p:txBody>
      </p:sp>
      <p:cxnSp>
        <p:nvCxnSpPr>
          <p:cNvPr id="24" name="直接连接符 23"/>
          <p:cNvCxnSpPr/>
          <p:nvPr>
            <p:custDataLst>
              <p:tags r:id="rId8"/>
            </p:custDataLst>
          </p:nvPr>
        </p:nvCxnSpPr>
        <p:spPr>
          <a:xfrm>
            <a:off x="4591807" y="3127374"/>
            <a:ext cx="4932000" cy="0"/>
          </a:xfrm>
          <a:prstGeom prst="line">
            <a:avLst/>
          </a:prstGeom>
          <a:ln>
            <a:solidFill>
              <a:srgbClr val="979A9C"/>
            </a:solidFill>
            <a:prstDash val="dash"/>
          </a:ln>
        </p:spPr>
        <p:style>
          <a:lnRef idx="1">
            <a:schemeClr val="accent1"/>
          </a:lnRef>
          <a:fillRef idx="0">
            <a:schemeClr val="accent1"/>
          </a:fillRef>
          <a:effectRef idx="0">
            <a:schemeClr val="accent1"/>
          </a:effectRef>
          <a:fontRef idx="minor">
            <a:schemeClr val="tx1"/>
          </a:fontRef>
        </p:style>
      </p:cxnSp>
      <p:sp>
        <p:nvSpPr>
          <p:cNvPr id="27" name="矩形 26"/>
          <p:cNvSpPr/>
          <p:nvPr>
            <p:custDataLst>
              <p:tags r:id="rId9"/>
            </p:custDataLst>
          </p:nvPr>
        </p:nvSpPr>
        <p:spPr>
          <a:xfrm>
            <a:off x="5021580" y="2523490"/>
            <a:ext cx="4958715" cy="577850"/>
          </a:xfrm>
          <a:prstGeom prst="rect">
            <a:avLst/>
          </a:prstGeom>
        </p:spPr>
        <p:txBody>
          <a:bodyPr wrap="square" anchor="ctr" anchorCtr="0">
            <a:normAutofit/>
          </a:bodyPr>
          <a:lstStyle/>
          <a:p>
            <a:pPr>
              <a:lnSpc>
                <a:spcPct val="130000"/>
              </a:lnSpc>
            </a:pPr>
            <a:r>
              <a:rPr lang="zh-CN" altLang="en-US" sz="2400" dirty="0">
                <a:solidFill>
                  <a:srgbClr val="00B050"/>
                </a:solidFill>
                <a:latin typeface="黑体" panose="02010609060101010101" pitchFamily="49" charset="-122"/>
                <a:ea typeface="黑体" panose="02010609060101010101" pitchFamily="49" charset="-122"/>
                <a:cs typeface="Arial Unicode MS" panose="020B0604020202020204" pitchFamily="34" charset="-122"/>
                <a:sym typeface="+mn-ea"/>
              </a:rPr>
              <a:t>软件工程</a:t>
            </a:r>
            <a:endParaRPr lang="zh-CN" altLang="en-US" sz="2400" dirty="0">
              <a:solidFill>
                <a:srgbClr val="00B050"/>
              </a:solidFill>
              <a:latin typeface="黑体" panose="02010609060101010101" pitchFamily="49" charset="-122"/>
              <a:ea typeface="黑体" panose="02010609060101010101" pitchFamily="49" charset="-122"/>
              <a:cs typeface="Arial Unicode MS" panose="020B0604020202020204" pitchFamily="34" charset="-122"/>
              <a:sym typeface="Arial" panose="020B0604020202020204" pitchFamily="34" charset="0"/>
            </a:endParaRPr>
          </a:p>
        </p:txBody>
      </p:sp>
      <p:cxnSp>
        <p:nvCxnSpPr>
          <p:cNvPr id="28" name="直接连接符 27"/>
          <p:cNvCxnSpPr/>
          <p:nvPr>
            <p:custDataLst>
              <p:tags r:id="rId10"/>
            </p:custDataLst>
          </p:nvPr>
        </p:nvCxnSpPr>
        <p:spPr>
          <a:xfrm>
            <a:off x="4591807" y="3705058"/>
            <a:ext cx="4932000" cy="0"/>
          </a:xfrm>
          <a:prstGeom prst="line">
            <a:avLst/>
          </a:prstGeom>
          <a:ln>
            <a:solidFill>
              <a:srgbClr val="979A9C"/>
            </a:solidFill>
            <a:prstDash val="dash"/>
          </a:ln>
        </p:spPr>
        <p:style>
          <a:lnRef idx="1">
            <a:schemeClr val="accent1"/>
          </a:lnRef>
          <a:fillRef idx="0">
            <a:schemeClr val="accent1"/>
          </a:fillRef>
          <a:effectRef idx="0">
            <a:schemeClr val="accent1"/>
          </a:effectRef>
          <a:fontRef idx="minor">
            <a:schemeClr val="tx1"/>
          </a:fontRef>
        </p:style>
      </p:cxnSp>
      <p:sp>
        <p:nvSpPr>
          <p:cNvPr id="30" name="矩形 29"/>
          <p:cNvSpPr/>
          <p:nvPr>
            <p:custDataLst>
              <p:tags r:id="rId11"/>
            </p:custDataLst>
          </p:nvPr>
        </p:nvSpPr>
        <p:spPr>
          <a:xfrm>
            <a:off x="5021580" y="3127375"/>
            <a:ext cx="4958715" cy="550545"/>
          </a:xfrm>
          <a:prstGeom prst="rect">
            <a:avLst/>
          </a:prstGeom>
        </p:spPr>
        <p:txBody>
          <a:bodyPr wrap="square" anchor="ctr" anchorCtr="0">
            <a:normAutofit fontScale="90000"/>
          </a:bodyPr>
          <a:lstStyle/>
          <a:p>
            <a:pPr>
              <a:lnSpc>
                <a:spcPct val="130000"/>
              </a:lnSpc>
            </a:pPr>
            <a:r>
              <a:rPr lang="zh-CN" altLang="en-US" sz="2400" dirty="0">
                <a:solidFill>
                  <a:srgbClr val="00B050"/>
                </a:solidFill>
                <a:latin typeface="黑体" panose="02010609060101010101" pitchFamily="49" charset="-122"/>
                <a:ea typeface="黑体" panose="02010609060101010101" pitchFamily="49" charset="-122"/>
                <a:cs typeface="Arial Unicode MS" panose="020B0604020202020204" pitchFamily="34" charset="-122"/>
                <a:sym typeface="+mn-ea"/>
              </a:rPr>
              <a:t>软件开发过程</a:t>
            </a:r>
            <a:endParaRPr lang="zh-CN" altLang="en-US" sz="2400" dirty="0">
              <a:solidFill>
                <a:srgbClr val="00B050"/>
              </a:solidFill>
              <a:latin typeface="黑体" panose="02010609060101010101" pitchFamily="49" charset="-122"/>
              <a:ea typeface="黑体" panose="02010609060101010101" pitchFamily="49" charset="-122"/>
              <a:cs typeface="Arial Unicode MS" panose="020B0604020202020204" pitchFamily="34" charset="-122"/>
              <a:sym typeface="Arial" panose="020B0604020202020204" pitchFamily="34" charset="0"/>
            </a:endParaRPr>
          </a:p>
        </p:txBody>
      </p:sp>
      <p:cxnSp>
        <p:nvCxnSpPr>
          <p:cNvPr id="31" name="直接连接符 30"/>
          <p:cNvCxnSpPr/>
          <p:nvPr>
            <p:custDataLst>
              <p:tags r:id="rId12"/>
            </p:custDataLst>
          </p:nvPr>
        </p:nvCxnSpPr>
        <p:spPr>
          <a:xfrm>
            <a:off x="4591807" y="4282742"/>
            <a:ext cx="4932000" cy="0"/>
          </a:xfrm>
          <a:prstGeom prst="line">
            <a:avLst/>
          </a:prstGeom>
          <a:ln>
            <a:solidFill>
              <a:srgbClr val="979A9C"/>
            </a:solidFill>
            <a:prstDash val="dash"/>
          </a:ln>
        </p:spPr>
        <p:style>
          <a:lnRef idx="1">
            <a:schemeClr val="accent1"/>
          </a:lnRef>
          <a:fillRef idx="0">
            <a:schemeClr val="accent1"/>
          </a:fillRef>
          <a:effectRef idx="0">
            <a:schemeClr val="accent1"/>
          </a:effectRef>
          <a:fontRef idx="minor">
            <a:schemeClr val="tx1"/>
          </a:fontRef>
        </p:style>
      </p:cxnSp>
      <p:sp>
        <p:nvSpPr>
          <p:cNvPr id="33" name="矩形 32"/>
          <p:cNvSpPr/>
          <p:nvPr>
            <p:custDataLst>
              <p:tags r:id="rId13"/>
            </p:custDataLst>
          </p:nvPr>
        </p:nvSpPr>
        <p:spPr>
          <a:xfrm>
            <a:off x="5021580" y="3677920"/>
            <a:ext cx="4958715" cy="577850"/>
          </a:xfrm>
          <a:prstGeom prst="rect">
            <a:avLst/>
          </a:prstGeom>
        </p:spPr>
        <p:txBody>
          <a:bodyPr wrap="square" anchor="ctr" anchorCtr="0">
            <a:normAutofit/>
          </a:bodyPr>
          <a:lstStyle/>
          <a:p>
            <a:pPr>
              <a:lnSpc>
                <a:spcPct val="130000"/>
              </a:lnSpc>
            </a:pPr>
            <a:r>
              <a:rPr lang="zh-CN" altLang="en-US" sz="2400" dirty="0">
                <a:solidFill>
                  <a:srgbClr val="00B050"/>
                </a:solidFill>
                <a:latin typeface="黑体" panose="02010609060101010101" pitchFamily="49" charset="-122"/>
                <a:ea typeface="黑体" panose="02010609060101010101" pitchFamily="49" charset="-122"/>
                <a:cs typeface="Arial Unicode MS" panose="020B0604020202020204" pitchFamily="34" charset="-122"/>
                <a:sym typeface="+mn-ea"/>
              </a:rPr>
              <a:t>软件生命周期</a:t>
            </a:r>
            <a:endParaRPr lang="zh-CN" altLang="en-US" sz="2400" dirty="0">
              <a:solidFill>
                <a:srgbClr val="00B050"/>
              </a:solidFill>
              <a:latin typeface="黑体" panose="02010609060101010101" pitchFamily="49" charset="-122"/>
              <a:ea typeface="黑体" panose="02010609060101010101" pitchFamily="49" charset="-122"/>
              <a:cs typeface="Arial Unicode MS" panose="020B0604020202020204" pitchFamily="34" charset="-122"/>
              <a:sym typeface="Arial" panose="020B0604020202020204" pitchFamily="34" charset="0"/>
            </a:endParaRPr>
          </a:p>
        </p:txBody>
      </p:sp>
      <p:cxnSp>
        <p:nvCxnSpPr>
          <p:cNvPr id="34" name="直接连接符 33"/>
          <p:cNvCxnSpPr/>
          <p:nvPr>
            <p:custDataLst>
              <p:tags r:id="rId14"/>
            </p:custDataLst>
          </p:nvPr>
        </p:nvCxnSpPr>
        <p:spPr>
          <a:xfrm>
            <a:off x="4591807" y="4860426"/>
            <a:ext cx="4932000" cy="0"/>
          </a:xfrm>
          <a:prstGeom prst="line">
            <a:avLst/>
          </a:prstGeom>
          <a:ln>
            <a:solidFill>
              <a:srgbClr val="979A9C"/>
            </a:solidFill>
            <a:prstDash val="dash"/>
          </a:ln>
        </p:spPr>
        <p:style>
          <a:lnRef idx="1">
            <a:schemeClr val="accent1"/>
          </a:lnRef>
          <a:fillRef idx="0">
            <a:schemeClr val="accent1"/>
          </a:fillRef>
          <a:effectRef idx="0">
            <a:schemeClr val="accent1"/>
          </a:effectRef>
          <a:fontRef idx="minor">
            <a:schemeClr val="tx1"/>
          </a:fontRef>
        </p:style>
      </p:cxnSp>
      <p:sp>
        <p:nvSpPr>
          <p:cNvPr id="36" name="矩形 35"/>
          <p:cNvSpPr/>
          <p:nvPr>
            <p:custDataLst>
              <p:tags r:id="rId15"/>
            </p:custDataLst>
          </p:nvPr>
        </p:nvSpPr>
        <p:spPr>
          <a:xfrm>
            <a:off x="5021580" y="4860290"/>
            <a:ext cx="4958715" cy="577850"/>
          </a:xfrm>
          <a:prstGeom prst="rect">
            <a:avLst/>
          </a:prstGeom>
        </p:spPr>
        <p:txBody>
          <a:bodyPr wrap="square" anchor="ctr" anchorCtr="0">
            <a:normAutofit/>
          </a:bodyPr>
          <a:lstStyle/>
          <a:p>
            <a:pPr>
              <a:lnSpc>
                <a:spcPct val="130000"/>
              </a:lnSpc>
            </a:pPr>
            <a:r>
              <a:rPr lang="zh-CN" altLang="en-US" sz="2400" dirty="0">
                <a:solidFill>
                  <a:srgbClr val="00B050"/>
                </a:solidFill>
                <a:latin typeface="黑体" panose="02010609060101010101" pitchFamily="49" charset="-122"/>
                <a:ea typeface="黑体" panose="02010609060101010101" pitchFamily="49" charset="-122"/>
                <a:cs typeface="Arial Unicode MS" panose="020B0604020202020204" pitchFamily="34" charset="-122"/>
                <a:sym typeface="+mn-ea"/>
              </a:rPr>
              <a:t>软件研发流程</a:t>
            </a:r>
            <a:endParaRPr lang="zh-CN" altLang="en-US" sz="2400" dirty="0">
              <a:solidFill>
                <a:srgbClr val="00B050"/>
              </a:solidFill>
              <a:latin typeface="黑体" panose="02010609060101010101" pitchFamily="49" charset="-122"/>
              <a:ea typeface="黑体" panose="02010609060101010101" pitchFamily="49" charset="-122"/>
              <a:cs typeface="Arial Unicode MS" panose="020B0604020202020204" pitchFamily="34" charset="-122"/>
              <a:sym typeface="Arial" panose="020B0604020202020204" pitchFamily="34" charset="0"/>
            </a:endParaRPr>
          </a:p>
        </p:txBody>
      </p:sp>
      <p:cxnSp>
        <p:nvCxnSpPr>
          <p:cNvPr id="37" name="直接连接符 36"/>
          <p:cNvCxnSpPr/>
          <p:nvPr>
            <p:custDataLst>
              <p:tags r:id="rId16"/>
            </p:custDataLst>
          </p:nvPr>
        </p:nvCxnSpPr>
        <p:spPr>
          <a:xfrm>
            <a:off x="4591807" y="5438110"/>
            <a:ext cx="4932000" cy="0"/>
          </a:xfrm>
          <a:prstGeom prst="line">
            <a:avLst/>
          </a:prstGeom>
          <a:ln>
            <a:solidFill>
              <a:srgbClr val="979A9C"/>
            </a:solidFill>
            <a:prstDash val="dash"/>
          </a:ln>
        </p:spPr>
        <p:style>
          <a:lnRef idx="1">
            <a:schemeClr val="accent1"/>
          </a:lnRef>
          <a:fillRef idx="0">
            <a:schemeClr val="accent1"/>
          </a:fillRef>
          <a:effectRef idx="0">
            <a:schemeClr val="accent1"/>
          </a:effectRef>
          <a:fontRef idx="minor">
            <a:schemeClr val="tx1"/>
          </a:fontRef>
        </p:style>
      </p:cxnSp>
      <p:sp>
        <p:nvSpPr>
          <p:cNvPr id="39" name="矩形 38"/>
          <p:cNvSpPr/>
          <p:nvPr>
            <p:custDataLst>
              <p:tags r:id="rId17"/>
            </p:custDataLst>
          </p:nvPr>
        </p:nvSpPr>
        <p:spPr>
          <a:xfrm>
            <a:off x="5021702" y="4345430"/>
            <a:ext cx="4958464" cy="452432"/>
          </a:xfrm>
          <a:prstGeom prst="rect">
            <a:avLst/>
          </a:prstGeom>
        </p:spPr>
        <p:txBody>
          <a:bodyPr wrap="square" anchor="ctr" anchorCtr="0">
            <a:normAutofit fontScale="90000" lnSpcReduction="20000"/>
          </a:bodyPr>
          <a:lstStyle/>
          <a:p>
            <a:pPr marL="342900" marR="0" lvl="0" indent="-342900" algn="l" defTabSz="914400" rtl="0" eaLnBrk="1" fontAlgn="auto" latinLnBrk="0" hangingPunct="1">
              <a:lnSpc>
                <a:spcPct val="120000"/>
              </a:lnSpc>
              <a:spcBef>
                <a:spcPct val="25000"/>
              </a:spcBef>
              <a:spcAft>
                <a:spcPts val="0"/>
              </a:spcAft>
              <a:buClrTx/>
              <a:buSzTx/>
              <a:buFontTx/>
              <a:buNone/>
              <a:defRPr/>
            </a:pPr>
            <a:r>
              <a:rPr lang="zh-CN" altLang="en-US" sz="2400" dirty="0">
                <a:solidFill>
                  <a:srgbClr val="00B050"/>
                </a:solidFill>
                <a:latin typeface="黑体" panose="02010609060101010101" pitchFamily="49" charset="-122"/>
                <a:ea typeface="黑体" panose="02010609060101010101" pitchFamily="49" charset="-122"/>
                <a:cs typeface="Arial Unicode MS" panose="020B0604020202020204" pitchFamily="34" charset="-122"/>
                <a:sym typeface="+mn-ea"/>
              </a:rPr>
              <a:t>软件项目成员</a:t>
            </a:r>
            <a:endParaRPr lang="zh-CN" altLang="en-US" sz="2400" dirty="0">
              <a:solidFill>
                <a:srgbClr val="00B050"/>
              </a:solidFill>
              <a:latin typeface="黑体" panose="02010609060101010101" pitchFamily="49" charset="-122"/>
              <a:ea typeface="黑体" panose="02010609060101010101" pitchFamily="49" charset="-122"/>
              <a:cs typeface="Arial Unicode MS" panose="020B0604020202020204" pitchFamily="34" charset="-122"/>
              <a:sym typeface="Arial" panose="020B0604020202020204" pitchFamily="34" charset="0"/>
            </a:endParaRPr>
          </a:p>
        </p:txBody>
      </p:sp>
      <p:cxnSp>
        <p:nvCxnSpPr>
          <p:cNvPr id="2" name="直接连接符 1"/>
          <p:cNvCxnSpPr/>
          <p:nvPr>
            <p:custDataLst>
              <p:tags r:id="rId18"/>
            </p:custDataLst>
          </p:nvPr>
        </p:nvCxnSpPr>
        <p:spPr>
          <a:xfrm>
            <a:off x="4583552" y="2492812"/>
            <a:ext cx="4932000" cy="0"/>
          </a:xfrm>
          <a:prstGeom prst="line">
            <a:avLst/>
          </a:prstGeom>
          <a:ln>
            <a:solidFill>
              <a:srgbClr val="979A9C"/>
            </a:solidFill>
            <a:prstDash val="dash"/>
          </a:ln>
        </p:spPr>
        <p:style>
          <a:lnRef idx="1">
            <a:schemeClr val="accent1"/>
          </a:lnRef>
          <a:fillRef idx="0">
            <a:schemeClr val="accent1"/>
          </a:fillRef>
          <a:effectRef idx="0">
            <a:schemeClr val="accent1"/>
          </a:effectRef>
          <a:fontRef idx="minor">
            <a:schemeClr val="tx1"/>
          </a:fontRef>
        </p:style>
      </p:cxnSp>
      <p:sp>
        <p:nvSpPr>
          <p:cNvPr id="4" name="任意多边形 3"/>
          <p:cNvSpPr/>
          <p:nvPr>
            <p:custDataLst>
              <p:tags r:id="rId19"/>
            </p:custDataLst>
          </p:nvPr>
        </p:nvSpPr>
        <p:spPr>
          <a:xfrm rot="1389710">
            <a:off x="2336929" y="1782262"/>
            <a:ext cx="2126688" cy="531531"/>
          </a:xfrm>
          <a:custGeom>
            <a:avLst/>
            <a:gdLst>
              <a:gd name="connsiteX0" fmla="*/ 0 w 2126688"/>
              <a:gd name="connsiteY0" fmla="*/ 0 h 531531"/>
              <a:gd name="connsiteX1" fmla="*/ 2126688 w 2126688"/>
              <a:gd name="connsiteY1" fmla="*/ 0 h 531531"/>
              <a:gd name="connsiteX2" fmla="*/ 2126688 w 2126688"/>
              <a:gd name="connsiteY2" fmla="*/ 531531 h 531531"/>
              <a:gd name="connsiteX3" fmla="*/ 227395 w 2126688"/>
              <a:gd name="connsiteY3" fmla="*/ 531531 h 531531"/>
            </a:gdLst>
            <a:ahLst/>
            <a:cxnLst>
              <a:cxn ang="0">
                <a:pos x="connsiteX0" y="connsiteY0"/>
              </a:cxn>
              <a:cxn ang="0">
                <a:pos x="connsiteX1" y="connsiteY1"/>
              </a:cxn>
              <a:cxn ang="0">
                <a:pos x="connsiteX2" y="connsiteY2"/>
              </a:cxn>
              <a:cxn ang="0">
                <a:pos x="connsiteX3" y="connsiteY3"/>
              </a:cxn>
            </a:cxnLst>
            <a:rect l="l" t="t" r="r" b="b"/>
            <a:pathLst>
              <a:path w="2126688" h="531531">
                <a:moveTo>
                  <a:pt x="0" y="0"/>
                </a:moveTo>
                <a:lnTo>
                  <a:pt x="2126688" y="0"/>
                </a:lnTo>
                <a:lnTo>
                  <a:pt x="2126688" y="531531"/>
                </a:lnTo>
                <a:lnTo>
                  <a:pt x="227395" y="531531"/>
                </a:lnTo>
                <a:close/>
              </a:path>
            </a:pathLst>
          </a:custGeom>
          <a:solidFill>
            <a:schemeClr val="accent1"/>
          </a:solidFill>
        </p:spPr>
        <p:txBody>
          <a:bodyPr rot="0" spcFirstLastPara="0" vertOverflow="overflow" horzOverflow="overflow" vert="horz" wrap="square" lIns="252000" tIns="45720" rIns="91440" bIns="45720" numCol="1" spcCol="0" rtlCol="0" fromWordArt="0" anchor="ctr" anchorCtr="0" forceAA="0" compatLnSpc="1">
            <a:normAutofit/>
          </a:bodyPr>
          <a:lstStyle/>
          <a:p>
            <a:pPr algn="r"/>
            <a:r>
              <a:rPr lang="en-US" altLang="zh-CN" sz="2400" dirty="0" err="1">
                <a:solidFill>
                  <a:schemeClr val="bg1"/>
                </a:solidFill>
                <a:latin typeface="黑体" panose="02010609060101010101" pitchFamily="49" charset="-122"/>
                <a:ea typeface="黑体" panose="02010609060101010101" pitchFamily="49" charset="-122"/>
                <a:cs typeface="+mj-cs"/>
                <a:sym typeface="Arial" panose="020B0604020202020204" pitchFamily="34" charset="0"/>
              </a:rPr>
              <a:t>01</a:t>
            </a:r>
            <a:endParaRPr lang="en-US" altLang="zh-CN" sz="2400" dirty="0" err="1">
              <a:solidFill>
                <a:schemeClr val="bg1"/>
              </a:solidFill>
              <a:latin typeface="黑体" panose="02010609060101010101" pitchFamily="49" charset="-122"/>
              <a:ea typeface="黑体" panose="02010609060101010101" pitchFamily="49" charset="-122"/>
              <a:cs typeface="+mj-cs"/>
              <a:sym typeface="Arial" panose="020B0604020202020204" pitchFamily="34" charset="0"/>
            </a:endParaRPr>
          </a:p>
        </p:txBody>
      </p:sp>
    </p:spTree>
    <p:custDataLst>
      <p:tags r:id="rId20"/>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solidFill>
                  <a:srgbClr val="00B050"/>
                </a:solidFill>
                <a:latin typeface="黑体" panose="02010609060101010101" pitchFamily="49" charset="-122"/>
                <a:ea typeface="黑体" panose="02010609060101010101" pitchFamily="49" charset="-122"/>
                <a:cs typeface="Arial Unicode MS" panose="020B0604020202020204" pitchFamily="34" charset="-122"/>
              </a:rPr>
              <a:t>敏捷开发</a:t>
            </a:r>
            <a:endParaRPr lang="zh-CN" altLang="en-US" sz="3200" dirty="0">
              <a:solidFill>
                <a:srgbClr val="00B050"/>
              </a:solidFill>
              <a:latin typeface="黑体" panose="02010609060101010101" pitchFamily="49" charset="-122"/>
              <a:ea typeface="黑体" panose="02010609060101010101" pitchFamily="49" charset="-122"/>
              <a:cs typeface="Arial Unicode MS" panose="020B0604020202020204" pitchFamily="34" charset="-122"/>
            </a:endParaRPr>
          </a:p>
        </p:txBody>
      </p:sp>
      <p:sp>
        <p:nvSpPr>
          <p:cNvPr id="3" name="内容占位符 2"/>
          <p:cNvSpPr>
            <a:spLocks noGrp="1"/>
          </p:cNvSpPr>
          <p:nvPr>
            <p:ph idx="1"/>
          </p:nvPr>
        </p:nvSpPr>
        <p:spPr/>
        <p:txBody>
          <a:bodyPr>
            <a:normAutofit/>
          </a:bodyPr>
          <a:lstStyle/>
          <a:p>
            <a:pPr marL="0" algn="l">
              <a:lnSpc>
                <a:spcPct val="100000"/>
              </a:lnSpc>
              <a:buNone/>
            </a:pPr>
            <a:r>
              <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rPr>
              <a:t>敏捷开发以用户的需求进化为核心，采用迭代、循序渐进的方法进行软件开发。</a:t>
            </a:r>
            <a:endPar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endParaRPr>
          </a:p>
          <a:p>
            <a:pPr marL="0" algn="l">
              <a:lnSpc>
                <a:spcPct val="100000"/>
              </a:lnSpc>
              <a:buNone/>
            </a:pPr>
            <a:endPar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endParaRPr>
          </a:p>
          <a:p>
            <a:pPr marL="0" algn="l">
              <a:lnSpc>
                <a:spcPct val="100000"/>
              </a:lnSpc>
              <a:buNone/>
            </a:pPr>
            <a:r>
              <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rPr>
              <a:t>在敏捷开发中，软件项目在构建初期被切分成多个子项目，各个子项目的成果都经过测试，具备可视、可集成和可运行使用的特征。</a:t>
            </a:r>
            <a:endPar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endParaRPr>
          </a:p>
          <a:p>
            <a:pPr marL="0" algn="l">
              <a:lnSpc>
                <a:spcPct val="100000"/>
              </a:lnSpc>
              <a:buNone/>
            </a:pPr>
            <a:endPar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endParaRPr>
          </a:p>
          <a:p>
            <a:pPr marL="0" algn="l">
              <a:lnSpc>
                <a:spcPct val="100000"/>
              </a:lnSpc>
              <a:buNone/>
            </a:pPr>
            <a:r>
              <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rPr>
              <a:t>换言之，就是把一个大项目分为多个相互联系，但也可独立运行的小项目，并分别完成，在此过程中软件一直处于可使用状态。</a:t>
            </a:r>
            <a:endPar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solidFill>
                  <a:srgbClr val="00B050"/>
                </a:solidFill>
                <a:latin typeface="黑体" panose="02010609060101010101" pitchFamily="49" charset="-122"/>
                <a:ea typeface="黑体" panose="02010609060101010101" pitchFamily="49" charset="-122"/>
                <a:cs typeface="Arial Unicode MS" panose="020B0604020202020204" pitchFamily="34" charset="-122"/>
              </a:rPr>
              <a:t>软件开发过程模型的目的</a:t>
            </a:r>
            <a:endParaRPr lang="zh-CN" altLang="en-US" sz="3200" dirty="0">
              <a:solidFill>
                <a:srgbClr val="00B050"/>
              </a:solidFill>
              <a:latin typeface="黑体" panose="02010609060101010101" pitchFamily="49" charset="-122"/>
              <a:ea typeface="黑体" panose="02010609060101010101" pitchFamily="49" charset="-122"/>
              <a:cs typeface="Arial Unicode MS" panose="020B0604020202020204" pitchFamily="34" charset="-122"/>
            </a:endParaRPr>
          </a:p>
        </p:txBody>
      </p:sp>
      <p:sp>
        <p:nvSpPr>
          <p:cNvPr id="3" name="内容占位符 2"/>
          <p:cNvSpPr>
            <a:spLocks noGrp="1"/>
          </p:cNvSpPr>
          <p:nvPr>
            <p:ph idx="1"/>
          </p:nvPr>
        </p:nvSpPr>
        <p:spPr/>
        <p:txBody>
          <a:bodyPr/>
          <a:lstStyle/>
          <a:p>
            <a:pPr marL="114300" indent="-342900" algn="l">
              <a:lnSpc>
                <a:spcPct val="100000"/>
              </a:lnSpc>
              <a:buFont typeface="Wingdings" panose="05000000000000000000" charset="0"/>
              <a:buChar char=""/>
            </a:pPr>
            <a:r>
              <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rPr>
              <a:t>保证最终产品满足用户需求</a:t>
            </a:r>
            <a:endPar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endParaRPr>
          </a:p>
          <a:p>
            <a:pPr marL="114300" indent="-342900" algn="l">
              <a:lnSpc>
                <a:spcPct val="100000"/>
              </a:lnSpc>
              <a:buFont typeface="Wingdings" panose="05000000000000000000" charset="0"/>
              <a:buChar char=""/>
            </a:pPr>
            <a:endPar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endParaRPr>
          </a:p>
          <a:p>
            <a:pPr marL="114300" indent="-342900" algn="l">
              <a:lnSpc>
                <a:spcPct val="100000"/>
              </a:lnSpc>
              <a:buFont typeface="Wingdings" panose="05000000000000000000" charset="0"/>
              <a:buChar char=""/>
            </a:pPr>
            <a:r>
              <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rPr>
              <a:t>提高产品质量，降低产品开发成本</a:t>
            </a:r>
            <a:endPar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endParaRPr>
          </a:p>
          <a:p>
            <a:pPr marL="114300" indent="-342900" algn="l">
              <a:lnSpc>
                <a:spcPct val="100000"/>
              </a:lnSpc>
              <a:buFont typeface="Wingdings" panose="05000000000000000000" charset="0"/>
              <a:buChar char=""/>
            </a:pPr>
            <a:endPar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endParaRPr>
          </a:p>
          <a:p>
            <a:pPr marL="114300" indent="-342900" algn="l">
              <a:lnSpc>
                <a:spcPct val="100000"/>
              </a:lnSpc>
              <a:buFont typeface="Wingdings" panose="05000000000000000000" charset="0"/>
              <a:buChar char=""/>
            </a:pPr>
            <a:r>
              <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rPr>
              <a:t>保证项目可管理，进度可控制</a:t>
            </a:r>
            <a:endPar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endParaRPr>
          </a:p>
          <a:p>
            <a:pPr marL="0" algn="l">
              <a:lnSpc>
                <a:spcPct val="100000"/>
              </a:lnSpc>
              <a:buNone/>
            </a:pPr>
            <a:endPar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endParaRPr>
          </a:p>
          <a:p>
            <a:pPr marL="0" algn="l">
              <a:lnSpc>
                <a:spcPct val="100000"/>
              </a:lnSpc>
              <a:buNone/>
            </a:pPr>
            <a:r>
              <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rPr>
              <a:t>作为测试人员的职责，是在所处项目的开发模式中，尽量运用自身的知识和技能，创造出尽量完善的软件。</a:t>
            </a:r>
            <a:endParaRPr lang="zh-CN" altLang="en-US" sz="2400" dirty="0" smtClean="0">
              <a:latin typeface="+mn-ea"/>
            </a:endParaRPr>
          </a:p>
          <a:p>
            <a:endParaRPr lang="zh-CN" altLang="en-US" dirty="0"/>
          </a:p>
        </p:txBody>
      </p:sp>
    </p:spTree>
    <p:custDataLst>
      <p:tags r:id="rId1"/>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solidFill>
                  <a:srgbClr val="00B050"/>
                </a:solidFill>
                <a:latin typeface="黑体" panose="02010609060101010101" pitchFamily="49" charset="-122"/>
                <a:ea typeface="黑体" panose="02010609060101010101" pitchFamily="49" charset="-122"/>
                <a:cs typeface="Arial Unicode MS" panose="020B0604020202020204" pitchFamily="34" charset="-122"/>
                <a:sym typeface="+mn-ea"/>
              </a:rPr>
              <a:t>软件生命周期</a:t>
            </a:r>
            <a:endParaRPr lang="zh-CN" altLang="en-US" sz="3200" dirty="0">
              <a:solidFill>
                <a:srgbClr val="00B050"/>
              </a:solidFill>
              <a:latin typeface="黑体" panose="02010609060101010101" pitchFamily="49" charset="-122"/>
              <a:ea typeface="黑体" panose="02010609060101010101" pitchFamily="49" charset="-122"/>
              <a:cs typeface="Arial Unicode MS" panose="020B0604020202020204" pitchFamily="34" charset="-122"/>
            </a:endParaRPr>
          </a:p>
        </p:txBody>
      </p:sp>
      <p:sp>
        <p:nvSpPr>
          <p:cNvPr id="25" name="矩形 24"/>
          <p:cNvSpPr/>
          <p:nvPr/>
        </p:nvSpPr>
        <p:spPr>
          <a:xfrm>
            <a:off x="2334869" y="1119808"/>
            <a:ext cx="1214446" cy="571504"/>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需求</a:t>
            </a:r>
            <a:endParaRPr lang="zh-CN" altLang="en-US" dirty="0">
              <a:solidFill>
                <a:schemeClr val="tx1"/>
              </a:solidFill>
            </a:endParaRPr>
          </a:p>
        </p:txBody>
      </p:sp>
      <p:sp>
        <p:nvSpPr>
          <p:cNvPr id="27" name="矩形 26"/>
          <p:cNvSpPr/>
          <p:nvPr/>
        </p:nvSpPr>
        <p:spPr>
          <a:xfrm>
            <a:off x="3120687" y="1834188"/>
            <a:ext cx="1214446" cy="571504"/>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设计</a:t>
            </a:r>
            <a:endParaRPr lang="zh-CN" altLang="en-US" dirty="0">
              <a:solidFill>
                <a:schemeClr val="tx1"/>
              </a:solidFill>
            </a:endParaRPr>
          </a:p>
        </p:txBody>
      </p:sp>
      <p:sp>
        <p:nvSpPr>
          <p:cNvPr id="28" name="矩形 27"/>
          <p:cNvSpPr/>
          <p:nvPr/>
        </p:nvSpPr>
        <p:spPr>
          <a:xfrm>
            <a:off x="6192521" y="5763278"/>
            <a:ext cx="1214446" cy="571504"/>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废弃</a:t>
            </a:r>
            <a:endParaRPr lang="zh-CN" altLang="en-US" dirty="0">
              <a:solidFill>
                <a:schemeClr val="tx1"/>
              </a:solidFill>
            </a:endParaRPr>
          </a:p>
        </p:txBody>
      </p:sp>
      <p:sp>
        <p:nvSpPr>
          <p:cNvPr id="29" name="矩形 28"/>
          <p:cNvSpPr/>
          <p:nvPr/>
        </p:nvSpPr>
        <p:spPr>
          <a:xfrm>
            <a:off x="5049513" y="4191642"/>
            <a:ext cx="1214446" cy="571504"/>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维护</a:t>
            </a:r>
            <a:endParaRPr lang="zh-CN" altLang="en-US" dirty="0">
              <a:solidFill>
                <a:schemeClr val="tx1"/>
              </a:solidFill>
            </a:endParaRPr>
          </a:p>
        </p:txBody>
      </p:sp>
      <p:sp>
        <p:nvSpPr>
          <p:cNvPr id="30" name="矩形 29"/>
          <p:cNvSpPr/>
          <p:nvPr/>
        </p:nvSpPr>
        <p:spPr>
          <a:xfrm>
            <a:off x="3763629" y="2620006"/>
            <a:ext cx="1214446" cy="571504"/>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编码</a:t>
            </a:r>
            <a:endParaRPr lang="zh-CN" altLang="en-US" dirty="0">
              <a:solidFill>
                <a:schemeClr val="tx1"/>
              </a:solidFill>
            </a:endParaRPr>
          </a:p>
        </p:txBody>
      </p:sp>
      <p:sp>
        <p:nvSpPr>
          <p:cNvPr id="31" name="矩形 30"/>
          <p:cNvSpPr/>
          <p:nvPr/>
        </p:nvSpPr>
        <p:spPr>
          <a:xfrm>
            <a:off x="4406571" y="3405824"/>
            <a:ext cx="1214446" cy="571504"/>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测试</a:t>
            </a:r>
            <a:endParaRPr lang="zh-CN" altLang="en-US" dirty="0">
              <a:solidFill>
                <a:schemeClr val="tx1"/>
              </a:solidFill>
            </a:endParaRPr>
          </a:p>
        </p:txBody>
      </p:sp>
      <p:sp>
        <p:nvSpPr>
          <p:cNvPr id="32" name="矩形 31"/>
          <p:cNvSpPr/>
          <p:nvPr/>
        </p:nvSpPr>
        <p:spPr>
          <a:xfrm>
            <a:off x="5763893" y="4977460"/>
            <a:ext cx="1214446" cy="571504"/>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升级</a:t>
            </a:r>
            <a:endParaRPr lang="zh-CN" altLang="en-US" dirty="0">
              <a:solidFill>
                <a:schemeClr val="tx1"/>
              </a:solidFill>
            </a:endParaRPr>
          </a:p>
        </p:txBody>
      </p:sp>
      <p:sp>
        <p:nvSpPr>
          <p:cNvPr id="36" name="直角上箭头 35"/>
          <p:cNvSpPr/>
          <p:nvPr/>
        </p:nvSpPr>
        <p:spPr>
          <a:xfrm rot="5400000">
            <a:off x="5192389" y="5120336"/>
            <a:ext cx="357190" cy="35719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直角上箭头 37"/>
          <p:cNvSpPr/>
          <p:nvPr/>
        </p:nvSpPr>
        <p:spPr>
          <a:xfrm rot="5400000">
            <a:off x="3192125" y="2762882"/>
            <a:ext cx="357190" cy="35719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直角上箭头 38"/>
          <p:cNvSpPr/>
          <p:nvPr/>
        </p:nvSpPr>
        <p:spPr>
          <a:xfrm rot="5400000">
            <a:off x="3835067" y="3548700"/>
            <a:ext cx="357190" cy="35719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直角上箭头 39"/>
          <p:cNvSpPr/>
          <p:nvPr/>
        </p:nvSpPr>
        <p:spPr>
          <a:xfrm rot="5400000">
            <a:off x="4406571" y="4334518"/>
            <a:ext cx="357190" cy="35719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直角上箭头 40"/>
          <p:cNvSpPr/>
          <p:nvPr/>
        </p:nvSpPr>
        <p:spPr>
          <a:xfrm rot="5400000">
            <a:off x="2620621" y="2048502"/>
            <a:ext cx="357190" cy="35719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直角上箭头 48"/>
          <p:cNvSpPr/>
          <p:nvPr/>
        </p:nvSpPr>
        <p:spPr>
          <a:xfrm rot="5400000">
            <a:off x="5692455" y="5834716"/>
            <a:ext cx="357190" cy="35719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solidFill>
                  <a:srgbClr val="00B050"/>
                </a:solidFill>
                <a:latin typeface="黑体" panose="02010609060101010101" pitchFamily="49" charset="-122"/>
                <a:ea typeface="黑体" panose="02010609060101010101" pitchFamily="49" charset="-122"/>
                <a:cs typeface="Arial Unicode MS" panose="020B0604020202020204" pitchFamily="34" charset="-122"/>
              </a:rPr>
              <a:t>软件项目成员</a:t>
            </a:r>
            <a:endParaRPr lang="zh-CN" altLang="en-US" sz="3200" dirty="0">
              <a:solidFill>
                <a:srgbClr val="00B050"/>
              </a:solidFill>
              <a:latin typeface="黑体" panose="02010609060101010101" pitchFamily="49" charset="-122"/>
              <a:ea typeface="黑体" panose="02010609060101010101" pitchFamily="49" charset="-122"/>
              <a:cs typeface="Arial Unicode MS" panose="020B0604020202020204" pitchFamily="34" charset="-122"/>
            </a:endParaRPr>
          </a:p>
        </p:txBody>
      </p:sp>
      <p:sp>
        <p:nvSpPr>
          <p:cNvPr id="3" name="内容占位符 2"/>
          <p:cNvSpPr>
            <a:spLocks noGrp="1"/>
          </p:cNvSpPr>
          <p:nvPr>
            <p:ph idx="1"/>
          </p:nvPr>
        </p:nvSpPr>
        <p:spPr>
          <a:xfrm>
            <a:off x="1092806" y="1137905"/>
            <a:ext cx="8229600" cy="5000660"/>
          </a:xfrm>
        </p:spPr>
        <p:txBody>
          <a:bodyPr/>
          <a:lstStyle/>
          <a:p>
            <a:pPr marL="0" algn="l">
              <a:lnSpc>
                <a:spcPct val="100000"/>
              </a:lnSpc>
              <a:buNone/>
            </a:pPr>
            <a:r>
              <a:rPr lang="zh-CN" altLang="en-US" sz="2000" dirty="0">
                <a:solidFill>
                  <a:srgbClr val="FF0000"/>
                </a:solidFill>
                <a:latin typeface="华文细黑" panose="02010600040101010101" pitchFamily="2" charset="-122"/>
                <a:ea typeface="华文细黑" panose="02010600040101010101" pitchFamily="2" charset="-122"/>
                <a:cs typeface="Arial Unicode MS" panose="020B0604020202020204" pitchFamily="34" charset="-122"/>
              </a:rPr>
              <a:t>项目经理</a:t>
            </a:r>
            <a:r>
              <a:rPr 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sym typeface="+mn-ea"/>
              </a:rPr>
              <a:t>——</a:t>
            </a:r>
            <a:r>
              <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rPr>
              <a:t>靠做，项目经理是把事情做正确，把事情作得完美，在时间，成本和资源约束的条件下完成目标。</a:t>
            </a:r>
            <a:endPar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endParaRPr>
          </a:p>
          <a:p>
            <a:pPr marL="0" algn="l">
              <a:lnSpc>
                <a:spcPct val="100000"/>
              </a:lnSpc>
              <a:buNone/>
            </a:pPr>
            <a:r>
              <a:rPr lang="zh-CN" altLang="en-US" sz="2000" dirty="0">
                <a:solidFill>
                  <a:srgbClr val="FF0000"/>
                </a:solidFill>
                <a:latin typeface="华文细黑" panose="02010600040101010101" pitchFamily="2" charset="-122"/>
                <a:ea typeface="华文细黑" panose="02010600040101010101" pitchFamily="2" charset="-122"/>
                <a:cs typeface="Arial Unicode MS" panose="020B0604020202020204" pitchFamily="34" charset="-122"/>
              </a:rPr>
              <a:t>产品经理</a:t>
            </a:r>
            <a:r>
              <a:rPr 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sym typeface="+mn-ea"/>
              </a:rPr>
              <a:t>——</a:t>
            </a:r>
            <a:r>
              <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sym typeface="+mn-ea"/>
              </a:rPr>
              <a:t>靠想，产品经理是做正确的事，其所领导的产品是否符合市场的需求，是否能给公司带来利润的。</a:t>
            </a:r>
            <a:endPar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endParaRPr>
          </a:p>
          <a:p>
            <a:pPr marL="0" algn="l">
              <a:lnSpc>
                <a:spcPct val="100000"/>
              </a:lnSpc>
              <a:buNone/>
            </a:pPr>
            <a:r>
              <a:rPr lang="zh-CN" altLang="en-US" sz="2000" dirty="0">
                <a:solidFill>
                  <a:srgbClr val="FF0000"/>
                </a:solidFill>
                <a:latin typeface="华文细黑" panose="02010600040101010101" pitchFamily="2" charset="-122"/>
                <a:ea typeface="华文细黑" panose="02010600040101010101" pitchFamily="2" charset="-122"/>
                <a:cs typeface="Arial Unicode MS" panose="020B0604020202020204" pitchFamily="34" charset="-122"/>
              </a:rPr>
              <a:t>架构师 / 系统工程师</a:t>
            </a:r>
            <a:r>
              <a:rPr 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rPr>
              <a:t>——</a:t>
            </a:r>
            <a:r>
              <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rPr>
              <a:t>技术专家，经验丰富，负责整个系统的体系架构的设计以及关键模块的设计。</a:t>
            </a:r>
            <a:endPar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endParaRPr>
          </a:p>
          <a:p>
            <a:pPr marL="0" algn="l">
              <a:lnSpc>
                <a:spcPct val="100000"/>
              </a:lnSpc>
              <a:buNone/>
            </a:pPr>
            <a:r>
              <a:rPr lang="zh-CN" altLang="en-US" sz="2000" dirty="0">
                <a:solidFill>
                  <a:srgbClr val="FF0000"/>
                </a:solidFill>
                <a:latin typeface="华文细黑" panose="02010600040101010101" pitchFamily="2" charset="-122"/>
                <a:ea typeface="华文细黑" panose="02010600040101010101" pitchFamily="2" charset="-122"/>
                <a:cs typeface="Arial Unicode MS" panose="020B0604020202020204" pitchFamily="34" charset="-122"/>
              </a:rPr>
              <a:t>程序员 / 开发人员</a:t>
            </a:r>
            <a:r>
              <a:rPr 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sym typeface="+mn-ea"/>
              </a:rPr>
              <a:t>——</a:t>
            </a:r>
            <a:r>
              <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rPr>
              <a:t>设计、编写软件，并修复软件中的缺陷。</a:t>
            </a:r>
            <a:endPar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endParaRPr>
          </a:p>
          <a:p>
            <a:pPr marL="0" algn="l">
              <a:lnSpc>
                <a:spcPct val="100000"/>
              </a:lnSpc>
              <a:buNone/>
            </a:pPr>
            <a:r>
              <a:rPr lang="zh-CN" altLang="en-US" sz="2000" dirty="0">
                <a:solidFill>
                  <a:srgbClr val="FF0000"/>
                </a:solidFill>
                <a:latin typeface="华文细黑" panose="02010600040101010101" pitchFamily="2" charset="-122"/>
                <a:ea typeface="华文细黑" panose="02010600040101010101" pitchFamily="2" charset="-122"/>
                <a:cs typeface="Arial Unicode MS" panose="020B0604020202020204" pitchFamily="34" charset="-122"/>
              </a:rPr>
              <a:t>测试工程师</a:t>
            </a:r>
            <a:r>
              <a:rPr 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sym typeface="+mn-ea"/>
              </a:rPr>
              <a:t>——</a:t>
            </a:r>
            <a:r>
              <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rPr>
              <a:t>负责找出软件产品存在的问题并报告。</a:t>
            </a:r>
            <a:endPar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endParaRPr>
          </a:p>
          <a:p>
            <a:pPr marL="0" algn="l">
              <a:lnSpc>
                <a:spcPct val="100000"/>
              </a:lnSpc>
              <a:buNone/>
            </a:pPr>
            <a:r>
              <a:rPr lang="zh-CN" altLang="en-US" sz="2000" dirty="0">
                <a:solidFill>
                  <a:srgbClr val="FF0000"/>
                </a:solidFill>
                <a:latin typeface="华文细黑" panose="02010600040101010101" pitchFamily="2" charset="-122"/>
                <a:ea typeface="华文细黑" panose="02010600040101010101" pitchFamily="2" charset="-122"/>
                <a:cs typeface="Arial Unicode MS" panose="020B0604020202020204" pitchFamily="34" charset="-122"/>
              </a:rPr>
              <a:t>资料工程师</a:t>
            </a:r>
            <a:r>
              <a:rPr 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sym typeface="+mn-ea"/>
              </a:rPr>
              <a:t>——</a:t>
            </a:r>
            <a:r>
              <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rPr>
              <a:t>负责编写软件产品附带的文件和联机帮助文档。</a:t>
            </a:r>
            <a:endPar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endParaRPr>
          </a:p>
          <a:p>
            <a:pPr marL="0" algn="l">
              <a:lnSpc>
                <a:spcPct val="100000"/>
              </a:lnSpc>
              <a:buNone/>
            </a:pPr>
            <a:r>
              <a:rPr lang="zh-CN" altLang="en-US" sz="2000" dirty="0">
                <a:solidFill>
                  <a:srgbClr val="FF0000"/>
                </a:solidFill>
                <a:latin typeface="华文细黑" panose="02010600040101010101" pitchFamily="2" charset="-122"/>
                <a:ea typeface="华文细黑" panose="02010600040101010101" pitchFamily="2" charset="-122"/>
                <a:cs typeface="Arial Unicode MS" panose="020B0604020202020204" pitchFamily="34" charset="-122"/>
              </a:rPr>
              <a:t>配置管理员</a:t>
            </a:r>
            <a:r>
              <a:rPr 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sym typeface="+mn-ea"/>
              </a:rPr>
              <a:t>——</a:t>
            </a:r>
            <a:r>
              <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rPr>
              <a:t>负责管理程序员写的代码和资料工程师写的文档资料，并组合成一个软件包。</a:t>
            </a:r>
            <a:endPar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endParaRPr>
          </a:p>
          <a:p>
            <a:pPr marL="0" algn="l">
              <a:lnSpc>
                <a:spcPct val="100000"/>
              </a:lnSpc>
              <a:buNone/>
            </a:pPr>
            <a:r>
              <a:rPr lang="zh-CN" altLang="en-US" sz="2000" dirty="0">
                <a:solidFill>
                  <a:srgbClr val="FF0000"/>
                </a:solidFill>
                <a:latin typeface="华文细黑" panose="02010600040101010101" pitchFamily="2" charset="-122"/>
                <a:ea typeface="华文细黑" panose="02010600040101010101" pitchFamily="2" charset="-122"/>
                <a:cs typeface="Arial Unicode MS" panose="020B0604020202020204" pitchFamily="34" charset="-122"/>
              </a:rPr>
              <a:t>QA</a:t>
            </a:r>
            <a:r>
              <a:rPr 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sym typeface="+mn-ea"/>
              </a:rPr>
              <a:t>——</a:t>
            </a:r>
            <a:r>
              <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rPr>
              <a:t>质量监管人员。</a:t>
            </a:r>
            <a:endParaRPr lang="zh-CN" altLang="en-US" sz="1800" dirty="0" smtClean="0"/>
          </a:p>
          <a:p>
            <a:pPr lvl="2">
              <a:buNone/>
            </a:pPr>
            <a:endParaRPr lang="en-US" sz="1500" dirty="0" smtClean="0"/>
          </a:p>
          <a:p>
            <a:endParaRPr lang="zh-CN" altLang="en-US" dirty="0"/>
          </a:p>
        </p:txBody>
      </p:sp>
    </p:spTree>
    <p:custDataLst>
      <p:tags r:id="rId1"/>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4258945" cy="780415"/>
          </a:xfrm>
        </p:spPr>
        <p:txBody>
          <a:bodyPr/>
          <a:lstStyle/>
          <a:p>
            <a:pPr lvl="0"/>
            <a:r>
              <a:rPr lang="zh-CN" altLang="en-US" sz="3200" dirty="0">
                <a:solidFill>
                  <a:srgbClr val="00B050"/>
                </a:solidFill>
                <a:latin typeface="黑体" panose="02010609060101010101" pitchFamily="49" charset="-122"/>
                <a:ea typeface="黑体" panose="02010609060101010101" pitchFamily="49" charset="-122"/>
                <a:cs typeface="Arial Unicode MS" panose="020B0604020202020204" pitchFamily="34" charset="-122"/>
              </a:rPr>
              <a:t>软件研发流程（重要）</a:t>
            </a:r>
            <a:endParaRPr lang="zh-CN" altLang="en-US" sz="3200" dirty="0" smtClean="0">
              <a:solidFill>
                <a:srgbClr val="FF0000"/>
              </a:solidFill>
              <a:latin typeface="+mj-ea"/>
            </a:endParaRPr>
          </a:p>
        </p:txBody>
      </p:sp>
      <p:pic>
        <p:nvPicPr>
          <p:cNvPr id="32769" name="Picture 1" descr="C:\Users\Administrator\Desktop\立项.png"/>
          <p:cNvPicPr>
            <a:picLocks noChangeAspect="1" noChangeArrowheads="1"/>
          </p:cNvPicPr>
          <p:nvPr/>
        </p:nvPicPr>
        <p:blipFill>
          <a:blip r:embed="rId1" cstate="print"/>
          <a:srcRect/>
          <a:stretch>
            <a:fillRect/>
          </a:stretch>
        </p:blipFill>
        <p:spPr bwMode="auto">
          <a:xfrm>
            <a:off x="1144270" y="840105"/>
            <a:ext cx="8951595" cy="5965190"/>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solidFill>
                  <a:srgbClr val="00B050"/>
                </a:solidFill>
                <a:latin typeface="黑体" panose="02010609060101010101" pitchFamily="49" charset="-122"/>
                <a:ea typeface="黑体" panose="02010609060101010101" pitchFamily="49" charset="-122"/>
                <a:cs typeface="Arial Unicode MS" panose="020B0604020202020204" pitchFamily="34" charset="-122"/>
              </a:rPr>
              <a:t>练习题</a:t>
            </a:r>
            <a:endParaRPr lang="zh-CN" altLang="en-US" sz="3200" dirty="0">
              <a:solidFill>
                <a:srgbClr val="00B050"/>
              </a:solidFill>
              <a:latin typeface="黑体" panose="02010609060101010101" pitchFamily="49" charset="-122"/>
              <a:ea typeface="黑体" panose="02010609060101010101" pitchFamily="49" charset="-122"/>
              <a:cs typeface="Arial Unicode MS" panose="020B0604020202020204" pitchFamily="34" charset="-122"/>
            </a:endParaRPr>
          </a:p>
        </p:txBody>
      </p:sp>
      <p:sp>
        <p:nvSpPr>
          <p:cNvPr id="3" name="内容占位符 2"/>
          <p:cNvSpPr>
            <a:spLocks noGrp="1"/>
          </p:cNvSpPr>
          <p:nvPr>
            <p:ph idx="1"/>
          </p:nvPr>
        </p:nvSpPr>
        <p:spPr>
          <a:xfrm>
            <a:off x="1558925" y="1333500"/>
            <a:ext cx="7886700" cy="4197985"/>
          </a:xfrm>
        </p:spPr>
        <p:txBody>
          <a:bodyPr/>
          <a:lstStyle/>
          <a:p>
            <a:pPr marL="0" algn="l">
              <a:lnSpc>
                <a:spcPct val="100000"/>
              </a:lnSpc>
              <a:buNone/>
            </a:pPr>
            <a:r>
              <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rPr>
              <a:t>1.作为开发人员，在开始编写代码之前，要经过哪些工作阶段？</a:t>
            </a:r>
            <a:endPar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endParaRPr>
          </a:p>
          <a:p>
            <a:pPr marL="0" algn="l">
              <a:lnSpc>
                <a:spcPct val="100000"/>
              </a:lnSpc>
              <a:buNone/>
            </a:pPr>
            <a:endPar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endParaRPr>
          </a:p>
          <a:p>
            <a:pPr marL="0" algn="l">
              <a:lnSpc>
                <a:spcPct val="100000"/>
              </a:lnSpc>
              <a:buNone/>
            </a:pPr>
            <a:r>
              <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rPr>
              <a:t>2.软件的规格说明书规定写完定稿后就绝对不能修改，会带来什么缺点？</a:t>
            </a:r>
            <a:endPar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endParaRPr>
          </a:p>
          <a:p>
            <a:pPr marL="0" algn="l">
              <a:lnSpc>
                <a:spcPct val="100000"/>
              </a:lnSpc>
              <a:buNone/>
            </a:pPr>
            <a:endPar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endParaRPr>
          </a:p>
          <a:p>
            <a:pPr marL="0" algn="l">
              <a:lnSpc>
                <a:spcPct val="100000"/>
              </a:lnSpc>
              <a:buNone/>
            </a:pPr>
            <a:r>
              <a:rPr lang="en-US" altLang="zh-CN"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rPr>
              <a:t>3.</a:t>
            </a:r>
            <a:r>
              <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rPr>
              <a:t>软件产品研发过程的4个主要阶段是什么？</a:t>
            </a:r>
            <a:endPar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endParaRPr>
          </a:p>
          <a:p>
            <a:pPr marL="0" algn="l">
              <a:lnSpc>
                <a:spcPct val="100000"/>
              </a:lnSpc>
              <a:buNone/>
            </a:pPr>
            <a:endPar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endParaRPr>
          </a:p>
          <a:p>
            <a:pPr marL="0" algn="l">
              <a:lnSpc>
                <a:spcPct val="100000"/>
              </a:lnSpc>
              <a:buNone/>
            </a:pPr>
            <a:r>
              <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rPr>
              <a:t>4.画出V模型。</a:t>
            </a:r>
            <a:endPar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endParaRPr>
          </a:p>
          <a:p>
            <a:pPr marL="0" algn="l">
              <a:lnSpc>
                <a:spcPct val="100000"/>
              </a:lnSpc>
              <a:buNone/>
            </a:pPr>
            <a:endPar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endParaRPr>
          </a:p>
          <a:p>
            <a:pPr marL="0" algn="l">
              <a:lnSpc>
                <a:spcPct val="100000"/>
              </a:lnSpc>
              <a:buNone/>
            </a:pPr>
            <a:r>
              <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rPr>
              <a:t>5.在4的基础上，画出W模型。</a:t>
            </a:r>
            <a:endParaRPr lang="zh-CN" altLang="en-US" sz="2000" dirty="0" smtClean="0">
              <a:latin typeface="+mn-ea"/>
            </a:endParaRPr>
          </a:p>
          <a:p>
            <a:endParaRPr lang="zh-CN" altLang="en-US" sz="2000" dirty="0"/>
          </a:p>
        </p:txBody>
      </p:sp>
      <p:pic>
        <p:nvPicPr>
          <p:cNvPr id="4" name="Picture 6" descr="BD00028_"/>
          <p:cNvPicPr>
            <a:picLocks noChangeAspect="1" noChangeArrowheads="1"/>
          </p:cNvPicPr>
          <p:nvPr/>
        </p:nvPicPr>
        <p:blipFill>
          <a:blip r:embed="rId1"/>
          <a:srcRect/>
          <a:stretch>
            <a:fillRect/>
          </a:stretch>
        </p:blipFill>
        <p:spPr bwMode="auto">
          <a:xfrm>
            <a:off x="8024826" y="3857628"/>
            <a:ext cx="1511300" cy="1479550"/>
          </a:xfrm>
          <a:prstGeom prst="rect">
            <a:avLst/>
          </a:prstGeom>
          <a:noFill/>
        </p:spPr>
      </p:pic>
    </p:spTree>
    <p:custDataLst>
      <p:tags r:id="rId2"/>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solidFill>
                  <a:srgbClr val="00B050"/>
                </a:solidFill>
                <a:latin typeface="黑体" panose="02010609060101010101" pitchFamily="49" charset="-122"/>
                <a:ea typeface="黑体" panose="02010609060101010101" pitchFamily="49" charset="-122"/>
                <a:cs typeface="Arial Unicode MS" panose="020B0604020202020204" pitchFamily="34" charset="-122"/>
              </a:rPr>
              <a:t>软件产品</a:t>
            </a:r>
            <a:endParaRPr lang="zh-CN" altLang="en-US" sz="3200" dirty="0">
              <a:solidFill>
                <a:srgbClr val="00B050"/>
              </a:solidFill>
              <a:latin typeface="黑体" panose="02010609060101010101" pitchFamily="49" charset="-122"/>
              <a:ea typeface="黑体" panose="02010609060101010101" pitchFamily="49" charset="-122"/>
              <a:cs typeface="Arial Unicode MS" panose="020B0604020202020204" pitchFamily="34" charset="-122"/>
            </a:endParaRPr>
          </a:p>
        </p:txBody>
      </p:sp>
      <p:sp>
        <p:nvSpPr>
          <p:cNvPr id="3" name="内容占位符 2"/>
          <p:cNvSpPr>
            <a:spLocks noGrp="1"/>
          </p:cNvSpPr>
          <p:nvPr>
            <p:ph idx="1"/>
          </p:nvPr>
        </p:nvSpPr>
        <p:spPr>
          <a:xfrm>
            <a:off x="838200" y="1363980"/>
            <a:ext cx="10515600" cy="4351338"/>
          </a:xfrm>
        </p:spPr>
        <p:txBody>
          <a:bodyPr/>
          <a:lstStyle/>
          <a:p>
            <a:pPr marL="635" lvl="0" indent="0">
              <a:lnSpc>
                <a:spcPct val="140000"/>
              </a:lnSpc>
              <a:spcBef>
                <a:spcPct val="0"/>
              </a:spcBef>
              <a:buClrTx/>
              <a:buNone/>
              <a:defRPr/>
            </a:pPr>
            <a:r>
              <a:rPr lang="zh-CN" altLang="en-US" sz="2400" dirty="0">
                <a:solidFill>
                  <a:srgbClr val="00B050"/>
                </a:solidFill>
                <a:latin typeface="黑体" panose="02010609060101010101" pitchFamily="49" charset="-122"/>
                <a:ea typeface="黑体" panose="02010609060101010101" pitchFamily="49" charset="-122"/>
                <a:cs typeface="Arial Unicode MS" panose="020B0604020202020204" pitchFamily="34" charset="-122"/>
              </a:rPr>
              <a:t>我们日常生活中常见的软件有哪些？</a:t>
            </a:r>
            <a:endParaRPr lang="en-US" altLang="zh-CN" smtClean="0"/>
          </a:p>
          <a:p>
            <a:pPr marL="635" lvl="0" indent="0">
              <a:lnSpc>
                <a:spcPct val="140000"/>
              </a:lnSpc>
              <a:spcBef>
                <a:spcPct val="0"/>
              </a:spcBef>
              <a:buClrTx/>
              <a:buNone/>
              <a:defRPr/>
            </a:pPr>
            <a:endParaRPr lang="zh-CN" altLang="en-US"/>
          </a:p>
        </p:txBody>
      </p:sp>
      <p:pic>
        <p:nvPicPr>
          <p:cNvPr id="4" name="图片 3"/>
          <p:cNvPicPr>
            <a:picLocks noChangeAspect="1"/>
          </p:cNvPicPr>
          <p:nvPr/>
        </p:nvPicPr>
        <p:blipFill>
          <a:blip r:embed="rId1"/>
          <a:stretch>
            <a:fillRect/>
          </a:stretch>
        </p:blipFill>
        <p:spPr>
          <a:xfrm>
            <a:off x="2966296" y="3019510"/>
            <a:ext cx="4577563" cy="2209858"/>
          </a:xfrm>
          <a:prstGeom prst="rect">
            <a:avLst/>
          </a:prstGeo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solidFill>
                  <a:srgbClr val="00B050"/>
                </a:solidFill>
                <a:latin typeface="黑体" panose="02010609060101010101" pitchFamily="49" charset="-122"/>
                <a:ea typeface="黑体" panose="02010609060101010101" pitchFamily="49" charset="-122"/>
                <a:cs typeface="Arial Unicode MS" panose="020B0604020202020204" pitchFamily="34" charset="-122"/>
              </a:rPr>
              <a:t>软件产品由哪些构成</a:t>
            </a:r>
            <a:endParaRPr lang="zh-CN" altLang="en-US" sz="3200" dirty="0">
              <a:solidFill>
                <a:srgbClr val="00B050"/>
              </a:solidFill>
              <a:latin typeface="黑体" panose="02010609060101010101" pitchFamily="49" charset="-122"/>
              <a:ea typeface="黑体" panose="02010609060101010101" pitchFamily="49" charset="-122"/>
              <a:cs typeface="Arial Unicode MS" panose="020B0604020202020204" pitchFamily="34" charset="-122"/>
            </a:endParaRPr>
          </a:p>
        </p:txBody>
      </p:sp>
      <p:sp>
        <p:nvSpPr>
          <p:cNvPr id="4" name="TextBox 9"/>
          <p:cNvSpPr txBox="1">
            <a:spLocks noChangeArrowheads="1"/>
          </p:cNvSpPr>
          <p:nvPr/>
        </p:nvSpPr>
        <p:spPr bwMode="auto">
          <a:xfrm>
            <a:off x="3559175" y="2089150"/>
            <a:ext cx="690880" cy="398780"/>
          </a:xfrm>
          <a:prstGeom prst="rect">
            <a:avLst/>
          </a:prstGeom>
          <a:noFill/>
          <a:ln w="9525">
            <a:noFill/>
            <a:miter lim="800000"/>
          </a:ln>
        </p:spPr>
        <p:txBody>
          <a:bodyPr wrap="none">
            <a:spAutoFit/>
          </a:bodyPr>
          <a:lstStyle/>
          <a:p>
            <a:r>
              <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rPr>
              <a:t>包装</a:t>
            </a:r>
            <a:endPar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endParaRPr>
          </a:p>
        </p:txBody>
      </p:sp>
      <p:sp>
        <p:nvSpPr>
          <p:cNvPr id="5" name="TextBox 5"/>
          <p:cNvSpPr txBox="1">
            <a:spLocks noChangeArrowheads="1"/>
          </p:cNvSpPr>
          <p:nvPr/>
        </p:nvSpPr>
        <p:spPr bwMode="auto">
          <a:xfrm>
            <a:off x="5051425" y="2089150"/>
            <a:ext cx="1960880" cy="398780"/>
          </a:xfrm>
          <a:prstGeom prst="rect">
            <a:avLst/>
          </a:prstGeom>
          <a:noFill/>
          <a:ln w="9525">
            <a:noFill/>
            <a:miter lim="800000"/>
          </a:ln>
        </p:spPr>
        <p:txBody>
          <a:bodyPr wrap="none">
            <a:spAutoFit/>
          </a:bodyPr>
          <a:lstStyle/>
          <a:p>
            <a:pPr algn="l"/>
            <a:r>
              <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rPr>
              <a:t>标签和不干胶贴</a:t>
            </a:r>
            <a:endPar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endParaRPr>
          </a:p>
        </p:txBody>
      </p:sp>
      <p:sp>
        <p:nvSpPr>
          <p:cNvPr id="6" name="TextBox 10"/>
          <p:cNvSpPr txBox="1">
            <a:spLocks noChangeArrowheads="1"/>
          </p:cNvSpPr>
          <p:nvPr/>
        </p:nvSpPr>
        <p:spPr bwMode="auto">
          <a:xfrm>
            <a:off x="7067233" y="2089150"/>
            <a:ext cx="1960880" cy="398780"/>
          </a:xfrm>
          <a:prstGeom prst="rect">
            <a:avLst/>
          </a:prstGeom>
          <a:noFill/>
          <a:ln w="9525">
            <a:noFill/>
            <a:miter lim="800000"/>
          </a:ln>
        </p:spPr>
        <p:txBody>
          <a:bodyPr wrap="none">
            <a:spAutoFit/>
          </a:bodyPr>
          <a:lstStyle/>
          <a:p>
            <a:r>
              <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rPr>
              <a:t>安装过程及说明</a:t>
            </a:r>
            <a:endParaRPr lang="zh-CN" altLang="en-US" sz="1400">
              <a:latin typeface="Constantia" panose="02030602050306030303" pitchFamily="18" charset="0"/>
            </a:endParaRPr>
          </a:p>
        </p:txBody>
      </p:sp>
      <p:sp>
        <p:nvSpPr>
          <p:cNvPr id="7" name="TextBox 4"/>
          <p:cNvSpPr txBox="1">
            <a:spLocks noChangeArrowheads="1"/>
          </p:cNvSpPr>
          <p:nvPr/>
        </p:nvSpPr>
        <p:spPr bwMode="auto">
          <a:xfrm>
            <a:off x="4122738" y="2508250"/>
            <a:ext cx="1198880" cy="398780"/>
          </a:xfrm>
          <a:prstGeom prst="rect">
            <a:avLst/>
          </a:prstGeom>
          <a:noFill/>
          <a:ln w="9525">
            <a:noFill/>
            <a:miter lim="800000"/>
          </a:ln>
        </p:spPr>
        <p:txBody>
          <a:bodyPr wrap="none">
            <a:spAutoFit/>
          </a:bodyPr>
          <a:lstStyle/>
          <a:p>
            <a:r>
              <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rPr>
              <a:t>帮助文件</a:t>
            </a:r>
            <a:endParaRPr lang="zh-CN" altLang="en-US" sz="1400" dirty="0">
              <a:latin typeface="Constantia" panose="02030602050306030303" pitchFamily="18" charset="0"/>
            </a:endParaRPr>
          </a:p>
        </p:txBody>
      </p:sp>
      <p:sp>
        <p:nvSpPr>
          <p:cNvPr id="8" name="TextBox 6"/>
          <p:cNvSpPr txBox="1">
            <a:spLocks noChangeArrowheads="1"/>
          </p:cNvSpPr>
          <p:nvPr/>
        </p:nvSpPr>
        <p:spPr bwMode="auto">
          <a:xfrm>
            <a:off x="6251575" y="2508250"/>
            <a:ext cx="1198880" cy="398780"/>
          </a:xfrm>
          <a:prstGeom prst="rect">
            <a:avLst/>
          </a:prstGeom>
          <a:noFill/>
          <a:ln w="9525">
            <a:noFill/>
            <a:miter lim="800000"/>
          </a:ln>
        </p:spPr>
        <p:txBody>
          <a:bodyPr wrap="none">
            <a:spAutoFit/>
          </a:bodyPr>
          <a:lstStyle/>
          <a:p>
            <a:r>
              <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rPr>
              <a:t>用户手册</a:t>
            </a:r>
            <a:endParaRPr lang="zh-CN" altLang="en-US" sz="1400" dirty="0">
              <a:latin typeface="Constantia" panose="02030602050306030303" pitchFamily="18" charset="0"/>
            </a:endParaRPr>
          </a:p>
        </p:txBody>
      </p:sp>
      <p:sp>
        <p:nvSpPr>
          <p:cNvPr id="10" name="TextBox 7"/>
          <p:cNvSpPr txBox="1">
            <a:spLocks noChangeArrowheads="1"/>
          </p:cNvSpPr>
          <p:nvPr/>
        </p:nvSpPr>
        <p:spPr bwMode="auto">
          <a:xfrm>
            <a:off x="5180013" y="2794000"/>
            <a:ext cx="1198880" cy="398780"/>
          </a:xfrm>
          <a:prstGeom prst="rect">
            <a:avLst/>
          </a:prstGeom>
          <a:noFill/>
          <a:ln w="9525">
            <a:noFill/>
            <a:miter lim="800000"/>
          </a:ln>
        </p:spPr>
        <p:txBody>
          <a:bodyPr wrap="none">
            <a:spAutoFit/>
          </a:bodyPr>
          <a:lstStyle/>
          <a:p>
            <a:r>
              <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rPr>
              <a:t>最终产品</a:t>
            </a:r>
            <a:endParaRPr lang="zh-CN" altLang="en-US" sz="1400" dirty="0">
              <a:latin typeface="Constantia" panose="02030602050306030303" pitchFamily="18" charset="0"/>
            </a:endParaRPr>
          </a:p>
        </p:txBody>
      </p:sp>
      <p:grpSp>
        <p:nvGrpSpPr>
          <p:cNvPr id="11" name="Group 10"/>
          <p:cNvGrpSpPr/>
          <p:nvPr/>
        </p:nvGrpSpPr>
        <p:grpSpPr bwMode="auto">
          <a:xfrm>
            <a:off x="5381620" y="3143248"/>
            <a:ext cx="500062" cy="500063"/>
            <a:chOff x="0" y="0"/>
            <a:chExt cx="786" cy="788"/>
          </a:xfrm>
        </p:grpSpPr>
        <p:sp>
          <p:nvSpPr>
            <p:cNvPr id="12" name="同心圆 11"/>
            <p:cNvSpPr/>
            <p:nvPr/>
          </p:nvSpPr>
          <p:spPr bwMode="auto">
            <a:xfrm>
              <a:off x="0" y="0"/>
              <a:ext cx="787" cy="788"/>
            </a:xfrm>
            <a:custGeom>
              <a:avLst/>
              <a:gdLst>
                <a:gd name="T0" fmla="*/ 0 w 500062"/>
                <a:gd name="T1" fmla="*/ 0 h 500063"/>
                <a:gd name="T2" fmla="*/ 0 w 500062"/>
                <a:gd name="T3" fmla="*/ 0 h 500063"/>
                <a:gd name="T4" fmla="*/ 0 w 500062"/>
                <a:gd name="T5" fmla="*/ 0 h 500063"/>
                <a:gd name="T6" fmla="*/ 0 w 500062"/>
                <a:gd name="T7" fmla="*/ 0 h 500063"/>
                <a:gd name="T8" fmla="*/ 0 w 500062"/>
                <a:gd name="T9" fmla="*/ 0 h 500063"/>
                <a:gd name="T10" fmla="*/ 0 w 500062"/>
                <a:gd name="T11" fmla="*/ 0 h 500063"/>
                <a:gd name="T12" fmla="*/ 0 w 500062"/>
                <a:gd name="T13" fmla="*/ 0 h 500063"/>
                <a:gd name="T14" fmla="*/ 0 w 500062"/>
                <a:gd name="T15" fmla="*/ 0 h 500063"/>
                <a:gd name="T16" fmla="*/ 0 w 500062"/>
                <a:gd name="T17" fmla="*/ 0 h 500063"/>
                <a:gd name="T18" fmla="*/ 0 w 500062"/>
                <a:gd name="T19" fmla="*/ 0 h 5000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00062"/>
                <a:gd name="T31" fmla="*/ 0 h 500063"/>
                <a:gd name="T32" fmla="*/ 500062 w 500062"/>
                <a:gd name="T33" fmla="*/ 500063 h 50006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00062" h="500063">
                  <a:moveTo>
                    <a:pt x="0" y="250032"/>
                  </a:moveTo>
                  <a:cubicBezTo>
                    <a:pt x="0" y="111943"/>
                    <a:pt x="111943" y="0"/>
                    <a:pt x="250031" y="0"/>
                  </a:cubicBezTo>
                  <a:cubicBezTo>
                    <a:pt x="388119" y="0"/>
                    <a:pt x="500062" y="111943"/>
                    <a:pt x="500062" y="250032"/>
                  </a:cubicBezTo>
                  <a:cubicBezTo>
                    <a:pt x="500062" y="388121"/>
                    <a:pt x="388119" y="500064"/>
                    <a:pt x="250031" y="500064"/>
                  </a:cubicBezTo>
                  <a:cubicBezTo>
                    <a:pt x="111943" y="500064"/>
                    <a:pt x="0" y="388121"/>
                    <a:pt x="0" y="250032"/>
                  </a:cubicBezTo>
                  <a:close/>
                  <a:moveTo>
                    <a:pt x="178802" y="250032"/>
                  </a:moveTo>
                  <a:cubicBezTo>
                    <a:pt x="178802" y="289371"/>
                    <a:pt x="210692" y="321261"/>
                    <a:pt x="250031" y="321261"/>
                  </a:cubicBezTo>
                  <a:cubicBezTo>
                    <a:pt x="289370" y="321261"/>
                    <a:pt x="321260" y="289371"/>
                    <a:pt x="321260" y="250032"/>
                  </a:cubicBezTo>
                  <a:cubicBezTo>
                    <a:pt x="321260" y="210693"/>
                    <a:pt x="289370" y="178803"/>
                    <a:pt x="250031" y="178803"/>
                  </a:cubicBezTo>
                  <a:cubicBezTo>
                    <a:pt x="210692" y="178803"/>
                    <a:pt x="178802" y="210693"/>
                    <a:pt x="178802" y="250032"/>
                  </a:cubicBezTo>
                  <a:close/>
                </a:path>
              </a:pathLst>
            </a:custGeom>
            <a:solidFill>
              <a:srgbClr val="D7DDEB"/>
            </a:solidFill>
            <a:ln w="25400">
              <a:solidFill>
                <a:srgbClr val="26697A"/>
              </a:solidFill>
              <a:round/>
            </a:ln>
          </p:spPr>
          <p:txBody>
            <a:bodyPr anchor="ctr"/>
            <a:lstStyle/>
            <a:p>
              <a:endParaRPr lang="zh-CN" altLang="en-US"/>
            </a:p>
          </p:txBody>
        </p:sp>
        <p:sp>
          <p:nvSpPr>
            <p:cNvPr id="13" name="椭圆 12"/>
            <p:cNvSpPr>
              <a:spLocks noChangeArrowheads="1"/>
            </p:cNvSpPr>
            <p:nvPr/>
          </p:nvSpPr>
          <p:spPr bwMode="auto">
            <a:xfrm>
              <a:off x="223" y="225"/>
              <a:ext cx="337" cy="338"/>
            </a:xfrm>
            <a:prstGeom prst="ellipse">
              <a:avLst/>
            </a:prstGeom>
            <a:noFill/>
            <a:ln w="25400">
              <a:solidFill>
                <a:srgbClr val="26697A"/>
              </a:solidFill>
              <a:round/>
            </a:ln>
          </p:spPr>
          <p:txBody>
            <a:bodyPr anchor="ctr"/>
            <a:lstStyle/>
            <a:p>
              <a:pPr algn="ctr"/>
              <a:endParaRPr lang="zh-CN" altLang="en-US">
                <a:solidFill>
                  <a:srgbClr val="FFFFFF"/>
                </a:solidFill>
                <a:latin typeface="Constantia" panose="02030602050306030303" pitchFamily="18" charset="0"/>
              </a:endParaRPr>
            </a:p>
          </p:txBody>
        </p:sp>
      </p:grpSp>
      <p:sp>
        <p:nvSpPr>
          <p:cNvPr id="14" name="右箭头 13"/>
          <p:cNvSpPr>
            <a:spLocks noChangeArrowheads="1"/>
          </p:cNvSpPr>
          <p:nvPr/>
        </p:nvSpPr>
        <p:spPr bwMode="auto">
          <a:xfrm rot="5400000">
            <a:off x="5165725" y="3973513"/>
            <a:ext cx="857250" cy="571500"/>
          </a:xfrm>
          <a:prstGeom prst="rightArrow">
            <a:avLst>
              <a:gd name="adj1" fmla="val 50000"/>
              <a:gd name="adj2" fmla="val 50000"/>
            </a:avLst>
          </a:prstGeom>
          <a:solidFill>
            <a:schemeClr val="accent1"/>
          </a:solidFill>
          <a:ln w="25400">
            <a:solidFill>
              <a:srgbClr val="26697A"/>
            </a:solidFill>
            <a:miter lim="800000"/>
          </a:ln>
        </p:spPr>
        <p:txBody>
          <a:bodyPr rot="10800000" vert="eaVert" anchor="ctr"/>
          <a:lstStyle/>
          <a:p>
            <a:pPr algn="ctr"/>
            <a:endParaRPr lang="zh-CN" altLang="en-US">
              <a:solidFill>
                <a:srgbClr val="FFFFFF"/>
              </a:solidFill>
              <a:latin typeface="Constantia" panose="02030602050306030303" pitchFamily="18" charset="0"/>
            </a:endParaRPr>
          </a:p>
        </p:txBody>
      </p:sp>
      <p:sp>
        <p:nvSpPr>
          <p:cNvPr id="15" name="右箭头 14"/>
          <p:cNvSpPr>
            <a:spLocks noChangeArrowheads="1"/>
          </p:cNvSpPr>
          <p:nvPr/>
        </p:nvSpPr>
        <p:spPr bwMode="auto">
          <a:xfrm rot="3894868">
            <a:off x="4222750" y="4076700"/>
            <a:ext cx="857250" cy="571500"/>
          </a:xfrm>
          <a:prstGeom prst="rightArrow">
            <a:avLst>
              <a:gd name="adj1" fmla="val 50000"/>
              <a:gd name="adj2" fmla="val 50000"/>
            </a:avLst>
          </a:prstGeom>
          <a:solidFill>
            <a:schemeClr val="accent1"/>
          </a:solidFill>
          <a:ln w="25400">
            <a:solidFill>
              <a:srgbClr val="26697A"/>
            </a:solidFill>
            <a:miter lim="800000"/>
          </a:ln>
        </p:spPr>
        <p:txBody>
          <a:bodyPr rot="10800000" vert="eaVert" anchor="ctr"/>
          <a:lstStyle/>
          <a:p>
            <a:pPr algn="ctr"/>
            <a:endParaRPr lang="zh-CN" altLang="en-US">
              <a:solidFill>
                <a:srgbClr val="FFFFFF"/>
              </a:solidFill>
              <a:latin typeface="Constantia" panose="02030602050306030303" pitchFamily="18" charset="0"/>
            </a:endParaRPr>
          </a:p>
        </p:txBody>
      </p:sp>
      <p:sp>
        <p:nvSpPr>
          <p:cNvPr id="16" name="右箭头 15"/>
          <p:cNvSpPr>
            <a:spLocks noChangeArrowheads="1"/>
          </p:cNvSpPr>
          <p:nvPr/>
        </p:nvSpPr>
        <p:spPr bwMode="auto">
          <a:xfrm rot="17705132" flipH="1">
            <a:off x="6102350" y="4083050"/>
            <a:ext cx="857250" cy="571500"/>
          </a:xfrm>
          <a:prstGeom prst="rightArrow">
            <a:avLst>
              <a:gd name="adj1" fmla="val 50000"/>
              <a:gd name="adj2" fmla="val 50000"/>
            </a:avLst>
          </a:prstGeom>
          <a:solidFill>
            <a:schemeClr val="accent1"/>
          </a:solidFill>
          <a:ln w="25400">
            <a:solidFill>
              <a:srgbClr val="26697A"/>
            </a:solidFill>
            <a:miter lim="800000"/>
          </a:ln>
        </p:spPr>
        <p:txBody>
          <a:bodyPr vert="eaVert" anchor="ctr"/>
          <a:lstStyle/>
          <a:p>
            <a:pPr algn="ctr"/>
            <a:endParaRPr lang="zh-CN" altLang="en-US">
              <a:solidFill>
                <a:srgbClr val="FFFFFF"/>
              </a:solidFill>
              <a:latin typeface="Constantia" panose="02030602050306030303" pitchFamily="18" charset="0"/>
            </a:endParaRPr>
          </a:p>
        </p:txBody>
      </p:sp>
      <p:pic>
        <p:nvPicPr>
          <p:cNvPr id="17" name="Picture 2" descr="C:\Program Files\Microsoft Office\MEDIA\CAGCAT10\j0285750.wmf"/>
          <p:cNvPicPr>
            <a:picLocks noChangeAspect="1" noChangeArrowheads="1"/>
          </p:cNvPicPr>
          <p:nvPr/>
        </p:nvPicPr>
        <p:blipFill>
          <a:blip r:embed="rId1"/>
          <a:srcRect/>
          <a:stretch>
            <a:fillRect/>
          </a:stretch>
        </p:blipFill>
        <p:spPr bwMode="auto">
          <a:xfrm>
            <a:off x="4954588" y="5086350"/>
            <a:ext cx="1285875" cy="790575"/>
          </a:xfrm>
          <a:prstGeom prst="rect">
            <a:avLst/>
          </a:prstGeom>
          <a:noFill/>
          <a:ln w="9525">
            <a:noFill/>
            <a:miter lim="800000"/>
            <a:headEnd/>
            <a:tailEnd/>
          </a:ln>
        </p:spPr>
      </p:pic>
      <p:sp>
        <p:nvSpPr>
          <p:cNvPr id="3" name="文本框 2"/>
          <p:cNvSpPr txBox="1"/>
          <p:nvPr/>
        </p:nvSpPr>
        <p:spPr>
          <a:xfrm>
            <a:off x="975360" y="1120140"/>
            <a:ext cx="4204970" cy="570865"/>
          </a:xfrm>
          <a:prstGeom prst="rect">
            <a:avLst/>
          </a:prstGeom>
          <a:noFill/>
        </p:spPr>
        <p:txBody>
          <a:bodyPr wrap="square" rtlCol="0">
            <a:spAutoFit/>
          </a:bodyPr>
          <a:p>
            <a:pPr algn="l">
              <a:lnSpc>
                <a:spcPct val="130000"/>
              </a:lnSpc>
            </a:pPr>
            <a:r>
              <a:rPr lang="zh-CN" altLang="en-US" sz="2400" dirty="0">
                <a:solidFill>
                  <a:srgbClr val="00B050"/>
                </a:solidFill>
                <a:latin typeface="黑体" panose="02010609060101010101" pitchFamily="49" charset="-122"/>
                <a:ea typeface="黑体" panose="02010609060101010101" pitchFamily="49" charset="-122"/>
                <a:cs typeface="Arial Unicode MS" panose="020B0604020202020204" pitchFamily="34" charset="-122"/>
                <a:sym typeface="+mn-ea"/>
              </a:rPr>
              <a:t>软件=程序+数据+文档</a:t>
            </a:r>
            <a:endParaRPr lang="zh-CN" altLang="en-US" sz="2400" dirty="0">
              <a:solidFill>
                <a:srgbClr val="00B050"/>
              </a:solidFill>
              <a:latin typeface="黑体" panose="02010609060101010101" pitchFamily="49" charset="-122"/>
              <a:ea typeface="黑体" panose="02010609060101010101" pitchFamily="49" charset="-122"/>
              <a:cs typeface="Arial Unicode MS" panose="020B0604020202020204" pitchFamily="34" charset="-122"/>
            </a:endParaRPr>
          </a:p>
        </p:txBody>
      </p:sp>
    </p:spTree>
    <p:custDataLst>
      <p:tags r:id="rId2"/>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solidFill>
                  <a:srgbClr val="00B050"/>
                </a:solidFill>
                <a:latin typeface="黑体" panose="02010609060101010101" pitchFamily="49" charset="-122"/>
                <a:ea typeface="黑体" panose="02010609060101010101" pitchFamily="49" charset="-122"/>
                <a:cs typeface="Arial Unicode MS" panose="020B0604020202020204" pitchFamily="34" charset="-122"/>
              </a:rPr>
              <a:t>为什么要开发软件</a:t>
            </a:r>
            <a:endParaRPr lang="zh-CN" altLang="en-US" sz="3200" dirty="0">
              <a:solidFill>
                <a:srgbClr val="00B050"/>
              </a:solidFill>
              <a:latin typeface="黑体" panose="02010609060101010101" pitchFamily="49" charset="-122"/>
              <a:ea typeface="黑体" panose="02010609060101010101" pitchFamily="49" charset="-122"/>
              <a:cs typeface="Arial Unicode MS" panose="020B0604020202020204" pitchFamily="34" charset="-122"/>
            </a:endParaRPr>
          </a:p>
        </p:txBody>
      </p:sp>
      <p:sp>
        <p:nvSpPr>
          <p:cNvPr id="5" name="内容占位符 4"/>
          <p:cNvSpPr>
            <a:spLocks noGrp="1"/>
          </p:cNvSpPr>
          <p:nvPr>
            <p:ph idx="1"/>
          </p:nvPr>
        </p:nvSpPr>
        <p:spPr>
          <a:xfrm>
            <a:off x="921385" y="1353820"/>
            <a:ext cx="10515600" cy="4351338"/>
          </a:xfrm>
        </p:spPr>
        <p:txBody>
          <a:bodyPr/>
          <a:lstStyle/>
          <a:p>
            <a:pPr marL="0" lvl="0" indent="0">
              <a:lnSpc>
                <a:spcPct val="140000"/>
              </a:lnSpc>
              <a:spcBef>
                <a:spcPct val="0"/>
              </a:spcBef>
              <a:buFont typeface="Wingdings" panose="05000000000000000000" pitchFamily="2" charset="2"/>
              <a:buNone/>
              <a:defRPr/>
            </a:pPr>
            <a:r>
              <a:rPr lang="zh-CN" altLang="en-US" sz="2400" dirty="0">
                <a:solidFill>
                  <a:srgbClr val="00B050"/>
                </a:solidFill>
                <a:latin typeface="黑体" panose="02010609060101010101" pitchFamily="49" charset="-122"/>
                <a:ea typeface="黑体" panose="02010609060101010101" pitchFamily="49" charset="-122"/>
                <a:cs typeface="Arial Unicode MS" panose="020B0604020202020204" pitchFamily="34" charset="-122"/>
              </a:rPr>
              <a:t>为了解决客户遇到的实际业务问题：</a:t>
            </a:r>
            <a:endParaRPr lang="zh-CN" altLang="en-US" dirty="0" smtClean="0"/>
          </a:p>
          <a:p>
            <a:pPr marL="114300" lvl="0" indent="-342900" algn="l">
              <a:lnSpc>
                <a:spcPct val="100000"/>
              </a:lnSpc>
              <a:buFont typeface="Wingdings" panose="05000000000000000000" charset="0"/>
              <a:buChar char=""/>
            </a:pPr>
            <a:r>
              <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rPr>
              <a:t>无人超市：无人收银</a:t>
            </a:r>
            <a:endPar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endParaRPr>
          </a:p>
          <a:p>
            <a:pPr marL="114300" lvl="0" indent="-342900" algn="l">
              <a:lnSpc>
                <a:spcPct val="100000"/>
              </a:lnSpc>
              <a:buFont typeface="Wingdings" panose="05000000000000000000" charset="0"/>
              <a:buChar char=""/>
            </a:pPr>
            <a:r>
              <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rPr>
              <a:t>公交系统：无人销票</a:t>
            </a:r>
            <a:endPar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endParaRPr>
          </a:p>
          <a:p>
            <a:pPr marL="114300" lvl="0" indent="-342900" algn="l">
              <a:lnSpc>
                <a:spcPct val="100000"/>
              </a:lnSpc>
              <a:buFont typeface="Wingdings" panose="05000000000000000000" charset="0"/>
              <a:buChar char=""/>
            </a:pPr>
            <a:r>
              <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rPr>
              <a:t>银行系统：大量数据存储</a:t>
            </a:r>
            <a:endPar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endParaRPr>
          </a:p>
          <a:p>
            <a:pPr marL="114300" lvl="0" indent="-342900" algn="l">
              <a:lnSpc>
                <a:spcPct val="100000"/>
              </a:lnSpc>
              <a:buFont typeface="Wingdings" panose="05000000000000000000" charset="0"/>
              <a:buChar char=""/>
            </a:pPr>
            <a:r>
              <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rPr>
              <a:t>共享单车：无人登记</a:t>
            </a:r>
            <a:endPar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endParaRPr>
          </a:p>
          <a:p>
            <a:pPr marL="114300" lvl="0" indent="-342900" algn="l">
              <a:lnSpc>
                <a:spcPct val="100000"/>
              </a:lnSpc>
              <a:buFont typeface="Wingdings" panose="05000000000000000000" charset="0"/>
              <a:buChar char=""/>
            </a:pPr>
            <a:r>
              <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rPr>
              <a:t>滴滴打车：方便,快捷,节省时间</a:t>
            </a:r>
            <a:endPar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endParaRPr>
          </a:p>
          <a:p>
            <a:pPr marL="0" lvl="0" indent="0">
              <a:lnSpc>
                <a:spcPct val="140000"/>
              </a:lnSpc>
              <a:spcBef>
                <a:spcPct val="0"/>
              </a:spcBef>
              <a:buFont typeface="Wingdings" panose="05000000000000000000" pitchFamily="2" charset="2"/>
              <a:buNone/>
              <a:defRPr/>
            </a:pPr>
            <a:r>
              <a:rPr lang="zh-CN" altLang="zh-CN" dirty="0" smtClean="0"/>
              <a:t>     </a:t>
            </a:r>
            <a:r>
              <a:rPr lang="zh-CN" altLang="zh-CN" dirty="0" smtClean="0">
                <a:solidFill>
                  <a:srgbClr val="FF0000"/>
                </a:solidFill>
              </a:rPr>
              <a:t>注：开发项目就是为了</a:t>
            </a:r>
            <a:r>
              <a:rPr lang="zh-CN" altLang="en-US" dirty="0" smtClean="0">
                <a:solidFill>
                  <a:srgbClr val="FF0000"/>
                </a:solidFill>
              </a:rPr>
              <a:t>节约成本</a:t>
            </a:r>
            <a:r>
              <a:rPr lang="en-US" altLang="zh-CN" dirty="0" smtClean="0">
                <a:solidFill>
                  <a:srgbClr val="FF0000"/>
                </a:solidFill>
              </a:rPr>
              <a:t>(</a:t>
            </a:r>
            <a:r>
              <a:rPr lang="zh-CN" altLang="zh-CN" dirty="0" smtClean="0">
                <a:solidFill>
                  <a:srgbClr val="FF0000"/>
                </a:solidFill>
              </a:rPr>
              <a:t>时间、金钱</a:t>
            </a:r>
            <a:r>
              <a:rPr lang="en-US" altLang="zh-CN" dirty="0" smtClean="0">
                <a:solidFill>
                  <a:srgbClr val="FF0000"/>
                </a:solidFill>
              </a:rPr>
              <a:t>)</a:t>
            </a:r>
            <a:endParaRPr lang="en-US" altLang="zh-CN" dirty="0" smtClean="0">
              <a:solidFill>
                <a:srgbClr val="FF00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solidFill>
                  <a:srgbClr val="00B050"/>
                </a:solidFill>
                <a:latin typeface="黑体" panose="02010609060101010101" pitchFamily="49" charset="-122"/>
                <a:ea typeface="黑体" panose="02010609060101010101" pitchFamily="49" charset="-122"/>
                <a:cs typeface="Arial Unicode MS" panose="020B0604020202020204" pitchFamily="34" charset="-122"/>
              </a:rPr>
              <a:t>软件工程</a:t>
            </a:r>
            <a:endParaRPr lang="zh-CN" altLang="en-US" sz="3200" dirty="0">
              <a:solidFill>
                <a:srgbClr val="00B050"/>
              </a:solidFill>
              <a:latin typeface="黑体" panose="02010609060101010101" pitchFamily="49" charset="-122"/>
              <a:ea typeface="黑体" panose="02010609060101010101" pitchFamily="49" charset="-122"/>
              <a:cs typeface="Arial Unicode MS" panose="020B0604020202020204" pitchFamily="34" charset="-122"/>
            </a:endParaRPr>
          </a:p>
        </p:txBody>
      </p:sp>
      <p:sp>
        <p:nvSpPr>
          <p:cNvPr id="4" name="Rectangle 3"/>
          <p:cNvSpPr txBox="1">
            <a:spLocks noChangeArrowheads="1"/>
          </p:cNvSpPr>
          <p:nvPr/>
        </p:nvSpPr>
        <p:spPr>
          <a:xfrm>
            <a:off x="1167101" y="1250299"/>
            <a:ext cx="8412190" cy="4357718"/>
          </a:xfrm>
          <a:prstGeom prst="rect">
            <a:avLst/>
          </a:prstGeom>
        </p:spPr>
        <p:txBody>
          <a:bodyPr/>
          <a:lstStyle/>
          <a:p>
            <a:pPr lvl="0">
              <a:lnSpc>
                <a:spcPct val="140000"/>
              </a:lnSpc>
              <a:spcBef>
                <a:spcPct val="0"/>
              </a:spcBef>
              <a:buFont typeface="Wingdings" panose="05000000000000000000" pitchFamily="2" charset="2"/>
              <a:buChar char="p"/>
              <a:defRPr/>
            </a:pPr>
            <a:r>
              <a:rPr lang="zh-CN" altLang="en-US" sz="2400" dirty="0">
                <a:solidFill>
                  <a:srgbClr val="00B050"/>
                </a:solidFill>
                <a:latin typeface="黑体" panose="02010609060101010101" pitchFamily="49" charset="-122"/>
                <a:ea typeface="黑体" panose="02010609060101010101" pitchFamily="49" charset="-122"/>
                <a:cs typeface="Arial Unicode MS" panose="020B0604020202020204" pitchFamily="34" charset="-122"/>
              </a:rPr>
              <a:t>  为什么会有软件工程？</a:t>
            </a:r>
            <a:endParaRPr lang="en-US" altLang="zh-CN" sz="2400" dirty="0" smtClean="0"/>
          </a:p>
          <a:p>
            <a:pPr lvl="0">
              <a:lnSpc>
                <a:spcPct val="140000"/>
              </a:lnSpc>
              <a:spcBef>
                <a:spcPct val="0"/>
              </a:spcBef>
              <a:buFont typeface="Wingdings" panose="05000000000000000000" pitchFamily="2" charset="2"/>
              <a:buChar char="p"/>
              <a:defRPr/>
            </a:pPr>
            <a:endParaRPr lang="en-US" altLang="zh-CN" sz="2400" dirty="0" smtClean="0"/>
          </a:p>
          <a:p>
            <a:pPr lvl="0">
              <a:lnSpc>
                <a:spcPct val="140000"/>
              </a:lnSpc>
              <a:spcBef>
                <a:spcPct val="0"/>
              </a:spcBef>
              <a:buFont typeface="Wingdings" panose="05000000000000000000" pitchFamily="2" charset="2"/>
              <a:buChar char="p"/>
              <a:defRPr/>
            </a:pPr>
            <a:r>
              <a:rPr lang="zh-CN" altLang="en-US" sz="2400" dirty="0">
                <a:solidFill>
                  <a:srgbClr val="00B050"/>
                </a:solidFill>
                <a:latin typeface="黑体" panose="02010609060101010101" pitchFamily="49" charset="-122"/>
                <a:ea typeface="黑体" panose="02010609060101010101" pitchFamily="49" charset="-122"/>
                <a:cs typeface="Arial Unicode MS" panose="020B0604020202020204" pitchFamily="34" charset="-122"/>
              </a:rPr>
              <a:t>  软件工程是什么？</a:t>
            </a:r>
            <a:endParaRPr lang="en-US" altLang="zh-CN" sz="2400" dirty="0" smtClean="0"/>
          </a:p>
          <a:p>
            <a:pPr lvl="0">
              <a:lnSpc>
                <a:spcPct val="140000"/>
              </a:lnSpc>
              <a:spcBef>
                <a:spcPct val="0"/>
              </a:spcBef>
              <a:buFont typeface="Wingdings" panose="05000000000000000000" pitchFamily="2" charset="2"/>
              <a:buChar char="p"/>
              <a:defRPr/>
            </a:pPr>
            <a:endParaRPr lang="en-US" altLang="zh-CN" sz="2400" dirty="0" smtClean="0"/>
          </a:p>
          <a:p>
            <a:pPr lvl="0">
              <a:lnSpc>
                <a:spcPct val="140000"/>
              </a:lnSpc>
              <a:spcBef>
                <a:spcPct val="0"/>
              </a:spcBef>
              <a:buFont typeface="Wingdings" panose="05000000000000000000" pitchFamily="2" charset="2"/>
              <a:buChar char="p"/>
              <a:defRPr/>
            </a:pPr>
            <a:endParaRPr lang="en-US" altLang="zh-CN" sz="2400" dirty="0" smtClean="0"/>
          </a:p>
          <a:p>
            <a:pPr lvl="0">
              <a:lnSpc>
                <a:spcPct val="140000"/>
              </a:lnSpc>
              <a:spcBef>
                <a:spcPct val="0"/>
              </a:spcBef>
              <a:buFont typeface="Wingdings" panose="05000000000000000000" pitchFamily="2" charset="2"/>
              <a:buChar char="p"/>
              <a:defRPr/>
            </a:pPr>
            <a:endParaRPr lang="en-US" altLang="zh-CN" sz="2400" dirty="0" smtClean="0"/>
          </a:p>
          <a:p>
            <a:pPr lvl="0">
              <a:lnSpc>
                <a:spcPct val="140000"/>
              </a:lnSpc>
              <a:spcBef>
                <a:spcPct val="0"/>
              </a:spcBef>
              <a:buFont typeface="Wingdings" panose="05000000000000000000" pitchFamily="2" charset="2"/>
              <a:buChar char="p"/>
              <a:defRPr/>
            </a:pPr>
            <a:endParaRPr kumimoji="0" lang="zh-CN" altLang="en-US" sz="2400" b="0" i="0" u="none" strike="noStrike" kern="1200" cap="none" spc="0" normalizeH="0" baseline="0" noProof="0" dirty="0" smtClean="0">
              <a:ln>
                <a:noFill/>
              </a:ln>
              <a:effectLst/>
              <a:uLnTx/>
              <a:uFillTx/>
              <a:latin typeface="+mj-ea"/>
              <a:ea typeface="+mj-ea"/>
              <a:cs typeface="+mn-cs"/>
            </a:endParaRPr>
          </a:p>
          <a:p>
            <a:pPr marL="0" marR="0" lvl="0" indent="0" algn="l" defTabSz="914400" rtl="0" eaLnBrk="1" fontAlgn="auto" latinLnBrk="0" hangingPunct="1">
              <a:lnSpc>
                <a:spcPct val="140000"/>
              </a:lnSpc>
              <a:spcBef>
                <a:spcPct val="0"/>
              </a:spcBef>
              <a:spcAft>
                <a:spcPts val="0"/>
              </a:spcAft>
              <a:buClrTx/>
              <a:buSzTx/>
              <a:buFontTx/>
              <a:buNone/>
              <a:defRPr/>
            </a:pPr>
            <a:endParaRPr kumimoji="0" lang="zh-CN" altLang="en-US" sz="2400" b="0" i="0" u="none" strike="noStrike" kern="1200" cap="none" spc="0" normalizeH="0" baseline="0" noProof="0" dirty="0">
              <a:ln>
                <a:noFill/>
              </a:ln>
              <a:effectLst/>
              <a:uLnTx/>
              <a:uFillTx/>
              <a:latin typeface="+mj-ea"/>
              <a:ea typeface="+mj-ea"/>
              <a:cs typeface="+mn-cs"/>
            </a:endParaRPr>
          </a:p>
        </p:txBody>
      </p:sp>
      <p:graphicFrame>
        <p:nvGraphicFramePr>
          <p:cNvPr id="1026" name="Object 2">
            <a:hlinkClick r:id="" action="ppaction://ole?verb=0"/>
          </p:cNvPr>
          <p:cNvGraphicFramePr/>
          <p:nvPr/>
        </p:nvGraphicFramePr>
        <p:xfrm>
          <a:off x="6381752" y="3429000"/>
          <a:ext cx="2743200" cy="2098675"/>
        </p:xfrm>
        <a:graphic>
          <a:graphicData uri="http://schemas.openxmlformats.org/presentationml/2006/ole">
            <mc:AlternateContent xmlns:mc="http://schemas.openxmlformats.org/markup-compatibility/2006">
              <mc:Choice xmlns:v="urn:schemas-microsoft-com:vml" Requires="v">
                <p:oleObj spid="_x0000_s2057" name="Microsoft ClipArt Gallery" r:id="rId1" imgW="34699575" imgH="26565225" progId="">
                  <p:embed/>
                </p:oleObj>
              </mc:Choice>
              <mc:Fallback>
                <p:oleObj name="Microsoft ClipArt Gallery" r:id="rId1" imgW="34699575" imgH="26565225" progId="">
                  <p:embed/>
                  <p:pic>
                    <p:nvPicPr>
                      <p:cNvPr id="0" name="图片 2048"/>
                      <p:cNvPicPr/>
                      <p:nvPr/>
                    </p:nvPicPr>
                    <p:blipFill>
                      <a:blip r:embed="rId2"/>
                      <a:stretch>
                        <a:fillRect/>
                      </a:stretch>
                    </p:blipFill>
                    <p:spPr>
                      <a:xfrm>
                        <a:off x="6381752" y="3429000"/>
                        <a:ext cx="2743200" cy="2098675"/>
                      </a:xfrm>
                      <a:prstGeom prst="rect">
                        <a:avLst/>
                      </a:prstGeom>
                      <a:noFill/>
                      <a:ln w="12700">
                        <a:noFill/>
                        <a:miter/>
                      </a:ln>
                    </p:spPr>
                  </p:pic>
                </p:oleObj>
              </mc:Fallback>
            </mc:AlternateContent>
          </a:graphicData>
        </a:graphic>
      </p:graphicFrame>
    </p:spTree>
    <p:custDataLst>
      <p:tags r:id="rId3"/>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solidFill>
                  <a:srgbClr val="00B050"/>
                </a:solidFill>
                <a:latin typeface="黑体" panose="02010609060101010101" pitchFamily="49" charset="-122"/>
                <a:ea typeface="黑体" panose="02010609060101010101" pitchFamily="49" charset="-122"/>
                <a:cs typeface="Arial Unicode MS" panose="020B0604020202020204" pitchFamily="34" charset="-122"/>
              </a:rPr>
              <a:t>为什么会有软件工程？</a:t>
            </a:r>
            <a:endParaRPr lang="zh-CN" altLang="en-US" sz="3200" dirty="0">
              <a:solidFill>
                <a:srgbClr val="00B050"/>
              </a:solidFill>
              <a:latin typeface="黑体" panose="02010609060101010101" pitchFamily="49" charset="-122"/>
              <a:ea typeface="黑体" panose="02010609060101010101" pitchFamily="49" charset="-122"/>
              <a:cs typeface="Arial Unicode MS" panose="020B0604020202020204" pitchFamily="34" charset="-122"/>
            </a:endParaRPr>
          </a:p>
        </p:txBody>
      </p:sp>
      <p:sp>
        <p:nvSpPr>
          <p:cNvPr id="4" name="Text Box 3"/>
          <p:cNvSpPr txBox="1">
            <a:spLocks noChangeArrowheads="1"/>
          </p:cNvSpPr>
          <p:nvPr/>
        </p:nvSpPr>
        <p:spPr bwMode="auto">
          <a:xfrm>
            <a:off x="2451418" y="1485583"/>
            <a:ext cx="1706880" cy="398780"/>
          </a:xfrm>
          <a:prstGeom prst="rect">
            <a:avLst/>
          </a:prstGeom>
          <a:noFill/>
          <a:ln w="9525">
            <a:noFill/>
            <a:miter lim="800000"/>
          </a:ln>
        </p:spPr>
        <p:txBody>
          <a:bodyPr wrap="none">
            <a:spAutoFit/>
          </a:bodyPr>
          <a:lstStyle/>
          <a:p>
            <a:r>
              <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rPr>
              <a:t>软件产生初期</a:t>
            </a:r>
            <a:endParaRPr lang="zh-CN" altLang="en-US" dirty="0">
              <a:solidFill>
                <a:srgbClr val="996600"/>
              </a:solidFill>
              <a:ea typeface="楷体_GB2312" pitchFamily="49" charset="-122"/>
            </a:endParaRPr>
          </a:p>
        </p:txBody>
      </p:sp>
      <p:sp>
        <p:nvSpPr>
          <p:cNvPr id="5" name="Text Box 5"/>
          <p:cNvSpPr txBox="1">
            <a:spLocks noChangeArrowheads="1"/>
          </p:cNvSpPr>
          <p:nvPr/>
        </p:nvSpPr>
        <p:spPr bwMode="auto">
          <a:xfrm>
            <a:off x="2452024" y="2878764"/>
            <a:ext cx="1198880" cy="398780"/>
          </a:xfrm>
          <a:prstGeom prst="rect">
            <a:avLst/>
          </a:prstGeom>
          <a:noFill/>
          <a:ln w="9525">
            <a:noFill/>
            <a:miter lim="800000"/>
          </a:ln>
        </p:spPr>
        <p:txBody>
          <a:bodyPr wrap="none">
            <a:spAutoFit/>
          </a:bodyPr>
          <a:lstStyle/>
          <a:p>
            <a:pPr algn="l"/>
            <a:r>
              <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rPr>
              <a:t>后来……</a:t>
            </a:r>
            <a:endPar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endParaRPr>
          </a:p>
        </p:txBody>
      </p:sp>
      <p:sp>
        <p:nvSpPr>
          <p:cNvPr id="6" name="AutoShape 4"/>
          <p:cNvSpPr>
            <a:spLocks noChangeArrowheads="1"/>
          </p:cNvSpPr>
          <p:nvPr/>
        </p:nvSpPr>
        <p:spPr bwMode="auto">
          <a:xfrm>
            <a:off x="4585653" y="1339850"/>
            <a:ext cx="3960812" cy="720725"/>
          </a:xfrm>
          <a:prstGeom prst="roundRect">
            <a:avLst>
              <a:gd name="adj" fmla="val 16667"/>
            </a:avLst>
          </a:prstGeom>
          <a:gradFill rotWithShape="0">
            <a:gsLst>
              <a:gs pos="0">
                <a:schemeClr val="accent1">
                  <a:alpha val="57999"/>
                </a:schemeClr>
              </a:gs>
              <a:gs pos="100000">
                <a:schemeClr val="bg1">
                  <a:alpha val="39000"/>
                </a:schemeClr>
              </a:gs>
            </a:gsLst>
            <a:lin ang="5400000" scaled="1"/>
          </a:gradFill>
          <a:ln w="22225">
            <a:solidFill>
              <a:srgbClr val="3366FF"/>
            </a:solidFill>
            <a:prstDash val="lgDashDot"/>
            <a:round/>
          </a:ln>
        </p:spPr>
        <p:txBody>
          <a:bodyPr wrap="none" anchor="ctr"/>
          <a:lstStyle/>
          <a:p>
            <a:pPr algn="ctr"/>
            <a:r>
              <a:rPr lang="zh-CN" altLang="en-US" dirty="0"/>
              <a:t>灵光一闪</a:t>
            </a:r>
            <a:r>
              <a:rPr lang="en-US" dirty="0"/>
              <a:t> </a:t>
            </a:r>
            <a:r>
              <a:rPr lang="en-US" altLang="zh-CN" dirty="0"/>
              <a:t>-&gt; </a:t>
            </a:r>
            <a:r>
              <a:rPr lang="zh-CN" altLang="en-US" dirty="0"/>
              <a:t>写代码 </a:t>
            </a:r>
            <a:r>
              <a:rPr lang="en-US" altLang="zh-CN" dirty="0"/>
              <a:t>-&gt;</a:t>
            </a:r>
            <a:r>
              <a:rPr lang="zh-CN" altLang="en-US" dirty="0"/>
              <a:t> 程序诞生</a:t>
            </a:r>
            <a:endParaRPr lang="zh-CN" altLang="en-US" dirty="0"/>
          </a:p>
        </p:txBody>
      </p:sp>
      <p:sp>
        <p:nvSpPr>
          <p:cNvPr id="7" name="AutoShape 7"/>
          <p:cNvSpPr>
            <a:spLocks noChangeArrowheads="1"/>
          </p:cNvSpPr>
          <p:nvPr/>
        </p:nvSpPr>
        <p:spPr bwMode="auto">
          <a:xfrm>
            <a:off x="6025515" y="2133600"/>
            <a:ext cx="936625" cy="431800"/>
          </a:xfrm>
          <a:prstGeom prst="downArrow">
            <a:avLst>
              <a:gd name="adj1" fmla="val 46944"/>
              <a:gd name="adj2" fmla="val 46597"/>
            </a:avLst>
          </a:prstGeom>
          <a:gradFill rotWithShape="0">
            <a:gsLst>
              <a:gs pos="0">
                <a:srgbClr val="6699FF"/>
              </a:gs>
              <a:gs pos="100000">
                <a:schemeClr val="bg1"/>
              </a:gs>
            </a:gsLst>
            <a:lin ang="5400000" scaled="1"/>
          </a:gradFill>
          <a:ln w="9525">
            <a:solidFill>
              <a:srgbClr val="3366FF"/>
            </a:solidFill>
            <a:miter lim="800000"/>
          </a:ln>
        </p:spPr>
        <p:txBody>
          <a:bodyPr vert="eaVert" anchor="ctr"/>
          <a:lstStyle/>
          <a:p>
            <a:endParaRPr lang="zh-CN" altLang="en-US"/>
          </a:p>
        </p:txBody>
      </p:sp>
      <p:sp>
        <p:nvSpPr>
          <p:cNvPr id="8" name="AutoShape 6"/>
          <p:cNvSpPr>
            <a:spLocks noChangeArrowheads="1"/>
          </p:cNvSpPr>
          <p:nvPr/>
        </p:nvSpPr>
        <p:spPr bwMode="auto">
          <a:xfrm>
            <a:off x="4585653" y="2636838"/>
            <a:ext cx="3960812" cy="719137"/>
          </a:xfrm>
          <a:prstGeom prst="roundRect">
            <a:avLst>
              <a:gd name="adj" fmla="val 16667"/>
            </a:avLst>
          </a:prstGeom>
          <a:gradFill rotWithShape="0">
            <a:gsLst>
              <a:gs pos="0">
                <a:schemeClr val="accent1">
                  <a:alpha val="57999"/>
                </a:schemeClr>
              </a:gs>
              <a:gs pos="100000">
                <a:schemeClr val="bg1">
                  <a:alpha val="39000"/>
                </a:schemeClr>
              </a:gs>
            </a:gsLst>
            <a:lin ang="5400000" scaled="1"/>
          </a:gradFill>
          <a:ln w="22225">
            <a:solidFill>
              <a:srgbClr val="3366FF"/>
            </a:solidFill>
            <a:prstDash val="lgDashDot"/>
            <a:round/>
          </a:ln>
        </p:spPr>
        <p:txBody>
          <a:bodyPr wrap="none" anchor="ctr"/>
          <a:lstStyle/>
          <a:p>
            <a:pPr algn="ctr"/>
            <a:r>
              <a:rPr lang="zh-CN" altLang="en-US" dirty="0"/>
              <a:t>学习的人越来越多、程序增大</a:t>
            </a:r>
            <a:endParaRPr lang="zh-CN" altLang="en-US" dirty="0"/>
          </a:p>
        </p:txBody>
      </p:sp>
      <p:sp>
        <p:nvSpPr>
          <p:cNvPr id="10" name="AutoShape 9"/>
          <p:cNvSpPr>
            <a:spLocks noChangeArrowheads="1"/>
          </p:cNvSpPr>
          <p:nvPr/>
        </p:nvSpPr>
        <p:spPr bwMode="auto">
          <a:xfrm>
            <a:off x="6025515" y="3502025"/>
            <a:ext cx="936625" cy="431800"/>
          </a:xfrm>
          <a:prstGeom prst="downArrow">
            <a:avLst>
              <a:gd name="adj1" fmla="val 46944"/>
              <a:gd name="adj2" fmla="val 46597"/>
            </a:avLst>
          </a:prstGeom>
          <a:gradFill rotWithShape="0">
            <a:gsLst>
              <a:gs pos="0">
                <a:srgbClr val="6699FF"/>
              </a:gs>
              <a:gs pos="100000">
                <a:schemeClr val="bg1"/>
              </a:gs>
            </a:gsLst>
            <a:lin ang="5400000" scaled="1"/>
          </a:gradFill>
          <a:ln w="9525">
            <a:solidFill>
              <a:srgbClr val="3366FF"/>
            </a:solidFill>
            <a:miter lim="800000"/>
          </a:ln>
        </p:spPr>
        <p:txBody>
          <a:bodyPr vert="eaVert" wrap="none" anchor="ctr"/>
          <a:lstStyle/>
          <a:p>
            <a:pPr algn="ctr"/>
            <a:r>
              <a:rPr lang="zh-CN" altLang="en-US" sz="1200" dirty="0"/>
              <a:t>问题</a:t>
            </a:r>
            <a:endParaRPr lang="zh-CN" altLang="en-US" sz="1200" dirty="0"/>
          </a:p>
          <a:p>
            <a:pPr algn="ctr"/>
            <a:r>
              <a:rPr lang="zh-CN" altLang="en-US" sz="1200" dirty="0"/>
              <a:t>出现</a:t>
            </a:r>
            <a:endParaRPr lang="zh-CN" altLang="en-US" sz="1200" dirty="0"/>
          </a:p>
        </p:txBody>
      </p:sp>
      <p:sp>
        <p:nvSpPr>
          <p:cNvPr id="11" name="AutoShape 8"/>
          <p:cNvSpPr>
            <a:spLocks noChangeArrowheads="1"/>
          </p:cNvSpPr>
          <p:nvPr/>
        </p:nvSpPr>
        <p:spPr bwMode="auto">
          <a:xfrm>
            <a:off x="4658678" y="3932238"/>
            <a:ext cx="1223962" cy="1008062"/>
          </a:xfrm>
          <a:prstGeom prst="roundRect">
            <a:avLst>
              <a:gd name="adj" fmla="val 16667"/>
            </a:avLst>
          </a:prstGeom>
          <a:gradFill rotWithShape="0">
            <a:gsLst>
              <a:gs pos="0">
                <a:schemeClr val="accent1">
                  <a:alpha val="57999"/>
                </a:schemeClr>
              </a:gs>
              <a:gs pos="100000">
                <a:schemeClr val="bg1">
                  <a:alpha val="39000"/>
                </a:schemeClr>
              </a:gs>
            </a:gsLst>
            <a:lin ang="5400000" scaled="1"/>
          </a:gradFill>
          <a:ln w="22225">
            <a:solidFill>
              <a:srgbClr val="3366FF"/>
            </a:solidFill>
            <a:prstDash val="lgDashDot"/>
            <a:round/>
          </a:ln>
        </p:spPr>
        <p:txBody>
          <a:bodyPr anchor="ctr"/>
          <a:lstStyle/>
          <a:p>
            <a:pPr algn="ctr"/>
            <a:r>
              <a:rPr lang="zh-CN" altLang="en-US"/>
              <a:t>程序错误频繁</a:t>
            </a:r>
            <a:endParaRPr lang="zh-CN" altLang="en-US"/>
          </a:p>
        </p:txBody>
      </p:sp>
      <p:sp>
        <p:nvSpPr>
          <p:cNvPr id="12" name="AutoShape 10"/>
          <p:cNvSpPr>
            <a:spLocks noChangeArrowheads="1"/>
          </p:cNvSpPr>
          <p:nvPr/>
        </p:nvSpPr>
        <p:spPr bwMode="auto">
          <a:xfrm>
            <a:off x="5954078" y="3932238"/>
            <a:ext cx="1223962" cy="1008062"/>
          </a:xfrm>
          <a:prstGeom prst="roundRect">
            <a:avLst>
              <a:gd name="adj" fmla="val 16667"/>
            </a:avLst>
          </a:prstGeom>
          <a:gradFill rotWithShape="0">
            <a:gsLst>
              <a:gs pos="0">
                <a:schemeClr val="accent1">
                  <a:alpha val="57999"/>
                </a:schemeClr>
              </a:gs>
              <a:gs pos="100000">
                <a:schemeClr val="bg1">
                  <a:alpha val="39000"/>
                </a:schemeClr>
              </a:gs>
            </a:gsLst>
            <a:lin ang="5400000" scaled="1"/>
          </a:gradFill>
          <a:ln w="22225">
            <a:solidFill>
              <a:srgbClr val="3366FF"/>
            </a:solidFill>
            <a:prstDash val="lgDashDot"/>
            <a:round/>
          </a:ln>
        </p:spPr>
        <p:txBody>
          <a:bodyPr anchor="ctr"/>
          <a:lstStyle/>
          <a:p>
            <a:pPr algn="ctr"/>
            <a:r>
              <a:rPr lang="zh-CN" altLang="en-US"/>
              <a:t>程序藕合困难频发</a:t>
            </a:r>
            <a:endParaRPr lang="zh-CN" altLang="en-US"/>
          </a:p>
        </p:txBody>
      </p:sp>
      <p:sp>
        <p:nvSpPr>
          <p:cNvPr id="14" name="AutoShape 11"/>
          <p:cNvSpPr>
            <a:spLocks noChangeArrowheads="1"/>
          </p:cNvSpPr>
          <p:nvPr/>
        </p:nvSpPr>
        <p:spPr bwMode="auto">
          <a:xfrm>
            <a:off x="7322503" y="3932238"/>
            <a:ext cx="1366837" cy="1008062"/>
          </a:xfrm>
          <a:prstGeom prst="roundRect">
            <a:avLst>
              <a:gd name="adj" fmla="val 16667"/>
            </a:avLst>
          </a:prstGeom>
          <a:gradFill rotWithShape="0">
            <a:gsLst>
              <a:gs pos="0">
                <a:schemeClr val="accent1">
                  <a:alpha val="57999"/>
                </a:schemeClr>
              </a:gs>
              <a:gs pos="100000">
                <a:schemeClr val="bg1">
                  <a:alpha val="39000"/>
                </a:schemeClr>
              </a:gs>
            </a:gsLst>
            <a:lin ang="5400000" scaled="1"/>
          </a:gradFill>
          <a:ln w="22225">
            <a:solidFill>
              <a:srgbClr val="3366FF"/>
            </a:solidFill>
            <a:prstDash val="lgDashDot"/>
            <a:round/>
          </a:ln>
        </p:spPr>
        <p:txBody>
          <a:bodyPr anchor="ctr"/>
          <a:lstStyle/>
          <a:p>
            <a:pPr algn="ctr"/>
            <a:r>
              <a:rPr lang="zh-CN" altLang="en-US" sz="1600" dirty="0"/>
              <a:t>熬夜通宵赶进度不是长久之计</a:t>
            </a:r>
            <a:endParaRPr lang="zh-CN" altLang="en-US" sz="1600" dirty="0"/>
          </a:p>
        </p:txBody>
      </p:sp>
      <p:sp>
        <p:nvSpPr>
          <p:cNvPr id="16" name="AutoShape 15"/>
          <p:cNvSpPr>
            <a:spLocks noChangeArrowheads="1"/>
          </p:cNvSpPr>
          <p:nvPr/>
        </p:nvSpPr>
        <p:spPr bwMode="auto">
          <a:xfrm>
            <a:off x="3677285" y="3355975"/>
            <a:ext cx="6480175" cy="1943100"/>
          </a:xfrm>
          <a:prstGeom prst="irregularSeal1">
            <a:avLst/>
          </a:prstGeom>
          <a:solidFill>
            <a:schemeClr val="accent1"/>
          </a:solidFill>
          <a:ln w="9525">
            <a:solidFill>
              <a:schemeClr val="tx1"/>
            </a:solidFill>
            <a:miter lim="800000"/>
          </a:ln>
        </p:spPr>
        <p:txBody>
          <a:bodyPr wrap="none" anchor="ctr"/>
          <a:lstStyle/>
          <a:p>
            <a:pPr algn="ctr"/>
            <a:r>
              <a:rPr lang="zh-CN" altLang="en-US" dirty="0"/>
              <a:t>需要一种理论和规范</a:t>
            </a:r>
            <a:endParaRPr lang="zh-CN" altLang="en-US" dirty="0"/>
          </a:p>
        </p:txBody>
      </p:sp>
      <p:sp>
        <p:nvSpPr>
          <p:cNvPr id="17" name="AutoShape 13"/>
          <p:cNvSpPr>
            <a:spLocks noChangeArrowheads="1"/>
          </p:cNvSpPr>
          <p:nvPr/>
        </p:nvSpPr>
        <p:spPr bwMode="auto">
          <a:xfrm>
            <a:off x="6152515" y="5086350"/>
            <a:ext cx="936625" cy="431800"/>
          </a:xfrm>
          <a:prstGeom prst="downArrow">
            <a:avLst>
              <a:gd name="adj1" fmla="val 46944"/>
              <a:gd name="adj2" fmla="val 46597"/>
            </a:avLst>
          </a:prstGeom>
          <a:gradFill rotWithShape="0">
            <a:gsLst>
              <a:gs pos="0">
                <a:srgbClr val="6699FF"/>
              </a:gs>
              <a:gs pos="100000">
                <a:schemeClr val="bg1"/>
              </a:gs>
            </a:gsLst>
            <a:lin ang="5400000" scaled="1"/>
          </a:gradFill>
          <a:ln w="9525">
            <a:solidFill>
              <a:srgbClr val="3366FF"/>
            </a:solidFill>
            <a:miter lim="800000"/>
          </a:ln>
        </p:spPr>
        <p:txBody>
          <a:bodyPr vert="eaVert" wrap="none" anchor="ctr"/>
          <a:lstStyle/>
          <a:p>
            <a:pPr algn="ctr"/>
            <a:endParaRPr lang="zh-CN" altLang="en-US" sz="1200"/>
          </a:p>
        </p:txBody>
      </p:sp>
      <p:sp>
        <p:nvSpPr>
          <p:cNvPr id="19" name="AutoShape 14"/>
          <p:cNvSpPr>
            <a:spLocks noChangeArrowheads="1"/>
          </p:cNvSpPr>
          <p:nvPr/>
        </p:nvSpPr>
        <p:spPr bwMode="auto">
          <a:xfrm>
            <a:off x="4665021" y="5647611"/>
            <a:ext cx="4176712" cy="715834"/>
          </a:xfrm>
          <a:prstGeom prst="roundRect">
            <a:avLst>
              <a:gd name="adj" fmla="val 16667"/>
            </a:avLst>
          </a:prstGeom>
          <a:gradFill rotWithShape="0">
            <a:gsLst>
              <a:gs pos="0">
                <a:schemeClr val="accent1">
                  <a:alpha val="57999"/>
                </a:schemeClr>
              </a:gs>
              <a:gs pos="100000">
                <a:schemeClr val="bg1">
                  <a:alpha val="39000"/>
                </a:schemeClr>
              </a:gs>
            </a:gsLst>
            <a:lin ang="5400000" scaled="1"/>
          </a:gradFill>
          <a:ln w="22225">
            <a:solidFill>
              <a:srgbClr val="3366FF"/>
            </a:solidFill>
            <a:prstDash val="lgDashDot"/>
            <a:round/>
          </a:ln>
        </p:spPr>
        <p:txBody>
          <a:bodyPr anchor="ctr">
            <a:spAutoFit/>
          </a:bodyPr>
          <a:lstStyle/>
          <a:p>
            <a:pPr algn="ctr"/>
            <a:r>
              <a:rPr lang="zh-CN" altLang="en-US" dirty="0"/>
              <a:t>开始有人为软件开发订立规章制度，经过不断改进，软件工程诞生了！！</a:t>
            </a:r>
            <a:endParaRPr lang="zh-CN" altLang="en-US" dirty="0"/>
          </a:p>
        </p:txBody>
      </p:sp>
      <p:sp>
        <p:nvSpPr>
          <p:cNvPr id="20" name="Text Box 12"/>
          <p:cNvSpPr txBox="1">
            <a:spLocks noChangeArrowheads="1"/>
          </p:cNvSpPr>
          <p:nvPr/>
        </p:nvSpPr>
        <p:spPr bwMode="auto">
          <a:xfrm>
            <a:off x="2351405" y="5230495"/>
            <a:ext cx="1452880" cy="398780"/>
          </a:xfrm>
          <a:prstGeom prst="rect">
            <a:avLst/>
          </a:prstGeom>
          <a:noFill/>
          <a:ln w="9525">
            <a:noFill/>
            <a:miter lim="800000"/>
          </a:ln>
        </p:spPr>
        <p:txBody>
          <a:bodyPr wrap="none">
            <a:spAutoFit/>
          </a:bodyPr>
          <a:lstStyle/>
          <a:p>
            <a:r>
              <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rPr>
              <a:t>再后来……</a:t>
            </a:r>
            <a:endParaRPr lang="zh-CN" altLang="en-US" dirty="0">
              <a:solidFill>
                <a:srgbClr val="996600"/>
              </a:solidFill>
              <a:latin typeface="楷体_GB2312" pitchFamily="49" charset="-122"/>
              <a:ea typeface="楷体_GB2312" pitchFamily="49"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500"/>
                                        <p:tgtEl>
                                          <p:spTgt spid="5"/>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linds(horizontal)">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linds(horizontal)">
                                      <p:cBhvr>
                                        <p:cTn id="19" dur="500"/>
                                        <p:tgtEl>
                                          <p:spTgt spid="7"/>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linds(horizontal)">
                                      <p:cBhvr>
                                        <p:cTn id="32" dur="500"/>
                                        <p:tgtEl>
                                          <p:spTgt spid="11"/>
                                        </p:tgtEl>
                                      </p:cBhvr>
                                    </p:animEffect>
                                  </p:childTnLst>
                                </p:cTn>
                              </p:par>
                            </p:childTnLst>
                          </p:cTn>
                        </p:par>
                        <p:par>
                          <p:cTn id="33" fill="hold">
                            <p:stCondLst>
                              <p:cond delay="500"/>
                            </p:stCondLst>
                            <p:childTnLst>
                              <p:par>
                                <p:cTn id="34" presetID="3" presetClass="entr" presetSubtype="1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blinds(horizontal)">
                                      <p:cBhvr>
                                        <p:cTn id="36" dur="500"/>
                                        <p:tgtEl>
                                          <p:spTgt spid="12"/>
                                        </p:tgtEl>
                                      </p:cBhvr>
                                    </p:animEffect>
                                  </p:childTnLst>
                                </p:cTn>
                              </p:par>
                            </p:childTnLst>
                          </p:cTn>
                        </p:par>
                        <p:par>
                          <p:cTn id="37" fill="hold">
                            <p:stCondLst>
                              <p:cond delay="1000"/>
                            </p:stCondLst>
                            <p:childTnLst>
                              <p:par>
                                <p:cTn id="38" presetID="3" presetClass="entr" presetSubtype="10" fill="hold" grpId="0"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blinds(horizontal)">
                                      <p:cBhvr>
                                        <p:cTn id="40" dur="500"/>
                                        <p:tgtEl>
                                          <p:spTgt spid="14"/>
                                        </p:tgtEl>
                                      </p:cBhvr>
                                    </p:animEffect>
                                  </p:childTnLst>
                                </p:cTn>
                              </p:par>
                            </p:childTnLst>
                          </p:cTn>
                        </p:par>
                      </p:childTnLst>
                    </p:cTn>
                  </p:par>
                  <p:par>
                    <p:cTn id="41" fill="hold">
                      <p:stCondLst>
                        <p:cond delay="indefinite"/>
                      </p:stCondLst>
                      <p:childTnLst>
                        <p:par>
                          <p:cTn id="42" fill="hold">
                            <p:stCondLst>
                              <p:cond delay="0"/>
                            </p:stCondLst>
                            <p:childTnLst>
                              <p:par>
                                <p:cTn id="43" presetID="51" presetClass="entr" presetSubtype="0" fill="hold" grpId="12" nodeType="click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fade">
                                      <p:cBhvr>
                                        <p:cTn id="45" dur="770" decel="100000"/>
                                        <p:tgtEl>
                                          <p:spTgt spid="16"/>
                                        </p:tgtEl>
                                      </p:cBhvr>
                                    </p:animEffect>
                                    <p:animScale>
                                      <p:cBhvr>
                                        <p:cTn id="46" dur="770" decel="100000"/>
                                        <p:tgtEl>
                                          <p:spTgt spid="16"/>
                                        </p:tgtEl>
                                      </p:cBhvr>
                                      <p:from x="10000" y="10000"/>
                                      <p:to x="200000" y="450000"/>
                                    </p:animScale>
                                    <p:animScale>
                                      <p:cBhvr>
                                        <p:cTn id="47" dur="1230" accel="100000" fill="hold">
                                          <p:stCondLst>
                                            <p:cond delay="770"/>
                                          </p:stCondLst>
                                        </p:cTn>
                                        <p:tgtEl>
                                          <p:spTgt spid="16"/>
                                        </p:tgtEl>
                                      </p:cBhvr>
                                      <p:from x="200000" y="450000"/>
                                      <p:to x="100000" y="100000"/>
                                    </p:animScale>
                                    <p:set>
                                      <p:cBhvr>
                                        <p:cTn id="48" dur="770" fill="hold"/>
                                        <p:tgtEl>
                                          <p:spTgt spid="16"/>
                                        </p:tgtEl>
                                        <p:attrNameLst>
                                          <p:attrName>ppt_x</p:attrName>
                                        </p:attrNameLst>
                                      </p:cBhvr>
                                      <p:to>
                                        <p:strVal val="(0.5)"/>
                                      </p:to>
                                    </p:set>
                                    <p:anim from="(0.5)" to="(#ppt_x)" calcmode="lin" valueType="num">
                                      <p:cBhvr>
                                        <p:cTn id="49" dur="1230" accel="100000" fill="hold">
                                          <p:stCondLst>
                                            <p:cond delay="770"/>
                                          </p:stCondLst>
                                        </p:cTn>
                                        <p:tgtEl>
                                          <p:spTgt spid="16"/>
                                        </p:tgtEl>
                                        <p:attrNameLst>
                                          <p:attrName>ppt_x</p:attrName>
                                        </p:attrNameLst>
                                      </p:cBhvr>
                                    </p:anim>
                                    <p:set>
                                      <p:cBhvr>
                                        <p:cTn id="50" dur="770" fill="hold"/>
                                        <p:tgtEl>
                                          <p:spTgt spid="16"/>
                                        </p:tgtEl>
                                        <p:attrNameLst>
                                          <p:attrName>ppt_y</p:attrName>
                                        </p:attrNameLst>
                                      </p:cBhvr>
                                      <p:to>
                                        <p:strVal val="(#ppt_y+0.4)"/>
                                      </p:to>
                                    </p:set>
                                    <p:anim from="(#ppt_y+0.4)" to="(#ppt_y)" calcmode="lin" valueType="num">
                                      <p:cBhvr>
                                        <p:cTn id="51" dur="1230" accel="100000" fill="hold">
                                          <p:stCondLst>
                                            <p:cond delay="770"/>
                                          </p:stCondLst>
                                        </p:cTn>
                                        <p:tgtEl>
                                          <p:spTgt spid="16"/>
                                        </p:tgtEl>
                                        <p:attrNameLst>
                                          <p:attrName>ppt_y</p:attrName>
                                        </p:attrNameLst>
                                      </p:cBhvr>
                                    </p:anim>
                                  </p:childTnLst>
                                </p:cTn>
                              </p:par>
                            </p:childTnLst>
                          </p:cTn>
                        </p:par>
                      </p:childTnLst>
                    </p:cTn>
                  </p:par>
                  <p:par>
                    <p:cTn id="52" fill="hold">
                      <p:stCondLst>
                        <p:cond delay="indefinite"/>
                      </p:stCondLst>
                      <p:childTnLst>
                        <p:par>
                          <p:cTn id="53" fill="hold">
                            <p:stCondLst>
                              <p:cond delay="0"/>
                            </p:stCondLst>
                            <p:childTnLst>
                              <p:par>
                                <p:cTn id="54" presetID="22" presetClass="exit" presetSubtype="4" fill="hold" grpId="14" nodeType="clickEffect">
                                  <p:stCondLst>
                                    <p:cond delay="0"/>
                                  </p:stCondLst>
                                  <p:childTnLst>
                                    <p:animEffect transition="out" filter="wipe(down)">
                                      <p:cBhvr>
                                        <p:cTn id="55" dur="500"/>
                                        <p:tgtEl>
                                          <p:spTgt spid="16"/>
                                        </p:tgtEl>
                                      </p:cBhvr>
                                    </p:animEffect>
                                    <p:set>
                                      <p:cBhvr>
                                        <p:cTn id="56" dur="1" fill="hold">
                                          <p:stCondLst>
                                            <p:cond delay="499"/>
                                          </p:stCondLst>
                                        </p:cTn>
                                        <p:tgtEl>
                                          <p:spTgt spid="16"/>
                                        </p:tgtEl>
                                        <p:attrNameLst>
                                          <p:attrName>style.visibility</p:attrName>
                                        </p:attrNameLst>
                                      </p:cBhvr>
                                      <p:to>
                                        <p:strVal val="hidden"/>
                                      </p:to>
                                    </p:set>
                                  </p:childTnLst>
                                </p:cTn>
                              </p:par>
                            </p:childTnLst>
                          </p:cTn>
                        </p:par>
                        <p:par>
                          <p:cTn id="57" fill="hold">
                            <p:stCondLst>
                              <p:cond delay="500"/>
                            </p:stCondLst>
                            <p:childTnLst>
                              <p:par>
                                <p:cTn id="58" presetID="3" presetClass="entr" presetSubtype="10" fill="hold" grpId="0" nodeType="after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blinds(horizontal)">
                                      <p:cBhvr>
                                        <p:cTn id="60" dur="500"/>
                                        <p:tgtEl>
                                          <p:spTgt spid="17"/>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blinds(horizontal)">
                                      <p:cBhvr>
                                        <p:cTn id="63" dur="500"/>
                                        <p:tgtEl>
                                          <p:spTgt spid="19"/>
                                        </p:tgtEl>
                                      </p:cBhvr>
                                    </p:animEffect>
                                  </p:childTnLst>
                                </p:cTn>
                              </p:par>
                            </p:childTnLst>
                          </p:cTn>
                        </p:par>
                        <p:par>
                          <p:cTn id="64" fill="hold">
                            <p:stCondLst>
                              <p:cond delay="1000"/>
                            </p:stCondLst>
                            <p:childTnLst>
                              <p:par>
                                <p:cTn id="65" presetID="3" presetClass="entr" presetSubtype="10" fill="hold" grpId="0" nodeType="after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blinds(horizontal)">
                                      <p:cBhvr>
                                        <p:cTn id="6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utoUpdateAnimBg="0"/>
      <p:bldP spid="5" grpId="0" bldLvl="0" autoUpdateAnimBg="0"/>
      <p:bldP spid="6" grpId="0" bldLvl="0" animBg="1" autoUpdateAnimBg="0"/>
      <p:bldP spid="7" grpId="0" bldLvl="0" animBg="1"/>
      <p:bldP spid="8" grpId="0" bldLvl="0" animBg="1" autoUpdateAnimBg="0"/>
      <p:bldP spid="10" grpId="0" bldLvl="0" animBg="1" autoUpdateAnimBg="0"/>
      <p:bldP spid="11" grpId="0" bldLvl="0" animBg="1" autoUpdateAnimBg="0"/>
      <p:bldP spid="12" grpId="0" bldLvl="0" animBg="1" autoUpdateAnimBg="0"/>
      <p:bldP spid="14" grpId="0" bldLvl="0" animBg="1" autoUpdateAnimBg="0"/>
      <p:bldP spid="16" grpId="0" bldLvl="0" autoUpdateAnimBg="0"/>
      <p:bldP spid="16" grpId="1" bldLvl="0" autoUpdateAnimBg="0"/>
      <p:bldP spid="16" grpId="2" bldLvl="0" autoUpdateAnimBg="0"/>
      <p:bldP spid="16" grpId="3" bldLvl="0" autoUpdateAnimBg="0"/>
      <p:bldP spid="16" grpId="4" bldLvl="0" autoUpdateAnimBg="0"/>
      <p:bldP spid="16" grpId="5" bldLvl="0" autoUpdateAnimBg="0"/>
      <p:bldP spid="16" grpId="6" bldLvl="0" autoUpdateAnimBg="0"/>
      <p:bldP spid="16" grpId="7" bldLvl="0" autoUpdateAnimBg="0"/>
      <p:bldP spid="16" grpId="8" bldLvl="0" autoUpdateAnimBg="0"/>
      <p:bldP spid="16" grpId="9" bldLvl="0" autoUpdateAnimBg="0"/>
      <p:bldP spid="16" grpId="10" bldLvl="0" autoUpdateAnimBg="0"/>
      <p:bldP spid="16" grpId="11" bldLvl="0" autoUpdateAnimBg="0"/>
      <p:bldP spid="16" grpId="12" bldLvl="0" animBg="1" autoUpdateAnimBg="0"/>
      <p:bldP spid="16" grpId="13" bldLvl="0" autoUpdateAnimBg="0"/>
      <p:bldP spid="16" grpId="14" bldLvl="0" animBg="1" autoUpdateAnimBg="0"/>
      <p:bldP spid="17" grpId="0" bldLvl="0" animBg="1" autoUpdateAnimBg="0"/>
      <p:bldP spid="19" grpId="0" bldLvl="0" animBg="1" autoUpdateAnimBg="0"/>
      <p:bldP spid="20" grpId="0" bldLvl="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solidFill>
                  <a:srgbClr val="00B050"/>
                </a:solidFill>
                <a:latin typeface="黑体" panose="02010609060101010101" pitchFamily="49" charset="-122"/>
                <a:ea typeface="黑体" panose="02010609060101010101" pitchFamily="49" charset="-122"/>
                <a:cs typeface="Arial Unicode MS" panose="020B0604020202020204" pitchFamily="34" charset="-122"/>
              </a:rPr>
              <a:t>软件工程是什么</a:t>
            </a:r>
            <a:endParaRPr lang="zh-CN" altLang="en-US" sz="3200" dirty="0">
              <a:solidFill>
                <a:srgbClr val="00B050"/>
              </a:solidFill>
              <a:latin typeface="黑体" panose="02010609060101010101" pitchFamily="49" charset="-122"/>
              <a:ea typeface="黑体" panose="02010609060101010101" pitchFamily="49" charset="-122"/>
              <a:cs typeface="Arial Unicode MS" panose="020B0604020202020204" pitchFamily="34" charset="-122"/>
            </a:endParaRPr>
          </a:p>
        </p:txBody>
      </p:sp>
      <p:sp>
        <p:nvSpPr>
          <p:cNvPr id="3" name="内容占位符 2"/>
          <p:cNvSpPr>
            <a:spLocks noGrp="1"/>
          </p:cNvSpPr>
          <p:nvPr>
            <p:ph idx="1"/>
          </p:nvPr>
        </p:nvSpPr>
        <p:spPr>
          <a:xfrm>
            <a:off x="1158240" y="1143635"/>
            <a:ext cx="8229600" cy="4846320"/>
          </a:xfrm>
        </p:spPr>
        <p:txBody>
          <a:bodyPr/>
          <a:lstStyle/>
          <a:p>
            <a:pPr>
              <a:lnSpc>
                <a:spcPct val="80000"/>
              </a:lnSpc>
              <a:buFont typeface="Wingdings" panose="05000000000000000000" pitchFamily="2" charset="2"/>
              <a:buChar char="l"/>
            </a:pPr>
            <a:r>
              <a:rPr lang="zh-CN" altLang="en-US" sz="2400" dirty="0">
                <a:solidFill>
                  <a:srgbClr val="00B050"/>
                </a:solidFill>
                <a:latin typeface="黑体" panose="02010609060101010101" pitchFamily="49" charset="-122"/>
                <a:ea typeface="黑体" panose="02010609060101010101" pitchFamily="49" charset="-122"/>
                <a:cs typeface="Arial Unicode MS" panose="020B0604020202020204" pitchFamily="34" charset="-122"/>
              </a:rPr>
              <a:t>软件工程的几个定义：</a:t>
            </a:r>
            <a:endParaRPr lang="en-US" sz="1800" dirty="0" smtClean="0">
              <a:latin typeface="+mn-ea"/>
            </a:endParaRPr>
          </a:p>
          <a:p>
            <a:pPr marL="0" algn="l">
              <a:lnSpc>
                <a:spcPct val="100000"/>
              </a:lnSpc>
              <a:buNone/>
            </a:pPr>
            <a:r>
              <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rPr>
              <a:t>    1983年IEEE给软件工程下的定义是：“软件工程是开发、运行、维护和修复软件的系统方法。”这个定义相当概括，它主要强调软件工程是系统方法而不是某种神秘的个人技巧。  </a:t>
            </a:r>
            <a:endPar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endParaRPr>
          </a:p>
          <a:p>
            <a:pPr marL="0" algn="l">
              <a:lnSpc>
                <a:spcPct val="100000"/>
              </a:lnSpc>
              <a:buNone/>
            </a:pPr>
            <a:r>
              <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rPr>
              <a:t>     软件工程是为了经济地获得可靠的且能在实际机器上有效地运行的软件，而建立和使用的完善的工程化原则。”这个定义不仅指出软件工程的目标是经济地开发出高质量的软件，而且强调了软件工程是一门工程学科，它应该建立并使用完善的工程化原则。  </a:t>
            </a:r>
            <a:endPar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endParaRPr>
          </a:p>
          <a:p>
            <a:pPr marL="0" algn="l">
              <a:lnSpc>
                <a:spcPct val="100000"/>
              </a:lnSpc>
              <a:buNone/>
            </a:pPr>
            <a:r>
              <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rPr>
              <a:t>1993年IEEE进一步给出了一个更全面的定义。  </a:t>
            </a:r>
            <a:br>
              <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rPr>
            </a:br>
            <a:r>
              <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rPr>
              <a:t>    软件工程是：① 把系统化的、规范的、可度量的途径应用于软件开发、运行和维护的过程．也就是把工程化应用于软件中；</a:t>
            </a:r>
            <a:endPar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endParaRPr>
          </a:p>
          <a:p>
            <a:pPr marL="0" algn="l">
              <a:lnSpc>
                <a:spcPct val="100000"/>
              </a:lnSpc>
              <a:buNone/>
            </a:pPr>
            <a:r>
              <a:rPr lang="zh-CN" altLang="en-US" sz="2000" dirty="0">
                <a:solidFill>
                  <a:srgbClr val="00B050"/>
                </a:solidFill>
                <a:latin typeface="华文细黑" panose="02010600040101010101" pitchFamily="2" charset="-122"/>
                <a:ea typeface="华文细黑" panose="02010600040101010101" pitchFamily="2" charset="-122"/>
                <a:cs typeface="Arial Unicode MS" panose="020B0604020202020204" pitchFamily="34" charset="-122"/>
              </a:rPr>
              <a:t>                   ② 研究①中提到的途径</a:t>
            </a:r>
            <a:r>
              <a:rPr lang="zh-CN" altLang="en-US" sz="1800" dirty="0" smtClean="0">
                <a:latin typeface="+mn-ea"/>
              </a:rPr>
              <a:t>。 </a:t>
            </a:r>
            <a:endParaRPr lang="zh-CN" altLang="en-US" sz="1800" dirty="0"/>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solidFill>
                  <a:srgbClr val="00B050"/>
                </a:solidFill>
                <a:latin typeface="黑体" panose="02010609060101010101" pitchFamily="49" charset="-122"/>
                <a:ea typeface="黑体" panose="02010609060101010101" pitchFamily="49" charset="-122"/>
                <a:cs typeface="Arial Unicode MS" panose="020B0604020202020204" pitchFamily="34" charset="-122"/>
              </a:rPr>
              <a:t>软件开发过程</a:t>
            </a:r>
            <a:endParaRPr lang="zh-CN" altLang="en-US" sz="3200" dirty="0">
              <a:solidFill>
                <a:srgbClr val="00B050"/>
              </a:solidFill>
              <a:latin typeface="黑体" panose="02010609060101010101" pitchFamily="49" charset="-122"/>
              <a:ea typeface="黑体" panose="02010609060101010101" pitchFamily="49" charset="-122"/>
              <a:cs typeface="Arial Unicode MS" panose="020B0604020202020204" pitchFamily="34" charset="-122"/>
            </a:endParaRPr>
          </a:p>
        </p:txBody>
      </p:sp>
      <p:sp>
        <p:nvSpPr>
          <p:cNvPr id="4" name="Rectangle 3"/>
          <p:cNvSpPr txBox="1">
            <a:spLocks noChangeArrowheads="1"/>
          </p:cNvSpPr>
          <p:nvPr/>
        </p:nvSpPr>
        <p:spPr>
          <a:xfrm>
            <a:off x="1129636" y="1169654"/>
            <a:ext cx="8412190" cy="4357718"/>
          </a:xfrm>
          <a:prstGeom prst="rect">
            <a:avLst/>
          </a:prstGeom>
        </p:spPr>
        <p:txBody>
          <a:bodyPr/>
          <a:lstStyle/>
          <a:p>
            <a:pPr lvl="0">
              <a:lnSpc>
                <a:spcPct val="140000"/>
              </a:lnSpc>
              <a:spcBef>
                <a:spcPct val="0"/>
              </a:spcBef>
              <a:buFont typeface="Wingdings" panose="05000000000000000000" pitchFamily="2" charset="2"/>
              <a:buChar char="p"/>
              <a:defRPr/>
            </a:pPr>
            <a:r>
              <a:rPr lang="zh-CN" altLang="en-US" sz="2400" dirty="0">
                <a:solidFill>
                  <a:srgbClr val="00B050"/>
                </a:solidFill>
                <a:latin typeface="黑体" panose="02010609060101010101" pitchFamily="49" charset="-122"/>
                <a:ea typeface="黑体" panose="02010609060101010101" pitchFamily="49" charset="-122"/>
                <a:cs typeface="Arial Unicode MS" panose="020B0604020202020204" pitchFamily="34" charset="-122"/>
              </a:rPr>
              <a:t>  软件开发过程是什么</a:t>
            </a:r>
            <a:endParaRPr lang="zh-CN" altLang="en-US" sz="2400" dirty="0">
              <a:solidFill>
                <a:srgbClr val="00B050"/>
              </a:solidFill>
              <a:latin typeface="黑体" panose="02010609060101010101" pitchFamily="49" charset="-122"/>
              <a:ea typeface="黑体" panose="02010609060101010101" pitchFamily="49" charset="-122"/>
              <a:cs typeface="Arial Unicode MS" panose="020B0604020202020204" pitchFamily="34" charset="-122"/>
            </a:endParaRPr>
          </a:p>
          <a:p>
            <a:pPr lvl="0">
              <a:lnSpc>
                <a:spcPct val="140000"/>
              </a:lnSpc>
              <a:spcBef>
                <a:spcPct val="0"/>
              </a:spcBef>
              <a:buFont typeface="Wingdings" panose="05000000000000000000" pitchFamily="2" charset="2"/>
              <a:buChar char="p"/>
              <a:defRPr/>
            </a:pPr>
            <a:endParaRPr lang="zh-CN" altLang="en-US" sz="2400" dirty="0">
              <a:solidFill>
                <a:srgbClr val="00B050"/>
              </a:solidFill>
              <a:latin typeface="黑体" panose="02010609060101010101" pitchFamily="49" charset="-122"/>
              <a:ea typeface="黑体" panose="02010609060101010101" pitchFamily="49" charset="-122"/>
              <a:cs typeface="Arial Unicode MS" panose="020B0604020202020204" pitchFamily="34" charset="-122"/>
            </a:endParaRPr>
          </a:p>
          <a:p>
            <a:pPr lvl="0">
              <a:lnSpc>
                <a:spcPct val="140000"/>
              </a:lnSpc>
              <a:spcBef>
                <a:spcPct val="0"/>
              </a:spcBef>
              <a:buFont typeface="Wingdings" panose="05000000000000000000" pitchFamily="2" charset="2"/>
              <a:buChar char="p"/>
              <a:defRPr/>
            </a:pPr>
            <a:r>
              <a:rPr lang="zh-CN" altLang="en-US" sz="2400" dirty="0">
                <a:solidFill>
                  <a:srgbClr val="00B050"/>
                </a:solidFill>
                <a:latin typeface="黑体" panose="02010609060101010101" pitchFamily="49" charset="-122"/>
                <a:ea typeface="黑体" panose="02010609060101010101" pitchFamily="49" charset="-122"/>
                <a:cs typeface="Arial Unicode MS" panose="020B0604020202020204" pitchFamily="34" charset="-122"/>
              </a:rPr>
              <a:t>  软件开发过程常见的几种模型</a:t>
            </a:r>
            <a:endParaRPr lang="zh-CN" altLang="en-US" sz="2400" dirty="0">
              <a:solidFill>
                <a:srgbClr val="00B050"/>
              </a:solidFill>
              <a:latin typeface="黑体" panose="02010609060101010101" pitchFamily="49" charset="-122"/>
              <a:ea typeface="黑体" panose="02010609060101010101" pitchFamily="49" charset="-122"/>
              <a:cs typeface="Arial Unicode MS" panose="020B0604020202020204" pitchFamily="34" charset="-122"/>
            </a:endParaRPr>
          </a:p>
          <a:p>
            <a:pPr lvl="0">
              <a:lnSpc>
                <a:spcPct val="140000"/>
              </a:lnSpc>
              <a:spcBef>
                <a:spcPct val="0"/>
              </a:spcBef>
              <a:buFont typeface="Wingdings" panose="05000000000000000000" pitchFamily="2" charset="2"/>
              <a:buChar char="p"/>
              <a:defRPr/>
            </a:pPr>
            <a:endParaRPr lang="zh-CN" altLang="en-US" sz="2400" dirty="0">
              <a:solidFill>
                <a:srgbClr val="00B050"/>
              </a:solidFill>
              <a:latin typeface="黑体" panose="02010609060101010101" pitchFamily="49" charset="-122"/>
              <a:ea typeface="黑体" panose="02010609060101010101" pitchFamily="49" charset="-122"/>
              <a:cs typeface="Arial Unicode MS" panose="020B0604020202020204" pitchFamily="34" charset="-122"/>
            </a:endParaRPr>
          </a:p>
          <a:p>
            <a:pPr lvl="0">
              <a:lnSpc>
                <a:spcPct val="140000"/>
              </a:lnSpc>
              <a:spcBef>
                <a:spcPct val="0"/>
              </a:spcBef>
              <a:buFont typeface="Wingdings" panose="05000000000000000000" pitchFamily="2" charset="2"/>
              <a:buChar char="p"/>
              <a:defRPr/>
            </a:pPr>
            <a:r>
              <a:rPr lang="zh-CN" altLang="en-US" sz="2400" dirty="0">
                <a:solidFill>
                  <a:srgbClr val="00B050"/>
                </a:solidFill>
                <a:latin typeface="黑体" panose="02010609060101010101" pitchFamily="49" charset="-122"/>
                <a:ea typeface="黑体" panose="02010609060101010101" pitchFamily="49" charset="-122"/>
                <a:cs typeface="Arial Unicode MS" panose="020B0604020202020204" pitchFamily="34" charset="-122"/>
              </a:rPr>
              <a:t>  软件开发过程模型的目的</a:t>
            </a:r>
            <a:r>
              <a:rPr lang="zh-CN" altLang="en-US" sz="2400" dirty="0" smtClean="0"/>
              <a:t> </a:t>
            </a:r>
            <a:endParaRPr kumimoji="0" lang="zh-CN" altLang="en-US" sz="2400" b="0" i="0" u="none" strike="noStrike" kern="1200" cap="none" spc="0" normalizeH="0" baseline="0" noProof="0" dirty="0" smtClean="0">
              <a:ln>
                <a:noFill/>
              </a:ln>
              <a:effectLst/>
              <a:uLnTx/>
              <a:uFillTx/>
              <a:latin typeface="+mj-ea"/>
              <a:ea typeface="+mj-ea"/>
              <a:cs typeface="+mn-cs"/>
            </a:endParaRPr>
          </a:p>
          <a:p>
            <a:pPr marL="0" marR="0" lvl="0" indent="0" algn="l" defTabSz="914400" rtl="0" eaLnBrk="1" fontAlgn="auto" latinLnBrk="0" hangingPunct="1">
              <a:lnSpc>
                <a:spcPct val="140000"/>
              </a:lnSpc>
              <a:spcBef>
                <a:spcPct val="0"/>
              </a:spcBef>
              <a:spcAft>
                <a:spcPts val="0"/>
              </a:spcAft>
              <a:buClrTx/>
              <a:buSzTx/>
              <a:buFontTx/>
              <a:buNone/>
              <a:defRPr/>
            </a:pPr>
            <a:endParaRPr kumimoji="0" lang="zh-CN" altLang="en-US" sz="2400" b="0" i="0" u="none" strike="noStrike" kern="1200" cap="none" spc="0" normalizeH="0" baseline="0" noProof="0" dirty="0">
              <a:ln>
                <a:noFill/>
              </a:ln>
              <a:effectLst/>
              <a:uLnTx/>
              <a:uFillTx/>
              <a:latin typeface="+mj-ea"/>
              <a:ea typeface="+mj-ea"/>
              <a:cs typeface="+mn-cs"/>
            </a:endParaRPr>
          </a:p>
        </p:txBody>
      </p:sp>
      <p:graphicFrame>
        <p:nvGraphicFramePr>
          <p:cNvPr id="1026" name="Object 2">
            <a:hlinkClick r:id="" action="ppaction://ole?verb=0"/>
          </p:cNvPr>
          <p:cNvGraphicFramePr/>
          <p:nvPr/>
        </p:nvGraphicFramePr>
        <p:xfrm>
          <a:off x="6381752" y="3429000"/>
          <a:ext cx="2743200" cy="2098675"/>
        </p:xfrm>
        <a:graphic>
          <a:graphicData uri="http://schemas.openxmlformats.org/presentationml/2006/ole">
            <mc:AlternateContent xmlns:mc="http://schemas.openxmlformats.org/markup-compatibility/2006">
              <mc:Choice xmlns:v="urn:schemas-microsoft-com:vml" Requires="v">
                <p:oleObj spid="_x0000_s3081" name="Microsoft ClipArt Gallery" r:id="rId1" imgW="34699575" imgH="26565225" progId="">
                  <p:embed/>
                </p:oleObj>
              </mc:Choice>
              <mc:Fallback>
                <p:oleObj name="Microsoft ClipArt Gallery" r:id="rId1" imgW="34699575" imgH="26565225" progId="">
                  <p:embed/>
                  <p:pic>
                    <p:nvPicPr>
                      <p:cNvPr id="0" name="图片 3072"/>
                      <p:cNvPicPr/>
                      <p:nvPr/>
                    </p:nvPicPr>
                    <p:blipFill>
                      <a:blip r:embed="rId2"/>
                      <a:stretch>
                        <a:fillRect/>
                      </a:stretch>
                    </p:blipFill>
                    <p:spPr>
                      <a:xfrm>
                        <a:off x="6381752" y="3429000"/>
                        <a:ext cx="2743200" cy="2098675"/>
                      </a:xfrm>
                      <a:prstGeom prst="rect">
                        <a:avLst/>
                      </a:prstGeom>
                      <a:noFill/>
                      <a:ln w="12700">
                        <a:noFill/>
                        <a:miter/>
                      </a:ln>
                    </p:spPr>
                  </p:pic>
                </p:oleObj>
              </mc:Fallback>
            </mc:AlternateContent>
          </a:graphicData>
        </a:graphic>
      </p:graphicFrame>
    </p:spTree>
    <p:custDataLst>
      <p:tags r:id="rId3"/>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TAG_VERSION" val="1.0"/>
  <p:tag name="KSO_WM_TEMPLATE_CATEGORY" val="diagram"/>
  <p:tag name="KSO_WM_TEMPLATE_INDEX" val="419"/>
  <p:tag name="KSO_WM_UNIT_TYPE" val="a"/>
  <p:tag name="KSO_WM_UNIT_INDEX" val="1"/>
  <p:tag name="KSO_WM_UNIT_ID" val="256*a*1"/>
  <p:tag name="KSO_WM_UNIT_CLEAR" val="1"/>
  <p:tag name="KSO_WM_UNIT_LAYERLEVEL" val="1"/>
  <p:tag name="KSO_WM_UNIT_VALUE" val="21"/>
  <p:tag name="KSO_WM_UNIT_ISCONTENTSTITLE" val="0"/>
  <p:tag name="KSO_WM_UNIT_HIGHLIGHT" val="0"/>
  <p:tag name="KSO_WM_UNIT_COMPATIBLE" val="1"/>
  <p:tag name="KSO_WM_BEAUTIFY_FLAG" val="#wm#"/>
  <p:tag name="KSO_WM_UNIT_PRESET_TEXT_INDEX" val="3"/>
  <p:tag name="KSO_WM_UNIT_PRESET_TEXT_LEN" val="18"/>
</p:tagLst>
</file>

<file path=ppt/tags/tag10.xml><?xml version="1.0" encoding="utf-8"?>
<p:tagLst xmlns:p="http://schemas.openxmlformats.org/presentationml/2006/main">
  <p:tag name="KSO_WM_TAG_VERSION" val="1.0"/>
  <p:tag name="KSO_WM_TEMPLATE_CATEGORY" val="diagram"/>
  <p:tag name="KSO_WM_TEMPLATE_INDEX" val="419"/>
  <p:tag name="KSO_WM_UNIT_TYPE" val="l_i"/>
  <p:tag name="KSO_WM_UNIT_INDEX" val="1_2"/>
  <p:tag name="KSO_WM_UNIT_ID" val="256*l_i*1_2"/>
  <p:tag name="KSO_WM_UNIT_CLEAR" val="1"/>
  <p:tag name="KSO_WM_UNIT_LAYERLEVEL" val="1_1"/>
  <p:tag name="KSO_WM_BEAUTIFY_FLAG" val="#wm#"/>
  <p:tag name="KSO_WM_DIAGRAM_GROUP_CODE" val="l1-1"/>
</p:tagLst>
</file>

<file path=ppt/tags/tag11.xml><?xml version="1.0" encoding="utf-8"?>
<p:tagLst xmlns:p="http://schemas.openxmlformats.org/presentationml/2006/main">
  <p:tag name="KSO_WM_TAG_VERSION" val="1.0"/>
  <p:tag name="KSO_WM_TEMPLATE_CATEGORY" val="diagram"/>
  <p:tag name="KSO_WM_TEMPLATE_INDEX" val="419"/>
  <p:tag name="KSO_WM_UNIT_TYPE" val="l_h_f"/>
  <p:tag name="KSO_WM_UNIT_INDEX" val="1_3_1"/>
  <p:tag name="KSO_WM_UNIT_ID" val="256*l_h_f*1_3_1"/>
  <p:tag name="KSO_WM_UNIT_CLEAR" val="1"/>
  <p:tag name="KSO_WM_UNIT_LAYERLEVEL" val="1_1_1"/>
  <p:tag name="KSO_WM_UNIT_VALUE" val="20"/>
  <p:tag name="KSO_WM_UNIT_HIGHLIGHT" val="0"/>
  <p:tag name="KSO_WM_UNIT_COMPATIBLE" val="0"/>
  <p:tag name="KSO_WM_BEAUTIFY_FLAG" val="#wm#"/>
  <p:tag name="KSO_WM_UNIT_PRESET_TEXT_INDEX" val="4"/>
  <p:tag name="KSO_WM_UNIT_PRESET_TEXT_LEN" val="40"/>
  <p:tag name="KSO_WM_DIAGRAM_GROUP_CODE" val="l1-1"/>
</p:tagLst>
</file>

<file path=ppt/tags/tag12.xml><?xml version="1.0" encoding="utf-8"?>
<p:tagLst xmlns:p="http://schemas.openxmlformats.org/presentationml/2006/main">
  <p:tag name="KSO_WM_TAG_VERSION" val="1.0"/>
  <p:tag name="KSO_WM_TEMPLATE_CATEGORY" val="diagram"/>
  <p:tag name="KSO_WM_TEMPLATE_INDEX" val="419"/>
  <p:tag name="KSO_WM_UNIT_TYPE" val="l_i"/>
  <p:tag name="KSO_WM_UNIT_INDEX" val="1_3"/>
  <p:tag name="KSO_WM_UNIT_ID" val="256*l_i*1_3"/>
  <p:tag name="KSO_WM_UNIT_CLEAR" val="1"/>
  <p:tag name="KSO_WM_UNIT_LAYERLEVEL" val="1_1"/>
  <p:tag name="KSO_WM_BEAUTIFY_FLAG" val="#wm#"/>
  <p:tag name="KSO_WM_DIAGRAM_GROUP_CODE" val="l1-1"/>
</p:tagLst>
</file>

<file path=ppt/tags/tag13.xml><?xml version="1.0" encoding="utf-8"?>
<p:tagLst xmlns:p="http://schemas.openxmlformats.org/presentationml/2006/main">
  <p:tag name="KSO_WM_TAG_VERSION" val="1.0"/>
  <p:tag name="KSO_WM_TEMPLATE_CATEGORY" val="diagram"/>
  <p:tag name="KSO_WM_TEMPLATE_INDEX" val="419"/>
  <p:tag name="KSO_WM_UNIT_TYPE" val="l_h_f"/>
  <p:tag name="KSO_WM_UNIT_INDEX" val="1_4_1"/>
  <p:tag name="KSO_WM_UNIT_ID" val="256*l_h_f*1_4_1"/>
  <p:tag name="KSO_WM_UNIT_CLEAR" val="1"/>
  <p:tag name="KSO_WM_UNIT_LAYERLEVEL" val="1_1_1"/>
  <p:tag name="KSO_WM_UNIT_VALUE" val="20"/>
  <p:tag name="KSO_WM_UNIT_HIGHLIGHT" val="0"/>
  <p:tag name="KSO_WM_UNIT_COMPATIBLE" val="0"/>
  <p:tag name="KSO_WM_BEAUTIFY_FLAG" val="#wm#"/>
  <p:tag name="KSO_WM_UNIT_PRESET_TEXT_INDEX" val="4"/>
  <p:tag name="KSO_WM_UNIT_PRESET_TEXT_LEN" val="40"/>
  <p:tag name="KSO_WM_DIAGRAM_GROUP_CODE" val="l1-1"/>
</p:tagLst>
</file>

<file path=ppt/tags/tag14.xml><?xml version="1.0" encoding="utf-8"?>
<p:tagLst xmlns:p="http://schemas.openxmlformats.org/presentationml/2006/main">
  <p:tag name="KSO_WM_TAG_VERSION" val="1.0"/>
  <p:tag name="KSO_WM_TEMPLATE_CATEGORY" val="diagram"/>
  <p:tag name="KSO_WM_TEMPLATE_INDEX" val="419"/>
  <p:tag name="KSO_WM_UNIT_TYPE" val="l_i"/>
  <p:tag name="KSO_WM_UNIT_INDEX" val="1_4"/>
  <p:tag name="KSO_WM_UNIT_ID" val="256*l_i*1_4"/>
  <p:tag name="KSO_WM_UNIT_CLEAR" val="1"/>
  <p:tag name="KSO_WM_UNIT_LAYERLEVEL" val="1_1"/>
  <p:tag name="KSO_WM_BEAUTIFY_FLAG" val="#wm#"/>
  <p:tag name="KSO_WM_DIAGRAM_GROUP_CODE" val="l1-1"/>
</p:tagLst>
</file>

<file path=ppt/tags/tag15.xml><?xml version="1.0" encoding="utf-8"?>
<p:tagLst xmlns:p="http://schemas.openxmlformats.org/presentationml/2006/main">
  <p:tag name="KSO_WM_TAG_VERSION" val="1.0"/>
  <p:tag name="KSO_WM_TEMPLATE_CATEGORY" val="diagram"/>
  <p:tag name="KSO_WM_TEMPLATE_INDEX" val="419"/>
  <p:tag name="KSO_WM_UNIT_TYPE" val="l_h_f"/>
  <p:tag name="KSO_WM_UNIT_INDEX" val="1_5_1"/>
  <p:tag name="KSO_WM_UNIT_ID" val="256*l_h_f*1_5_1"/>
  <p:tag name="KSO_WM_UNIT_CLEAR" val="1"/>
  <p:tag name="KSO_WM_UNIT_LAYERLEVEL" val="1_1_1"/>
  <p:tag name="KSO_WM_UNIT_VALUE" val="20"/>
  <p:tag name="KSO_WM_UNIT_HIGHLIGHT" val="0"/>
  <p:tag name="KSO_WM_UNIT_COMPATIBLE" val="0"/>
  <p:tag name="KSO_WM_BEAUTIFY_FLAG" val="#wm#"/>
  <p:tag name="KSO_WM_UNIT_PRESET_TEXT_INDEX" val="4"/>
  <p:tag name="KSO_WM_UNIT_PRESET_TEXT_LEN" val="40"/>
  <p:tag name="KSO_WM_DIAGRAM_GROUP_CODE" val="l1-1"/>
</p:tagLst>
</file>

<file path=ppt/tags/tag16.xml><?xml version="1.0" encoding="utf-8"?>
<p:tagLst xmlns:p="http://schemas.openxmlformats.org/presentationml/2006/main">
  <p:tag name="KSO_WM_TAG_VERSION" val="1.0"/>
  <p:tag name="KSO_WM_TEMPLATE_CATEGORY" val="diagram"/>
  <p:tag name="KSO_WM_TEMPLATE_INDEX" val="419"/>
  <p:tag name="KSO_WM_UNIT_TYPE" val="l_i"/>
  <p:tag name="KSO_WM_UNIT_INDEX" val="1_5"/>
  <p:tag name="KSO_WM_UNIT_ID" val="256*l_i*1_5"/>
  <p:tag name="KSO_WM_UNIT_CLEAR" val="1"/>
  <p:tag name="KSO_WM_UNIT_LAYERLEVEL" val="1_1"/>
  <p:tag name="KSO_WM_BEAUTIFY_FLAG" val="#wm#"/>
  <p:tag name="KSO_WM_DIAGRAM_GROUP_CODE" val="l1-1"/>
</p:tagLst>
</file>

<file path=ppt/tags/tag17.xml><?xml version="1.0" encoding="utf-8"?>
<p:tagLst xmlns:p="http://schemas.openxmlformats.org/presentationml/2006/main">
  <p:tag name="KSO_WM_TAG_VERSION" val="1.0"/>
  <p:tag name="KSO_WM_TEMPLATE_CATEGORY" val="diagram"/>
  <p:tag name="KSO_WM_TEMPLATE_INDEX" val="419"/>
  <p:tag name="KSO_WM_UNIT_TYPE" val="l_h_f"/>
  <p:tag name="KSO_WM_UNIT_INDEX" val="1_6_1"/>
  <p:tag name="KSO_WM_UNIT_ID" val="256*l_h_f*1_6_1"/>
  <p:tag name="KSO_WM_UNIT_CLEAR" val="1"/>
  <p:tag name="KSO_WM_UNIT_LAYERLEVEL" val="1_1_1"/>
  <p:tag name="KSO_WM_UNIT_VALUE" val="20"/>
  <p:tag name="KSO_WM_UNIT_HIGHLIGHT" val="0"/>
  <p:tag name="KSO_WM_UNIT_COMPATIBLE" val="0"/>
  <p:tag name="KSO_WM_BEAUTIFY_FLAG" val="#wm#"/>
  <p:tag name="KSO_WM_UNIT_PRESET_TEXT_INDEX" val="4"/>
  <p:tag name="KSO_WM_UNIT_PRESET_TEXT_LEN" val="40"/>
  <p:tag name="KSO_WM_DIAGRAM_GROUP_CODE" val="l1-1"/>
</p:tagLst>
</file>

<file path=ppt/tags/tag18.xml><?xml version="1.0" encoding="utf-8"?>
<p:tagLst xmlns:p="http://schemas.openxmlformats.org/presentationml/2006/main">
  <p:tag name="KSO_WM_TAG_VERSION" val="1.0"/>
  <p:tag name="KSO_WM_TEMPLATE_CATEGORY" val="diagram"/>
  <p:tag name="KSO_WM_TEMPLATE_INDEX" val="419"/>
  <p:tag name="KSO_WM_UNIT_TYPE" val="l_i"/>
  <p:tag name="KSO_WM_UNIT_INDEX" val="1_6"/>
  <p:tag name="KSO_WM_UNIT_ID" val="256*l_i*1_6"/>
  <p:tag name="KSO_WM_UNIT_CLEAR" val="1"/>
  <p:tag name="KSO_WM_UNIT_LAYERLEVEL" val="1_1"/>
  <p:tag name="KSO_WM_BEAUTIFY_FLAG" val="#wm#"/>
  <p:tag name="KSO_WM_DIAGRAM_GROUP_CODE" val="l1-1"/>
</p:tagLst>
</file>

<file path=ppt/tags/tag19.xml><?xml version="1.0" encoding="utf-8"?>
<p:tagLst xmlns:p="http://schemas.openxmlformats.org/presentationml/2006/main">
  <p:tag name="KSO_WM_TAG_VERSION" val="1.0"/>
  <p:tag name="KSO_WM_TEMPLATE_CATEGORY" val="diagram"/>
  <p:tag name="KSO_WM_TEMPLATE_INDEX" val="419"/>
  <p:tag name="KSO_WM_UNIT_TYPE" val="l_h_a"/>
  <p:tag name="KSO_WM_UNIT_INDEX" val="1_6_1"/>
  <p:tag name="KSO_WM_UNIT_ID" val="256*l_h_a*1_6_1"/>
  <p:tag name="KSO_WM_UNIT_CLEAR" val="1"/>
  <p:tag name="KSO_WM_UNIT_LAYERLEVEL" val="1_1_1"/>
  <p:tag name="KSO_WM_UNIT_VALUE" val="7"/>
  <p:tag name="KSO_WM_UNIT_HIGHLIGHT" val="0"/>
  <p:tag name="KSO_WM_UNIT_COMPATIBLE" val="0"/>
  <p:tag name="KSO_WM_BEAUTIFY_FLAG" val="#wm#"/>
  <p:tag name="KSO_WM_UNIT_PRESET_TEXT_INDEX" val="3"/>
  <p:tag name="KSO_WM_UNIT_PRESET_TEXT_LEN" val="12"/>
  <p:tag name="KSO_WM_DIAGRAM_GROUP_CODE" val="l1-1"/>
</p:tagLst>
</file>

<file path=ppt/tags/tag2.xml><?xml version="1.0" encoding="utf-8"?>
<p:tagLst xmlns:p="http://schemas.openxmlformats.org/presentationml/2006/main">
  <p:tag name="KSO_WM_TAG_VERSION" val="1.0"/>
  <p:tag name="KSO_WM_TEMPLATE_CATEGORY" val="diagram"/>
  <p:tag name="KSO_WM_TEMPLATE_INDEX" val="419"/>
  <p:tag name="KSO_WM_UNIT_TYPE" val="l_h_a"/>
  <p:tag name="KSO_WM_UNIT_INDEX" val="1_1_1"/>
  <p:tag name="KSO_WM_UNIT_ID" val="256*l_h_a*1_1_1"/>
  <p:tag name="KSO_WM_UNIT_CLEAR" val="1"/>
  <p:tag name="KSO_WM_UNIT_LAYERLEVEL" val="1_1_1"/>
  <p:tag name="KSO_WM_UNIT_VALUE" val="7"/>
  <p:tag name="KSO_WM_UNIT_HIGHLIGHT" val="0"/>
  <p:tag name="KSO_WM_UNIT_COMPATIBLE" val="0"/>
  <p:tag name="KSO_WM_BEAUTIFY_FLAG" val="#wm#"/>
  <p:tag name="KSO_WM_UNIT_PRESET_TEXT_INDEX" val="3"/>
  <p:tag name="KSO_WM_UNIT_PRESET_TEXT_LEN" val="12"/>
  <p:tag name="KSO_WM_DIAGRAM_GROUP_CODE" val="l1-1"/>
</p:tagLst>
</file>

<file path=ppt/tags/tag20.xml><?xml version="1.0" encoding="utf-8"?>
<p:tagLst xmlns:p="http://schemas.openxmlformats.org/presentationml/2006/main">
  <p:tag name="KSO_WM_SLIDE_ID" val="diagram419_1"/>
  <p:tag name="KSO_WM_SLIDE_INDEX" val="1"/>
  <p:tag name="KSO_WM_SLIDE_ITEM_CNT" val="6"/>
  <p:tag name="KSO_WM_SLIDE_LAYOUT" val="a_l"/>
  <p:tag name="KSO_WM_SLIDE_LAYOUT_CNT" val="1_1"/>
  <p:tag name="KSO_WM_SLIDE_TYPE" val="contents"/>
  <p:tag name="KSO_WM_BEAUTIFY_FLAG" val="#wm#"/>
  <p:tag name="KSO_WM_SLIDE_POSITION" val="64*108"/>
  <p:tag name="KSO_WM_SLIDE_SIZE" val="568*366"/>
  <p:tag name="KSO_WM_TEMPLATE_CATEGORY" val="diagram"/>
  <p:tag name="KSO_WM_TEMPLATE_INDEX" val="419"/>
  <p:tag name="KSO_WM_DIAGRAM_GROUP_CODE" val="l1-1"/>
  <p:tag name="KSO_WM_TAG_VERSION" val="1.0"/>
</p:tagLst>
</file>

<file path=ppt/tags/tag21.xml><?xml version="1.0" encoding="utf-8"?>
<p:tagLst xmlns:p="http://schemas.openxmlformats.org/presentationml/2006/main">
  <p:tag name="KSO_WM_TEMPLATE_CATEGORY" val="custom"/>
  <p:tag name="KSO_WM_TEMPLATE_INDEX" val="160010"/>
</p:tagLst>
</file>

<file path=ppt/tags/tag22.xml><?xml version="1.0" encoding="utf-8"?>
<p:tagLst xmlns:p="http://schemas.openxmlformats.org/presentationml/2006/main">
  <p:tag name="KSO_WM_TEMPLATE_CATEGORY" val="custom"/>
  <p:tag name="KSO_WM_TEMPLATE_INDEX" val="160010"/>
</p:tagLst>
</file>

<file path=ppt/tags/tag23.xml><?xml version="1.0" encoding="utf-8"?>
<p:tagLst xmlns:p="http://schemas.openxmlformats.org/presentationml/2006/main">
  <p:tag name="KSO_WM_TEMPLATE_CATEGORY" val="custom"/>
  <p:tag name="KSO_WM_TEMPLATE_INDEX" val="160010"/>
</p:tagLst>
</file>

<file path=ppt/tags/tag24.xml><?xml version="1.0" encoding="utf-8"?>
<p:tagLst xmlns:p="http://schemas.openxmlformats.org/presentationml/2006/main">
  <p:tag name="KSO_WM_TEMPLATE_CATEGORY" val="custom"/>
  <p:tag name="KSO_WM_TEMPLATE_INDEX" val="160010"/>
</p:tagLst>
</file>

<file path=ppt/tags/tag25.xml><?xml version="1.0" encoding="utf-8"?>
<p:tagLst xmlns:p="http://schemas.openxmlformats.org/presentationml/2006/main">
  <p:tag name="KSO_WM_TEMPLATE_CATEGORY" val="custom"/>
  <p:tag name="KSO_WM_TEMPLATE_INDEX" val="160010"/>
</p:tagLst>
</file>

<file path=ppt/tags/tag26.xml><?xml version="1.0" encoding="utf-8"?>
<p:tagLst xmlns:p="http://schemas.openxmlformats.org/presentationml/2006/main">
  <p:tag name="KSO_WM_TEMPLATE_CATEGORY" val="custom"/>
  <p:tag name="KSO_WM_TEMPLATE_INDEX" val="160010"/>
</p:tagLst>
</file>

<file path=ppt/tags/tag27.xml><?xml version="1.0" encoding="utf-8"?>
<p:tagLst xmlns:p="http://schemas.openxmlformats.org/presentationml/2006/main">
  <p:tag name="KSO_WM_TEMPLATE_CATEGORY" val="custom"/>
  <p:tag name="KSO_WM_TEMPLATE_INDEX" val="160010"/>
</p:tagLst>
</file>

<file path=ppt/tags/tag28.xml><?xml version="1.0" encoding="utf-8"?>
<p:tagLst xmlns:p="http://schemas.openxmlformats.org/presentationml/2006/main">
  <p:tag name="KSO_WM_TEMPLATE_CATEGORY" val="custom"/>
  <p:tag name="KSO_WM_TEMPLATE_INDEX" val="160010"/>
</p:tagLst>
</file>

<file path=ppt/tags/tag29.xml><?xml version="1.0" encoding="utf-8"?>
<p:tagLst xmlns:p="http://schemas.openxmlformats.org/presentationml/2006/main">
  <p:tag name="KSO_WM_TEMPLATE_CATEGORY" val="custom"/>
  <p:tag name="KSO_WM_TEMPLATE_INDEX" val="160010"/>
</p:tagLst>
</file>

<file path=ppt/tags/tag3.xml><?xml version="1.0" encoding="utf-8"?>
<p:tagLst xmlns:p="http://schemas.openxmlformats.org/presentationml/2006/main">
  <p:tag name="KSO_WM_TAG_VERSION" val="1.0"/>
  <p:tag name="KSO_WM_TEMPLATE_CATEGORY" val="diagram"/>
  <p:tag name="KSO_WM_TEMPLATE_INDEX" val="419"/>
  <p:tag name="KSO_WM_UNIT_TYPE" val="l_h_a"/>
  <p:tag name="KSO_WM_UNIT_INDEX" val="1_2_1"/>
  <p:tag name="KSO_WM_UNIT_ID" val="256*l_h_a*1_2_1"/>
  <p:tag name="KSO_WM_UNIT_CLEAR" val="1"/>
  <p:tag name="KSO_WM_UNIT_LAYERLEVEL" val="1_1_1"/>
  <p:tag name="KSO_WM_UNIT_VALUE" val="7"/>
  <p:tag name="KSO_WM_UNIT_HIGHLIGHT" val="0"/>
  <p:tag name="KSO_WM_UNIT_COMPATIBLE" val="0"/>
  <p:tag name="KSO_WM_BEAUTIFY_FLAG" val="#wm#"/>
  <p:tag name="KSO_WM_UNIT_PRESET_TEXT_INDEX" val="3"/>
  <p:tag name="KSO_WM_UNIT_PRESET_TEXT_LEN" val="12"/>
  <p:tag name="KSO_WM_DIAGRAM_GROUP_CODE" val="l1-1"/>
</p:tagLst>
</file>

<file path=ppt/tags/tag30.xml><?xml version="1.0" encoding="utf-8"?>
<p:tagLst xmlns:p="http://schemas.openxmlformats.org/presentationml/2006/main">
  <p:tag name="KSO_WM_TEMPLATE_CATEGORY" val="custom"/>
  <p:tag name="KSO_WM_TEMPLATE_INDEX" val="160010"/>
</p:tagLst>
</file>

<file path=ppt/tags/tag31.xml><?xml version="1.0" encoding="utf-8"?>
<p:tagLst xmlns:p="http://schemas.openxmlformats.org/presentationml/2006/main">
  <p:tag name="KSO_WM_TEMPLATE_CATEGORY" val="custom"/>
  <p:tag name="KSO_WM_TEMPLATE_INDEX" val="160010"/>
</p:tagLst>
</file>

<file path=ppt/tags/tag32.xml><?xml version="1.0" encoding="utf-8"?>
<p:tagLst xmlns:p="http://schemas.openxmlformats.org/presentationml/2006/main">
  <p:tag name="KSO_WM_TEMPLATE_CATEGORY" val="custom"/>
  <p:tag name="KSO_WM_TEMPLATE_INDEX" val="160010"/>
</p:tagLst>
</file>

<file path=ppt/tags/tag4.xml><?xml version="1.0" encoding="utf-8"?>
<p:tagLst xmlns:p="http://schemas.openxmlformats.org/presentationml/2006/main">
  <p:tag name="KSO_WM_TAG_VERSION" val="1.0"/>
  <p:tag name="KSO_WM_TEMPLATE_CATEGORY" val="diagram"/>
  <p:tag name="KSO_WM_TEMPLATE_INDEX" val="419"/>
  <p:tag name="KSO_WM_UNIT_TYPE" val="l_h_a"/>
  <p:tag name="KSO_WM_UNIT_INDEX" val="1_3_1"/>
  <p:tag name="KSO_WM_UNIT_ID" val="256*l_h_a*1_3_1"/>
  <p:tag name="KSO_WM_UNIT_CLEAR" val="1"/>
  <p:tag name="KSO_WM_UNIT_LAYERLEVEL" val="1_1_1"/>
  <p:tag name="KSO_WM_UNIT_VALUE" val="7"/>
  <p:tag name="KSO_WM_UNIT_HIGHLIGHT" val="0"/>
  <p:tag name="KSO_WM_UNIT_COMPATIBLE" val="0"/>
  <p:tag name="KSO_WM_BEAUTIFY_FLAG" val="#wm#"/>
  <p:tag name="KSO_WM_UNIT_PRESET_TEXT_INDEX" val="3"/>
  <p:tag name="KSO_WM_UNIT_PRESET_TEXT_LEN" val="12"/>
  <p:tag name="KSO_WM_DIAGRAM_GROUP_CODE" val="l1-1"/>
</p:tagLst>
</file>

<file path=ppt/tags/tag5.xml><?xml version="1.0" encoding="utf-8"?>
<p:tagLst xmlns:p="http://schemas.openxmlformats.org/presentationml/2006/main">
  <p:tag name="KSO_WM_TAG_VERSION" val="1.0"/>
  <p:tag name="KSO_WM_TEMPLATE_CATEGORY" val="diagram"/>
  <p:tag name="KSO_WM_TEMPLATE_INDEX" val="419"/>
  <p:tag name="KSO_WM_UNIT_TYPE" val="l_h_a"/>
  <p:tag name="KSO_WM_UNIT_INDEX" val="1_4_1"/>
  <p:tag name="KSO_WM_UNIT_ID" val="256*l_h_a*1_4_1"/>
  <p:tag name="KSO_WM_UNIT_CLEAR" val="1"/>
  <p:tag name="KSO_WM_UNIT_LAYERLEVEL" val="1_1_1"/>
  <p:tag name="KSO_WM_UNIT_VALUE" val="7"/>
  <p:tag name="KSO_WM_UNIT_HIGHLIGHT" val="0"/>
  <p:tag name="KSO_WM_UNIT_COMPATIBLE" val="0"/>
  <p:tag name="KSO_WM_BEAUTIFY_FLAG" val="#wm#"/>
  <p:tag name="KSO_WM_UNIT_PRESET_TEXT_INDEX" val="3"/>
  <p:tag name="KSO_WM_UNIT_PRESET_TEXT_LEN" val="12"/>
  <p:tag name="KSO_WM_DIAGRAM_GROUP_CODE" val="l1-1"/>
</p:tagLst>
</file>

<file path=ppt/tags/tag6.xml><?xml version="1.0" encoding="utf-8"?>
<p:tagLst xmlns:p="http://schemas.openxmlformats.org/presentationml/2006/main">
  <p:tag name="KSO_WM_TAG_VERSION" val="1.0"/>
  <p:tag name="KSO_WM_TEMPLATE_CATEGORY" val="diagram"/>
  <p:tag name="KSO_WM_TEMPLATE_INDEX" val="419"/>
  <p:tag name="KSO_WM_UNIT_TYPE" val="l_h_a"/>
  <p:tag name="KSO_WM_UNIT_INDEX" val="1_5_1"/>
  <p:tag name="KSO_WM_UNIT_ID" val="256*l_h_a*1_5_1"/>
  <p:tag name="KSO_WM_UNIT_CLEAR" val="1"/>
  <p:tag name="KSO_WM_UNIT_LAYERLEVEL" val="1_1_1"/>
  <p:tag name="KSO_WM_UNIT_VALUE" val="7"/>
  <p:tag name="KSO_WM_UNIT_HIGHLIGHT" val="0"/>
  <p:tag name="KSO_WM_UNIT_COMPATIBLE" val="0"/>
  <p:tag name="KSO_WM_BEAUTIFY_FLAG" val="#wm#"/>
  <p:tag name="KSO_WM_UNIT_PRESET_TEXT_INDEX" val="3"/>
  <p:tag name="KSO_WM_UNIT_PRESET_TEXT_LEN" val="12"/>
  <p:tag name="KSO_WM_DIAGRAM_GROUP_CODE" val="l1-1"/>
</p:tagLst>
</file>

<file path=ppt/tags/tag7.xml><?xml version="1.0" encoding="utf-8"?>
<p:tagLst xmlns:p="http://schemas.openxmlformats.org/presentationml/2006/main">
  <p:tag name="KSO_WM_TAG_VERSION" val="1.0"/>
  <p:tag name="KSO_WM_TEMPLATE_CATEGORY" val="diagram"/>
  <p:tag name="KSO_WM_TEMPLATE_INDEX" val="419"/>
  <p:tag name="KSO_WM_UNIT_TYPE" val="l_h_f"/>
  <p:tag name="KSO_WM_UNIT_INDEX" val="1_1_1"/>
  <p:tag name="KSO_WM_UNIT_ID" val="256*l_h_f*1_1_1"/>
  <p:tag name="KSO_WM_UNIT_CLEAR" val="1"/>
  <p:tag name="KSO_WM_UNIT_LAYERLEVEL" val="1_1_1"/>
  <p:tag name="KSO_WM_UNIT_VALUE" val="20"/>
  <p:tag name="KSO_WM_UNIT_HIGHLIGHT" val="0"/>
  <p:tag name="KSO_WM_UNIT_COMPATIBLE" val="0"/>
  <p:tag name="KSO_WM_BEAUTIFY_FLAG" val="#wm#"/>
  <p:tag name="KSO_WM_UNIT_PRESET_TEXT_INDEX" val="4"/>
  <p:tag name="KSO_WM_UNIT_PRESET_TEXT_LEN" val="40"/>
  <p:tag name="KSO_WM_DIAGRAM_GROUP_CODE" val="l1-1"/>
</p:tagLst>
</file>

<file path=ppt/tags/tag8.xml><?xml version="1.0" encoding="utf-8"?>
<p:tagLst xmlns:p="http://schemas.openxmlformats.org/presentationml/2006/main">
  <p:tag name="KSO_WM_TAG_VERSION" val="1.0"/>
  <p:tag name="KSO_WM_TEMPLATE_CATEGORY" val="diagram"/>
  <p:tag name="KSO_WM_TEMPLATE_INDEX" val="419"/>
  <p:tag name="KSO_WM_UNIT_TYPE" val="l_i"/>
  <p:tag name="KSO_WM_UNIT_INDEX" val="1_1"/>
  <p:tag name="KSO_WM_UNIT_ID" val="256*l_i*1_1"/>
  <p:tag name="KSO_WM_UNIT_CLEAR" val="1"/>
  <p:tag name="KSO_WM_UNIT_LAYERLEVEL" val="1_1"/>
  <p:tag name="KSO_WM_BEAUTIFY_FLAG" val="#wm#"/>
  <p:tag name="KSO_WM_DIAGRAM_GROUP_CODE" val="l1-1"/>
</p:tagLst>
</file>

<file path=ppt/tags/tag9.xml><?xml version="1.0" encoding="utf-8"?>
<p:tagLst xmlns:p="http://schemas.openxmlformats.org/presentationml/2006/main">
  <p:tag name="KSO_WM_TAG_VERSION" val="1.0"/>
  <p:tag name="KSO_WM_TEMPLATE_CATEGORY" val="diagram"/>
  <p:tag name="KSO_WM_TEMPLATE_INDEX" val="419"/>
  <p:tag name="KSO_WM_UNIT_TYPE" val="l_h_f"/>
  <p:tag name="KSO_WM_UNIT_INDEX" val="1_2_1"/>
  <p:tag name="KSO_WM_UNIT_ID" val="256*l_h_f*1_2_1"/>
  <p:tag name="KSO_WM_UNIT_CLEAR" val="1"/>
  <p:tag name="KSO_WM_UNIT_LAYERLEVEL" val="1_1_1"/>
  <p:tag name="KSO_WM_UNIT_VALUE" val="20"/>
  <p:tag name="KSO_WM_UNIT_HIGHLIGHT" val="0"/>
  <p:tag name="KSO_WM_UNIT_COMPATIBLE" val="0"/>
  <p:tag name="KSO_WM_BEAUTIFY_FLAG" val="#wm#"/>
  <p:tag name="KSO_WM_UNIT_PRESET_TEXT_INDEX" val="4"/>
  <p:tag name="KSO_WM_UNIT_PRESET_TEXT_LEN" val="40"/>
  <p:tag name="KSO_WM_DIAGRAM_GROUP_CODE" val="l1-1"/>
</p:tagLst>
</file>

<file path=ppt/theme/theme1.xml><?xml version="1.0" encoding="utf-8"?>
<a:theme xmlns:a="http://schemas.openxmlformats.org/drawingml/2006/main" name="林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2586</Words>
  <Application>WPS 演示</Application>
  <PresentationFormat>宽屏</PresentationFormat>
  <Paragraphs>266</Paragraphs>
  <Slides>25</Slides>
  <Notes>0</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0</vt:i4>
      </vt:variant>
      <vt:variant>
        <vt:lpstr>幻灯片标题</vt:lpstr>
      </vt:variant>
      <vt:variant>
        <vt:i4>25</vt:i4>
      </vt:variant>
    </vt:vector>
  </HeadingPairs>
  <TitlesOfParts>
    <vt:vector size="44" baseType="lpstr">
      <vt:lpstr>Arial</vt:lpstr>
      <vt:lpstr>宋体</vt:lpstr>
      <vt:lpstr>Wingdings</vt:lpstr>
      <vt:lpstr>黑体</vt:lpstr>
      <vt:lpstr>Arial Unicode MS</vt:lpstr>
      <vt:lpstr>华文细黑</vt:lpstr>
      <vt:lpstr>Constantia</vt:lpstr>
      <vt:lpstr>Wingdings</vt:lpstr>
      <vt:lpstr>楷体_GB2312</vt:lpstr>
      <vt:lpstr>新宋体</vt:lpstr>
      <vt:lpstr>微软雅黑</vt:lpstr>
      <vt:lpstr>Calibri</vt:lpstr>
      <vt:lpstr>Calibri Light</vt:lpstr>
      <vt:lpstr>Wingdings 2</vt:lpstr>
      <vt:lpstr>(使用中文字体)</vt:lpstr>
      <vt:lpstr>Segoe Print</vt:lpstr>
      <vt:lpstr>幼圆</vt:lpstr>
      <vt:lpstr>Times New Roman</vt:lpstr>
      <vt:lpstr>林山</vt:lpstr>
      <vt:lpstr>软件测试基础</vt:lpstr>
      <vt:lpstr>PowerPoint 演示文稿</vt:lpstr>
      <vt:lpstr>软件产品</vt:lpstr>
      <vt:lpstr>软件产品由哪些构成</vt:lpstr>
      <vt:lpstr>为什么要开发软件</vt:lpstr>
      <vt:lpstr>软件工程</vt:lpstr>
      <vt:lpstr>为什么会有软件工程？</vt:lpstr>
      <vt:lpstr>软件工程是什么</vt:lpstr>
      <vt:lpstr>软件开发过程</vt:lpstr>
      <vt:lpstr>“软件开发过程”是什么？</vt:lpstr>
      <vt:lpstr>开发过程常见的几种模型</vt:lpstr>
      <vt:lpstr>开发过程常见模型--瀑布</vt:lpstr>
      <vt:lpstr>瀑布模型</vt:lpstr>
      <vt:lpstr>瀑布模型的特点</vt:lpstr>
      <vt:lpstr>瀑布模型的优缺点</vt:lpstr>
      <vt:lpstr>V模型–瀑布模型的变型</vt:lpstr>
      <vt:lpstr>W模型– V模型的升级版</vt:lpstr>
      <vt:lpstr>迭代式开发(重要)</vt:lpstr>
      <vt:lpstr>迭代式开发</vt:lpstr>
      <vt:lpstr>敏捷开发</vt:lpstr>
      <vt:lpstr>软件开发过程模型的目的</vt:lpstr>
      <vt:lpstr>软件生命周期</vt:lpstr>
      <vt:lpstr>软件项目成员</vt:lpstr>
      <vt:lpstr>软件研发流程（重要）</vt:lpstr>
      <vt:lpstr>练习题</vt:lpstr>
    </vt:vector>
  </TitlesOfParts>
  <Company>a</Company>
  <LinksUpToDate>false</LinksUpToDate>
  <SharedDoc>false</SharedDoc>
  <HyperlinksChanged>false</HyperlinksChanged>
  <AppVersion>14.0000</AppVersion>
  <Manager>新研科技</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新研科技</dc:title>
  <dc:creator>Administrator</dc:creator>
  <cp:lastModifiedBy>cookie</cp:lastModifiedBy>
  <cp:revision>28</cp:revision>
  <dcterms:created xsi:type="dcterms:W3CDTF">2018-02-01T07:53:00Z</dcterms:created>
  <dcterms:modified xsi:type="dcterms:W3CDTF">2019-07-13T01:04:21Z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2052-11.1.0.8888</vt:lpwstr>
  </property>
</Properties>
</file>