
<file path=[Content_Types].xml><?xml version="1.0" encoding="utf-8"?>
<Types xmlns="http://schemas.openxmlformats.org/package/2006/content-types">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70" r:id="rId4"/>
    <p:sldId id="271" r:id="rId5"/>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323" r:id="rId20"/>
    <p:sldId id="286" r:id="rId21"/>
    <p:sldId id="287" r:id="rId22"/>
    <p:sldId id="324" r:id="rId23"/>
    <p:sldId id="289" r:id="rId24"/>
    <p:sldId id="290" r:id="rId25"/>
    <p:sldId id="325"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26"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A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en-US" b="1" dirty="0" smtClean="0"/>
              <a:t>　　</a:t>
            </a:r>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latin typeface="楷体_GB2312" pitchFamily="49" charset="-122"/>
                <a:ea typeface="楷体_GB2312" pitchFamily="49" charset="-122"/>
              </a:rPr>
              <a:t>要让全世界都接受和使用</a:t>
            </a:r>
            <a:r>
              <a:rPr lang="en-US" altLang="zh-CN" sz="1200" dirty="0" smtClean="0">
                <a:latin typeface="楷体_GB2312" pitchFamily="49" charset="-122"/>
                <a:ea typeface="楷体_GB2312" pitchFamily="49" charset="-122"/>
              </a:rPr>
              <a:t>ISO 9000</a:t>
            </a:r>
            <a:r>
              <a:rPr lang="zh-CN" altLang="en-US" sz="1200" dirty="0" smtClean="0">
                <a:latin typeface="楷体_GB2312" pitchFamily="49" charset="-122"/>
                <a:ea typeface="楷体_GB2312" pitchFamily="49" charset="-122"/>
              </a:rPr>
              <a:t>族标准，为提高组织的运作能力提供有效的方法，增进国际贸易，促进全球的繁荣和发展，使任何机构和个人，可以有信心让世界各地得到任何期望的产品，以及将自己的产品顺利销到世界各地</a:t>
            </a:r>
            <a:r>
              <a:rPr lang="zh-CN" altLang="en-US" sz="1200" dirty="0" smtClean="0">
                <a:latin typeface="Times New Roman" panose="02020603050405020304"/>
                <a:ea typeface="楷体_GB2312" pitchFamily="49" charset="-122"/>
              </a:rPr>
              <a:t>”</a:t>
            </a:r>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21391-8CFF-4A4C-AB73-F49A234A20C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01093-12A7-4971-AE5D-182785139FC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521532" y="2166002"/>
            <a:ext cx="11044777" cy="857399"/>
          </a:xfrm>
        </p:spPr>
        <p:txBody>
          <a:bodyPr>
            <a:normAutofit/>
          </a:bodyPr>
          <a:lstStyle/>
          <a:p>
            <a:r>
              <a:rPr lang="zh-CN" altLang="en-US" sz="4800" dirty="0">
                <a:ln w="18415" cmpd="sng">
                  <a:noFill/>
                  <a:prstDash val="solid"/>
                </a:ln>
                <a:solidFill>
                  <a:srgbClr val="00B050"/>
                </a:solidFill>
                <a:latin typeface="黑体" panose="02010609060101010101" pitchFamily="49" charset="-122"/>
                <a:ea typeface="黑体" panose="02010609060101010101" pitchFamily="49" charset="-122"/>
              </a:rPr>
              <a:t>软件测试分类与方法</a:t>
            </a:r>
            <a:endParaRPr lang="zh-CN" altLang="en-US" sz="4800" dirty="0">
              <a:ln w="18415" cmpd="sng">
                <a:noFill/>
                <a:prstDash val="solid"/>
              </a:ln>
              <a:solidFill>
                <a:srgbClr val="00B05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lnSpc>
                <a:spcPct val="100000"/>
              </a:lnSpc>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rPr>
              <a:t>可维护性</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385695" y="928370"/>
            <a:ext cx="7814945" cy="5579110"/>
          </a:xfrm>
        </p:spPr>
        <p:txBody>
          <a:bodyPr>
            <a:noAutofit/>
          </a:bodyPr>
          <a:lstStyle/>
          <a:p>
            <a:pPr>
              <a:buSzPct val="60000"/>
              <a:buNone/>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软件产品可被修改的能力，修改可能包括修正，改进或软件适应环境、需求和功能规格说明中的变化。</a:t>
            </a:r>
            <a:endParaRPr lang="en-US" altLang="zh-CN" sz="2400" dirty="0" smtClean="0">
              <a:latin typeface="+mn-ea"/>
            </a:endParaRPr>
          </a:p>
          <a:p>
            <a:pPr>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易分析性</a:t>
            </a:r>
            <a:endParaRPr lang="en-US" altLang="zh-CN" sz="2400" b="1" dirty="0" smtClean="0"/>
          </a:p>
          <a:p>
            <a:pPr>
              <a:buSzPct val="60000"/>
              <a:buNone/>
            </a:pPr>
            <a:r>
              <a:rPr lang="en-US" altLang="zh-CN" sz="2000" dirty="0" smtClean="0"/>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软件产品诊断软件中的缺陷或失效原因，以及判定待修改的部分的能力。</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易改变性</a:t>
            </a:r>
            <a:endParaRPr lang="en-US" altLang="zh-CN" sz="2400" b="1" dirty="0" smtClean="0"/>
          </a:p>
          <a:p>
            <a:pPr>
              <a:buSzPct val="60000"/>
              <a:buNone/>
            </a:pPr>
            <a:r>
              <a:rPr lang="en-US" altLang="zh-CN" sz="20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软件修改后可快速发布，快速投入生产的能力。</a:t>
            </a:r>
            <a:endParaRPr lang="zh-CN" altLang="en-US" sz="2000" dirty="0" smtClean="0">
              <a:latin typeface="+mn-ea"/>
            </a:endParaRPr>
          </a:p>
          <a:p>
            <a:pPr>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稳定性</a:t>
            </a:r>
            <a:endParaRPr lang="en-US" altLang="zh-CN" sz="2400" b="1" dirty="0" smtClean="0"/>
          </a:p>
          <a:p>
            <a:pPr>
              <a:buSzPct val="60000"/>
              <a:buNone/>
            </a:pPr>
            <a:r>
              <a:rPr lang="en-US" altLang="zh-CN" sz="20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软件避免由于软件修改而造成意外结果的能力。</a:t>
            </a:r>
            <a:endParaRPr lang="zh-CN" altLang="en-US" sz="2000" dirty="0" smtClean="0">
              <a:latin typeface="+mn-ea"/>
            </a:endParaRPr>
          </a:p>
          <a:p>
            <a:pPr>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易测试性</a:t>
            </a:r>
            <a:endParaRPr lang="en-US" altLang="zh-CN" sz="2400" b="1" dirty="0" smtClean="0"/>
          </a:p>
          <a:p>
            <a:pPr>
              <a:buSzPct val="60000"/>
              <a:buNone/>
            </a:pPr>
            <a:r>
              <a:rPr lang="en-US" altLang="zh-CN" sz="20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软件版本升级修改后被快速确认的能力。</a:t>
            </a:r>
            <a:endParaRPr lang="en-US" altLang="zh-CN" sz="2000" dirty="0" smtClean="0">
              <a:latin typeface="+mn-ea"/>
            </a:endParaRPr>
          </a:p>
          <a:p>
            <a:pPr>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维护性依从性</a:t>
            </a:r>
            <a:endParaRPr lang="en-US" altLang="zh-CN" sz="2400" b="1" dirty="0" smtClean="0"/>
          </a:p>
          <a:p>
            <a:pPr>
              <a:buNone/>
            </a:pPr>
            <a:r>
              <a:rPr lang="en-US" altLang="zh-CN" sz="2000" dirty="0" smtClean="0"/>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软件产品依附与同维护性相关的标准或约定的能力。</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SzPct val="60000"/>
              <a:buNone/>
            </a:pP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lnSpc>
                <a:spcPct val="100000"/>
              </a:lnSpc>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rPr>
              <a:t>可移植性</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529800" y="1360718"/>
            <a:ext cx="7382624" cy="4588562"/>
          </a:xfrm>
        </p:spPr>
        <p:txBody>
          <a:bodyPr>
            <a:noAutofit/>
          </a:bodyPr>
          <a:lstStyle/>
          <a:p>
            <a:pPr>
              <a:buSzPct val="60000"/>
              <a:buNone/>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软件产品从一种环境迁移到另一种环境的能力。</a:t>
            </a:r>
            <a:endParaRPr lang="en-US" altLang="zh-CN" sz="2400" dirty="0" smtClean="0">
              <a:latin typeface="+mn-ea"/>
            </a:endParaRPr>
          </a:p>
          <a:p>
            <a:pPr>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易安装性</a:t>
            </a:r>
            <a:endParaRPr lang="en-US" altLang="zh-CN" sz="2400" b="1" dirty="0" smtClean="0">
              <a:latin typeface="+mn-ea"/>
            </a:endParaRPr>
          </a:p>
          <a:p>
            <a:pPr>
              <a:buSzPct val="60000"/>
              <a:buNone/>
            </a:pPr>
            <a:r>
              <a:rPr lang="en-US" altLang="zh-CN" sz="20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软件在指定环境中被快速安装的能力。</a:t>
            </a:r>
            <a:endParaRPr lang="en-US" sz="2000" dirty="0" smtClean="0">
              <a:latin typeface="+mn-ea"/>
            </a:endParaRPr>
          </a:p>
          <a:p>
            <a:pPr>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共存性</a:t>
            </a:r>
            <a:endParaRPr lang="en-US" altLang="zh-CN" sz="2400" b="1" dirty="0" smtClean="0">
              <a:latin typeface="+mn-ea"/>
            </a:endParaRPr>
          </a:p>
          <a:p>
            <a:pPr>
              <a:buSzPct val="60000"/>
              <a:buNone/>
            </a:pPr>
            <a:r>
              <a:rPr lang="en-US" altLang="zh-CN" sz="20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软件在同一环境下同与其他软件共存的能力。</a:t>
            </a:r>
            <a:endParaRPr lang="zh-CN" altLang="en-US" sz="2000" dirty="0" smtClean="0">
              <a:latin typeface="+mn-ea"/>
            </a:endParaRPr>
          </a:p>
          <a:p>
            <a:pPr>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易替换性</a:t>
            </a:r>
            <a:endParaRPr lang="en-US" altLang="zh-CN" sz="2400" b="1" dirty="0" smtClean="0">
              <a:latin typeface="+mn-ea"/>
            </a:endParaRPr>
          </a:p>
          <a:p>
            <a:pPr>
              <a:buSzPct val="60000"/>
              <a:buNone/>
            </a:pPr>
            <a:r>
              <a:rPr lang="en-US" altLang="zh-CN" sz="20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软件在同一环境下，替代另一个相同用途的软件的能力。</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可移植性依从性</a:t>
            </a:r>
            <a:endParaRPr lang="en-US" altLang="zh-CN" sz="2400" b="1" dirty="0" smtClean="0">
              <a:latin typeface="+mn-ea"/>
            </a:endParaRPr>
          </a:p>
          <a:p>
            <a:pPr>
              <a:buSzPct val="60000"/>
              <a:buNone/>
            </a:pPr>
            <a:r>
              <a:rPr lang="en-US" altLang="zh-CN" sz="2000" dirty="0" smtClean="0"/>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软件产品依附与同可移植性相关的标准或约定的能力。</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lnSpc>
                <a:spcPct val="100000"/>
              </a:lnSpc>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rPr>
              <a:t>什么是质量保证</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313940" y="1700530"/>
            <a:ext cx="7892415" cy="4084320"/>
          </a:xfrm>
        </p:spPr>
        <p:txBody>
          <a:bodyPr/>
          <a:lstStyle/>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为保证产品和服务充分满足消费者要求的质量而进行的有计划、有组织的活动。</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endParaRPr lang="en-US" sz="2400" dirty="0" smtClean="0">
              <a:latin typeface="+mn-ea"/>
            </a:endParaRPr>
          </a:p>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软件研发过程中，通常定义了2个软件质量相关的角色：</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0" indent="0">
              <a:buNone/>
            </a:pP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lvl="1"/>
            <a:r>
              <a:rPr lang="en-US" altLang="zh-CN" sz="2400" b="1" dirty="0" smtClean="0">
                <a:solidFill>
                  <a:srgbClr val="FF0000"/>
                </a:solidFill>
              </a:rPr>
              <a:t>QA</a:t>
            </a:r>
            <a:r>
              <a:rPr lang="zh-CN" altLang="en-US" sz="2400" b="1" dirty="0" smtClean="0">
                <a:solidFill>
                  <a:srgbClr val="FF0000"/>
                </a:solidFill>
              </a:rPr>
              <a:t>即英文</a:t>
            </a:r>
            <a:r>
              <a:rPr lang="en-US" altLang="zh-CN" sz="2400" b="1" dirty="0" smtClean="0">
                <a:solidFill>
                  <a:srgbClr val="FF0000"/>
                </a:solidFill>
              </a:rPr>
              <a:t>QUALITY ASSURANCE </a:t>
            </a:r>
            <a:r>
              <a:rPr lang="zh-CN" altLang="en-US" sz="2400" b="1" dirty="0" smtClean="0">
                <a:solidFill>
                  <a:srgbClr val="FF0000"/>
                </a:solidFill>
              </a:rPr>
              <a:t>的简称，即质量保证 </a:t>
            </a:r>
            <a:endParaRPr lang="zh-CN" altLang="en-US" sz="2400" b="1" dirty="0" smtClean="0">
              <a:solidFill>
                <a:srgbClr val="FF0000"/>
              </a:solidFill>
            </a:endParaRPr>
          </a:p>
          <a:p>
            <a:pPr lvl="1"/>
            <a:r>
              <a:rPr lang="en-US" altLang="zh-CN" sz="2400" b="1" dirty="0" smtClean="0">
                <a:solidFill>
                  <a:srgbClr val="FF0000"/>
                </a:solidFill>
              </a:rPr>
              <a:t>QC</a:t>
            </a:r>
            <a:r>
              <a:rPr lang="zh-CN" altLang="en-US" sz="2400" b="1" dirty="0" smtClean="0">
                <a:solidFill>
                  <a:srgbClr val="FF0000"/>
                </a:solidFill>
              </a:rPr>
              <a:t>即英文</a:t>
            </a:r>
            <a:r>
              <a:rPr lang="en-US" altLang="zh-CN" sz="2400" b="1" dirty="0" smtClean="0">
                <a:solidFill>
                  <a:srgbClr val="FF0000"/>
                </a:solidFill>
              </a:rPr>
              <a:t>QUALITY CONTROL</a:t>
            </a:r>
            <a:r>
              <a:rPr lang="zh-CN" altLang="en-US" sz="2400" b="1" dirty="0" smtClean="0">
                <a:solidFill>
                  <a:srgbClr val="FF0000"/>
                </a:solidFill>
              </a:rPr>
              <a:t>的简称，即质量控制 </a:t>
            </a:r>
            <a:endParaRPr lang="zh-CN" altLang="en-US" sz="2400" b="1" dirty="0" smtClean="0">
              <a:solidFill>
                <a:srgbClr val="FF0000"/>
              </a:solidFill>
            </a:endParaRPr>
          </a:p>
          <a:p>
            <a:pPr marL="0" indent="0">
              <a:buNone/>
            </a:pP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lnSpc>
                <a:spcPct val="100000"/>
              </a:lnSpc>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rPr>
              <a:t>QC与QA的区别</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313776" y="1628800"/>
            <a:ext cx="7526640" cy="3940490"/>
          </a:xfrm>
        </p:spPr>
        <p:txBody>
          <a:bodyPr>
            <a:normAutofit/>
          </a:bodyPr>
          <a:lstStyle/>
          <a:p>
            <a:pPr marL="0" lvl="1" indent="0">
              <a:buFont typeface="Wingdings" panose="05000000000000000000" pitchFamily="2" charset="2"/>
              <a:buNone/>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QC和QA的主要区别：前者是保证产品质量符合规定,后者是建立体系并确保体系按要求运作,以提供内外部的信任。</a:t>
            </a:r>
            <a:endParaRPr lang="en-US" altLang="zh-CN" sz="2400" b="1" dirty="0" smtClean="0">
              <a:latin typeface="+mn-ea"/>
            </a:endParaRPr>
          </a:p>
          <a:p>
            <a:pPr marL="0" lvl="1">
              <a:buFont typeface="Wingdings" panose="05000000000000000000" pitchFamily="2" charset="2"/>
              <a:buChar char="p"/>
            </a:pPr>
            <a:endParaRPr lang="en-US" altLang="zh-CN" sz="2400" dirty="0" smtClean="0">
              <a:latin typeface="+mn-ea"/>
            </a:endParaRPr>
          </a:p>
          <a:p>
            <a:pPr marL="0" lvl="1">
              <a:buFont typeface="Wingdings" panose="05000000000000000000" pitchFamily="2" charset="2"/>
              <a:buChar char="p"/>
            </a:pPr>
            <a:endParaRPr lang="en-US" altLang="zh-CN" sz="2400" dirty="0" smtClean="0">
              <a:latin typeface="+mn-ea"/>
            </a:endParaRPr>
          </a:p>
          <a:p>
            <a:pPr marL="114300" lvl="1" indent="-342900">
              <a:buFont typeface="Wingdings" panose="05000000000000000000" charset="0"/>
              <a:buChar char=""/>
            </a:pPr>
            <a:r>
              <a:rPr lang="en-US" altLang="zh-CN" sz="2400" dirty="0" smtClean="0">
                <a:solidFill>
                  <a:srgbClr val="FF0000"/>
                </a:solidFill>
                <a:latin typeface="+mn-ea"/>
              </a:rPr>
              <a:t>QC</a:t>
            </a:r>
            <a:r>
              <a:rPr lang="zh-CN" altLang="en-US" sz="2400" dirty="0" smtClean="0">
                <a:solidFill>
                  <a:srgbClr val="FF0000"/>
                </a:solidFill>
                <a:latin typeface="+mn-ea"/>
              </a:rPr>
              <a:t>就是测试人员</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，职责是尽可能早地发现软件的缺陷，并确保缺陷得到修复（有些企业里，测试人员被称为SQA）。</a:t>
            </a:r>
            <a:endParaRPr lang="en-US" altLang="zh-CN" sz="2400" dirty="0" smtClean="0">
              <a:latin typeface="+mn-ea"/>
            </a:endParaRPr>
          </a:p>
          <a:p>
            <a:pPr marL="114300" lvl="1" indent="-342900">
              <a:buFont typeface="Wingdings" panose="05000000000000000000" charset="0"/>
              <a:buChar char=""/>
            </a:pPr>
            <a:endParaRPr lang="en-US" altLang="zh-CN" sz="2400" dirty="0" smtClean="0">
              <a:latin typeface="+mn-ea"/>
            </a:endParaRPr>
          </a:p>
          <a:p>
            <a:pPr marL="114300" lvl="1" indent="-342900">
              <a:buFont typeface="Wingdings" panose="05000000000000000000" charset="0"/>
              <a:buChar char=""/>
            </a:pPr>
            <a:r>
              <a:rPr lang="en-US" altLang="zh-CN" sz="2400" dirty="0" smtClean="0">
                <a:solidFill>
                  <a:srgbClr val="FF0000"/>
                </a:solidFill>
                <a:latin typeface="+mn-ea"/>
              </a:rPr>
              <a:t>QA</a:t>
            </a:r>
            <a:r>
              <a:rPr lang="zh-CN" altLang="en-US" sz="2400" dirty="0" smtClean="0">
                <a:solidFill>
                  <a:srgbClr val="FF0000"/>
                </a:solidFill>
                <a:latin typeface="+mn-ea"/>
              </a:rPr>
              <a:t>是流程的监督者</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，职责是创建和执行 改进软件开发过程，并防止软件缺陷发生的标准和方法。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endParaRPr lang="zh-CN" alt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lnSpc>
                <a:spcPct val="100000"/>
              </a:lnSpc>
            </a:pPr>
            <a:r>
              <a:rPr lang="zh-CN" altLang="en-US" sz="3200" dirty="0">
                <a:ln w="18415" cmpd="sng">
                  <a:noFill/>
                  <a:prstDash val="solid"/>
                </a:ln>
                <a:solidFill>
                  <a:srgbClr val="00B050"/>
                </a:solidFill>
                <a:latin typeface="Arial" panose="020B0604020202020204" pitchFamily="34" charset="0"/>
                <a:ea typeface="黑体" panose="02010609060101010101" pitchFamily="49" charset="-122"/>
              </a:rPr>
              <a:t>ISO</a:t>
            </a: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rPr>
              <a:t>与</a:t>
            </a:r>
            <a:r>
              <a:rPr lang="zh-CN" altLang="en-US" sz="3200" dirty="0">
                <a:ln w="18415" cmpd="sng">
                  <a:noFill/>
                  <a:prstDash val="solid"/>
                </a:ln>
                <a:solidFill>
                  <a:srgbClr val="00B050"/>
                </a:solidFill>
                <a:latin typeface="Arial" panose="020B0604020202020204" pitchFamily="34" charset="0"/>
                <a:ea typeface="黑体" panose="02010609060101010101" pitchFamily="49" charset="-122"/>
              </a:rPr>
              <a:t>ISO</a:t>
            </a: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rPr>
              <a:t>9000标准的产生</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981200" y="1619011"/>
            <a:ext cx="8229600" cy="4186253"/>
          </a:xfrm>
        </p:spPr>
        <p:txBody>
          <a:bodyPr/>
          <a:lstStyle/>
          <a:p>
            <a:pPr>
              <a:lnSpc>
                <a:spcPct val="110000"/>
              </a:lnSpc>
              <a:buClr>
                <a:srgbClr val="FF3300"/>
              </a:buClr>
              <a:buNone/>
            </a:pPr>
            <a:r>
              <a:rPr kumimoji="1" lang="en-US" altLang="zh-CN" sz="2400" dirty="0" smtClean="0"/>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 </a:t>
            </a:r>
            <a:r>
              <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rPr>
              <a:t>ISO</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：国际标准化组织</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lnSpc>
                <a:spcPct val="110000"/>
              </a:lnSpc>
              <a:buClr>
                <a:srgbClr val="FF3300"/>
              </a:buClr>
              <a:buNone/>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    </a:t>
            </a:r>
            <a:r>
              <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rPr>
              <a:t>ISO</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9000：国家质量管理体系标准</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lnSpc>
                <a:spcPct val="110000"/>
              </a:lnSpc>
              <a:buClr>
                <a:srgbClr val="FF3300"/>
              </a:buClr>
              <a:buNone/>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    1987年发布</a:t>
            </a:r>
            <a:r>
              <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rPr>
              <a:t>ISO</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 9000标准</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lnSpc>
                <a:spcPct val="110000"/>
              </a:lnSpc>
              <a:buClr>
                <a:srgbClr val="FF3300"/>
              </a:buClr>
              <a:buNone/>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    1959年美国国防部发布</a:t>
            </a:r>
            <a:r>
              <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rPr>
              <a:t>MIL-Q</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-9858</a:t>
            </a:r>
            <a:r>
              <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rPr>
              <a:t>A</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《质量大纲要求》和</a:t>
            </a:r>
            <a:r>
              <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rPr>
              <a:t>MIL-Q</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-45208</a:t>
            </a:r>
            <a:r>
              <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rPr>
              <a:t>A</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《检验系统要求》</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None/>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        — 从军品到民品</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None/>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        — 从美国到其他国家</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None/>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        — 从国家标准到国际标准</a:t>
            </a:r>
            <a:r>
              <a:rPr lang="zh-CN" altLang="en-US" sz="2400" dirty="0" smtClean="0"/>
              <a:t> </a:t>
            </a:r>
            <a:endParaRPr lang="zh-CN" altLang="en-US" sz="2400" dirty="0" smtClean="0"/>
          </a:p>
          <a:p>
            <a:pPr>
              <a:buNone/>
            </a:pPr>
            <a:endParaRPr kumimoji="1" lang="zh-CN" altLang="en-US" b="1" dirty="0" smtClean="0"/>
          </a:p>
          <a:p>
            <a:pPr>
              <a:buFont typeface="Wingdings" panose="05000000000000000000" pitchFamily="2" charset="2"/>
              <a:buChar char="l"/>
            </a:pPr>
            <a:endParaRPr lang="zh-CN" altLang="en-US" dirty="0"/>
          </a:p>
        </p:txBody>
      </p:sp>
      <p:pic>
        <p:nvPicPr>
          <p:cNvPr id="12" name="Picture 5" descr="BD06662_"/>
          <p:cNvPicPr>
            <a:picLocks noChangeAspect="1" noChangeArrowheads="1"/>
          </p:cNvPicPr>
          <p:nvPr/>
        </p:nvPicPr>
        <p:blipFill>
          <a:blip r:embed="rId1" cstate="print"/>
          <a:srcRect/>
          <a:stretch>
            <a:fillRect/>
          </a:stretch>
        </p:blipFill>
        <p:spPr>
          <a:xfrm>
            <a:off x="7453322" y="3714752"/>
            <a:ext cx="2541587" cy="239077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ln w="18415" cmpd="sng">
                  <a:noFill/>
                  <a:prstDash val="solid"/>
                </a:ln>
                <a:solidFill>
                  <a:srgbClr val="00B050"/>
                </a:solidFill>
                <a:latin typeface="Arial" panose="020B0604020202020204" pitchFamily="34" charset="0"/>
                <a:ea typeface="黑体" panose="02010609060101010101" pitchFamily="49" charset="-122"/>
              </a:rPr>
              <a:t>CMMI</a:t>
            </a: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rPr>
              <a:t>是什么？</a:t>
            </a:r>
            <a:endParaRPr lang="zh-CN" altLang="en-US" dirty="0"/>
          </a:p>
        </p:txBody>
      </p:sp>
      <p:sp>
        <p:nvSpPr>
          <p:cNvPr id="3" name="内容占位符 2"/>
          <p:cNvSpPr>
            <a:spLocks noGrp="1"/>
          </p:cNvSpPr>
          <p:nvPr>
            <p:ph idx="1"/>
          </p:nvPr>
        </p:nvSpPr>
        <p:spPr>
          <a:xfrm>
            <a:off x="2169760" y="1648750"/>
            <a:ext cx="7886680" cy="4300530"/>
          </a:xfrm>
        </p:spPr>
        <p:txBody>
          <a:bodyPr/>
          <a:lstStyle/>
          <a:p>
            <a:pPr>
              <a:lnSpc>
                <a:spcPct val="90000"/>
              </a:lnSpc>
            </a:pPr>
            <a:r>
              <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rPr>
              <a:t>Capability Maturity Model Integration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(能力成熟度模型综合)</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lnSpc>
                <a:spcPct val="90000"/>
              </a:lnSpc>
            </a:pP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lnSpc>
                <a:spcPct val="90000"/>
              </a:lnSpc>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该模型提供一套可供公众使用的准则；这些准则描述那些成功地实施了过程改进的组织的特性。</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lnSpc>
                <a:spcPct val="90000"/>
              </a:lnSpc>
              <a:buNone/>
            </a:pP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lnSpc>
                <a:spcPct val="90000"/>
              </a:lnSpc>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该模型用“软件能力成熟度”来衡量这种软件综合能力</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lnSpc>
                <a:spcPct val="90000"/>
              </a:lnSpc>
            </a:pP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lnSpc>
                <a:spcPct val="90000"/>
              </a:lnSpc>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目的：其目的是帮助软件企业对软件工程过程进行管理和改进，增强开发与改进能力，从而能按时地、不超预算地开发出高质量的软件</a:t>
            </a:r>
            <a:endParaRPr lang="zh-CN" altLang="en-US" sz="2400" dirty="0" smtClean="0"/>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lnSpc>
                <a:spcPct val="100000"/>
              </a:lnSpc>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rPr>
              <a:t>综合应用</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639616" y="1936782"/>
            <a:ext cx="6912768" cy="3724466"/>
          </a:xfrm>
        </p:spPr>
        <p:txBody>
          <a:bodyPr/>
          <a:lstStyle/>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面试过程中，面试官随机问：</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lvl="1">
              <a:buNone/>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纸杯、电梯、门、笔怎么测？</a:t>
            </a:r>
            <a:endParaRPr lang="en-US" altLang="zh-CN" dirty="0" smtClean="0"/>
          </a:p>
          <a:p>
            <a:pPr lvl="1">
              <a:buNone/>
            </a:pPr>
            <a:endParaRPr lang="en-US" altLang="zh-CN" dirty="0" smtClean="0"/>
          </a:p>
          <a:p>
            <a:r>
              <a:rPr lang="zh-CN" altLang="en-US" b="1" dirty="0" smtClean="0">
                <a:solidFill>
                  <a:srgbClr val="FF0000"/>
                </a:solidFill>
              </a:rPr>
              <a:t>请针对纸杯进行一个全面讨论</a:t>
            </a:r>
            <a:r>
              <a:rPr lang="en-US" altLang="zh-CN" b="1" dirty="0" smtClean="0">
                <a:solidFill>
                  <a:srgbClr val="FF0000"/>
                </a:solidFill>
              </a:rPr>
              <a:t>	</a:t>
            </a:r>
            <a:endParaRPr lang="zh-CN" altLang="en-US" b="1" dirty="0" smtClean="0">
              <a:solidFill>
                <a:srgbClr val="FF0000"/>
              </a:solidFill>
            </a:endParaRPr>
          </a:p>
          <a:p>
            <a:pPr lvl="1">
              <a:buNone/>
            </a:pP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9496" y="147876"/>
            <a:ext cx="6192688" cy="583565"/>
          </a:xfrm>
          <a:prstGeom prst="rect">
            <a:avLst/>
          </a:prstGeom>
          <a:noFill/>
        </p:spPr>
        <p:txBody>
          <a:bodyPr wrap="square" rtlCol="0">
            <a:spAutoFit/>
          </a:bodyPr>
          <a:lstStyle/>
          <a:p>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目录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
        <p:nvSpPr>
          <p:cNvPr id="3" name="文本框 2"/>
          <p:cNvSpPr txBox="1"/>
          <p:nvPr/>
        </p:nvSpPr>
        <p:spPr>
          <a:xfrm>
            <a:off x="2625090" y="1819275"/>
            <a:ext cx="6053455" cy="2553335"/>
          </a:xfrm>
          <a:prstGeom prst="rect">
            <a:avLst/>
          </a:prstGeom>
          <a:noFill/>
        </p:spPr>
        <p:txBody>
          <a:bodyPr wrap="square" rtlCol="0">
            <a:spAutoFit/>
          </a:bodyPr>
          <a:p>
            <a:pPr marL="285750" indent="-285750">
              <a:buFont typeface="Wingdings" panose="05000000000000000000" charset="0"/>
              <a:buChar char=""/>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软件测试质量</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a:p>
            <a:pPr marL="285750" indent="-285750">
              <a:buFont typeface="Wingdings" panose="05000000000000000000" charset="0"/>
              <a:buChar char=""/>
            </a:pPr>
            <a:r>
              <a:rPr lang="zh-CN" altLang="en-US" sz="3200" dirty="0">
                <a:ln w="18415" cmpd="sng">
                  <a:noFill/>
                  <a:prstDash val="solid"/>
                </a:ln>
                <a:solidFill>
                  <a:srgbClr val="FF0000"/>
                </a:solidFill>
                <a:latin typeface="黑体" panose="02010609060101010101" pitchFamily="49" charset="-122"/>
                <a:ea typeface="黑体" panose="02010609060101010101" pitchFamily="49" charset="-122"/>
                <a:cs typeface="+mj-cs"/>
              </a:rPr>
              <a:t>软件测试概念</a:t>
            </a:r>
            <a:endParaRPr lang="zh-CN" altLang="en-US" sz="3200" dirty="0">
              <a:ln w="18415" cmpd="sng">
                <a:noFill/>
                <a:prstDash val="solid"/>
              </a:ln>
              <a:solidFill>
                <a:srgbClr val="FF0000"/>
              </a:solidFill>
              <a:latin typeface="黑体" panose="02010609060101010101" pitchFamily="49" charset="-122"/>
              <a:ea typeface="黑体" panose="02010609060101010101" pitchFamily="49" charset="-122"/>
              <a:cs typeface="+mj-cs"/>
            </a:endParaRPr>
          </a:p>
          <a:p>
            <a:pPr marL="285750" indent="-285750">
              <a:buFont typeface="Wingdings" panose="05000000000000000000" charset="0"/>
              <a:buChar char=""/>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软件测试原则</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a:p>
            <a:pPr marL="285750" indent="-285750">
              <a:buFont typeface="Wingdings" panose="05000000000000000000" charset="0"/>
              <a:buChar char=""/>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软件测试分类</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a:p>
            <a:pPr marL="285750" indent="-285750">
              <a:buFont typeface="Wingdings" panose="05000000000000000000" charset="0"/>
              <a:buChar char=""/>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软件测试方法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p:txBody>
          <a:bodyPr/>
          <a:lstStyle/>
          <a:p>
            <a:pPr algn="l">
              <a:lnSpc>
                <a:spcPct val="100000"/>
              </a:lnSpc>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rPr>
              <a:t>为什么需要软件测试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endParaRPr>
          </a:p>
        </p:txBody>
      </p:sp>
      <p:pic>
        <p:nvPicPr>
          <p:cNvPr id="8195" name="图片 3" descr="58c3acb7f6c439e731add1de.jpg"/>
          <p:cNvPicPr>
            <a:picLocks noChangeAspect="1"/>
          </p:cNvPicPr>
          <p:nvPr/>
        </p:nvPicPr>
        <p:blipFill>
          <a:blip r:embed="rId1" cstate="print"/>
          <a:srcRect/>
          <a:stretch>
            <a:fillRect/>
          </a:stretch>
        </p:blipFill>
        <p:spPr bwMode="auto">
          <a:xfrm>
            <a:off x="8126095" y="784860"/>
            <a:ext cx="2209165" cy="1503045"/>
          </a:xfrm>
          <a:prstGeom prst="rect">
            <a:avLst/>
          </a:prstGeom>
          <a:noFill/>
          <a:ln w="9525">
            <a:noFill/>
            <a:miter lim="800000"/>
            <a:headEnd/>
            <a:tailEnd/>
          </a:ln>
        </p:spPr>
      </p:pic>
      <p:sp>
        <p:nvSpPr>
          <p:cNvPr id="5" name="TextBox 4"/>
          <p:cNvSpPr txBox="1"/>
          <p:nvPr/>
        </p:nvSpPr>
        <p:spPr>
          <a:xfrm>
            <a:off x="1919536" y="1169457"/>
            <a:ext cx="5976664" cy="1630045"/>
          </a:xfrm>
          <a:prstGeom prst="rect">
            <a:avLst/>
          </a:prstGeom>
          <a:noFill/>
        </p:spPr>
        <p:txBody>
          <a:bodyPr wrap="square">
            <a:spAutoFit/>
          </a:bodyPr>
          <a:lstStyle/>
          <a:p>
            <a:pPr>
              <a:buFont typeface="Wingdings" panose="05000000000000000000" pitchFamily="2" charset="2"/>
              <a:buChar char="p"/>
              <a:defRPr/>
            </a:pPr>
            <a:r>
              <a:rPr lang="zh-CN" altLang="en-US" sz="2000" b="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第一个</a:t>
            </a:r>
            <a:r>
              <a:rPr lang="zh-CN" altLang="en-US" sz="2000" b="0" dirty="0">
                <a:ln w="18415" cmpd="sng">
                  <a:noFill/>
                  <a:prstDash val="solid"/>
                </a:ln>
                <a:solidFill>
                  <a:srgbClr val="00B050"/>
                </a:solidFill>
                <a:latin typeface="Arial" panose="020B0604020202020204" pitchFamily="34" charset="0"/>
                <a:ea typeface="华文细黑" panose="02010600040101010101" pitchFamily="2" charset="-122"/>
                <a:cs typeface="+mj-cs"/>
              </a:rPr>
              <a:t>Bug</a:t>
            </a:r>
            <a:r>
              <a:rPr lang="zh-CN" altLang="en-US" sz="2000" b="0" dirty="0">
                <a:ln w="18415" cmpd="sng">
                  <a:noFill/>
                  <a:prstDash val="solid"/>
                </a:ln>
                <a:solidFill>
                  <a:srgbClr val="00B050"/>
                </a:solidFill>
                <a:latin typeface="华文细黑" panose="02010600040101010101" pitchFamily="2" charset="-122"/>
                <a:ea typeface="华文细黑" panose="02010600040101010101" pitchFamily="2" charset="-122"/>
                <a:cs typeface="+mj-cs"/>
              </a:rPr>
              <a:t>：1947年9月9日，正在哈佛大学测试 </a:t>
            </a:r>
            <a:r>
              <a:rPr lang="zh-CN" altLang="en-US" sz="2000" b="0" dirty="0">
                <a:ln w="18415" cmpd="sng">
                  <a:noFill/>
                  <a:prstDash val="solid"/>
                </a:ln>
                <a:solidFill>
                  <a:srgbClr val="00B050"/>
                </a:solidFill>
                <a:latin typeface="Arial" panose="020B0604020202020204" pitchFamily="34" charset="0"/>
                <a:ea typeface="华文细黑" panose="02010600040101010101" pitchFamily="2" charset="-122"/>
                <a:cs typeface="+mj-cs"/>
              </a:rPr>
              <a:t>Mark  II</a:t>
            </a:r>
            <a:r>
              <a:rPr lang="zh-CN" altLang="en-US" sz="2000" b="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型艾肯中继器计算机，在电板编号为70的中继器触点旁发现了一只飞蛾 。操作员把飞蛾贴在计算机日志上了，并记录下了</a:t>
            </a:r>
            <a:r>
              <a:rPr lang="zh-CN" altLang="en-US" sz="2000" b="0" dirty="0">
                <a:latin typeface="+mj-ea"/>
                <a:ea typeface="+mj-ea"/>
              </a:rPr>
              <a:t>“</a:t>
            </a:r>
            <a:r>
              <a:rPr lang="zh-CN" altLang="en-US" sz="2000" b="0" dirty="0">
                <a:solidFill>
                  <a:srgbClr val="FF0000"/>
                </a:solidFill>
                <a:latin typeface="+mj-ea"/>
                <a:ea typeface="+mj-ea"/>
              </a:rPr>
              <a:t>首个发现</a:t>
            </a:r>
            <a:r>
              <a:rPr lang="en-US" altLang="zh-CN" sz="2000" b="0" dirty="0">
                <a:solidFill>
                  <a:srgbClr val="FF0000"/>
                </a:solidFill>
                <a:latin typeface="Arial" panose="020B0604020202020204" pitchFamily="34" charset="0"/>
                <a:ea typeface="+mj-ea"/>
              </a:rPr>
              <a:t>Bug</a:t>
            </a:r>
            <a:r>
              <a:rPr lang="zh-CN" altLang="en-US" sz="2000" b="0" dirty="0">
                <a:solidFill>
                  <a:srgbClr val="FF0000"/>
                </a:solidFill>
                <a:latin typeface="+mj-ea"/>
                <a:ea typeface="+mj-ea"/>
              </a:rPr>
              <a:t>的实际案例</a:t>
            </a:r>
            <a:r>
              <a:rPr lang="zh-CN" altLang="en-US" sz="2000" b="0" dirty="0">
                <a:latin typeface="+mj-ea"/>
                <a:ea typeface="+mj-ea"/>
              </a:rPr>
              <a:t>”。</a:t>
            </a:r>
            <a:endParaRPr lang="zh-CN" altLang="en-US" sz="2000" b="0" dirty="0">
              <a:latin typeface="+mj-ea"/>
              <a:ea typeface="+mj-ea"/>
            </a:endParaRPr>
          </a:p>
        </p:txBody>
      </p:sp>
      <p:sp>
        <p:nvSpPr>
          <p:cNvPr id="6" name="TextBox 5"/>
          <p:cNvSpPr txBox="1"/>
          <p:nvPr/>
        </p:nvSpPr>
        <p:spPr>
          <a:xfrm>
            <a:off x="2063552" y="3205425"/>
            <a:ext cx="5832648" cy="1014730"/>
          </a:xfrm>
          <a:prstGeom prst="rect">
            <a:avLst/>
          </a:prstGeom>
          <a:noFill/>
        </p:spPr>
        <p:txBody>
          <a:bodyPr wrap="square">
            <a:spAutoFit/>
          </a:bodyPr>
          <a:lstStyle/>
          <a:p>
            <a:pPr marL="0" lvl="1">
              <a:buFont typeface="Wingdings" panose="05000000000000000000" pitchFamily="2" charset="2"/>
              <a:buChar char="p"/>
              <a:defRPr/>
            </a:pPr>
            <a:r>
              <a:rPr lang="zh-CN" altLang="en-US" sz="2000" b="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千年虫: 20世纪70年代，把４位数日期缩减为2位数，例如，1973-&gt;73,导致世界各地检查2000年兼容问题、解决2000年计算错误花费了</a:t>
            </a:r>
            <a:r>
              <a:rPr lang="zh-CN" altLang="en-US" sz="2000" b="0" dirty="0">
                <a:solidFill>
                  <a:srgbClr val="FF0000"/>
                </a:solidFill>
                <a:latin typeface="+mj-ea"/>
                <a:ea typeface="+mj-ea"/>
              </a:rPr>
              <a:t>数百亿美元</a:t>
            </a:r>
            <a:r>
              <a:rPr lang="en-US" altLang="zh-CN" sz="2000" b="0" dirty="0">
                <a:solidFill>
                  <a:srgbClr val="FF0000"/>
                </a:solidFill>
                <a:latin typeface="+mj-ea"/>
                <a:ea typeface="+mj-ea"/>
              </a:rPr>
              <a:t>!</a:t>
            </a:r>
            <a:endParaRPr lang="zh-CN" altLang="en-US" sz="2000" b="0" dirty="0">
              <a:solidFill>
                <a:srgbClr val="FF0000"/>
              </a:solidFill>
              <a:latin typeface="+mj-ea"/>
              <a:ea typeface="+mj-ea"/>
            </a:endParaRPr>
          </a:p>
        </p:txBody>
      </p:sp>
      <p:pic>
        <p:nvPicPr>
          <p:cNvPr id="8198" name="图片 6" descr="012.jpg"/>
          <p:cNvPicPr>
            <a:picLocks noChangeAspect="1"/>
          </p:cNvPicPr>
          <p:nvPr/>
        </p:nvPicPr>
        <p:blipFill>
          <a:blip r:embed="rId2" cstate="print"/>
          <a:srcRect/>
          <a:stretch>
            <a:fillRect/>
          </a:stretch>
        </p:blipFill>
        <p:spPr bwMode="auto">
          <a:xfrm>
            <a:off x="8125778" y="2799715"/>
            <a:ext cx="2357437" cy="1571625"/>
          </a:xfrm>
          <a:prstGeom prst="rect">
            <a:avLst/>
          </a:prstGeom>
          <a:noFill/>
          <a:ln w="9525">
            <a:noFill/>
            <a:miter lim="800000"/>
            <a:headEnd/>
            <a:tailEnd/>
          </a:ln>
        </p:spPr>
      </p:pic>
      <p:sp>
        <p:nvSpPr>
          <p:cNvPr id="10" name="TextBox 9"/>
          <p:cNvSpPr txBox="1"/>
          <p:nvPr/>
        </p:nvSpPr>
        <p:spPr>
          <a:xfrm>
            <a:off x="2063552" y="4769857"/>
            <a:ext cx="5760640" cy="1322070"/>
          </a:xfrm>
          <a:prstGeom prst="rect">
            <a:avLst/>
          </a:prstGeom>
          <a:noFill/>
        </p:spPr>
        <p:txBody>
          <a:bodyPr wrap="square">
            <a:spAutoFit/>
          </a:bodyPr>
          <a:lstStyle/>
          <a:p>
            <a:pPr>
              <a:buFont typeface="Wingdings" panose="05000000000000000000" pitchFamily="2" charset="2"/>
              <a:buChar char="p"/>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暴风影音：暴风影音“召回”全部软件曾引发六省断网事故，在2009年5月19日黑客攻击</a:t>
            </a:r>
            <a:r>
              <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rPr>
              <a:t>DNS</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域名服务器造成连锁反应，最终酿成南方六省断网事件。最终在6月19日推出全新版本。</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pic>
        <p:nvPicPr>
          <p:cNvPr id="3074" name="Picture 2" descr="https://ss2.bdstatic.com/70cFvnSh_Q1YnxGkpoWK1HF6hhy/it/u=2414141633,3064984153&amp;fm=27&amp;gp=0.jpg"/>
          <p:cNvPicPr>
            <a:picLocks noChangeAspect="1" noChangeArrowheads="1"/>
          </p:cNvPicPr>
          <p:nvPr/>
        </p:nvPicPr>
        <p:blipFill>
          <a:blip r:embed="rId3" cstate="print"/>
          <a:srcRect/>
          <a:stretch>
            <a:fillRect/>
          </a:stretch>
        </p:blipFill>
        <p:spPr bwMode="auto">
          <a:xfrm>
            <a:off x="8465820" y="4592320"/>
            <a:ext cx="1677670" cy="167767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8541" y="192579"/>
            <a:ext cx="8229600" cy="648072"/>
          </a:xfrm>
        </p:spPr>
        <p:txBody>
          <a:bodyPr/>
          <a:lstStyle/>
          <a:p>
            <a:pPr algn="l">
              <a:lnSpc>
                <a:spcPct val="100000"/>
              </a:lnSpc>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rPr>
              <a:t>软件测试目的与概念</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endParaRPr>
          </a:p>
        </p:txBody>
      </p:sp>
      <p:sp>
        <p:nvSpPr>
          <p:cNvPr id="5" name="内容占位符 2"/>
          <p:cNvSpPr txBox="1"/>
          <p:nvPr/>
        </p:nvSpPr>
        <p:spPr>
          <a:xfrm>
            <a:off x="2639616" y="1700808"/>
            <a:ext cx="7128792" cy="3662718"/>
          </a:xfrm>
          <a:prstGeom prst="rect">
            <a:avLst/>
          </a:prstGeom>
        </p:spPr>
        <p:txBody>
          <a:bodyPr vert="horz" lIns="91440" tIns="45720" rIns="91440" bIns="45720" rtlCol="0">
            <a:normAutofit lnSpcReduction="10000"/>
          </a:bodyPr>
          <a:lstStyle/>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概念：在规定的条件下对程序进行操作，以发现错误，对软件质量进行评估。</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目的：发现</a:t>
            </a:r>
            <a:r>
              <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rPr>
              <a:t>bug</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、提高质量、降低成本</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endParaRPr lang="en-US" altLang="zh-CN" sz="4000" b="1" dirty="0" smtClean="0">
              <a:latin typeface="+mn-ea"/>
            </a:endParaRPr>
          </a:p>
          <a:p>
            <a:pPr>
              <a:buNone/>
            </a:pPr>
            <a:endParaRPr lang="en-US" altLang="zh-CN" sz="4000" b="1" dirty="0" smtClean="0">
              <a:solidFill>
                <a:srgbClr val="FF0000"/>
              </a:solidFill>
              <a:latin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9496" y="147876"/>
            <a:ext cx="6192688" cy="583565"/>
          </a:xfrm>
          <a:prstGeom prst="rect">
            <a:avLst/>
          </a:prstGeom>
          <a:noFill/>
        </p:spPr>
        <p:txBody>
          <a:bodyPr wrap="square" rtlCol="0">
            <a:spAutoFit/>
          </a:bodyPr>
          <a:lstStyle/>
          <a:p>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目录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
        <p:nvSpPr>
          <p:cNvPr id="3" name="文本框 2"/>
          <p:cNvSpPr txBox="1"/>
          <p:nvPr/>
        </p:nvSpPr>
        <p:spPr>
          <a:xfrm>
            <a:off x="2625090" y="1819275"/>
            <a:ext cx="6053455" cy="2553335"/>
          </a:xfrm>
          <a:prstGeom prst="rect">
            <a:avLst/>
          </a:prstGeom>
          <a:noFill/>
        </p:spPr>
        <p:txBody>
          <a:bodyPr wrap="square" rtlCol="0">
            <a:spAutoFit/>
          </a:bodyPr>
          <a:p>
            <a:pPr marL="285750" indent="-285750">
              <a:buFont typeface="Wingdings" panose="05000000000000000000" charset="0"/>
              <a:buChar char=""/>
            </a:pPr>
            <a:r>
              <a:rPr lang="zh-CN" altLang="en-US" sz="3200" dirty="0">
                <a:ln w="18415" cmpd="sng">
                  <a:noFill/>
                  <a:prstDash val="solid"/>
                </a:ln>
                <a:solidFill>
                  <a:srgbClr val="FF0000"/>
                </a:solidFill>
                <a:latin typeface="黑体" panose="02010609060101010101" pitchFamily="49" charset="-122"/>
                <a:ea typeface="黑体" panose="02010609060101010101" pitchFamily="49" charset="-122"/>
                <a:cs typeface="+mj-cs"/>
              </a:rPr>
              <a:t>软件测试质量</a:t>
            </a:r>
            <a:endParaRPr lang="zh-CN" altLang="en-US" sz="3200" dirty="0">
              <a:ln w="18415" cmpd="sng">
                <a:noFill/>
                <a:prstDash val="solid"/>
              </a:ln>
              <a:solidFill>
                <a:srgbClr val="FF0000"/>
              </a:solidFill>
              <a:latin typeface="黑体" panose="02010609060101010101" pitchFamily="49" charset="-122"/>
              <a:ea typeface="黑体" panose="02010609060101010101" pitchFamily="49" charset="-122"/>
              <a:cs typeface="+mj-cs"/>
            </a:endParaRPr>
          </a:p>
          <a:p>
            <a:pPr marL="285750" indent="-285750">
              <a:buFont typeface="Wingdings" panose="05000000000000000000" charset="0"/>
              <a:buChar char=""/>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软件测试概念</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a:p>
            <a:pPr marL="285750" indent="-285750">
              <a:buFont typeface="Wingdings" panose="05000000000000000000" charset="0"/>
              <a:buChar char=""/>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软件测试原则</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a:p>
            <a:pPr marL="285750" indent="-285750">
              <a:buFont typeface="Wingdings" panose="05000000000000000000" charset="0"/>
              <a:buChar char=""/>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软件测试分类</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a:p>
            <a:pPr marL="285750" indent="-285750">
              <a:buFont typeface="Wingdings" panose="05000000000000000000" charset="0"/>
              <a:buChar char=""/>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软件测试方法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9496" y="147876"/>
            <a:ext cx="6192688" cy="583565"/>
          </a:xfrm>
          <a:prstGeom prst="rect">
            <a:avLst/>
          </a:prstGeom>
          <a:noFill/>
        </p:spPr>
        <p:txBody>
          <a:bodyPr wrap="square" rtlCol="0">
            <a:spAutoFit/>
          </a:bodyPr>
          <a:lstStyle/>
          <a:p>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目录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
        <p:nvSpPr>
          <p:cNvPr id="3" name="文本框 2"/>
          <p:cNvSpPr txBox="1"/>
          <p:nvPr/>
        </p:nvSpPr>
        <p:spPr>
          <a:xfrm>
            <a:off x="2625090" y="1819275"/>
            <a:ext cx="6053455" cy="2553335"/>
          </a:xfrm>
          <a:prstGeom prst="rect">
            <a:avLst/>
          </a:prstGeom>
          <a:noFill/>
        </p:spPr>
        <p:txBody>
          <a:bodyPr wrap="square" rtlCol="0">
            <a:spAutoFit/>
          </a:bodyPr>
          <a:p>
            <a:pPr marL="285750" indent="-285750">
              <a:buFont typeface="Wingdings" panose="05000000000000000000" charset="0"/>
              <a:buChar char=""/>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软件测试质量</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a:p>
            <a:pPr marL="285750" indent="-285750">
              <a:buFont typeface="Wingdings" panose="05000000000000000000" charset="0"/>
              <a:buChar char=""/>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软件测试概念</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a:p>
            <a:pPr marL="285750" indent="-285750">
              <a:buFont typeface="Wingdings" panose="05000000000000000000" charset="0"/>
              <a:buChar char=""/>
            </a:pPr>
            <a:r>
              <a:rPr lang="zh-CN" altLang="en-US" sz="3200" dirty="0">
                <a:ln w="18415" cmpd="sng">
                  <a:noFill/>
                  <a:prstDash val="solid"/>
                </a:ln>
                <a:solidFill>
                  <a:srgbClr val="FF0000"/>
                </a:solidFill>
                <a:latin typeface="黑体" panose="02010609060101010101" pitchFamily="49" charset="-122"/>
                <a:ea typeface="黑体" panose="02010609060101010101" pitchFamily="49" charset="-122"/>
                <a:cs typeface="+mj-cs"/>
              </a:rPr>
              <a:t>软件测试原则</a:t>
            </a:r>
            <a:endParaRPr lang="zh-CN" altLang="en-US" sz="3200" dirty="0">
              <a:ln w="18415" cmpd="sng">
                <a:noFill/>
                <a:prstDash val="solid"/>
              </a:ln>
              <a:solidFill>
                <a:srgbClr val="FF0000"/>
              </a:solidFill>
              <a:latin typeface="黑体" panose="02010609060101010101" pitchFamily="49" charset="-122"/>
              <a:ea typeface="黑体" panose="02010609060101010101" pitchFamily="49" charset="-122"/>
              <a:cs typeface="+mj-cs"/>
            </a:endParaRPr>
          </a:p>
          <a:p>
            <a:pPr marL="285750" indent="-285750">
              <a:buFont typeface="Wingdings" panose="05000000000000000000" charset="0"/>
              <a:buChar char=""/>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软件测试分类</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a:p>
            <a:pPr marL="285750" indent="-285750">
              <a:buFont typeface="Wingdings" panose="05000000000000000000" charset="0"/>
              <a:buChar char=""/>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软件测试方法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9971" y="173529"/>
            <a:ext cx="8229600" cy="648072"/>
          </a:xfrm>
        </p:spPr>
        <p:txBody>
          <a:bodyPr/>
          <a:lstStyle/>
          <a:p>
            <a:pPr lvl="0" algn="l">
              <a:lnSpc>
                <a:spcPct val="100000"/>
              </a:lnSpc>
              <a:spcBef>
                <a:spcPct val="20000"/>
              </a:spcBef>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rPr>
              <a:t>软件测试原则（特性）</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205990" y="1233805"/>
            <a:ext cx="9092565" cy="4307205"/>
          </a:xfrm>
        </p:spPr>
        <p:txBody>
          <a:bodyPr>
            <a:noAutofit/>
          </a:bodyPr>
          <a:lstStyle/>
          <a:p>
            <a:pPr marL="457200" indent="-457200" fontAlgn="auto">
              <a:lnSpc>
                <a:spcPts val="1200"/>
              </a:lnSpc>
              <a:spcBef>
                <a:spcPts val="2400"/>
              </a:spcBef>
              <a:buAutoNum type="arabicPeriod"/>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尽早地和不断地进行软件测试；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457200" indent="-457200" fontAlgn="auto">
              <a:lnSpc>
                <a:spcPts val="1200"/>
              </a:lnSpc>
              <a:spcBef>
                <a:spcPts val="2400"/>
              </a:spcBef>
              <a:buAutoNum type="arabicPeriod"/>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开发避免检查自己写的程序；</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457200" indent="-457200" fontAlgn="auto">
              <a:lnSpc>
                <a:spcPts val="1200"/>
              </a:lnSpc>
              <a:spcBef>
                <a:spcPts val="2400"/>
              </a:spcBef>
              <a:buAutoNum type="arabicPeriod"/>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设计用例应包括合理的输入条件和不合理的输入条件；</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457200" indent="-457200" fontAlgn="auto">
              <a:lnSpc>
                <a:spcPts val="1200"/>
              </a:lnSpc>
              <a:spcBef>
                <a:spcPts val="2400"/>
              </a:spcBef>
              <a:buAutoNum type="arabicPeriod"/>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注意测试中的群集现象（测试过程中发现的</a:t>
            </a:r>
            <a:r>
              <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rPr>
              <a:t>bug</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跟遗漏</a:t>
            </a:r>
            <a:r>
              <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rPr>
              <a:t>bug</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数量成正比）；</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457200" indent="-457200" fontAlgn="auto">
              <a:lnSpc>
                <a:spcPts val="1200"/>
              </a:lnSpc>
              <a:spcBef>
                <a:spcPts val="2400"/>
              </a:spcBef>
              <a:buAutoNum type="arabicPeriod"/>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严格执行测试计划，排除测试的随意性；</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457200" indent="-457200" fontAlgn="auto">
              <a:lnSpc>
                <a:spcPts val="1200"/>
              </a:lnSpc>
              <a:spcBef>
                <a:spcPts val="2400"/>
              </a:spcBef>
              <a:buAutoNum type="arabicPeriod"/>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对每一个测试结果做全面的检查；</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457200" indent="-457200" fontAlgn="auto">
              <a:lnSpc>
                <a:spcPts val="1200"/>
              </a:lnSpc>
              <a:spcBef>
                <a:spcPts val="2400"/>
              </a:spcBef>
              <a:buAutoNum type="arabicPeriod"/>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⼆八原则：80%的缺陷集中在20%的功能上；</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457200" indent="-457200" fontAlgn="auto">
              <a:lnSpc>
                <a:spcPts val="1200"/>
              </a:lnSpc>
              <a:spcBef>
                <a:spcPts val="2400"/>
              </a:spcBef>
              <a:buAutoNum type="arabicPeriod"/>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测试是不能穷尽；</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457200" indent="-457200" fontAlgn="auto">
              <a:lnSpc>
                <a:spcPts val="1200"/>
              </a:lnSpc>
              <a:spcBef>
                <a:spcPts val="2400"/>
              </a:spcBef>
              <a:buAutoNum type="arabicPeriod"/>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没有缺陷的系统是不存在的。</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8808" y="44624"/>
            <a:ext cx="8229600" cy="720080"/>
          </a:xfrm>
        </p:spPr>
        <p:txBody>
          <a:bodyPr/>
          <a:lstStyle/>
          <a:p>
            <a:pPr lvl="0" algn="l">
              <a:lnSpc>
                <a:spcPct val="100000"/>
              </a:lnSpc>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rPr>
              <a:t>软件测试对象</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135560" y="2060848"/>
            <a:ext cx="7704856" cy="2448272"/>
          </a:xfrm>
        </p:spPr>
        <p:txBody>
          <a:bodyPr>
            <a:normAutofit/>
          </a:bodyPr>
          <a:lstStyle/>
          <a:p>
            <a:pPr marL="457200" indent="-457200">
              <a:buFont typeface="+mj-lt"/>
              <a:buAutoNum type="arabicPeriod"/>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软件包括</a:t>
            </a:r>
            <a:r>
              <a:rPr lang="zh-CN" altLang="en-US" sz="2000" b="1" u="sng" dirty="0">
                <a:ln w="18415" cmpd="sng">
                  <a:noFill/>
                  <a:prstDash val="solid"/>
                </a:ln>
                <a:solidFill>
                  <a:srgbClr val="00B050"/>
                </a:solidFill>
                <a:latin typeface="华文细黑" panose="02010600040101010101" pitchFamily="2" charset="-122"/>
                <a:ea typeface="华文细黑" panose="02010600040101010101" pitchFamily="2" charset="-122"/>
                <a:cs typeface="+mj-cs"/>
              </a:rPr>
              <a:t>程序、数据、文档</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，所以软件测试应该贯穿于整个软件生命周期中。</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457200" indent="-457200">
              <a:buFont typeface="+mj-lt"/>
              <a:buAutoNum type="arabicPeriod"/>
            </a:pP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457200" indent="-457200">
              <a:buFont typeface="+mj-lt"/>
              <a:buAutoNum type="arabicPeriod"/>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在整个软件生命周期中，各阶段又有不同的测试对象，形成了不同开发阶段的不同类型的测试。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9496" y="147876"/>
            <a:ext cx="6192688" cy="583565"/>
          </a:xfrm>
          <a:prstGeom prst="rect">
            <a:avLst/>
          </a:prstGeom>
          <a:noFill/>
        </p:spPr>
        <p:txBody>
          <a:bodyPr wrap="square" rtlCol="0">
            <a:spAutoFit/>
          </a:bodyPr>
          <a:lstStyle/>
          <a:p>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目录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
        <p:nvSpPr>
          <p:cNvPr id="3" name="文本框 2"/>
          <p:cNvSpPr txBox="1"/>
          <p:nvPr/>
        </p:nvSpPr>
        <p:spPr>
          <a:xfrm>
            <a:off x="2625090" y="1819275"/>
            <a:ext cx="6053455" cy="2553335"/>
          </a:xfrm>
          <a:prstGeom prst="rect">
            <a:avLst/>
          </a:prstGeom>
          <a:noFill/>
        </p:spPr>
        <p:txBody>
          <a:bodyPr wrap="square" rtlCol="0">
            <a:spAutoFit/>
          </a:bodyPr>
          <a:p>
            <a:pPr marL="285750" indent="-285750">
              <a:buFont typeface="Wingdings" panose="05000000000000000000" charset="0"/>
              <a:buChar char=""/>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软件测试质量</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a:p>
            <a:pPr marL="285750" indent="-285750">
              <a:buFont typeface="Wingdings" panose="05000000000000000000" charset="0"/>
              <a:buChar char=""/>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软件测试概念</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a:p>
            <a:pPr marL="285750" indent="-285750">
              <a:buFont typeface="Wingdings" panose="05000000000000000000" charset="0"/>
              <a:buChar char=""/>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软件测试原则</a:t>
            </a:r>
            <a:endParaRPr lang="zh-CN" altLang="en-US" sz="3200" dirty="0">
              <a:ln w="18415" cmpd="sng">
                <a:noFill/>
                <a:prstDash val="solid"/>
              </a:ln>
              <a:solidFill>
                <a:srgbClr val="FF0000"/>
              </a:solidFill>
              <a:latin typeface="黑体" panose="02010609060101010101" pitchFamily="49" charset="-122"/>
              <a:ea typeface="黑体" panose="02010609060101010101" pitchFamily="49" charset="-122"/>
              <a:cs typeface="+mj-cs"/>
            </a:endParaRPr>
          </a:p>
          <a:p>
            <a:pPr marL="285750" indent="-285750">
              <a:buFont typeface="Wingdings" panose="05000000000000000000" charset="0"/>
              <a:buChar char=""/>
            </a:pPr>
            <a:r>
              <a:rPr lang="zh-CN" altLang="en-US" sz="3200" dirty="0">
                <a:ln w="18415" cmpd="sng">
                  <a:noFill/>
                  <a:prstDash val="solid"/>
                </a:ln>
                <a:solidFill>
                  <a:srgbClr val="FF0000"/>
                </a:solidFill>
                <a:latin typeface="黑体" panose="02010609060101010101" pitchFamily="49" charset="-122"/>
                <a:ea typeface="黑体" panose="02010609060101010101" pitchFamily="49" charset="-122"/>
                <a:cs typeface="+mj-cs"/>
              </a:rPr>
              <a:t>软件测试分类</a:t>
            </a:r>
            <a:endParaRPr lang="zh-CN" altLang="en-US" sz="3200" dirty="0">
              <a:ln w="18415" cmpd="sng">
                <a:noFill/>
                <a:prstDash val="solid"/>
              </a:ln>
              <a:solidFill>
                <a:srgbClr val="FF0000"/>
              </a:solidFill>
              <a:latin typeface="黑体" panose="02010609060101010101" pitchFamily="49" charset="-122"/>
              <a:ea typeface="黑体" panose="02010609060101010101" pitchFamily="49" charset="-122"/>
              <a:cs typeface="+mj-cs"/>
            </a:endParaRPr>
          </a:p>
          <a:p>
            <a:pPr marL="285750" indent="-285750">
              <a:buFont typeface="Wingdings" panose="05000000000000000000" charset="0"/>
              <a:buChar char=""/>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软件测试方法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1" cstate="print"/>
          <a:srcRect/>
          <a:stretch>
            <a:fillRect/>
          </a:stretch>
        </p:blipFill>
        <p:spPr bwMode="auto">
          <a:xfrm>
            <a:off x="2738461" y="2143125"/>
            <a:ext cx="6715125" cy="3790950"/>
          </a:xfrm>
          <a:prstGeom prst="rect">
            <a:avLst/>
          </a:prstGeom>
          <a:noFill/>
          <a:ln w="9525">
            <a:noFill/>
            <a:miter lim="800000"/>
            <a:headEnd/>
            <a:tailEnd/>
          </a:ln>
        </p:spPr>
      </p:pic>
      <p:sp>
        <p:nvSpPr>
          <p:cNvPr id="5" name="TextBox 4"/>
          <p:cNvSpPr txBox="1"/>
          <p:nvPr/>
        </p:nvSpPr>
        <p:spPr>
          <a:xfrm>
            <a:off x="2738414" y="1071546"/>
            <a:ext cx="6472061" cy="983615"/>
          </a:xfrm>
          <a:prstGeom prst="rect">
            <a:avLst/>
          </a:prstGeom>
          <a:noFill/>
        </p:spPr>
        <p:txBody>
          <a:bodyPr wrap="square" rtlCol="0">
            <a:spAutoFit/>
          </a:bodyPr>
          <a:lstStyle/>
          <a:p>
            <a:endParaRPr lang="en-US" altLang="zh-CN" dirty="0" smtClean="0"/>
          </a:p>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通常按照测试阶段划分为：</a:t>
            </a: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单元测试、集成测试、</a:t>
            </a:r>
            <a:endPar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系统测试</a:t>
            </a: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sym typeface="+mn-ea"/>
              </a:rPr>
              <a:t>、</a:t>
            </a: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验收测试</a:t>
            </a:r>
            <a:endPar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
        <p:nvSpPr>
          <p:cNvPr id="6" name="TextBox 5"/>
          <p:cNvSpPr txBox="1"/>
          <p:nvPr/>
        </p:nvSpPr>
        <p:spPr>
          <a:xfrm>
            <a:off x="1549971" y="129461"/>
            <a:ext cx="619268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测试过程</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66976" y="1214422"/>
            <a:ext cx="6858048" cy="1599565"/>
          </a:xfrm>
          <a:prstGeom prst="rect">
            <a:avLst/>
          </a:prstGeom>
        </p:spPr>
        <p:txBody>
          <a:bodyPr wrap="square">
            <a:spAutoFit/>
          </a:bodyPr>
          <a:lstStyle/>
          <a:p>
            <a:pPr marL="457200" indent="-457200">
              <a:buFont typeface="Arial" panose="020B0604020202020204" pitchFamily="34" charset="0"/>
              <a:buNone/>
              <a:defRPr/>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单元测试：</a:t>
            </a:r>
            <a:endParaRPr lang="en-US" altLang="zh-CN" sz="2000" b="1" dirty="0" smtClean="0">
              <a:latin typeface="+mn-ea"/>
            </a:endParaRPr>
          </a:p>
          <a:p>
            <a:pPr marL="457200" indent="-457200">
              <a:buFont typeface="Arial" panose="020B0604020202020204" pitchFamily="34" charset="0"/>
              <a:buNone/>
              <a:defRPr/>
            </a:pPr>
            <a:endParaRPr lang="en-US" altLang="zh-CN" b="1" dirty="0" smtClean="0">
              <a:latin typeface="+mn-ea"/>
            </a:endParaRPr>
          </a:p>
          <a:p>
            <a:pPr indent="-457200">
              <a:buFont typeface="Arial" panose="020B0604020202020204" pitchFamily="34" charset="0"/>
              <a:buNone/>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单元测试是针对软件</a:t>
            </a:r>
            <a:r>
              <a:rPr lang="zh-CN" altLang="en-US" dirty="0" smtClean="0">
                <a:solidFill>
                  <a:srgbClr val="FF0000"/>
                </a:solidFill>
                <a:latin typeface="+mn-ea"/>
              </a:rPr>
              <a:t>基本组成单元</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（软件设计的最小单元）来进行正确性检验的测试工作，单元测试的目的是检测软件模块《详细设计说明书》的符合程度。</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
        <p:nvSpPr>
          <p:cNvPr id="3" name="矩形 2"/>
          <p:cNvSpPr/>
          <p:nvPr/>
        </p:nvSpPr>
        <p:spPr>
          <a:xfrm>
            <a:off x="2666976" y="3161600"/>
            <a:ext cx="6858048" cy="2214880"/>
          </a:xfrm>
          <a:prstGeom prst="rect">
            <a:avLst/>
          </a:prstGeom>
        </p:spPr>
        <p:txBody>
          <a:bodyPr wrap="square">
            <a:spAutoFit/>
          </a:bodyPr>
          <a:lstStyle/>
          <a:p>
            <a:pPr marL="457200" indent="-457200">
              <a:buFont typeface="Arial" panose="020B0604020202020204" pitchFamily="34" charset="0"/>
              <a:buNone/>
              <a:defRPr/>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集成测试：</a:t>
            </a:r>
            <a:endParaRPr lang="en-US" altLang="zh-CN" sz="2000" b="1" dirty="0" smtClean="0">
              <a:latin typeface="+mn-ea"/>
            </a:endParaRPr>
          </a:p>
          <a:p>
            <a:pPr marL="457200" indent="-457200">
              <a:buFont typeface="Arial" panose="020B0604020202020204" pitchFamily="34" charset="0"/>
              <a:buNone/>
              <a:defRPr/>
            </a:pPr>
            <a:endParaRPr lang="en-US" altLang="zh-CN" b="1" dirty="0" smtClean="0">
              <a:latin typeface="+mn-ea"/>
            </a:endParaRPr>
          </a:p>
          <a:p>
            <a:pPr indent="-457200">
              <a:buFont typeface="Arial" panose="020B0604020202020204" pitchFamily="34" charset="0"/>
              <a:buNone/>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是在单元测试的基础上，将所有模块按照概要设计要求组装成为子系统或系统，验证</a:t>
            </a:r>
            <a:r>
              <a:rPr lang="zh-CN" altLang="en-US" dirty="0" smtClean="0">
                <a:solidFill>
                  <a:srgbClr val="FF0000"/>
                </a:solidFill>
                <a:latin typeface="+mn-ea"/>
              </a:rPr>
              <a:t>组装后功能以及模块间接口</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是否正确的测试工作。</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indent="-457200">
              <a:buFont typeface="Arial" panose="020B0604020202020204" pitchFamily="34" charset="0"/>
              <a:buNone/>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集成测试的目的是检测软件模块对《概要设计说明书》的符合程度。</a:t>
            </a:r>
            <a:endParaRPr lang="en-US" altLang="zh-CN" dirty="0">
              <a:latin typeface="+mn-ea"/>
            </a:endParaRPr>
          </a:p>
        </p:txBody>
      </p:sp>
      <p:sp>
        <p:nvSpPr>
          <p:cNvPr id="4" name="TextBox 3"/>
          <p:cNvSpPr txBox="1"/>
          <p:nvPr/>
        </p:nvSpPr>
        <p:spPr>
          <a:xfrm>
            <a:off x="2667000" y="5429250"/>
            <a:ext cx="4807585" cy="398780"/>
          </a:xfrm>
          <a:prstGeom prst="rect">
            <a:avLst/>
          </a:prstGeom>
          <a:noFill/>
        </p:spPr>
        <p:txBody>
          <a:bodyPr wrap="square" rtlCol="0">
            <a:spAutoFit/>
          </a:bodyPr>
          <a:lstStyle/>
          <a:p>
            <a:r>
              <a:rPr lang="zh-CN" altLang="en-US" sz="2000" b="1" dirty="0" smtClean="0">
                <a:solidFill>
                  <a:srgbClr val="002060"/>
                </a:solidFill>
              </a:rPr>
              <a:t>问题：如何理解软件间的接口？</a:t>
            </a:r>
            <a:endParaRPr lang="zh-CN" altLang="en-US" sz="2000" b="1" dirty="0">
              <a:solidFill>
                <a:srgbClr val="002060"/>
              </a:solidFill>
            </a:endParaRPr>
          </a:p>
        </p:txBody>
      </p:sp>
      <p:sp>
        <p:nvSpPr>
          <p:cNvPr id="5" name="TextBox 4"/>
          <p:cNvSpPr txBox="1"/>
          <p:nvPr/>
        </p:nvSpPr>
        <p:spPr>
          <a:xfrm>
            <a:off x="1559496" y="138351"/>
            <a:ext cx="619268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单元测试&amp;集成测试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83791" y="1230809"/>
            <a:ext cx="6858048" cy="2214880"/>
          </a:xfrm>
          <a:prstGeom prst="rect">
            <a:avLst/>
          </a:prstGeom>
        </p:spPr>
        <p:txBody>
          <a:bodyPr wrap="square">
            <a:spAutoFit/>
          </a:bodyPr>
          <a:lstStyle/>
          <a:p>
            <a:pPr marL="457200" indent="-457200">
              <a:buFont typeface="Arial" panose="020B0604020202020204" pitchFamily="34" charset="0"/>
              <a:buNone/>
              <a:defRPr/>
            </a:pP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indent="-457200">
              <a:buFont typeface="Arial" panose="020B0604020202020204" pitchFamily="34" charset="0"/>
              <a:buNone/>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系统测试是将已经集成好的软件系统，作为整个系统与计算机硬件、外设、数据和人员等其他元素结合在一起，在实际运行环境下，对计算机系统进行一系列的测试工作。</a:t>
            </a:r>
            <a:endParaRPr lang="en-US" altLang="zh-CN" dirty="0" smtClean="0">
              <a:latin typeface="+mn-ea"/>
            </a:endParaRPr>
          </a:p>
          <a:p>
            <a:pPr indent="-457200">
              <a:buFont typeface="Arial" panose="020B0604020202020204" pitchFamily="34" charset="0"/>
              <a:buNone/>
              <a:defRPr/>
            </a:pPr>
            <a:endParaRPr lang="en-US" altLang="zh-CN" dirty="0" smtClean="0">
              <a:latin typeface="+mn-ea"/>
            </a:endParaRPr>
          </a:p>
          <a:p>
            <a:pPr marL="0" lvl="1" indent="-457200">
              <a:buFont typeface="Arial" panose="020B0604020202020204" pitchFamily="34" charset="0"/>
              <a:buNone/>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目的：与《需求规格说明书》进行比较，发现软件与</a:t>
            </a:r>
            <a:r>
              <a:rPr lang="zh-CN" altLang="en-US" dirty="0" smtClean="0">
                <a:solidFill>
                  <a:srgbClr val="FF0000"/>
                </a:solidFill>
                <a:latin typeface="+mn-ea"/>
              </a:rPr>
              <a:t>系统需求定义不符合</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或与之矛盾的地方。</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
        <p:nvSpPr>
          <p:cNvPr id="3" name="TextBox 2"/>
          <p:cNvSpPr txBox="1"/>
          <p:nvPr/>
        </p:nvSpPr>
        <p:spPr>
          <a:xfrm>
            <a:off x="2666976" y="5000636"/>
            <a:ext cx="5643602" cy="398780"/>
          </a:xfrm>
          <a:prstGeom prst="rect">
            <a:avLst/>
          </a:prstGeom>
          <a:noFill/>
        </p:spPr>
        <p:txBody>
          <a:bodyPr wrap="square" rtlCol="0">
            <a:spAutoFit/>
          </a:bodyPr>
          <a:lstStyle/>
          <a:p>
            <a:r>
              <a:rPr lang="zh-CN" altLang="en-US" sz="2000" b="1" dirty="0" smtClean="0">
                <a:solidFill>
                  <a:srgbClr val="002060"/>
                </a:solidFill>
              </a:rPr>
              <a:t>思考：单元测试、集成测试、系统测试的区别？</a:t>
            </a:r>
            <a:endParaRPr lang="zh-CN" altLang="en-US" sz="2000" b="1" dirty="0">
              <a:solidFill>
                <a:srgbClr val="002060"/>
              </a:solidFill>
            </a:endParaRPr>
          </a:p>
        </p:txBody>
      </p:sp>
      <p:sp>
        <p:nvSpPr>
          <p:cNvPr id="4" name="TextBox 3"/>
          <p:cNvSpPr txBox="1"/>
          <p:nvPr/>
        </p:nvSpPr>
        <p:spPr>
          <a:xfrm>
            <a:off x="1559496" y="100886"/>
            <a:ext cx="619268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系统测试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387600" y="706120"/>
          <a:ext cx="7471410" cy="5575935"/>
        </p:xfrm>
        <a:graphic>
          <a:graphicData uri="http://schemas.openxmlformats.org/drawingml/2006/table">
            <a:tbl>
              <a:tblPr firstRow="1" bandRow="1">
                <a:tableStyleId>{5C22544A-7EE6-4342-B048-85BDC9FD1C3A}</a:tableStyleId>
              </a:tblPr>
              <a:tblGrid>
                <a:gridCol w="443865"/>
                <a:gridCol w="1110615"/>
                <a:gridCol w="1109345"/>
                <a:gridCol w="1108710"/>
                <a:gridCol w="1331595"/>
                <a:gridCol w="1299210"/>
                <a:gridCol w="1068070"/>
              </a:tblGrid>
              <a:tr h="365760">
                <a:tc>
                  <a:txBody>
                    <a:bodyPr/>
                    <a:lstStyle/>
                    <a:p>
                      <a:endParaRPr lang="zh-CN" altLang="en-US" dirty="0"/>
                    </a:p>
                  </a:txBody>
                  <a:tcPr/>
                </a:tc>
                <a:tc>
                  <a:txBody>
                    <a:bodyPr/>
                    <a:lstStyle/>
                    <a:p>
                      <a:pPr algn="ctr" fontAlgn="ctr"/>
                      <a:r>
                        <a:rPr lang="zh-CN" altLang="en-US" sz="1800" b="1" i="0" u="none" strike="noStrike">
                          <a:solidFill>
                            <a:srgbClr val="000000"/>
                          </a:solidFill>
                          <a:latin typeface="宋体" panose="02010600030101010101" pitchFamily="2" charset="-122"/>
                        </a:rPr>
                        <a:t>测试依据</a:t>
                      </a:r>
                      <a:endParaRPr lang="zh-CN" altLang="en-US" sz="1800" b="1" i="0" u="none" strike="noStrike">
                        <a:solidFill>
                          <a:srgbClr val="000000"/>
                        </a:solidFill>
                        <a:latin typeface="宋体" panose="02010600030101010101" pitchFamily="2" charset="-122"/>
                      </a:endParaRPr>
                    </a:p>
                  </a:txBody>
                  <a:tcPr marL="9525" marR="9525" marT="9525" marB="0" anchor="ctr"/>
                </a:tc>
                <a:tc>
                  <a:txBody>
                    <a:bodyPr/>
                    <a:lstStyle/>
                    <a:p>
                      <a:pPr algn="ctr" fontAlgn="ctr"/>
                      <a:r>
                        <a:rPr lang="zh-CN" altLang="en-US" sz="1800" b="1" i="0" u="none" strike="noStrike">
                          <a:solidFill>
                            <a:srgbClr val="000000"/>
                          </a:solidFill>
                          <a:latin typeface="宋体" panose="02010600030101010101" pitchFamily="2" charset="-122"/>
                        </a:rPr>
                        <a:t>测试方法</a:t>
                      </a:r>
                      <a:endParaRPr lang="zh-CN" altLang="en-US" sz="1800" b="1" i="0" u="none" strike="noStrike">
                        <a:solidFill>
                          <a:srgbClr val="000000"/>
                        </a:solidFill>
                        <a:latin typeface="宋体" panose="02010600030101010101" pitchFamily="2" charset="-122"/>
                      </a:endParaRPr>
                    </a:p>
                  </a:txBody>
                  <a:tcPr marL="9525" marR="9525" marT="9525" marB="0" anchor="ctr"/>
                </a:tc>
                <a:tc>
                  <a:txBody>
                    <a:bodyPr/>
                    <a:lstStyle/>
                    <a:p>
                      <a:pPr algn="ctr" fontAlgn="ctr"/>
                      <a:r>
                        <a:rPr lang="zh-CN" altLang="en-US" sz="1800" b="1" i="0" u="none" strike="noStrike">
                          <a:solidFill>
                            <a:srgbClr val="000000"/>
                          </a:solidFill>
                          <a:latin typeface="宋体" panose="02010600030101010101" pitchFamily="2" charset="-122"/>
                        </a:rPr>
                        <a:t>测试对象</a:t>
                      </a:r>
                      <a:endParaRPr lang="zh-CN" altLang="en-US" sz="1800" b="1" i="0" u="none" strike="noStrike">
                        <a:solidFill>
                          <a:srgbClr val="000000"/>
                        </a:solidFill>
                        <a:latin typeface="宋体" panose="02010600030101010101" pitchFamily="2" charset="-122"/>
                      </a:endParaRPr>
                    </a:p>
                  </a:txBody>
                  <a:tcPr marL="9525" marR="9525" marT="9525" marB="0" anchor="ctr"/>
                </a:tc>
                <a:tc>
                  <a:txBody>
                    <a:bodyPr/>
                    <a:lstStyle/>
                    <a:p>
                      <a:pPr algn="ctr" fontAlgn="ctr"/>
                      <a:r>
                        <a:rPr lang="zh-CN" altLang="en-US" sz="1800" b="1" i="0" u="none" strike="noStrike">
                          <a:solidFill>
                            <a:srgbClr val="000000"/>
                          </a:solidFill>
                          <a:latin typeface="宋体" panose="02010600030101010101" pitchFamily="2" charset="-122"/>
                        </a:rPr>
                        <a:t>测试目的</a:t>
                      </a:r>
                      <a:endParaRPr lang="zh-CN" altLang="en-US" sz="1800" b="1" i="0" u="none" strike="noStrike">
                        <a:solidFill>
                          <a:srgbClr val="000000"/>
                        </a:solidFill>
                        <a:latin typeface="宋体" panose="02010600030101010101" pitchFamily="2" charset="-122"/>
                      </a:endParaRPr>
                    </a:p>
                  </a:txBody>
                  <a:tcPr marL="9525" marR="9525" marT="9525" marB="0" anchor="ctr"/>
                </a:tc>
                <a:tc>
                  <a:txBody>
                    <a:bodyPr/>
                    <a:lstStyle/>
                    <a:p>
                      <a:pPr algn="ctr" fontAlgn="ctr"/>
                      <a:r>
                        <a:rPr lang="zh-CN" altLang="en-US" sz="1800" b="1" i="0" u="none" strike="noStrike" dirty="0">
                          <a:solidFill>
                            <a:srgbClr val="000000"/>
                          </a:solidFill>
                          <a:latin typeface="宋体" panose="02010600030101010101" pitchFamily="2" charset="-122"/>
                        </a:rPr>
                        <a:t>考察范围</a:t>
                      </a:r>
                      <a:endParaRPr lang="zh-CN" altLang="en-US" sz="1800" b="1" i="0" u="none" strike="noStrike" dirty="0">
                        <a:solidFill>
                          <a:srgbClr val="000000"/>
                        </a:solidFill>
                        <a:latin typeface="宋体" panose="02010600030101010101" pitchFamily="2" charset="-122"/>
                      </a:endParaRPr>
                    </a:p>
                  </a:txBody>
                  <a:tcPr marL="9525" marR="9525" marT="9525" marB="0" anchor="ctr"/>
                </a:tc>
                <a:tc>
                  <a:txBody>
                    <a:bodyPr/>
                    <a:lstStyle/>
                    <a:p>
                      <a:pPr algn="ctr" fontAlgn="ctr"/>
                      <a:r>
                        <a:rPr lang="zh-CN" altLang="en-US" sz="1800" b="1" i="0" u="none" strike="noStrike" dirty="0">
                          <a:solidFill>
                            <a:srgbClr val="000000"/>
                          </a:solidFill>
                          <a:latin typeface="宋体" panose="02010600030101010101" pitchFamily="2" charset="-122"/>
                        </a:rPr>
                        <a:t>评估基准</a:t>
                      </a:r>
                      <a:endParaRPr lang="zh-CN" altLang="en-US" sz="1800" b="1" i="0" u="none" strike="noStrike" dirty="0">
                        <a:solidFill>
                          <a:srgbClr val="000000"/>
                        </a:solidFill>
                        <a:latin typeface="宋体" panose="02010600030101010101" pitchFamily="2" charset="-122"/>
                      </a:endParaRPr>
                    </a:p>
                  </a:txBody>
                  <a:tcPr marL="9525" marR="9525" marT="9525" marB="0" anchor="ctr"/>
                </a:tc>
              </a:tr>
              <a:tr h="1533525">
                <a:tc>
                  <a:txBody>
                    <a:bodyPr/>
                    <a:lstStyle/>
                    <a:p>
                      <a:r>
                        <a:rPr lang="zh-CN" altLang="en-US" b="1" dirty="0" smtClean="0"/>
                        <a:t>单元测试</a:t>
                      </a:r>
                      <a:endParaRPr lang="zh-CN" altLang="en-US" b="1" dirty="0"/>
                    </a:p>
                  </a:txBody>
                  <a:tcPr/>
                </a:tc>
                <a:tc>
                  <a:txBody>
                    <a:bodyPr/>
                    <a:lstStyle/>
                    <a:p>
                      <a:pPr algn="ctr" fontAlgn="ctr"/>
                      <a:r>
                        <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rPr>
                        <a:t>详细设计说明</a:t>
                      </a:r>
                      <a:r>
                        <a:rPr lang="zh-CN" altLang="en-US" sz="2000" b="0" i="0" u="none" strike="noStrike" dirty="0">
                          <a:ln w="18415" cmpd="sng">
                            <a:noFill/>
                            <a:prstDash val="solid"/>
                          </a:ln>
                          <a:solidFill>
                            <a:srgbClr val="00B050"/>
                          </a:solidFill>
                          <a:latin typeface="Arial" panose="020B0604020202020204" pitchFamily="34" charset="0"/>
                          <a:ea typeface="华文细黑" panose="02010600040101010101" pitchFamily="2" charset="-122"/>
                          <a:cs typeface="+mj-cs"/>
                        </a:rPr>
                        <a:t>LLD</a:t>
                      </a:r>
                      <a:endParaRPr lang="zh-CN" altLang="en-US" sz="2000" b="0" i="0" u="none" strike="noStrike" dirty="0">
                        <a:ln w="18415" cmpd="sng">
                          <a:noFill/>
                          <a:prstDash val="solid"/>
                        </a:ln>
                        <a:solidFill>
                          <a:srgbClr val="00B050"/>
                        </a:solidFill>
                        <a:latin typeface="Arial" panose="020B0604020202020204" pitchFamily="34" charset="0"/>
                        <a:ea typeface="华文细黑" panose="02010600040101010101" pitchFamily="2" charset="-122"/>
                        <a:cs typeface="+mj-cs"/>
                      </a:endParaRPr>
                    </a:p>
                  </a:txBody>
                  <a:tcPr marL="9525" marR="9525" marT="9525" marB="0" anchor="ctr"/>
                </a:tc>
                <a:tc>
                  <a:txBody>
                    <a:bodyPr/>
                    <a:lstStyle/>
                    <a:p>
                      <a:pPr algn="ctr" fontAlgn="ctr"/>
                      <a:r>
                        <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rPr>
                        <a:t>白盒测试</a:t>
                      </a:r>
                      <a:endPar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marL="9525" marR="9525" marT="9525" marB="0" anchor="ctr"/>
                </a:tc>
                <a:tc>
                  <a:txBody>
                    <a:bodyPr/>
                    <a:lstStyle/>
                    <a:p>
                      <a:pPr algn="ctr" fontAlgn="ctr"/>
                      <a:r>
                        <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rPr>
                        <a:t>模块内（函数、类、）</a:t>
                      </a:r>
                      <a:endPar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marL="9525" marR="9525" marT="9525" marB="0" anchor="ctr"/>
                </a:tc>
                <a:tc>
                  <a:txBody>
                    <a:bodyPr/>
                    <a:lstStyle/>
                    <a:p>
                      <a:pPr algn="ctr" fontAlgn="ctr"/>
                      <a:r>
                        <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rPr>
                        <a:t>发现模块的逻辑和功能上设计的错误</a:t>
                      </a:r>
                      <a:endPar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marL="9525" marR="9525" marT="9525" marB="0" anchor="ctr"/>
                </a:tc>
                <a:tc>
                  <a:txBody>
                    <a:bodyPr/>
                    <a:lstStyle/>
                    <a:p>
                      <a:pPr algn="ctr" fontAlgn="ctr"/>
                      <a:r>
                        <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rPr>
                        <a:t>单元内部的数据结构、逻辑控制、异常处理</a:t>
                      </a:r>
                      <a:endPar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marL="9525" marR="9525" marT="9525" marB="0" anchor="ctr"/>
                </a:tc>
                <a:tc>
                  <a:txBody>
                    <a:bodyPr/>
                    <a:lstStyle/>
                    <a:p>
                      <a:pPr algn="ctr" fontAlgn="ctr"/>
                      <a:r>
                        <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rPr>
                        <a:t>逻辑覆盖率</a:t>
                      </a:r>
                      <a:endPar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marL="9525" marR="9525" marT="9525" marB="0" anchor="ctr"/>
                </a:tc>
              </a:tr>
              <a:tr h="2143125">
                <a:tc>
                  <a:txBody>
                    <a:bodyPr/>
                    <a:lstStyle/>
                    <a:p>
                      <a:pPr marL="0" algn="l" defTabSz="914400" rtl="0" eaLnBrk="1" latinLnBrk="0" hangingPunct="1"/>
                      <a:r>
                        <a:rPr lang="zh-CN" altLang="en-US" sz="1800" b="1" kern="1200" dirty="0" smtClean="0">
                          <a:solidFill>
                            <a:schemeClr val="dk1"/>
                          </a:solidFill>
                          <a:latin typeface="+mn-lt"/>
                          <a:ea typeface="+mn-ea"/>
                          <a:cs typeface="+mn-cs"/>
                        </a:rPr>
                        <a:t>集成测试</a:t>
                      </a:r>
                      <a:endParaRPr lang="zh-CN" altLang="en-US" sz="1800" b="1" kern="1200" dirty="0">
                        <a:solidFill>
                          <a:schemeClr val="dk1"/>
                        </a:solidFill>
                        <a:latin typeface="+mn-lt"/>
                        <a:ea typeface="+mn-ea"/>
                        <a:cs typeface="+mn-cs"/>
                      </a:endParaRPr>
                    </a:p>
                  </a:txBody>
                  <a:tcPr/>
                </a:tc>
                <a:tc>
                  <a:txBody>
                    <a:bodyPr/>
                    <a:lstStyle/>
                    <a:p>
                      <a:pPr algn="ctr" fontAlgn="ctr"/>
                      <a:r>
                        <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rPr>
                        <a:t>概要设计说书</a:t>
                      </a:r>
                      <a:r>
                        <a:rPr lang="zh-CN" altLang="en-US" sz="2000" b="0" i="0" u="none" strike="noStrike" dirty="0">
                          <a:ln w="18415" cmpd="sng">
                            <a:noFill/>
                            <a:prstDash val="solid"/>
                          </a:ln>
                          <a:solidFill>
                            <a:srgbClr val="00B050"/>
                          </a:solidFill>
                          <a:latin typeface="Arial" panose="020B0604020202020204" pitchFamily="34" charset="0"/>
                          <a:ea typeface="华文细黑" panose="02010600040101010101" pitchFamily="2" charset="-122"/>
                          <a:cs typeface="+mj-cs"/>
                        </a:rPr>
                        <a:t>HLD</a:t>
                      </a:r>
                      <a:endParaRPr lang="zh-CN" altLang="en-US" sz="2000" b="0" i="0" u="none" strike="noStrike" dirty="0">
                        <a:ln w="18415" cmpd="sng">
                          <a:noFill/>
                          <a:prstDash val="solid"/>
                        </a:ln>
                        <a:solidFill>
                          <a:srgbClr val="00B050"/>
                        </a:solidFill>
                        <a:latin typeface="Arial" panose="020B0604020202020204" pitchFamily="34" charset="0"/>
                        <a:ea typeface="华文细黑" panose="02010600040101010101" pitchFamily="2" charset="-122"/>
                        <a:cs typeface="+mj-cs"/>
                      </a:endParaRPr>
                    </a:p>
                  </a:txBody>
                  <a:tcPr marL="9525" marR="9525" marT="9525" marB="0" anchor="ctr"/>
                </a:tc>
                <a:tc>
                  <a:txBody>
                    <a:bodyPr/>
                    <a:lstStyle/>
                    <a:p>
                      <a:pPr algn="ctr" fontAlgn="ctr"/>
                      <a:r>
                        <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rPr>
                        <a:t>灰盒测试</a:t>
                      </a:r>
                      <a:endPar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marL="9525" marR="9525" marT="9525" marB="0" anchor="ctr"/>
                </a:tc>
                <a:tc>
                  <a:txBody>
                    <a:bodyPr/>
                    <a:lstStyle/>
                    <a:p>
                      <a:pPr algn="ctr" fontAlgn="ctr"/>
                      <a:r>
                        <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rPr>
                        <a:t>模块之间</a:t>
                      </a:r>
                      <a:endPar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marL="9525" marR="9525" marT="9525" marB="0" anchor="ctr"/>
                </a:tc>
                <a:tc>
                  <a:txBody>
                    <a:bodyPr/>
                    <a:lstStyle/>
                    <a:p>
                      <a:pPr algn="ctr" fontAlgn="ctr"/>
                      <a:r>
                        <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rPr>
                        <a:t>找出模块接口以及模块之间调用的问题</a:t>
                      </a:r>
                      <a:endPar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marL="9525" marR="9525" marT="9525" marB="0" anchor="ctr"/>
                </a:tc>
                <a:tc>
                  <a:txBody>
                    <a:bodyPr/>
                    <a:lstStyle/>
                    <a:p>
                      <a:pPr algn="ctr" fontAlgn="ctr"/>
                      <a:r>
                        <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rPr>
                        <a:t>模块之间的接口和数据传递关系，以及模块组合后的功能</a:t>
                      </a:r>
                      <a:endPar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marL="9525" marR="9525" marT="9525" marB="0" anchor="ctr"/>
                </a:tc>
                <a:tc>
                  <a:txBody>
                    <a:bodyPr/>
                    <a:lstStyle/>
                    <a:p>
                      <a:pPr algn="ctr" fontAlgn="ctr"/>
                      <a:r>
                        <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rPr>
                        <a:t>接口覆盖率</a:t>
                      </a:r>
                      <a:endPar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marL="9525" marR="9525" marT="9525" marB="0" anchor="ctr"/>
                </a:tc>
              </a:tr>
              <a:tr h="1533525">
                <a:tc>
                  <a:txBody>
                    <a:bodyPr/>
                    <a:lstStyle/>
                    <a:p>
                      <a:r>
                        <a:rPr lang="zh-CN" altLang="en-US" b="1" dirty="0" smtClean="0"/>
                        <a:t>系统测试</a:t>
                      </a:r>
                      <a:endParaRPr lang="zh-CN" altLang="en-US" b="1" dirty="0"/>
                    </a:p>
                  </a:txBody>
                  <a:tcPr/>
                </a:tc>
                <a:tc>
                  <a:txBody>
                    <a:bodyPr/>
                    <a:lstStyle/>
                    <a:p>
                      <a:pPr algn="ctr" fontAlgn="ctr"/>
                      <a:r>
                        <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rPr>
                        <a:t>需求规格说明书</a:t>
                      </a:r>
                      <a:r>
                        <a:rPr lang="zh-CN" altLang="en-US" sz="2000" b="0" i="0" u="none" strike="noStrike" dirty="0">
                          <a:ln w="18415" cmpd="sng">
                            <a:noFill/>
                            <a:prstDash val="solid"/>
                          </a:ln>
                          <a:solidFill>
                            <a:srgbClr val="00B050"/>
                          </a:solidFill>
                          <a:latin typeface="Arial" panose="020B0604020202020204" pitchFamily="34" charset="0"/>
                          <a:ea typeface="华文细黑" panose="02010600040101010101" pitchFamily="2" charset="-122"/>
                          <a:cs typeface="+mj-cs"/>
                        </a:rPr>
                        <a:t>SRS</a:t>
                      </a:r>
                      <a:endParaRPr lang="zh-CN" altLang="en-US" sz="2000" b="0" i="0" u="none" strike="noStrike" dirty="0">
                        <a:ln w="18415" cmpd="sng">
                          <a:noFill/>
                          <a:prstDash val="solid"/>
                        </a:ln>
                        <a:solidFill>
                          <a:srgbClr val="00B050"/>
                        </a:solidFill>
                        <a:latin typeface="Arial" panose="020B0604020202020204" pitchFamily="34" charset="0"/>
                        <a:ea typeface="华文细黑" panose="02010600040101010101" pitchFamily="2" charset="-122"/>
                        <a:cs typeface="+mj-cs"/>
                      </a:endParaRPr>
                    </a:p>
                  </a:txBody>
                  <a:tcPr marL="9525" marR="9525" marT="9525" marB="0" anchor="ctr"/>
                </a:tc>
                <a:tc>
                  <a:txBody>
                    <a:bodyPr/>
                    <a:lstStyle/>
                    <a:p>
                      <a:pPr algn="ctr" fontAlgn="ctr"/>
                      <a:r>
                        <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rPr>
                        <a:t>黑盒测试</a:t>
                      </a:r>
                      <a:endPar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marL="9525" marR="9525" marT="9525" marB="0" anchor="ctr"/>
                </a:tc>
                <a:tc>
                  <a:txBody>
                    <a:bodyPr/>
                    <a:lstStyle/>
                    <a:p>
                      <a:pPr algn="ctr" fontAlgn="ctr"/>
                      <a:r>
                        <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rPr>
                        <a:t>整个软件系统</a:t>
                      </a:r>
                      <a:endPar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marL="9525" marR="9525" marT="9525" marB="0" anchor="ctr"/>
                </a:tc>
                <a:tc>
                  <a:txBody>
                    <a:bodyPr/>
                    <a:lstStyle/>
                    <a:p>
                      <a:pPr algn="ctr" fontAlgn="ctr"/>
                      <a:r>
                        <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rPr>
                        <a:t>对整个系统进行一系列有效的测试包括功能与非功能</a:t>
                      </a:r>
                      <a:endPar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marL="9525" marR="9525" marT="9525" marB="0" anchor="ctr"/>
                </a:tc>
                <a:tc>
                  <a:txBody>
                    <a:bodyPr/>
                    <a:lstStyle/>
                    <a:p>
                      <a:pPr algn="ctr" fontAlgn="ctr"/>
                      <a:r>
                        <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rPr>
                        <a:t>整个系统与需求的符合度</a:t>
                      </a:r>
                      <a:endPar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marL="9525" marR="9525" marT="9525" marB="0" anchor="ctr"/>
                </a:tc>
                <a:tc>
                  <a:txBody>
                    <a:bodyPr/>
                    <a:lstStyle/>
                    <a:p>
                      <a:pPr algn="ctr" fontAlgn="ctr"/>
                      <a:r>
                        <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rPr>
                        <a:t>测试用例对需求规格的覆盖率</a:t>
                      </a:r>
                      <a:endParaRPr lang="zh-CN" altLang="en-US" sz="2000" b="0" i="0" u="none" strike="noStrike"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marL="9525" marR="9525" marT="9525" marB="0" anchor="ctr"/>
                </a:tc>
              </a:tr>
            </a:tbl>
          </a:graphicData>
        </a:graphic>
      </p:graphicFrame>
      <p:sp>
        <p:nvSpPr>
          <p:cNvPr id="4" name="TextBox 3"/>
          <p:cNvSpPr txBox="1"/>
          <p:nvPr/>
        </p:nvSpPr>
        <p:spPr>
          <a:xfrm>
            <a:off x="1522031" y="64056"/>
            <a:ext cx="619268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Arial" panose="020B0604020202020204" pitchFamily="34" charset="0"/>
                <a:ea typeface="黑体" panose="02010609060101010101" pitchFamily="49" charset="-122"/>
                <a:cs typeface="+mj-cs"/>
              </a:rPr>
              <a:t>UT IT SI</a:t>
            </a: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测试的区别</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66976" y="1582341"/>
            <a:ext cx="6858048" cy="2861310"/>
          </a:xfrm>
          <a:prstGeom prst="rect">
            <a:avLst/>
          </a:prstGeom>
        </p:spPr>
        <p:txBody>
          <a:bodyPr wrap="square">
            <a:spAutoFit/>
          </a:bodyPr>
          <a:lstStyle/>
          <a:p>
            <a:pPr marL="457200" indent="-457200">
              <a:buFont typeface="Arial" panose="020B0604020202020204" pitchFamily="34" charset="0"/>
              <a:buNone/>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又称为</a:t>
            </a: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有效性测试</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，是在集成测试完成之后进行的测试活动。</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0" lvl="1" indent="-457200">
              <a:buFont typeface="Arial" panose="020B0604020202020204" pitchFamily="34" charset="0"/>
              <a:buNone/>
              <a:defRPr/>
            </a:pP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0" lvl="1" indent="-457200">
              <a:buFont typeface="Arial" panose="020B0604020202020204" pitchFamily="34" charset="0"/>
              <a:buNone/>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目的：是进一步验证软件的有效性，确认功能、性能或其他特性是否与需求一致。</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0" lvl="1" indent="-457200">
              <a:buFont typeface="Arial" panose="020B0604020202020204" pitchFamily="34" charset="0"/>
              <a:buNone/>
              <a:defRPr/>
            </a:pP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0" lvl="1" indent="-457200">
              <a:buFont typeface="Arial" panose="020B0604020202020204" pitchFamily="34" charset="0"/>
              <a:buNone/>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有的公司运作模式为转测试，测试需求的基本用例。这里测试全部通过，才是进入系统测试的入口准则。可以是由开发人员或是测试人员进行测试，某一特性或模块测试不通过，即转测试不通过，不可进行系统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
        <p:nvSpPr>
          <p:cNvPr id="3" name="TextBox 2"/>
          <p:cNvSpPr txBox="1"/>
          <p:nvPr/>
        </p:nvSpPr>
        <p:spPr>
          <a:xfrm>
            <a:off x="1559496" y="130096"/>
            <a:ext cx="619268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确认测试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66976" y="1428736"/>
            <a:ext cx="6858048" cy="2861310"/>
          </a:xfrm>
          <a:prstGeom prst="rect">
            <a:avLst/>
          </a:prstGeom>
        </p:spPr>
        <p:txBody>
          <a:bodyPr wrap="square">
            <a:spAutoFit/>
          </a:bodyPr>
          <a:lstStyle/>
          <a:p>
            <a:pPr indent="-457200">
              <a:lnSpc>
                <a:spcPct val="150000"/>
              </a:lnSpc>
              <a:buFont typeface="Arial" panose="020B0604020202020204" pitchFamily="34" charset="0"/>
              <a:buNone/>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软件在测试或其他活动中发现的缺陷经过修改后，再次进行测试的过程称为</a:t>
            </a: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回归测试</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。它贯穿整个测试过程，在任何一个阶段只要对缺陷进行修改必须进行回归测试。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indent="-457200">
              <a:lnSpc>
                <a:spcPct val="150000"/>
              </a:lnSpc>
              <a:buFont typeface="Arial" panose="020B0604020202020204" pitchFamily="34" charset="0"/>
              <a:buNone/>
              <a:defRPr/>
            </a:pP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0" lvl="1" indent="-457200">
              <a:lnSpc>
                <a:spcPct val="150000"/>
              </a:lnSpc>
              <a:buFont typeface="Arial" panose="020B0604020202020204" pitchFamily="34" charset="0"/>
              <a:buNone/>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目的：就是验证缺陷得到了正确的修复，同时对系统的变更没有影响以前的功能。</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
        <p:nvSpPr>
          <p:cNvPr id="3" name="TextBox 2"/>
          <p:cNvSpPr txBox="1"/>
          <p:nvPr/>
        </p:nvSpPr>
        <p:spPr>
          <a:xfrm>
            <a:off x="1559496" y="83106"/>
            <a:ext cx="619268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回归测试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lnSpc>
                <a:spcPct val="100000"/>
              </a:lnSpc>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rPr>
              <a:t>什么是质量</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endParaRPr>
          </a:p>
        </p:txBody>
      </p:sp>
      <p:sp>
        <p:nvSpPr>
          <p:cNvPr id="4" name="Rectangle 3"/>
          <p:cNvSpPr txBox="1">
            <a:spLocks noChangeArrowheads="1"/>
          </p:cNvSpPr>
          <p:nvPr/>
        </p:nvSpPr>
        <p:spPr>
          <a:xfrm>
            <a:off x="2658031" y="1690901"/>
            <a:ext cx="7056784" cy="3168352"/>
          </a:xfrm>
          <a:prstGeom prst="rect">
            <a:avLst/>
          </a:prstGeom>
        </p:spPr>
        <p:txBody>
          <a:bodyPr/>
          <a:lstStyle/>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质量（</a:t>
            </a:r>
            <a:r>
              <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rPr>
              <a:t>mass</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）是量度物体惯性大小的物理量。产品或工作的优劣程度，提高质量（一组固有特性满足要求的程度）</a:t>
            </a:r>
            <a:r>
              <a:rPr lang="zh-CN" altLang="en-US" sz="2000" dirty="0">
                <a:ln w="18415" cmpd="sng">
                  <a:noFill/>
                  <a:prstDash val="solid"/>
                </a:ln>
                <a:solidFill>
                  <a:srgbClr val="00B050"/>
                </a:solidFill>
                <a:latin typeface="黑体" panose="02010609060101010101" pitchFamily="49" charset="-122"/>
                <a:ea typeface="黑体" panose="02010609060101010101" pitchFamily="49" charset="-122"/>
                <a:cs typeface="+mj-cs"/>
              </a:rPr>
              <a:t>。</a:t>
            </a:r>
            <a:endParaRPr lang="zh-CN" altLang="en-US" sz="2000" dirty="0" smtClean="0">
              <a:ln w="18415" cmpd="sng">
                <a:noFill/>
                <a:prstDash val="solid"/>
              </a:ln>
              <a:solidFill>
                <a:srgbClr val="00B050"/>
              </a:solidFill>
              <a:latin typeface="黑体" panose="02010609060101010101" pitchFamily="49" charset="-122"/>
              <a:ea typeface="黑体" panose="02010609060101010101" pitchFamily="49" charset="-122"/>
              <a:cs typeface="+mj-cs"/>
            </a:endParaRPr>
          </a:p>
          <a:p>
            <a:endParaRPr lang="en-US" altLang="zh-CN" sz="2400" dirty="0" smtClean="0">
              <a:latin typeface="+mn-ea"/>
            </a:endParaRPr>
          </a:p>
          <a:p>
            <a:endParaRPr lang="en-US" altLang="zh-CN" sz="2400" dirty="0" smtClean="0">
              <a:latin typeface="+mn-ea"/>
            </a:endParaRPr>
          </a:p>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ISO8402“质量术语”定义</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endParaRPr lang="en-US" altLang="zh-CN" sz="2000" dirty="0" smtClean="0">
              <a:solidFill>
                <a:srgbClr val="FF0000"/>
              </a:solidFill>
              <a:latin typeface="华文细黑" panose="02010600040101010101" pitchFamily="2" charset="-122"/>
              <a:ea typeface="华文细黑" panose="02010600040101010101" pitchFamily="2" charset="-122"/>
            </a:endParaRPr>
          </a:p>
          <a:p>
            <a:r>
              <a:rPr lang="en-US" altLang="zh-CN" sz="2000" dirty="0" smtClean="0">
                <a:latin typeface="华文细黑" panose="02010600040101010101" pitchFamily="2" charset="-122"/>
                <a:ea typeface="华文细黑" panose="02010600040101010101" pitchFamily="2" charset="-122"/>
              </a:rPr>
              <a:t>  </a:t>
            </a:r>
            <a:r>
              <a:rPr lang="zh-CN" altLang="en-US" sz="2000" b="1" dirty="0" smtClean="0">
                <a:solidFill>
                  <a:srgbClr val="FF0000"/>
                </a:solidFill>
                <a:latin typeface="华文细黑" panose="02010600040101010101" pitchFamily="2" charset="-122"/>
                <a:ea typeface="华文细黑" panose="02010600040101010101" pitchFamily="2" charset="-122"/>
              </a:rPr>
              <a:t>质量：反映实体满足明确或隐含需要能力的特性总和。</a:t>
            </a:r>
            <a:endParaRPr lang="en-US" altLang="zh-CN" sz="2000" b="1" dirty="0" smtClean="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
          <p:cNvSpPr>
            <a:spLocks noChangeArrowheads="1"/>
          </p:cNvSpPr>
          <p:nvPr/>
        </p:nvSpPr>
        <p:spPr bwMode="auto">
          <a:xfrm>
            <a:off x="2640013" y="2214555"/>
            <a:ext cx="1098533" cy="642942"/>
          </a:xfrm>
          <a:prstGeom prst="ellipse">
            <a:avLst/>
          </a:prstGeom>
          <a:solidFill>
            <a:srgbClr val="FFC000"/>
          </a:solidFill>
          <a:ln w="9525" algn="ctr">
            <a:solidFill>
              <a:schemeClr val="tx1"/>
            </a:solidFill>
            <a:round/>
          </a:ln>
        </p:spPr>
        <p:txBody>
          <a:bodyPr/>
          <a:lstStyle/>
          <a:p>
            <a:pPr>
              <a:buFont typeface="Arial" panose="020B0604020202020204" pitchFamily="34" charset="0"/>
              <a:buNone/>
            </a:pPr>
            <a:r>
              <a:rPr lang="zh-CN" altLang="en-US" sz="2000" b="1" dirty="0">
                <a:solidFill>
                  <a:srgbClr val="0070C0"/>
                </a:solidFill>
              </a:rPr>
              <a:t>测试</a:t>
            </a:r>
            <a:endParaRPr lang="zh-CN" altLang="en-US" sz="2000" b="1" dirty="0">
              <a:solidFill>
                <a:srgbClr val="0070C0"/>
              </a:solidFill>
            </a:endParaRPr>
          </a:p>
        </p:txBody>
      </p:sp>
      <p:sp>
        <p:nvSpPr>
          <p:cNvPr id="3" name="椭圆 4"/>
          <p:cNvSpPr>
            <a:spLocks noChangeArrowheads="1"/>
          </p:cNvSpPr>
          <p:nvPr/>
        </p:nvSpPr>
        <p:spPr bwMode="auto">
          <a:xfrm>
            <a:off x="4738678" y="2071679"/>
            <a:ext cx="1285884" cy="928694"/>
          </a:xfrm>
          <a:prstGeom prst="ellipse">
            <a:avLst/>
          </a:prstGeom>
          <a:solidFill>
            <a:srgbClr val="FFC000"/>
          </a:solidFill>
          <a:ln w="9525" algn="ctr">
            <a:solidFill>
              <a:schemeClr val="tx1"/>
            </a:solidFill>
            <a:round/>
          </a:ln>
        </p:spPr>
        <p:txBody>
          <a:bodyPr/>
          <a:lstStyle/>
          <a:p>
            <a:pPr>
              <a:buFont typeface="Arial" panose="020B0604020202020204" pitchFamily="34" charset="0"/>
              <a:buNone/>
            </a:pPr>
            <a:r>
              <a:rPr lang="zh-CN" altLang="en-US" sz="2000" b="1" dirty="0">
                <a:solidFill>
                  <a:srgbClr val="0070C0"/>
                </a:solidFill>
              </a:rPr>
              <a:t>结果分析</a:t>
            </a:r>
            <a:endParaRPr lang="zh-CN" altLang="en-US" sz="2000" b="1" dirty="0">
              <a:solidFill>
                <a:srgbClr val="0070C0"/>
              </a:solidFill>
            </a:endParaRPr>
          </a:p>
        </p:txBody>
      </p:sp>
      <p:cxnSp>
        <p:nvCxnSpPr>
          <p:cNvPr id="4" name="直接箭头连接符 6"/>
          <p:cNvCxnSpPr>
            <a:cxnSpLocks noChangeShapeType="1"/>
            <a:stCxn id="2" idx="6"/>
            <a:endCxn id="3" idx="2"/>
          </p:cNvCxnSpPr>
          <p:nvPr/>
        </p:nvCxnSpPr>
        <p:spPr bwMode="auto">
          <a:xfrm>
            <a:off x="3738546" y="2536026"/>
            <a:ext cx="1000132" cy="1588"/>
          </a:xfrm>
          <a:prstGeom prst="straightConnector1">
            <a:avLst/>
          </a:prstGeom>
          <a:noFill/>
          <a:ln w="9525" algn="ctr">
            <a:solidFill>
              <a:schemeClr val="tx1"/>
            </a:solidFill>
            <a:round/>
            <a:tailEnd type="arrow" w="med" len="med"/>
          </a:ln>
        </p:spPr>
      </p:cxnSp>
      <p:sp>
        <p:nvSpPr>
          <p:cNvPr id="5" name="TextBox 7"/>
          <p:cNvSpPr txBox="1">
            <a:spLocks noChangeArrowheads="1"/>
          </p:cNvSpPr>
          <p:nvPr/>
        </p:nvSpPr>
        <p:spPr bwMode="auto">
          <a:xfrm>
            <a:off x="3667108" y="2643183"/>
            <a:ext cx="1097280" cy="368300"/>
          </a:xfrm>
          <a:prstGeom prst="rect">
            <a:avLst/>
          </a:prstGeom>
          <a:noFill/>
          <a:ln w="9525">
            <a:noFill/>
            <a:miter lim="800000"/>
          </a:ln>
        </p:spPr>
        <p:txBody>
          <a:bodyPr wrap="none">
            <a:spAutoFit/>
          </a:bodyPr>
          <a:lstStyle/>
          <a:p>
            <a:pPr>
              <a:buFont typeface="Arial" panose="020B0604020202020204" pitchFamily="34" charset="0"/>
              <a:buNone/>
            </a:pPr>
            <a:r>
              <a:rPr lang="zh-CN" altLang="en-US" dirty="0"/>
              <a:t>测试结果</a:t>
            </a:r>
            <a:endParaRPr lang="zh-CN" altLang="en-US" dirty="0"/>
          </a:p>
        </p:txBody>
      </p:sp>
      <p:cxnSp>
        <p:nvCxnSpPr>
          <p:cNvPr id="6" name="直接箭头连接符 9"/>
          <p:cNvCxnSpPr>
            <a:cxnSpLocks noChangeShapeType="1"/>
            <a:stCxn id="12" idx="0"/>
            <a:endCxn id="3" idx="4"/>
          </p:cNvCxnSpPr>
          <p:nvPr/>
        </p:nvCxnSpPr>
        <p:spPr bwMode="auto">
          <a:xfrm flipH="1" flipV="1">
            <a:off x="5381308" y="3000690"/>
            <a:ext cx="12065" cy="864870"/>
          </a:xfrm>
          <a:prstGeom prst="straightConnector1">
            <a:avLst/>
          </a:prstGeom>
          <a:noFill/>
          <a:ln w="9525" algn="ctr">
            <a:solidFill>
              <a:schemeClr val="tx1"/>
            </a:solidFill>
            <a:round/>
            <a:tailEnd type="arrow" w="med" len="med"/>
          </a:ln>
        </p:spPr>
      </p:cxnSp>
      <p:sp>
        <p:nvSpPr>
          <p:cNvPr id="7" name="椭圆 11"/>
          <p:cNvSpPr>
            <a:spLocks noChangeArrowheads="1"/>
          </p:cNvSpPr>
          <p:nvPr/>
        </p:nvSpPr>
        <p:spPr bwMode="auto">
          <a:xfrm>
            <a:off x="6888163" y="2071679"/>
            <a:ext cx="1136663" cy="928694"/>
          </a:xfrm>
          <a:prstGeom prst="ellipse">
            <a:avLst/>
          </a:prstGeom>
          <a:solidFill>
            <a:srgbClr val="FFC000"/>
          </a:solidFill>
          <a:ln w="9525" algn="ctr">
            <a:solidFill>
              <a:schemeClr val="tx1"/>
            </a:solidFill>
            <a:round/>
          </a:ln>
        </p:spPr>
        <p:txBody>
          <a:bodyPr/>
          <a:lstStyle/>
          <a:p>
            <a:pPr>
              <a:buFont typeface="Arial" panose="020B0604020202020204" pitchFamily="34" charset="0"/>
              <a:buNone/>
            </a:pPr>
            <a:r>
              <a:rPr lang="zh-CN" altLang="en-US" sz="2000" b="1" dirty="0">
                <a:solidFill>
                  <a:srgbClr val="0070C0"/>
                </a:solidFill>
              </a:rPr>
              <a:t>改正错误</a:t>
            </a:r>
            <a:endParaRPr lang="zh-CN" altLang="en-US" sz="2000" b="1" dirty="0">
              <a:solidFill>
                <a:srgbClr val="0070C0"/>
              </a:solidFill>
            </a:endParaRPr>
          </a:p>
        </p:txBody>
      </p:sp>
      <p:cxnSp>
        <p:nvCxnSpPr>
          <p:cNvPr id="8" name="直接箭头连接符 13"/>
          <p:cNvCxnSpPr>
            <a:cxnSpLocks noChangeShapeType="1"/>
            <a:stCxn id="3" idx="6"/>
            <a:endCxn id="7" idx="2"/>
          </p:cNvCxnSpPr>
          <p:nvPr/>
        </p:nvCxnSpPr>
        <p:spPr bwMode="auto">
          <a:xfrm>
            <a:off x="6024562" y="2536026"/>
            <a:ext cx="863601" cy="1588"/>
          </a:xfrm>
          <a:prstGeom prst="straightConnector1">
            <a:avLst/>
          </a:prstGeom>
          <a:noFill/>
          <a:ln w="9525" algn="ctr">
            <a:solidFill>
              <a:schemeClr val="tx1"/>
            </a:solidFill>
            <a:round/>
            <a:tailEnd type="arrow" w="med" len="med"/>
          </a:ln>
        </p:spPr>
      </p:cxnSp>
      <p:cxnSp>
        <p:nvCxnSpPr>
          <p:cNvPr id="9" name="直接箭头连接符 18"/>
          <p:cNvCxnSpPr>
            <a:cxnSpLocks noChangeShapeType="1"/>
            <a:stCxn id="7" idx="6"/>
            <a:endCxn id="10" idx="1"/>
          </p:cNvCxnSpPr>
          <p:nvPr/>
        </p:nvCxnSpPr>
        <p:spPr bwMode="auto">
          <a:xfrm flipV="1">
            <a:off x="8024826" y="2530311"/>
            <a:ext cx="1095375" cy="5715"/>
          </a:xfrm>
          <a:prstGeom prst="straightConnector1">
            <a:avLst/>
          </a:prstGeom>
          <a:noFill/>
          <a:ln w="9525" algn="ctr">
            <a:solidFill>
              <a:schemeClr val="tx1"/>
            </a:solidFill>
            <a:round/>
            <a:tailEnd type="arrow" w="med" len="med"/>
          </a:ln>
        </p:spPr>
      </p:cxnSp>
      <p:sp>
        <p:nvSpPr>
          <p:cNvPr id="10" name="TextBox 20"/>
          <p:cNvSpPr txBox="1">
            <a:spLocks noChangeArrowheads="1"/>
          </p:cNvSpPr>
          <p:nvPr/>
        </p:nvSpPr>
        <p:spPr bwMode="auto">
          <a:xfrm>
            <a:off x="9120188" y="2208209"/>
            <a:ext cx="904902" cy="645160"/>
          </a:xfrm>
          <a:prstGeom prst="rect">
            <a:avLst/>
          </a:prstGeom>
          <a:noFill/>
          <a:ln w="9525">
            <a:noFill/>
            <a:miter lim="800000"/>
          </a:ln>
        </p:spPr>
        <p:txBody>
          <a:bodyPr wrap="square">
            <a:spAutoFit/>
          </a:bodyPr>
          <a:lstStyle/>
          <a:p>
            <a:pPr>
              <a:buFont typeface="Arial" panose="020B0604020202020204" pitchFamily="34" charset="0"/>
              <a:buNone/>
            </a:pPr>
            <a:r>
              <a:rPr lang="zh-CN" altLang="en-US" dirty="0"/>
              <a:t>改正后的软件</a:t>
            </a:r>
            <a:endParaRPr lang="zh-CN" altLang="en-US" dirty="0"/>
          </a:p>
        </p:txBody>
      </p:sp>
      <p:sp>
        <p:nvSpPr>
          <p:cNvPr id="11" name="TextBox 22"/>
          <p:cNvSpPr txBox="1">
            <a:spLocks noChangeArrowheads="1"/>
          </p:cNvSpPr>
          <p:nvPr/>
        </p:nvSpPr>
        <p:spPr bwMode="auto">
          <a:xfrm>
            <a:off x="6096000" y="2643183"/>
            <a:ext cx="640080" cy="368300"/>
          </a:xfrm>
          <a:prstGeom prst="rect">
            <a:avLst/>
          </a:prstGeom>
          <a:noFill/>
          <a:ln w="9525">
            <a:noFill/>
            <a:miter lim="800000"/>
          </a:ln>
        </p:spPr>
        <p:txBody>
          <a:bodyPr wrap="none">
            <a:spAutoFit/>
          </a:bodyPr>
          <a:lstStyle/>
          <a:p>
            <a:pPr>
              <a:buFont typeface="Arial" panose="020B0604020202020204" pitchFamily="34" charset="0"/>
              <a:buNone/>
            </a:pPr>
            <a:r>
              <a:rPr lang="zh-CN" altLang="en-US" dirty="0"/>
              <a:t>错误</a:t>
            </a:r>
            <a:endParaRPr lang="zh-CN" altLang="en-US" dirty="0"/>
          </a:p>
        </p:txBody>
      </p:sp>
      <p:sp>
        <p:nvSpPr>
          <p:cNvPr id="12" name="TextBox 23"/>
          <p:cNvSpPr txBox="1">
            <a:spLocks noChangeArrowheads="1"/>
          </p:cNvSpPr>
          <p:nvPr/>
        </p:nvSpPr>
        <p:spPr bwMode="auto">
          <a:xfrm>
            <a:off x="4845049" y="3865560"/>
            <a:ext cx="1097280" cy="368300"/>
          </a:xfrm>
          <a:prstGeom prst="rect">
            <a:avLst/>
          </a:prstGeom>
          <a:noFill/>
          <a:ln w="9525">
            <a:noFill/>
            <a:miter lim="800000"/>
          </a:ln>
        </p:spPr>
        <p:txBody>
          <a:bodyPr wrap="none">
            <a:spAutoFit/>
          </a:bodyPr>
          <a:lstStyle/>
          <a:p>
            <a:pPr>
              <a:buFont typeface="Arial" panose="020B0604020202020204" pitchFamily="34" charset="0"/>
              <a:buNone/>
            </a:pPr>
            <a:r>
              <a:rPr lang="zh-CN" altLang="en-US" dirty="0"/>
              <a:t>预期结果</a:t>
            </a:r>
            <a:endParaRPr lang="zh-CN" altLang="en-US" dirty="0"/>
          </a:p>
        </p:txBody>
      </p:sp>
      <p:cxnSp>
        <p:nvCxnSpPr>
          <p:cNvPr id="13" name="肘形连接符 25"/>
          <p:cNvCxnSpPr>
            <a:cxnSpLocks noChangeShapeType="1"/>
            <a:stCxn id="7" idx="0"/>
            <a:endCxn id="2" idx="0"/>
          </p:cNvCxnSpPr>
          <p:nvPr/>
        </p:nvCxnSpPr>
        <p:spPr bwMode="auto">
          <a:xfrm rot="16200000" flipH="1" flipV="1">
            <a:off x="5251450" y="9509"/>
            <a:ext cx="142876" cy="4267215"/>
          </a:xfrm>
          <a:prstGeom prst="bentConnector3">
            <a:avLst>
              <a:gd name="adj1" fmla="val -159999"/>
            </a:avLst>
          </a:prstGeom>
          <a:noFill/>
          <a:ln w="9525" algn="ctr">
            <a:solidFill>
              <a:schemeClr val="tx1"/>
            </a:solidFill>
            <a:round/>
            <a:tailEnd type="arrow" w="med" len="med"/>
          </a:ln>
        </p:spPr>
      </p:cxnSp>
      <p:sp>
        <p:nvSpPr>
          <p:cNvPr id="14" name="TextBox 27"/>
          <p:cNvSpPr txBox="1">
            <a:spLocks noChangeArrowheads="1"/>
          </p:cNvSpPr>
          <p:nvPr/>
        </p:nvSpPr>
        <p:spPr bwMode="auto">
          <a:xfrm>
            <a:off x="4667240" y="1357298"/>
            <a:ext cx="1097280" cy="368300"/>
          </a:xfrm>
          <a:prstGeom prst="rect">
            <a:avLst/>
          </a:prstGeom>
          <a:noFill/>
          <a:ln w="9525">
            <a:noFill/>
            <a:miter lim="800000"/>
          </a:ln>
        </p:spPr>
        <p:txBody>
          <a:bodyPr wrap="none">
            <a:spAutoFit/>
          </a:bodyPr>
          <a:lstStyle/>
          <a:p>
            <a:pPr>
              <a:buFont typeface="Arial" panose="020B0604020202020204" pitchFamily="34" charset="0"/>
              <a:buNone/>
            </a:pPr>
            <a:r>
              <a:rPr lang="zh-CN" altLang="en-US" dirty="0"/>
              <a:t>回归测试</a:t>
            </a:r>
            <a:endParaRPr lang="zh-CN" altLang="en-US" dirty="0"/>
          </a:p>
        </p:txBody>
      </p:sp>
      <p:sp>
        <p:nvSpPr>
          <p:cNvPr id="80" name="TextBox 79"/>
          <p:cNvSpPr txBox="1"/>
          <p:nvPr/>
        </p:nvSpPr>
        <p:spPr>
          <a:xfrm>
            <a:off x="3095604" y="4572008"/>
            <a:ext cx="5929630" cy="1476375"/>
          </a:xfrm>
          <a:prstGeom prst="rect">
            <a:avLst/>
          </a:prstGeom>
          <a:noFill/>
        </p:spPr>
        <p:txBody>
          <a:bodyPr wrap="none" rtlCol="0">
            <a:spAutoFit/>
          </a:bodyPr>
          <a:lstStyle/>
          <a:p>
            <a:pPr>
              <a:lnSpc>
                <a:spcPct val="150000"/>
              </a:lnSpc>
              <a:buFont typeface="Arial" panose="020B0604020202020204" pitchFamily="34" charset="0"/>
              <a:buNone/>
              <a:defRPr/>
            </a:pPr>
            <a:r>
              <a:rPr lang="zh-CN" altLang="en-US" sz="2400" b="1" dirty="0" smtClean="0">
                <a:solidFill>
                  <a:srgbClr val="C00000"/>
                </a:solidFill>
              </a:rPr>
              <a:t>思考：</a:t>
            </a:r>
            <a:endParaRPr lang="en-US" altLang="zh-CN" b="1" dirty="0" smtClean="0">
              <a:solidFill>
                <a:srgbClr val="C00000"/>
              </a:solidFill>
            </a:endParaRPr>
          </a:p>
          <a:p>
            <a:pPr>
              <a:lnSpc>
                <a:spcPct val="150000"/>
              </a:lnSpc>
              <a:buFont typeface="Arial" panose="020B0604020202020204" pitchFamily="34" charset="0"/>
              <a:buNone/>
              <a:defRPr/>
            </a:pPr>
            <a:r>
              <a:rPr lang="zh-CN" altLang="en-US" b="1" dirty="0" smtClean="0">
                <a:solidFill>
                  <a:srgbClr val="002060"/>
                </a:solidFill>
              </a:rPr>
              <a:t>如果开发说不是问题怎么办？</a:t>
            </a:r>
            <a:endParaRPr lang="en-US" altLang="zh-CN" b="1" dirty="0" smtClean="0">
              <a:solidFill>
                <a:srgbClr val="002060"/>
              </a:solidFill>
            </a:endParaRPr>
          </a:p>
          <a:p>
            <a:pPr>
              <a:lnSpc>
                <a:spcPct val="150000"/>
              </a:lnSpc>
              <a:buFont typeface="Arial" panose="020B0604020202020204" pitchFamily="34" charset="0"/>
              <a:buNone/>
              <a:defRPr/>
            </a:pPr>
            <a:r>
              <a:rPr lang="zh-CN" altLang="en-US" b="1" dirty="0" smtClean="0">
                <a:solidFill>
                  <a:srgbClr val="002060"/>
                </a:solidFill>
              </a:rPr>
              <a:t>如果修改成本过高或是影响到其他功能无法修改怎么办？</a:t>
            </a:r>
            <a:endParaRPr lang="zh-CN" altLang="en-US" b="1" dirty="0" smtClean="0">
              <a:solidFill>
                <a:srgbClr val="002060"/>
              </a:solidFill>
            </a:endParaRPr>
          </a:p>
        </p:txBody>
      </p:sp>
      <p:sp>
        <p:nvSpPr>
          <p:cNvPr id="16" name="TextBox 15"/>
          <p:cNvSpPr txBox="1"/>
          <p:nvPr/>
        </p:nvSpPr>
        <p:spPr>
          <a:xfrm>
            <a:off x="1559496" y="111046"/>
            <a:ext cx="619268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回归测试流程</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66976" y="1421532"/>
            <a:ext cx="6858048" cy="2861310"/>
          </a:xfrm>
          <a:prstGeom prst="rect">
            <a:avLst/>
          </a:prstGeom>
        </p:spPr>
        <p:txBody>
          <a:bodyPr wrap="square">
            <a:spAutoFit/>
          </a:bodyPr>
          <a:lstStyle/>
          <a:p>
            <a:pPr marL="342900" indent="-342900">
              <a:lnSpc>
                <a:spcPct val="150000"/>
              </a:lnSpc>
              <a:buFont typeface="+mj-lt"/>
              <a:buAutoNum type="arabicPeriod"/>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在测试策略制定阶段，制定回归测试策略</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mj-lt"/>
              <a:buAutoNum type="arabicPeriod"/>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确定需要回归测试的版本</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mj-lt"/>
              <a:buAutoNum type="arabicPeriod"/>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回归测试版本发布，按照回归测试策略执行回归测试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mj-lt"/>
              <a:buAutoNum type="arabicPeriod"/>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回归测试通过，关闭缺陷跟踪单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mj-lt"/>
              <a:buAutoNum type="arabicPeriod"/>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回归测试不通过，缺陷跟踪单返回开发人员，重新修复问题，再次提交进行回归测试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
        <p:nvSpPr>
          <p:cNvPr id="3" name="TextBox 2"/>
          <p:cNvSpPr txBox="1"/>
          <p:nvPr/>
        </p:nvSpPr>
        <p:spPr>
          <a:xfrm>
            <a:off x="2881290" y="5000636"/>
            <a:ext cx="6537960" cy="1106805"/>
          </a:xfrm>
          <a:prstGeom prst="rect">
            <a:avLst/>
          </a:prstGeom>
          <a:noFill/>
        </p:spPr>
        <p:txBody>
          <a:bodyPr wrap="none" rtlCol="0">
            <a:spAutoFit/>
          </a:bodyPr>
          <a:lstStyle/>
          <a:p>
            <a:pPr>
              <a:lnSpc>
                <a:spcPct val="150000"/>
              </a:lnSpc>
            </a:pPr>
            <a:r>
              <a:rPr lang="zh-CN" altLang="en-US" sz="2400" b="1" dirty="0" smtClean="0">
                <a:solidFill>
                  <a:srgbClr val="C00000"/>
                </a:solidFill>
              </a:rPr>
              <a:t>思考：</a:t>
            </a:r>
            <a:endParaRPr lang="en-US" altLang="zh-CN" sz="2400" b="1" dirty="0" smtClean="0">
              <a:solidFill>
                <a:srgbClr val="C00000"/>
              </a:solidFill>
            </a:endParaRPr>
          </a:p>
          <a:p>
            <a:pPr>
              <a:lnSpc>
                <a:spcPct val="150000"/>
              </a:lnSpc>
            </a:pPr>
            <a:r>
              <a:rPr lang="zh-CN" altLang="en-US" sz="2000" b="1" dirty="0" smtClean="0">
                <a:solidFill>
                  <a:srgbClr val="002060"/>
                </a:solidFill>
              </a:rPr>
              <a:t>回归测试是只测试修改的问题还是将用例全部在执行呢</a:t>
            </a:r>
            <a:r>
              <a:rPr lang="zh-CN" altLang="en-US" dirty="0" smtClean="0"/>
              <a:t>？</a:t>
            </a:r>
            <a:endParaRPr lang="zh-CN" altLang="en-US" dirty="0"/>
          </a:p>
        </p:txBody>
      </p:sp>
      <p:sp>
        <p:nvSpPr>
          <p:cNvPr id="4" name="TextBox 3"/>
          <p:cNvSpPr txBox="1"/>
          <p:nvPr/>
        </p:nvSpPr>
        <p:spPr>
          <a:xfrm>
            <a:off x="1550606" y="119936"/>
            <a:ext cx="619268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回归测试的流程</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66976" y="1174783"/>
            <a:ext cx="6858048" cy="4677410"/>
          </a:xfrm>
          <a:prstGeom prst="rect">
            <a:avLst/>
          </a:prstGeom>
        </p:spPr>
        <p:txBody>
          <a:bodyPr wrap="square">
            <a:spAutoFit/>
          </a:bodyPr>
          <a:lstStyle/>
          <a:p>
            <a:pPr>
              <a:buFont typeface="Arial" panose="020B0604020202020204" pitchFamily="34" charset="0"/>
              <a:buNone/>
              <a:defRPr/>
            </a:pPr>
            <a:r>
              <a:rPr lang="zh-CN" altLang="en-US" sz="2000" b="1" dirty="0" smtClean="0">
                <a:solidFill>
                  <a:srgbClr val="C00000"/>
                </a:solidFill>
                <a:latin typeface="+mn-ea"/>
              </a:rPr>
              <a:t>回归测试策略包括：</a:t>
            </a:r>
            <a:endParaRPr lang="en-US" altLang="zh-CN" sz="2000" b="1" dirty="0" smtClean="0">
              <a:solidFill>
                <a:srgbClr val="C00000"/>
              </a:solidFill>
              <a:latin typeface="+mn-ea"/>
            </a:endParaRPr>
          </a:p>
          <a:p>
            <a:pPr>
              <a:buFont typeface="Arial" panose="020B0604020202020204" pitchFamily="34" charset="0"/>
              <a:buNone/>
              <a:defRPr/>
            </a:pPr>
            <a:endParaRPr lang="en-US" altLang="zh-CN" b="1" dirty="0" smtClean="0">
              <a:solidFill>
                <a:srgbClr val="FF0000"/>
              </a:solidFill>
              <a:latin typeface="+mn-ea"/>
            </a:endParaRPr>
          </a:p>
          <a:p>
            <a:pPr marL="342900" indent="-342900">
              <a:buFont typeface="+mj-ea"/>
              <a:buAutoNum type="circleNumDbPlain"/>
              <a:defRPr/>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完全重复测试：</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重新执行所有在前期测试阶段建立的测试用例，来确认问题修改的正确性和修改扩散局部影响性；</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buFont typeface="+mj-lt"/>
              <a:buAutoNum type="circleNumDbPlain"/>
              <a:defRPr/>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选择性重复测试</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：既有选择地重复执行部分在前期测试阶段建立的测试用例，来测试被修改的程序。通常采用有以下几种方法：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800100" lvl="1" indent="-342900">
              <a:buFont typeface="Arial" panose="020B0604020202020204" pitchFamily="34" charset="0"/>
              <a:buChar char="•"/>
              <a:defRPr/>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覆盖修改法</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：针对修改的部分，选取或者重新构造测试用例进行测试。该方法效率高，风险也大。</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800100" lvl="1" indent="-342900">
              <a:buFont typeface="Arial" panose="020B0604020202020204" pitchFamily="34" charset="0"/>
              <a:buChar char="•"/>
              <a:defRPr/>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周边影响法</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：该方法不但要包括覆盖修改法确定的用例，还需要分析修改后的扩散影响。</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800100" lvl="1" indent="-342900">
              <a:buFont typeface="Arial" panose="020B0604020202020204" pitchFamily="34" charset="0"/>
              <a:buChar char="•"/>
              <a:defRPr/>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指标达成方法</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：类似于单元测试的方法，在测试前先确定一个要达到的指标。比如代码的100%覆盖，接口的60%覆盖等，基于指标选择最小的测试用例集合。</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
        <p:nvSpPr>
          <p:cNvPr id="3" name="TextBox 2"/>
          <p:cNvSpPr txBox="1"/>
          <p:nvPr/>
        </p:nvSpPr>
        <p:spPr>
          <a:xfrm>
            <a:off x="1559496" y="101521"/>
            <a:ext cx="619268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回归测试的策略</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1731" y="1347773"/>
            <a:ext cx="6858048" cy="4739005"/>
          </a:xfrm>
          <a:prstGeom prst="rect">
            <a:avLst/>
          </a:prstGeom>
          <a:noFill/>
        </p:spPr>
        <p:txBody>
          <a:bodyPr wrap="square" rtlCol="0">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验收测试</a:t>
            </a:r>
            <a:endParaRPr lang="zh-CN" altLang="en-US" sz="2400" b="1" dirty="0" smtClean="0">
              <a:solidFill>
                <a:srgbClr val="C00000"/>
              </a:solidFill>
              <a:latin typeface="黑体" panose="02010609060101010101" pitchFamily="49" charset="-122"/>
              <a:ea typeface="黑体" panose="02010609060101010101" pitchFamily="49" charset="-122"/>
            </a:endParaRPr>
          </a:p>
          <a:p>
            <a:endParaRPr lang="en-US" altLang="zh-CN" dirty="0" smtClean="0"/>
          </a:p>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当软件产品是为特定用户开发的时候，需要进行一系列的验收，让用户验证软件产品是否满足了所有的需求。</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如果软件是为了多个用户开发的，让每个用户逐个验证这个不切合实际，这个时候往往采用</a:t>
            </a: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α测试和β测试</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，来进行验收。</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验收测试是以用户为主的测试</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。软件开发人员与QA（质量保证）人员也应参加。通常除了考虑软件的功能和性能外，还应对软件的可移植性、兼容性、可维护性以及错误的恢复功能进行确认。</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验收测试是根据合同、《需求规格说明书》或《验收测试计划》对成品进行验收测试。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
        <p:nvSpPr>
          <p:cNvPr id="3" name="TextBox 2"/>
          <p:cNvSpPr txBox="1"/>
          <p:nvPr/>
        </p:nvSpPr>
        <p:spPr>
          <a:xfrm>
            <a:off x="1569021" y="101521"/>
            <a:ext cx="619268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验收测试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66976" y="1500174"/>
            <a:ext cx="6858047" cy="3476625"/>
          </a:xfrm>
          <a:prstGeom prst="rect">
            <a:avLst/>
          </a:prstGeom>
        </p:spPr>
        <p:txBody>
          <a:bodyPr wrap="square">
            <a:spAutoFit/>
          </a:bodyPr>
          <a:lstStyle/>
          <a:p>
            <a:r>
              <a:rPr lang="en-US" altLang="zh-CN"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α测试是有用户在开发环境下进行的测试，也可以是开发机构内部的用户在</a:t>
            </a: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模拟实际操作环境</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下进行的测试。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α测试在软件一个自然设置的状态下使用，</a:t>
            </a: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开发者坐在旁边</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，随时记下错误情况和使用中的问题。</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α测试的目的主要是评价软件产品的（功能、可用性、可靠性、性能等），尤其注重产品的界面和特色。</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α测试人员是除了产品研发人员之外最早见到产品的人，他们提出的功能和修改建议是很有价值的。</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
        <p:nvSpPr>
          <p:cNvPr id="3" name="TextBox 2"/>
          <p:cNvSpPr txBox="1"/>
          <p:nvPr/>
        </p:nvSpPr>
        <p:spPr>
          <a:xfrm>
            <a:off x="1559496" y="110411"/>
            <a:ext cx="619268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α测试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93316" y="923274"/>
            <a:ext cx="6858047" cy="4092575"/>
          </a:xfrm>
          <a:prstGeom prst="rect">
            <a:avLst/>
          </a:prstGeom>
        </p:spPr>
        <p:txBody>
          <a:bodyPr wrap="square">
            <a:spAutoFit/>
          </a:bodyPr>
          <a:lstStyle/>
          <a:p>
            <a:r>
              <a:rPr lang="en-US" altLang="zh-CN"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β测试是由软件的多个用户在一个或多个用户的</a:t>
            </a: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实际使用环境</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下进行的测试。这些用户与公司签订了支持产品预发行合同的外部用户，他们要求使用该产品，并愿意返回所有错误信息给开发者。</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与α测试不同的是，β测试时</a:t>
            </a: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开发者通常不在测试现场</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。因此，β测试是</a:t>
            </a: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开发者无法控制的环境下</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进行的软件现场测试。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在β测试中，由用户记录下遇到的所有问题，包括真的和主观认定的，定期向开发者报告，开发者在综合用户的报告后，作出修改，在将软件产品交付给全体用户使用。</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
        <p:nvSpPr>
          <p:cNvPr id="3" name="TextBox 2"/>
          <p:cNvSpPr txBox="1"/>
          <p:nvPr/>
        </p:nvSpPr>
        <p:spPr>
          <a:xfrm>
            <a:off x="2881290" y="5715016"/>
            <a:ext cx="4643470" cy="398780"/>
          </a:xfrm>
          <a:prstGeom prst="rect">
            <a:avLst/>
          </a:prstGeom>
          <a:noFill/>
        </p:spPr>
        <p:txBody>
          <a:bodyPr wrap="square" rtlCol="0">
            <a:spAutoFit/>
          </a:bodyPr>
          <a:lstStyle/>
          <a:p>
            <a:r>
              <a:rPr lang="zh-CN" altLang="en-US" sz="2000" b="1" dirty="0" smtClean="0">
                <a:solidFill>
                  <a:srgbClr val="002060"/>
                </a:solidFill>
              </a:rPr>
              <a:t>思考：</a:t>
            </a:r>
            <a:r>
              <a:rPr lang="el-GR" altLang="zh-CN" sz="2000" b="1" dirty="0" smtClean="0">
                <a:solidFill>
                  <a:srgbClr val="002060"/>
                </a:solidFill>
                <a:latin typeface="+mn-ea"/>
              </a:rPr>
              <a:t>α</a:t>
            </a:r>
            <a:r>
              <a:rPr lang="zh-CN" altLang="en-US" sz="2000" b="1" dirty="0" smtClean="0">
                <a:solidFill>
                  <a:srgbClr val="002060"/>
                </a:solidFill>
                <a:latin typeface="+mn-ea"/>
              </a:rPr>
              <a:t>测试与</a:t>
            </a:r>
            <a:r>
              <a:rPr lang="el-GR" altLang="zh-CN" sz="2000" b="1" dirty="0" smtClean="0">
                <a:solidFill>
                  <a:srgbClr val="002060"/>
                </a:solidFill>
                <a:latin typeface="+mn-ea"/>
              </a:rPr>
              <a:t>β</a:t>
            </a:r>
            <a:r>
              <a:rPr lang="zh-CN" altLang="en-US" sz="2000" b="1" dirty="0" smtClean="0">
                <a:solidFill>
                  <a:srgbClr val="002060"/>
                </a:solidFill>
                <a:latin typeface="+mn-ea"/>
              </a:rPr>
              <a:t>测试的区别？</a:t>
            </a:r>
            <a:endParaRPr lang="zh-CN" altLang="en-US" sz="2000" b="1" dirty="0">
              <a:solidFill>
                <a:srgbClr val="002060"/>
              </a:solidFill>
            </a:endParaRPr>
          </a:p>
        </p:txBody>
      </p:sp>
      <p:sp>
        <p:nvSpPr>
          <p:cNvPr id="4" name="TextBox 3"/>
          <p:cNvSpPr txBox="1"/>
          <p:nvPr/>
        </p:nvSpPr>
        <p:spPr>
          <a:xfrm>
            <a:off x="1559496" y="92631"/>
            <a:ext cx="619268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β测试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524101" y="1093916"/>
          <a:ext cx="7143750" cy="4870450"/>
        </p:xfrm>
        <a:graphic>
          <a:graphicData uri="http://schemas.openxmlformats.org/drawingml/2006/table">
            <a:tbl>
              <a:tblPr firstRow="1" bandRow="1">
                <a:tableStyleId>{5C22544A-7EE6-4342-B048-85BDC9FD1C3A}</a:tableStyleId>
              </a:tblPr>
              <a:tblGrid>
                <a:gridCol w="643255"/>
                <a:gridCol w="1106170"/>
                <a:gridCol w="2988945"/>
                <a:gridCol w="2405380"/>
              </a:tblGrid>
              <a:tr h="396875">
                <a:tc gridSpan="2">
                  <a:txBody>
                    <a:bodyPr/>
                    <a:lstStyle/>
                    <a:p>
                      <a:endParaRPr lang="zh-CN" altLang="en-US" dirty="0"/>
                    </a:p>
                  </a:txBody>
                  <a:tcPr/>
                </a:tc>
                <a:tc hMerge="1">
                  <a:tcPr/>
                </a:tc>
                <a:tc>
                  <a:txBody>
                    <a:bodyPr/>
                    <a:lstStyle/>
                    <a:p>
                      <a:r>
                        <a:rPr lang="en-US" altLang="zh-CN" dirty="0" smtClean="0"/>
                        <a:t>Alpha</a:t>
                      </a:r>
                      <a:r>
                        <a:rPr lang="zh-CN" altLang="en-US" dirty="0" smtClean="0"/>
                        <a:t>测试</a:t>
                      </a:r>
                      <a:endParaRPr lang="zh-CN" altLang="en-US" dirty="0"/>
                    </a:p>
                  </a:txBody>
                  <a:tcPr/>
                </a:tc>
                <a:tc>
                  <a:txBody>
                    <a:bodyPr/>
                    <a:lstStyle/>
                    <a:p>
                      <a:r>
                        <a:rPr lang="en-US" altLang="zh-CN" dirty="0" smtClean="0"/>
                        <a:t>Beta</a:t>
                      </a:r>
                      <a:r>
                        <a:rPr lang="zh-CN" altLang="en-US" dirty="0" smtClean="0"/>
                        <a:t>测试</a:t>
                      </a:r>
                      <a:endParaRPr lang="zh-CN" altLang="en-US" dirty="0"/>
                    </a:p>
                  </a:txBody>
                  <a:tcPr/>
                </a:tc>
              </a:tr>
              <a:tr h="755313">
                <a:tc gridSpan="2">
                  <a:txBody>
                    <a:bodyPr/>
                    <a:lstStyle/>
                    <a:p>
                      <a:pPr algn="ct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共同点</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nchor="ctr"/>
                </a:tc>
                <a:tc hMerge="1">
                  <a:tcPr anchor="ctr"/>
                </a:tc>
                <a:tc gridSpan="2">
                  <a:txBody>
                    <a:bodyPr/>
                    <a:lstStyle/>
                    <a:p>
                      <a:pPr marL="342900" indent="-342900">
                        <a:buFont typeface="+mj-ea"/>
                        <a:buAutoNum type="circleNumDbPlain"/>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都属于验收测试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buFont typeface="+mj-ea"/>
                        <a:buAutoNum type="circleNumDbPlain"/>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不能有测试人员和开发人员完成</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c hMerge="1">
                  <a:tcPr/>
                </a:tc>
              </a:tr>
              <a:tr h="500066">
                <a:tc rowSpan="4">
                  <a:txBody>
                    <a:bodyPr/>
                    <a:lstStyle/>
                    <a:p>
                      <a:pPr algn="ct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比较</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nchor="ctr"/>
                </a:tc>
                <a:tc>
                  <a:txBody>
                    <a:bodyPr/>
                    <a:lstStyle/>
                    <a:p>
                      <a:pPr algn="ct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测试环境</a:t>
                      </a:r>
                      <a:endPar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nchor="ctr"/>
                </a:tc>
                <a:tc>
                  <a:txBody>
                    <a:bodyPr/>
                    <a:lstStyle/>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开发环境或模拟实际环境</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c>
                  <a:txBody>
                    <a:bodyPr/>
                    <a:lstStyle/>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实际使用环境</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r>
              <a:tr h="500066">
                <a:tc vMerge="1">
                  <a:tcPr/>
                </a:tc>
                <a:tc>
                  <a:txBody>
                    <a:bodyPr/>
                    <a:lstStyle/>
                    <a:p>
                      <a:pPr algn="ct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测试人员</a:t>
                      </a:r>
                      <a:endPar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nchor="ctr"/>
                </a:tc>
                <a:tc>
                  <a:txBody>
                    <a:bodyPr/>
                    <a:lstStyle/>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最终用户或企业内部人员</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c>
                  <a:txBody>
                    <a:bodyPr/>
                    <a:lstStyle/>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终端用户</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r>
              <a:tr h="660815">
                <a:tc vMerge="1">
                  <a:tcPr/>
                </a:tc>
                <a:tc>
                  <a:txBody>
                    <a:bodyPr/>
                    <a:lstStyle/>
                    <a:p>
                      <a:pPr algn="ct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开发是否在场</a:t>
                      </a:r>
                      <a:endPar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nchor="ctr"/>
                </a:tc>
                <a:tc>
                  <a:txBody>
                    <a:bodyPr/>
                    <a:lstStyle/>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开发人员在场，是一种受控的测试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c>
                  <a:txBody>
                    <a:bodyPr/>
                    <a:lstStyle/>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开发人员不在场，测试不受控</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r>
              <a:tr h="1227228">
                <a:tc vMerge="1">
                  <a:tcPr/>
                </a:tc>
                <a:tc>
                  <a:txBody>
                    <a:bodyPr/>
                    <a:lstStyle/>
                    <a:p>
                      <a:pPr algn="ct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关注点</a:t>
                      </a:r>
                      <a:endPar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nchor="ctr"/>
                </a:tc>
                <a:tc>
                  <a:txBody>
                    <a:bodyPr/>
                    <a:lstStyle/>
                    <a:p>
                      <a:pPr marL="0" marR="0" indent="0" algn="l" defTabSz="914400" rtl="0" eaLnBrk="1" latinLnBrk="0" hangingPunct="1">
                        <a:spcBef>
                          <a:spcPts val="0"/>
                        </a:spcBef>
                        <a:spcAft>
                          <a:spcPts val="0"/>
                        </a:spcAft>
                        <a:buClrTx/>
                        <a:buSzTx/>
                        <a:buFontTx/>
                        <a:buNone/>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Alpha测试关注软件产品的（功能、可用性、可靠性、性能等），尤其注重产品的界面和特色</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c>
                  <a:txBody>
                    <a:bodyPr/>
                    <a:lstStyle/>
                    <a:p>
                      <a:pPr marL="0" marR="0" indent="0" algn="l" defTabSz="914400" rtl="0" eaLnBrk="1" latinLnBrk="0" hangingPunct="1">
                        <a:spcBef>
                          <a:spcPts val="0"/>
                        </a:spcBef>
                        <a:spcAft>
                          <a:spcPts val="0"/>
                        </a:spcAft>
                        <a:buClrTx/>
                        <a:buSzTx/>
                        <a:buFontTx/>
                        <a:buNone/>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Beta测试侧重关注产品的支持性，包括文档、客户培训和支持产品的生产能力</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r>
            </a:tbl>
          </a:graphicData>
        </a:graphic>
      </p:graphicFrame>
      <p:sp>
        <p:nvSpPr>
          <p:cNvPr id="3" name="TextBox 2"/>
          <p:cNvSpPr txBox="1"/>
          <p:nvPr/>
        </p:nvSpPr>
        <p:spPr>
          <a:xfrm>
            <a:off x="1549971" y="111046"/>
            <a:ext cx="619268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α测试和β测试对比</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9496" y="147876"/>
            <a:ext cx="6192688" cy="583565"/>
          </a:xfrm>
          <a:prstGeom prst="rect">
            <a:avLst/>
          </a:prstGeom>
          <a:noFill/>
        </p:spPr>
        <p:txBody>
          <a:bodyPr wrap="square" rtlCol="0">
            <a:spAutoFit/>
          </a:bodyPr>
          <a:lstStyle/>
          <a:p>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目录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
        <p:nvSpPr>
          <p:cNvPr id="3" name="文本框 2"/>
          <p:cNvSpPr txBox="1"/>
          <p:nvPr/>
        </p:nvSpPr>
        <p:spPr>
          <a:xfrm>
            <a:off x="2625090" y="1819275"/>
            <a:ext cx="6053455" cy="2553335"/>
          </a:xfrm>
          <a:prstGeom prst="rect">
            <a:avLst/>
          </a:prstGeom>
          <a:noFill/>
        </p:spPr>
        <p:txBody>
          <a:bodyPr wrap="square" rtlCol="0">
            <a:spAutoFit/>
          </a:bodyPr>
          <a:p>
            <a:pPr marL="285750" indent="-285750">
              <a:buFont typeface="Wingdings" panose="05000000000000000000" charset="0"/>
              <a:buChar char=""/>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软件测试质量</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a:p>
            <a:pPr marL="285750" indent="-285750">
              <a:buFont typeface="Wingdings" panose="05000000000000000000" charset="0"/>
              <a:buChar char=""/>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软件测试概念</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a:p>
            <a:pPr marL="285750" indent="-285750">
              <a:buFont typeface="Wingdings" panose="05000000000000000000" charset="0"/>
              <a:buChar char=""/>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软件测试原则</a:t>
            </a:r>
            <a:endParaRPr lang="zh-CN" altLang="en-US" sz="3200" dirty="0">
              <a:ln w="18415" cmpd="sng">
                <a:noFill/>
                <a:prstDash val="solid"/>
              </a:ln>
              <a:solidFill>
                <a:srgbClr val="FF0000"/>
              </a:solidFill>
              <a:latin typeface="黑体" panose="02010609060101010101" pitchFamily="49" charset="-122"/>
              <a:ea typeface="黑体" panose="02010609060101010101" pitchFamily="49" charset="-122"/>
              <a:cs typeface="+mj-cs"/>
            </a:endParaRPr>
          </a:p>
          <a:p>
            <a:pPr marL="285750" indent="-285750">
              <a:buFont typeface="Wingdings" panose="05000000000000000000" charset="0"/>
              <a:buChar char=""/>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软件测试分类</a:t>
            </a:r>
            <a:endParaRPr lang="zh-CN" altLang="en-US" sz="3200" dirty="0">
              <a:ln w="18415" cmpd="sng">
                <a:noFill/>
                <a:prstDash val="solid"/>
              </a:ln>
              <a:solidFill>
                <a:srgbClr val="FF0000"/>
              </a:solidFill>
              <a:latin typeface="黑体" panose="02010609060101010101" pitchFamily="49" charset="-122"/>
              <a:ea typeface="黑体" panose="02010609060101010101" pitchFamily="49" charset="-122"/>
              <a:cs typeface="+mj-cs"/>
            </a:endParaRPr>
          </a:p>
          <a:p>
            <a:pPr marL="285750" indent="-285750">
              <a:buFont typeface="Wingdings" panose="05000000000000000000" charset="0"/>
              <a:buChar char=""/>
            </a:pPr>
            <a:r>
              <a:rPr lang="zh-CN" altLang="en-US" sz="3200" dirty="0">
                <a:ln w="18415" cmpd="sng">
                  <a:noFill/>
                  <a:prstDash val="solid"/>
                </a:ln>
                <a:solidFill>
                  <a:srgbClr val="FF0000"/>
                </a:solidFill>
                <a:latin typeface="黑体" panose="02010609060101010101" pitchFamily="49" charset="-122"/>
                <a:ea typeface="黑体" panose="02010609060101010101" pitchFamily="49" charset="-122"/>
                <a:cs typeface="+mj-cs"/>
              </a:rPr>
              <a:t>软件测试方法</a:t>
            </a:r>
            <a:endParaRPr lang="zh-CN" altLang="en-US" sz="3200" dirty="0">
              <a:ln w="18415" cmpd="sng">
                <a:noFill/>
                <a:prstDash val="solid"/>
              </a:ln>
              <a:solidFill>
                <a:srgbClr val="FF0000"/>
              </a:solidFill>
              <a:latin typeface="黑体" panose="02010609060101010101" pitchFamily="49" charset="-122"/>
              <a:ea typeface="黑体" panose="02010609060101010101" pitchFamily="49" charset="-122"/>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6695"/>
            <a:ext cx="10515600" cy="1325563"/>
          </a:xfrm>
        </p:spPr>
        <p:txBody>
          <a:bodyPr/>
          <a:lstStyle/>
          <a:p>
            <a:pPr algn="l">
              <a:lnSpc>
                <a:spcPct val="100000"/>
              </a:lnSpc>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rPr>
              <a:t>其他划分</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冒烟测试（</a:t>
            </a:r>
            <a:r>
              <a:rPr lang="zh-CN" altLang="en-US" sz="2000" b="1" dirty="0">
                <a:ln w="18415" cmpd="sng">
                  <a:noFill/>
                  <a:prstDash val="solid"/>
                </a:ln>
                <a:solidFill>
                  <a:srgbClr val="00B050"/>
                </a:solidFill>
                <a:latin typeface="Arial" panose="020B0604020202020204" pitchFamily="34" charset="0"/>
                <a:ea typeface="华文细黑" panose="02010600040101010101" pitchFamily="2" charset="-122"/>
                <a:cs typeface="+mj-cs"/>
              </a:rPr>
              <a:t>BVT</a:t>
            </a: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测试（</a:t>
            </a:r>
            <a:r>
              <a:rPr lang="zh-CN" altLang="en-US" sz="2000" b="1" dirty="0">
                <a:ln w="18415" cmpd="sng">
                  <a:noFill/>
                  <a:prstDash val="solid"/>
                </a:ln>
                <a:solidFill>
                  <a:srgbClr val="00B050"/>
                </a:solidFill>
                <a:latin typeface="Arial" panose="020B0604020202020204" pitchFamily="34" charset="0"/>
                <a:ea typeface="华文细黑" panose="02010600040101010101" pitchFamily="2" charset="-122"/>
                <a:cs typeface="+mj-cs"/>
              </a:rPr>
              <a:t>Build Verification Test</a:t>
            </a: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 ））</a:t>
            </a:r>
            <a:endParaRPr lang="en-US" altLang="zh-CN" sz="2400" dirty="0" smtClean="0"/>
          </a:p>
          <a:p>
            <a:pPr marL="857250" lvl="1" indent="-457200">
              <a:buFont typeface="+mj-lt"/>
              <a:buAutoNum type="arabicPeriod"/>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发布一个版本时，先对该版本进行最基本功能的测试，用以确认该版本基本功能正常后再开展进一步的测试工作；如基本功能不通过，打回给开发，直到冒烟通过</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857250" lvl="1" indent="-457200">
              <a:buFont typeface="+mj-lt"/>
              <a:buAutoNum type="arabicPeriod"/>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只有公司需要时才冒烟，并不是任何时候都冒烟，因为实际工作中项目往往比较紧</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857250" lvl="1" indent="-457200">
              <a:buFont typeface="+mj-lt"/>
              <a:buAutoNum type="arabicPeriod"/>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部分公司是让开发做冒烟，会给开发提供一个</a:t>
            </a:r>
            <a:r>
              <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rPr>
              <a:t>checklist</a:t>
            </a:r>
            <a:endParaRPr lang="zh-CN" altLang="en-US" sz="2000" dirty="0" smtClean="0">
              <a:ln w="18415" cmpd="sng">
                <a:noFill/>
                <a:prstDash val="solid"/>
              </a:ln>
              <a:solidFill>
                <a:srgbClr val="00B050"/>
              </a:solidFill>
              <a:latin typeface="Arial" panose="020B0604020202020204" pitchFamily="34" charset="0"/>
              <a:ea typeface="华文细黑" panose="02010600040101010101" pitchFamily="2" charset="-122"/>
              <a:cs typeface="+mj-cs"/>
            </a:endParaRPr>
          </a:p>
          <a:p>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随机测试（又名猴子测试）</a:t>
            </a:r>
            <a:endParaRPr lang="en-US" altLang="zh-CN" sz="2400" dirty="0" smtClean="0"/>
          </a:p>
          <a:p>
            <a:pPr>
              <a:buNone/>
            </a:pPr>
            <a:r>
              <a:rPr lang="en-US" altLang="zh-CN" sz="2400" dirty="0" smtClean="0"/>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随机选择测试数据做测试，主要根据经验进行功能和性能等抽查</a:t>
            </a:r>
            <a:endParaRPr lang="en-US" altLang="zh-CN" sz="2400" dirty="0" smtClean="0"/>
          </a:p>
          <a:p>
            <a:pPr>
              <a:buNone/>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敏捷测试（敏捷开发引发）</a:t>
            </a:r>
            <a:endParaRPr lang="en-US" altLang="zh-CN" sz="2400" dirty="0" smtClean="0"/>
          </a:p>
          <a:p>
            <a:pPr>
              <a:buNone/>
            </a:pPr>
            <a:r>
              <a:rPr lang="en-US" altLang="zh-CN" sz="2400" dirty="0" smtClean="0"/>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敏捷最大特点是</a:t>
            </a:r>
            <a:r>
              <a:rPr lang="zh-CN" altLang="en-US" sz="2000" dirty="0" smtClean="0">
                <a:solidFill>
                  <a:srgbClr val="FF0000"/>
                </a:solidFill>
              </a:rPr>
              <a:t>高度迭代，有周期性，并且能够及时、持续地响应客户的频繁反馈。</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简单点理解：天下武功，唯快不破</a:t>
            </a:r>
            <a:endParaRPr lang="en-US" altLang="zh-CN" sz="2400" dirty="0" smtClean="0"/>
          </a:p>
          <a:p>
            <a:pPr>
              <a:buNone/>
            </a:pPr>
            <a:endParaRPr lang="zh-CN" altLang="en-US" sz="2400" dirty="0" smtClean="0"/>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24166" y="2786058"/>
            <a:ext cx="500066" cy="1785950"/>
          </a:xfrm>
          <a:prstGeom prst="rect">
            <a:avLst/>
          </a:prstGeom>
          <a:solidFill>
            <a:srgbClr val="7030A0"/>
          </a:solidFill>
          <a:scene3d>
            <a:camera prst="orthographicFront"/>
            <a:lightRig rig="threePt" dir="t"/>
          </a:scene3d>
          <a:sp3d>
            <a:bevelT w="25400"/>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测</a:t>
            </a:r>
            <a:endParaRPr lang="en-US" altLang="zh-CN" sz="2000" b="1" dirty="0" smtClean="0"/>
          </a:p>
          <a:p>
            <a:pPr algn="ctr"/>
            <a:r>
              <a:rPr lang="zh-CN" altLang="en-US" sz="2000" b="1" dirty="0" smtClean="0"/>
              <a:t>试</a:t>
            </a:r>
            <a:endParaRPr lang="en-US" altLang="zh-CN" sz="2000" b="1" dirty="0" smtClean="0"/>
          </a:p>
          <a:p>
            <a:pPr algn="ctr"/>
            <a:r>
              <a:rPr lang="zh-CN" altLang="en-US" sz="2000" b="1" dirty="0" smtClean="0"/>
              <a:t>方</a:t>
            </a:r>
            <a:endParaRPr lang="en-US" altLang="zh-CN" sz="2000" b="1" dirty="0" smtClean="0"/>
          </a:p>
          <a:p>
            <a:pPr algn="ctr"/>
            <a:r>
              <a:rPr lang="zh-CN" altLang="en-US" sz="2000" b="1" dirty="0" smtClean="0"/>
              <a:t>法</a:t>
            </a:r>
            <a:endParaRPr lang="zh-CN" altLang="en-US" sz="2000" b="1" dirty="0"/>
          </a:p>
        </p:txBody>
      </p:sp>
      <p:sp>
        <p:nvSpPr>
          <p:cNvPr id="4" name="矩形 3"/>
          <p:cNvSpPr/>
          <p:nvPr/>
        </p:nvSpPr>
        <p:spPr>
          <a:xfrm>
            <a:off x="4667240" y="2000240"/>
            <a:ext cx="1714512" cy="500066"/>
          </a:xfrm>
          <a:prstGeom prst="rect">
            <a:avLst/>
          </a:prstGeom>
          <a:solidFill>
            <a:srgbClr val="00B0F0"/>
          </a:solidFill>
          <a:scene3d>
            <a:camera prst="orthographicFront"/>
            <a:lightRig rig="threePt" dir="t"/>
          </a:scene3d>
          <a:sp3d>
            <a:bevelT w="25400"/>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按阶段</a:t>
            </a:r>
            <a:endParaRPr lang="zh-CN" altLang="en-US" sz="2000" b="1" dirty="0"/>
          </a:p>
        </p:txBody>
      </p:sp>
      <p:sp>
        <p:nvSpPr>
          <p:cNvPr id="5" name="矩形 4"/>
          <p:cNvSpPr/>
          <p:nvPr/>
        </p:nvSpPr>
        <p:spPr>
          <a:xfrm>
            <a:off x="4667240" y="3429000"/>
            <a:ext cx="1714512" cy="500066"/>
          </a:xfrm>
          <a:prstGeom prst="rect">
            <a:avLst/>
          </a:prstGeom>
          <a:solidFill>
            <a:srgbClr val="00B0F0"/>
          </a:solidFill>
          <a:scene3d>
            <a:camera prst="orthographicFront"/>
            <a:lightRig rig="threePt" dir="t"/>
          </a:scene3d>
          <a:sp3d>
            <a:bevelT w="25400"/>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按状态</a:t>
            </a:r>
            <a:endParaRPr lang="zh-CN" altLang="en-US" sz="2000" b="1" dirty="0"/>
          </a:p>
        </p:txBody>
      </p:sp>
      <p:sp>
        <p:nvSpPr>
          <p:cNvPr id="6" name="矩形 5"/>
          <p:cNvSpPr/>
          <p:nvPr/>
        </p:nvSpPr>
        <p:spPr>
          <a:xfrm>
            <a:off x="4667240" y="4929198"/>
            <a:ext cx="1714512" cy="500066"/>
          </a:xfrm>
          <a:prstGeom prst="rect">
            <a:avLst/>
          </a:prstGeom>
          <a:solidFill>
            <a:srgbClr val="00B0F0"/>
          </a:solidFill>
          <a:scene3d>
            <a:camera prst="orthographicFront"/>
            <a:lightRig rig="threePt" dir="t"/>
          </a:scene3d>
          <a:sp3d>
            <a:bevelT w="25400"/>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按人机</a:t>
            </a:r>
            <a:endParaRPr lang="zh-CN" altLang="en-US" sz="2000" b="1" dirty="0"/>
          </a:p>
        </p:txBody>
      </p:sp>
      <p:cxnSp>
        <p:nvCxnSpPr>
          <p:cNvPr id="8" name="直接连接符 7"/>
          <p:cNvCxnSpPr>
            <a:stCxn id="3" idx="3"/>
            <a:endCxn id="5" idx="1"/>
          </p:cNvCxnSpPr>
          <p:nvPr/>
        </p:nvCxnSpPr>
        <p:spPr>
          <a:xfrm>
            <a:off x="3524232" y="3679033"/>
            <a:ext cx="114300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3" idx="3"/>
            <a:endCxn id="4" idx="1"/>
          </p:cNvCxnSpPr>
          <p:nvPr/>
        </p:nvCxnSpPr>
        <p:spPr>
          <a:xfrm flipV="1">
            <a:off x="3524232" y="2250273"/>
            <a:ext cx="1143008" cy="142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3" idx="3"/>
            <a:endCxn id="6" idx="1"/>
          </p:cNvCxnSpPr>
          <p:nvPr/>
        </p:nvCxnSpPr>
        <p:spPr>
          <a:xfrm>
            <a:off x="3524232" y="3679033"/>
            <a:ext cx="1143008" cy="1500198"/>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596198" y="1714488"/>
            <a:ext cx="1714512" cy="500066"/>
          </a:xfrm>
          <a:prstGeom prst="rect">
            <a:avLst/>
          </a:prstGeom>
          <a:solidFill>
            <a:srgbClr val="92D050"/>
          </a:solidFill>
          <a:scene3d>
            <a:camera prst="orthographicFront"/>
            <a:lightRig rig="threePt" dir="t"/>
          </a:scene3d>
          <a:sp3d>
            <a:bevelT w="25400"/>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0000"/>
                </a:solidFill>
              </a:rPr>
              <a:t>白盒测试</a:t>
            </a:r>
            <a:endParaRPr lang="zh-CN" altLang="en-US" sz="2000" b="1" dirty="0">
              <a:solidFill>
                <a:srgbClr val="FF0000"/>
              </a:solidFill>
            </a:endParaRPr>
          </a:p>
        </p:txBody>
      </p:sp>
      <p:sp>
        <p:nvSpPr>
          <p:cNvPr id="15" name="矩形 14"/>
          <p:cNvSpPr/>
          <p:nvPr/>
        </p:nvSpPr>
        <p:spPr>
          <a:xfrm>
            <a:off x="7596198" y="2285992"/>
            <a:ext cx="1714512" cy="500066"/>
          </a:xfrm>
          <a:prstGeom prst="rect">
            <a:avLst/>
          </a:prstGeom>
          <a:solidFill>
            <a:srgbClr val="92D050"/>
          </a:solidFill>
          <a:scene3d>
            <a:camera prst="orthographicFront"/>
            <a:lightRig rig="threePt" dir="t"/>
          </a:scene3d>
          <a:sp3d>
            <a:bevelT w="25400"/>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0000"/>
                </a:solidFill>
              </a:rPr>
              <a:t>黑盒测试</a:t>
            </a:r>
            <a:endParaRPr lang="zh-CN" altLang="en-US" sz="2000" b="1" dirty="0">
              <a:solidFill>
                <a:srgbClr val="FF0000"/>
              </a:solidFill>
            </a:endParaRPr>
          </a:p>
        </p:txBody>
      </p:sp>
      <p:sp>
        <p:nvSpPr>
          <p:cNvPr id="16" name="矩形 15"/>
          <p:cNvSpPr/>
          <p:nvPr/>
        </p:nvSpPr>
        <p:spPr>
          <a:xfrm>
            <a:off x="7596198" y="3214686"/>
            <a:ext cx="1714512" cy="500066"/>
          </a:xfrm>
          <a:prstGeom prst="rect">
            <a:avLst/>
          </a:prstGeom>
          <a:solidFill>
            <a:srgbClr val="92D050"/>
          </a:solidFill>
          <a:scene3d>
            <a:camera prst="orthographicFront"/>
            <a:lightRig rig="threePt" dir="t"/>
          </a:scene3d>
          <a:sp3d>
            <a:bevelT w="25400"/>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静态测试</a:t>
            </a:r>
            <a:endParaRPr lang="zh-CN" altLang="en-US" sz="2000" b="1" dirty="0">
              <a:solidFill>
                <a:schemeClr val="tx1"/>
              </a:solidFill>
            </a:endParaRPr>
          </a:p>
        </p:txBody>
      </p:sp>
      <p:sp>
        <p:nvSpPr>
          <p:cNvPr id="17" name="矩形 16"/>
          <p:cNvSpPr/>
          <p:nvPr/>
        </p:nvSpPr>
        <p:spPr>
          <a:xfrm>
            <a:off x="7596198" y="3786190"/>
            <a:ext cx="1714512" cy="500066"/>
          </a:xfrm>
          <a:prstGeom prst="rect">
            <a:avLst/>
          </a:prstGeom>
          <a:solidFill>
            <a:srgbClr val="92D050"/>
          </a:solidFill>
          <a:scene3d>
            <a:camera prst="orthographicFront"/>
            <a:lightRig rig="threePt" dir="t"/>
          </a:scene3d>
          <a:sp3d>
            <a:bevelT w="25400"/>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动态测试</a:t>
            </a:r>
            <a:endParaRPr lang="zh-CN" altLang="en-US" sz="2000" b="1" dirty="0">
              <a:solidFill>
                <a:schemeClr val="tx1"/>
              </a:solidFill>
            </a:endParaRPr>
          </a:p>
        </p:txBody>
      </p:sp>
      <p:sp>
        <p:nvSpPr>
          <p:cNvPr id="18" name="矩形 17"/>
          <p:cNvSpPr/>
          <p:nvPr/>
        </p:nvSpPr>
        <p:spPr>
          <a:xfrm>
            <a:off x="7596198" y="4714884"/>
            <a:ext cx="1714512" cy="500066"/>
          </a:xfrm>
          <a:prstGeom prst="rect">
            <a:avLst/>
          </a:prstGeom>
          <a:solidFill>
            <a:srgbClr val="92D050"/>
          </a:solidFill>
          <a:scene3d>
            <a:camera prst="orthographicFront"/>
            <a:lightRig rig="threePt" dir="t"/>
          </a:scene3d>
          <a:sp3d>
            <a:bevelT w="25400"/>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手工测试</a:t>
            </a:r>
            <a:endParaRPr lang="zh-CN" altLang="en-US" sz="2000" b="1" dirty="0">
              <a:solidFill>
                <a:schemeClr val="tx1"/>
              </a:solidFill>
            </a:endParaRPr>
          </a:p>
        </p:txBody>
      </p:sp>
      <p:sp>
        <p:nvSpPr>
          <p:cNvPr id="19" name="矩形 18"/>
          <p:cNvSpPr/>
          <p:nvPr/>
        </p:nvSpPr>
        <p:spPr>
          <a:xfrm>
            <a:off x="7596198" y="5286388"/>
            <a:ext cx="1714512" cy="500066"/>
          </a:xfrm>
          <a:prstGeom prst="rect">
            <a:avLst/>
          </a:prstGeom>
          <a:solidFill>
            <a:srgbClr val="92D050"/>
          </a:solidFill>
          <a:scene3d>
            <a:camera prst="orthographicFront"/>
            <a:lightRig rig="threePt" dir="t"/>
          </a:scene3d>
          <a:sp3d>
            <a:bevelT w="25400"/>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自动测试</a:t>
            </a:r>
            <a:endParaRPr lang="zh-CN" altLang="en-US" sz="2000" b="1" dirty="0">
              <a:solidFill>
                <a:schemeClr val="tx1"/>
              </a:solidFill>
            </a:endParaRPr>
          </a:p>
        </p:txBody>
      </p:sp>
      <p:cxnSp>
        <p:nvCxnSpPr>
          <p:cNvPr id="21" name="直接连接符 20"/>
          <p:cNvCxnSpPr>
            <a:stCxn id="4" idx="3"/>
            <a:endCxn id="13" idx="1"/>
          </p:cNvCxnSpPr>
          <p:nvPr/>
        </p:nvCxnSpPr>
        <p:spPr>
          <a:xfrm flipV="1">
            <a:off x="6381752" y="1964521"/>
            <a:ext cx="121444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 idx="3"/>
            <a:endCxn id="15" idx="1"/>
          </p:cNvCxnSpPr>
          <p:nvPr/>
        </p:nvCxnSpPr>
        <p:spPr>
          <a:xfrm>
            <a:off x="6381752" y="2250273"/>
            <a:ext cx="121444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5" idx="3"/>
            <a:endCxn id="16" idx="1"/>
          </p:cNvCxnSpPr>
          <p:nvPr/>
        </p:nvCxnSpPr>
        <p:spPr>
          <a:xfrm flipV="1">
            <a:off x="6381752" y="3464719"/>
            <a:ext cx="1214446"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5" idx="3"/>
            <a:endCxn id="17" idx="1"/>
          </p:cNvCxnSpPr>
          <p:nvPr/>
        </p:nvCxnSpPr>
        <p:spPr>
          <a:xfrm>
            <a:off x="6381752" y="3679033"/>
            <a:ext cx="1214446" cy="3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3"/>
            <a:endCxn id="18" idx="1"/>
          </p:cNvCxnSpPr>
          <p:nvPr/>
        </p:nvCxnSpPr>
        <p:spPr>
          <a:xfrm flipV="1">
            <a:off x="6381752" y="4964917"/>
            <a:ext cx="1214446"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6" idx="3"/>
            <a:endCxn id="19" idx="1"/>
          </p:cNvCxnSpPr>
          <p:nvPr/>
        </p:nvCxnSpPr>
        <p:spPr>
          <a:xfrm>
            <a:off x="6381752" y="5179231"/>
            <a:ext cx="1214446" cy="35719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569021" y="175816"/>
            <a:ext cx="619268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测试方法分类</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lnSpc>
                <a:spcPct val="100000"/>
              </a:lnSpc>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rPr>
              <a:t>什么是软件质量？</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endParaRPr>
          </a:p>
        </p:txBody>
      </p:sp>
      <p:sp>
        <p:nvSpPr>
          <p:cNvPr id="4" name="Rectangle 3"/>
          <p:cNvSpPr txBox="1">
            <a:spLocks noChangeArrowheads="1"/>
          </p:cNvSpPr>
          <p:nvPr/>
        </p:nvSpPr>
        <p:spPr>
          <a:xfrm>
            <a:off x="2648585" y="1297305"/>
            <a:ext cx="7310120" cy="4221480"/>
          </a:xfrm>
          <a:prstGeom prst="rect">
            <a:avLst/>
          </a:prstGeom>
        </p:spPr>
        <p:txBody>
          <a:bodyPr/>
          <a:lstStyle/>
          <a:p>
            <a:pPr>
              <a:buFont typeface="Wingdings" panose="05000000000000000000" pitchFamily="2" charset="2"/>
              <a:buChar char="n"/>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软件质量就是“软件与明确的和隐含的定义的需求相一致的程度”</a:t>
            </a:r>
            <a:endParaRPr lang="en-US" altLang="zh-CN" sz="2400" b="1" dirty="0" smtClean="0">
              <a:solidFill>
                <a:srgbClr val="FF0000"/>
              </a:solidFill>
            </a:endParaRPr>
          </a:p>
          <a:p>
            <a:pPr>
              <a:buFont typeface="Wingdings" panose="05000000000000000000" pitchFamily="2" charset="2"/>
              <a:buChar char="n"/>
            </a:pPr>
            <a:endParaRPr lang="en-US" altLang="zh-CN" sz="2400" b="1" dirty="0" smtClean="0">
              <a:solidFill>
                <a:srgbClr val="FF0000"/>
              </a:solidFill>
            </a:endParaRPr>
          </a:p>
          <a:p>
            <a:pPr>
              <a:buFont typeface="Wingdings" panose="05000000000000000000" pitchFamily="2" charset="2"/>
              <a:buChar char="n"/>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软件质量度量标准</a:t>
            </a:r>
            <a:endParaRPr lang="en-US" altLang="zh-CN" sz="2400" b="1" dirty="0" smtClean="0">
              <a:solidFill>
                <a:srgbClr val="FF0000"/>
              </a:solidFill>
            </a:endParaRPr>
          </a:p>
          <a:p>
            <a:pPr marL="914400" lvl="1" indent="-457200">
              <a:buFont typeface="+mj-ea"/>
              <a:buAutoNum type="circleNumDbPlain"/>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软件需求是度量软件质量的基础，与需求不一致就是质量不高。</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914400" lvl="1" indent="-457200">
              <a:buFont typeface="+mj-ea"/>
              <a:buAutoNum type="circleNumDbPlain"/>
            </a:pP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914400" lvl="1" indent="-457200">
              <a:buFont typeface="+mj-ea"/>
              <a:buAutoNum type="circleNumDbPlain"/>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指定的标准定义了一组指导软件开发的准则，如果没有遵守这些准则，几乎肯定会导致质量不高。</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914400" lvl="1" indent="-457200">
              <a:buFont typeface="+mj-ea"/>
              <a:buAutoNum type="circleNumDbPlain"/>
            </a:pP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914400" lvl="1" indent="-457200">
              <a:buFont typeface="+mj-ea"/>
              <a:buAutoNum type="circleNumDbPlain"/>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通常，有一组没有显式描述的隐含需求（如期望软件是容易维护的）。如果软件满足明确描述的需求，但却不满足隐含的需求，那么软件的质量仍然是值得怀疑的。</a:t>
            </a:r>
            <a:endParaRPr lang="en-US" altLang="zh-CN" dirty="0" smtClean="0"/>
          </a:p>
          <a:p>
            <a:pPr marL="914400" lvl="1" indent="-457200"/>
            <a:endParaRPr lang="zh-CN" altLang="en-US" dirty="0" smtClean="0"/>
          </a:p>
          <a:p>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软件质量包含“内部质量”、“外部质量”和“使⽤质量”</a:t>
            </a:r>
            <a:endParaRPr lang="zh-CN" altLang="en-US" sz="2000" b="1" dirty="0" smtClean="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Font typeface="Wingdings" panose="05000000000000000000" pitchFamily="2" charset="2"/>
              <a:buChar char="n"/>
            </a:pPr>
            <a:endParaRPr lang="zh-CN" altLang="en-US" sz="2400" b="1" dirty="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09470" y="1685925"/>
            <a:ext cx="8287385" cy="2553335"/>
          </a:xfrm>
          <a:prstGeom prst="rect">
            <a:avLst/>
          </a:prstGeom>
        </p:spPr>
        <p:txBody>
          <a:bodyPr wrap="square">
            <a:spAutoFit/>
          </a:bodyPr>
          <a:lstStyle/>
          <a:p>
            <a:pPr>
              <a:buFont typeface="Arial" panose="020B0604020202020204" pitchFamily="34" charset="0"/>
              <a:buNone/>
              <a:defRPr/>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白盒测试（</a:t>
            </a:r>
            <a:r>
              <a:rPr lang="zh-CN" altLang="en-US" sz="2000" b="1" dirty="0">
                <a:ln w="18415" cmpd="sng">
                  <a:noFill/>
                  <a:prstDash val="solid"/>
                </a:ln>
                <a:solidFill>
                  <a:srgbClr val="00B050"/>
                </a:solidFill>
                <a:latin typeface="Arial" panose="020B0604020202020204" pitchFamily="34" charset="0"/>
                <a:ea typeface="华文细黑" panose="02010600040101010101" pitchFamily="2" charset="-122"/>
                <a:cs typeface="+mj-cs"/>
              </a:rPr>
              <a:t>White Box Testing</a:t>
            </a: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）有很多种叫法：通常称为结构化测试或者逻辑驱动测试或者基于代码的测试。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Font typeface="Arial" panose="020B0604020202020204" pitchFamily="34" charset="0"/>
              <a:buNone/>
              <a:defRPr/>
            </a:pP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Font typeface="Arial" panose="020B0604020202020204" pitchFamily="34" charset="0"/>
              <a:buNone/>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白盒测试，顾名思义就是把测试对象看作一个可视的盒子：被测试软件），我们可以看清楚盒子内部的东西以及里面是如何运作的，因此白盒测试需要你对系统内部的结构和工作原理有一定的了解，所有白盒测试是需要测试软件产品的内部结构和处理过程，不需测试软件产品的功能。</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
        <p:nvSpPr>
          <p:cNvPr id="4" name="TextBox 3"/>
          <p:cNvSpPr txBox="1"/>
          <p:nvPr/>
        </p:nvSpPr>
        <p:spPr>
          <a:xfrm>
            <a:off x="1559496" y="157401"/>
            <a:ext cx="619268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白盒测试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8414" y="1500174"/>
            <a:ext cx="6113780" cy="1630045"/>
          </a:xfrm>
          <a:prstGeom prst="rect">
            <a:avLst/>
          </a:prstGeom>
          <a:noFill/>
        </p:spPr>
        <p:txBody>
          <a:bodyPr wrap="none" rtlCol="0">
            <a:spAutoFit/>
          </a:bodyPr>
          <a:lstStyle/>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使用白盒测试方法产生的测试用例能够：</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保证一个模块中的所有独立路径至少被使用一次；</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对所有逻辑值需要测试</a:t>
            </a:r>
            <a:r>
              <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rPr>
              <a:t>True</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和</a:t>
            </a:r>
            <a:r>
              <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rPr>
              <a:t>False</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在上下边界及可操作范围内运行所有循环；</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检查内部数据结构以确保其有效性。</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
        <p:nvSpPr>
          <p:cNvPr id="3" name="立方体 2"/>
          <p:cNvSpPr/>
          <p:nvPr/>
        </p:nvSpPr>
        <p:spPr>
          <a:xfrm>
            <a:off x="4738678" y="3357562"/>
            <a:ext cx="2786082" cy="2500330"/>
          </a:xfrm>
          <a:prstGeom prst="cube">
            <a:avLst/>
          </a:prstGeom>
          <a:solidFill>
            <a:srgbClr val="00B050"/>
          </a:solidFill>
          <a:ln>
            <a:solidFill>
              <a:srgbClr val="92D050"/>
            </a:solidFill>
          </a:ln>
          <a:scene3d>
            <a:camera prst="orthographicFront"/>
            <a:lightRig rig="threePt" dir="t"/>
          </a:scene3d>
          <a:sp3d>
            <a:bevelT w="25400"/>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右箭头 5"/>
          <p:cNvSpPr/>
          <p:nvPr/>
        </p:nvSpPr>
        <p:spPr>
          <a:xfrm>
            <a:off x="2809852" y="4286256"/>
            <a:ext cx="1643074" cy="714380"/>
          </a:xfrm>
          <a:prstGeom prst="rightArrow">
            <a:avLst/>
          </a:prstGeom>
          <a:solidFill>
            <a:schemeClr val="accent6">
              <a:lumMod val="60000"/>
              <a:lumOff val="40000"/>
            </a:schemeClr>
          </a:solidFill>
          <a:scene3d>
            <a:camera prst="orthographicFront"/>
            <a:lightRig rig="threePt" dir="t"/>
          </a:scene3d>
          <a:sp3d>
            <a:bevelT w="25400"/>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输入</a:t>
            </a:r>
            <a:endParaRPr lang="zh-CN" altLang="en-US" b="1" dirty="0">
              <a:solidFill>
                <a:srgbClr val="FF0000"/>
              </a:solidFill>
            </a:endParaRPr>
          </a:p>
        </p:txBody>
      </p:sp>
      <p:sp>
        <p:nvSpPr>
          <p:cNvPr id="7" name="右箭头 6"/>
          <p:cNvSpPr/>
          <p:nvPr/>
        </p:nvSpPr>
        <p:spPr>
          <a:xfrm>
            <a:off x="7881950" y="4286256"/>
            <a:ext cx="1643074" cy="714380"/>
          </a:xfrm>
          <a:prstGeom prst="rightArrow">
            <a:avLst/>
          </a:prstGeom>
          <a:solidFill>
            <a:schemeClr val="accent6">
              <a:lumMod val="60000"/>
              <a:lumOff val="40000"/>
            </a:schemeClr>
          </a:solidFill>
          <a:scene3d>
            <a:camera prst="orthographicFront"/>
            <a:lightRig rig="threePt" dir="t"/>
          </a:scene3d>
          <a:sp3d>
            <a:bevelT w="25400"/>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输出</a:t>
            </a:r>
            <a:endParaRPr lang="zh-CN" altLang="en-US" b="1" dirty="0">
              <a:solidFill>
                <a:srgbClr val="FF0000"/>
              </a:solidFill>
            </a:endParaRPr>
          </a:p>
        </p:txBody>
      </p:sp>
      <p:sp>
        <p:nvSpPr>
          <p:cNvPr id="8" name="立方体 7"/>
          <p:cNvSpPr/>
          <p:nvPr/>
        </p:nvSpPr>
        <p:spPr>
          <a:xfrm>
            <a:off x="4952992" y="4214818"/>
            <a:ext cx="357190" cy="285752"/>
          </a:xfrm>
          <a:prstGeom prst="cube">
            <a:avLst/>
          </a:prstGeom>
          <a:scene3d>
            <a:camera prst="orthographicFront"/>
            <a:lightRig rig="threePt" dir="t"/>
          </a:scene3d>
          <a:sp3d>
            <a:bevelT w="25400"/>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立方体 8"/>
          <p:cNvSpPr/>
          <p:nvPr/>
        </p:nvSpPr>
        <p:spPr>
          <a:xfrm>
            <a:off x="4952992" y="5357826"/>
            <a:ext cx="357190" cy="285752"/>
          </a:xfrm>
          <a:prstGeom prst="cube">
            <a:avLst/>
          </a:prstGeom>
          <a:scene3d>
            <a:camera prst="orthographicFront"/>
            <a:lightRig rig="threePt" dir="t"/>
          </a:scene3d>
          <a:sp3d>
            <a:bevelT w="25400"/>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立方体 9"/>
          <p:cNvSpPr/>
          <p:nvPr/>
        </p:nvSpPr>
        <p:spPr>
          <a:xfrm>
            <a:off x="5667372" y="4786322"/>
            <a:ext cx="357190" cy="285752"/>
          </a:xfrm>
          <a:prstGeom prst="cube">
            <a:avLst/>
          </a:prstGeom>
          <a:scene3d>
            <a:camera prst="orthographicFront"/>
            <a:lightRig rig="threePt" dir="t"/>
          </a:scene3d>
          <a:sp3d>
            <a:bevelT w="25400"/>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立方体 10"/>
          <p:cNvSpPr/>
          <p:nvPr/>
        </p:nvSpPr>
        <p:spPr>
          <a:xfrm>
            <a:off x="6381752" y="4786322"/>
            <a:ext cx="357190" cy="285752"/>
          </a:xfrm>
          <a:prstGeom prst="cube">
            <a:avLst/>
          </a:prstGeom>
          <a:scene3d>
            <a:camera prst="orthographicFront"/>
            <a:lightRig rig="threePt" dir="t"/>
          </a:scene3d>
          <a:sp3d>
            <a:bevelT w="25400"/>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立方体 12"/>
          <p:cNvSpPr/>
          <p:nvPr/>
        </p:nvSpPr>
        <p:spPr>
          <a:xfrm>
            <a:off x="4952992" y="4786322"/>
            <a:ext cx="357190" cy="285752"/>
          </a:xfrm>
          <a:prstGeom prst="cube">
            <a:avLst/>
          </a:prstGeom>
          <a:scene3d>
            <a:camera prst="orthographicFront"/>
            <a:lightRig rig="threePt" dir="t"/>
          </a:scene3d>
          <a:sp3d>
            <a:bevelT w="25400"/>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p:cNvCxnSpPr/>
          <p:nvPr/>
        </p:nvCxnSpPr>
        <p:spPr>
          <a:xfrm rot="16200000" flipH="1">
            <a:off x="4957754" y="4638684"/>
            <a:ext cx="285752" cy="952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rot="16200000" flipH="1">
            <a:off x="4957754" y="5210189"/>
            <a:ext cx="285752" cy="952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21600000">
            <a:off x="5310182" y="4928404"/>
            <a:ext cx="357190" cy="7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21600000">
            <a:off x="6024562" y="4929198"/>
            <a:ext cx="357190" cy="7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421770" y="3500438"/>
            <a:ext cx="1162050" cy="368300"/>
          </a:xfrm>
          <a:prstGeom prst="rect">
            <a:avLst/>
          </a:prstGeom>
          <a:noFill/>
        </p:spPr>
        <p:txBody>
          <a:bodyPr wrap="none" rtlCol="0">
            <a:spAutoFit/>
          </a:bodyPr>
          <a:lstStyle/>
          <a:p>
            <a:r>
              <a:rPr lang="en-US" altLang="zh-CN" b="1" dirty="0" smtClean="0">
                <a:solidFill>
                  <a:srgbClr val="C00000"/>
                </a:solidFill>
              </a:rPr>
              <a:t>White Box</a:t>
            </a:r>
            <a:endParaRPr lang="zh-CN" altLang="en-US" b="1" dirty="0">
              <a:solidFill>
                <a:srgbClr val="C00000"/>
              </a:solidFill>
            </a:endParaRPr>
          </a:p>
        </p:txBody>
      </p:sp>
      <p:sp>
        <p:nvSpPr>
          <p:cNvPr id="16" name="TextBox 15"/>
          <p:cNvSpPr txBox="1"/>
          <p:nvPr/>
        </p:nvSpPr>
        <p:spPr>
          <a:xfrm>
            <a:off x="1550606" y="129461"/>
            <a:ext cx="619268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白盒测试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1925" y="767978"/>
            <a:ext cx="6429420" cy="5323205"/>
          </a:xfrm>
          <a:prstGeom prst="rect">
            <a:avLst/>
          </a:prstGeom>
        </p:spPr>
        <p:txBody>
          <a:bodyPr wrap="square">
            <a:spAutoFit/>
          </a:bodyPr>
          <a:lstStyle/>
          <a:p>
            <a:pPr>
              <a:lnSpc>
                <a:spcPct val="150000"/>
              </a:lnSpc>
              <a:buFont typeface="Arial" panose="020B0604020202020204" pitchFamily="34" charset="0"/>
              <a:buNone/>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我们目的就是为了保证程序需求的实现，为什么要花费时间和精力来担心逻辑细节呢？</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lnSpc>
                <a:spcPct val="150000"/>
              </a:lnSpc>
              <a:buFont typeface="Arial" panose="020B0604020202020204" pitchFamily="34" charset="0"/>
              <a:buNone/>
              <a:defRPr/>
            </a:pP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lnSpc>
                <a:spcPct val="150000"/>
              </a:lnSpc>
              <a:buFont typeface="Arial" panose="020B0604020202020204" pitchFamily="34" charset="0"/>
              <a:buNone/>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基于程序本身的缺陷：</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514350" indent="-514350">
              <a:lnSpc>
                <a:spcPct val="150000"/>
              </a:lnSpc>
              <a:buFont typeface="+mj-lt"/>
              <a:buAutoNum type="arabicPeriod"/>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逻辑错误和不正确假设与一条程序运行的可能性成反比</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514350" indent="-514350">
              <a:lnSpc>
                <a:spcPct val="150000"/>
              </a:lnSpc>
              <a:buFont typeface="+mj-lt"/>
              <a:buAutoNum type="arabicPeriod"/>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我们经常相信某逻辑路径不可能被执行，而事实上，它可能在正常的基础上被执行</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514350" indent="-514350">
              <a:lnSpc>
                <a:spcPct val="150000"/>
              </a:lnSpc>
              <a:buFont typeface="+mj-lt"/>
              <a:buAutoNum type="arabicPeriod"/>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笔误是随机的</a:t>
            </a:r>
            <a:endParaRPr lang="en-US" altLang="zh-CN" dirty="0" smtClean="0"/>
          </a:p>
          <a:p>
            <a:pPr marL="514350" indent="-514350">
              <a:buFont typeface="Arial" panose="020B0604020202020204" pitchFamily="34" charset="0"/>
              <a:buNone/>
              <a:defRPr/>
            </a:pPr>
            <a:endParaRPr lang="en-US" altLang="zh-CN" sz="2800" dirty="0" smtClean="0"/>
          </a:p>
          <a:p>
            <a:pPr marL="514350" indent="-514350">
              <a:lnSpc>
                <a:spcPct val="150000"/>
              </a:lnSpc>
              <a:buFont typeface="Arial" panose="020B0604020202020204" pitchFamily="34" charset="0"/>
              <a:buNone/>
              <a:defRPr/>
            </a:pPr>
            <a:r>
              <a:rPr lang="zh-CN" altLang="en-US" sz="2800" dirty="0" smtClean="0"/>
              <a:t>“</a:t>
            </a:r>
            <a:r>
              <a:rPr lang="zh-CN" altLang="en-US" sz="2800" b="1" dirty="0" smtClean="0">
                <a:solidFill>
                  <a:srgbClr val="0000FF"/>
                </a:solidFill>
              </a:rPr>
              <a:t>错误潜伏在角落里，聚集在边界上</a:t>
            </a:r>
            <a:r>
              <a:rPr lang="zh-CN" altLang="en-US" sz="2800" dirty="0" smtClean="0"/>
              <a:t>”</a:t>
            </a:r>
            <a:endParaRPr lang="en-US" altLang="zh-CN" sz="2800" dirty="0"/>
          </a:p>
        </p:txBody>
      </p:sp>
      <p:sp>
        <p:nvSpPr>
          <p:cNvPr id="3" name="TextBox 2"/>
          <p:cNvSpPr txBox="1"/>
          <p:nvPr/>
        </p:nvSpPr>
        <p:spPr>
          <a:xfrm>
            <a:off x="1541081" y="111046"/>
            <a:ext cx="619268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为什么要进行白盒测试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24100" y="1391885"/>
            <a:ext cx="7215238" cy="4939030"/>
          </a:xfrm>
          <a:prstGeom prst="rect">
            <a:avLst/>
          </a:prstGeom>
        </p:spPr>
        <p:txBody>
          <a:bodyPr wrap="square">
            <a:spAutoFit/>
          </a:bodyPr>
          <a:lstStyle/>
          <a:p>
            <a:pPr>
              <a:lnSpc>
                <a:spcPct val="150000"/>
              </a:lnSpc>
              <a:buFont typeface="Arial" panose="020B0604020202020204" pitchFamily="34" charset="0"/>
              <a:buNone/>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白盒测试技术一般分为</a:t>
            </a: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静态分析</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和</a:t>
            </a: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动态分析</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两类。</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lnSpc>
                <a:spcPct val="150000"/>
              </a:lnSpc>
              <a:buFont typeface="Arial" panose="020B0604020202020204" pitchFamily="34" charset="0"/>
              <a:buNone/>
              <a:defRPr/>
            </a:pP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lnSpc>
                <a:spcPct val="150000"/>
              </a:lnSpc>
              <a:buFont typeface="Arial" panose="020B0604020202020204" pitchFamily="34" charset="0"/>
              <a:buNone/>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静态分析主要有：</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控制流分析：程序的流程图转换为控制流程图</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信息流分析：程序变量之间转变的信息</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数据流分析：程序中数据变量（拼写错误、语句丢失、名字混淆）</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代码走查</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代码审查</a:t>
            </a:r>
            <a:endParaRPr lang="en-US" altLang="zh-CN" dirty="0" smtClean="0"/>
          </a:p>
          <a:p>
            <a:pPr marL="342900" indent="-342900">
              <a:lnSpc>
                <a:spcPct val="150000"/>
              </a:lnSpc>
              <a:buFont typeface="Arial" panose="020B0604020202020204" pitchFamily="34" charset="0"/>
              <a:buChar char="•"/>
              <a:defRPr/>
            </a:pPr>
            <a:endParaRPr lang="en-US" altLang="zh-CN" dirty="0" smtClean="0"/>
          </a:p>
          <a:p>
            <a:pPr>
              <a:buFont typeface="Arial" panose="020B0604020202020204" pitchFamily="34" charset="0"/>
              <a:buNone/>
              <a:defRPr/>
            </a:pPr>
            <a:endParaRPr lang="en-US" altLang="zh-CN" dirty="0" smtClean="0"/>
          </a:p>
        </p:txBody>
      </p:sp>
      <p:sp>
        <p:nvSpPr>
          <p:cNvPr id="3" name="TextBox 2"/>
          <p:cNvSpPr txBox="1"/>
          <p:nvPr/>
        </p:nvSpPr>
        <p:spPr>
          <a:xfrm>
            <a:off x="1569021" y="119936"/>
            <a:ext cx="725114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白盒测试：静态分析</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81225" y="1042839"/>
            <a:ext cx="7215238" cy="3476625"/>
          </a:xfrm>
          <a:prstGeom prst="rect">
            <a:avLst/>
          </a:prstGeom>
        </p:spPr>
        <p:txBody>
          <a:bodyPr wrap="square">
            <a:spAutoFit/>
          </a:bodyPr>
          <a:lstStyle/>
          <a:p>
            <a:pPr>
              <a:buFont typeface="Wingdings" panose="05000000000000000000" pitchFamily="2" charset="2"/>
              <a:buChar char="Ø"/>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含义</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lvl="1"/>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代码走查是由一组程序和错误检查技术组成，并以代码审查组方式进行</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Font typeface="Wingdings" panose="05000000000000000000" pitchFamily="2" charset="2"/>
              <a:buChar char="Ø"/>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人员</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lvl="1">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组长（有威信的资深程序员担任）：负责分配资料、安排计划、主持会议、记录并保存被发现的错误</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lvl="1">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资深程序员</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lvl="1">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测试人员</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lvl="1">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程序开发员（可做会议主持）</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Font typeface="Wingdings" panose="05000000000000000000" pitchFamily="2" charset="2"/>
              <a:buChar char="Ø"/>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重点探讨代码编写思路：比如算法，基于对象的编程，类设计。 但是代码走查非常枯燥，现在变成了关注于强制代码标准</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
        <p:nvSpPr>
          <p:cNvPr id="4" name="TextBox 3"/>
          <p:cNvSpPr txBox="1"/>
          <p:nvPr/>
        </p:nvSpPr>
        <p:spPr>
          <a:xfrm>
            <a:off x="1559496" y="102156"/>
            <a:ext cx="725114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静态分析</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
        <p:nvSpPr>
          <p:cNvPr id="5" name="矩形 4"/>
          <p:cNvSpPr/>
          <p:nvPr/>
        </p:nvSpPr>
        <p:spPr>
          <a:xfrm>
            <a:off x="2381541" y="4773318"/>
            <a:ext cx="7429552" cy="1630045"/>
          </a:xfrm>
          <a:prstGeom prst="rect">
            <a:avLst/>
          </a:prstGeom>
        </p:spPr>
        <p:txBody>
          <a:bodyPr wrap="square">
            <a:spAutoFit/>
          </a:bodyPr>
          <a:lstStyle/>
          <a:p>
            <a:pPr marL="800100" lvl="1" indent="-342900">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检查代码和设计的一致性</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800100" lvl="1" indent="-342900">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检查代码对标准的遵循、可读性</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800100" lvl="1" indent="-342900">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检查代码的逻辑表达的正确性</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800100" lvl="1" indent="-342900">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检查代码结构的合理性</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800100" lvl="1" indent="-342900">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形成公司积累变成容易出错的</a:t>
            </a:r>
            <a:r>
              <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rPr>
              <a:t>checklist</a:t>
            </a:r>
            <a:endPar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endParaRPr>
          </a:p>
        </p:txBody>
      </p:sp>
      <p:sp>
        <p:nvSpPr>
          <p:cNvPr id="6" name="矩形 5"/>
          <p:cNvSpPr/>
          <p:nvPr/>
        </p:nvSpPr>
        <p:spPr>
          <a:xfrm>
            <a:off x="2524100" y="601009"/>
            <a:ext cx="2000264" cy="506730"/>
          </a:xfrm>
          <a:prstGeom prst="rect">
            <a:avLst/>
          </a:prstGeom>
        </p:spPr>
        <p:txBody>
          <a:bodyPr wrap="square">
            <a:spAutoFit/>
          </a:bodyPr>
          <a:lstStyle/>
          <a:p>
            <a:pPr marL="342900" indent="-342900">
              <a:lnSpc>
                <a:spcPct val="150000"/>
              </a:lnSpc>
              <a:defRPr/>
            </a:pPr>
            <a:r>
              <a:rPr lang="zh-CN" altLang="en-US" b="1" dirty="0" smtClean="0">
                <a:solidFill>
                  <a:srgbClr val="0070C0"/>
                </a:solidFill>
              </a:rPr>
              <a:t>代码走查</a:t>
            </a:r>
            <a:endParaRPr lang="en-US" altLang="zh-CN" b="1" dirty="0" smtClean="0">
              <a:solidFill>
                <a:srgbClr val="0070C0"/>
              </a:solidFill>
            </a:endParaRPr>
          </a:p>
        </p:txBody>
      </p:sp>
      <p:sp>
        <p:nvSpPr>
          <p:cNvPr id="7" name="矩形 6"/>
          <p:cNvSpPr/>
          <p:nvPr/>
        </p:nvSpPr>
        <p:spPr>
          <a:xfrm>
            <a:off x="2625699" y="4266258"/>
            <a:ext cx="2000264" cy="506730"/>
          </a:xfrm>
          <a:prstGeom prst="rect">
            <a:avLst/>
          </a:prstGeom>
        </p:spPr>
        <p:txBody>
          <a:bodyPr wrap="square">
            <a:spAutoFit/>
          </a:bodyPr>
          <a:lstStyle/>
          <a:p>
            <a:pPr marL="342900" indent="-342900">
              <a:lnSpc>
                <a:spcPct val="150000"/>
              </a:lnSpc>
              <a:defRPr/>
            </a:pPr>
            <a:r>
              <a:rPr lang="zh-CN" altLang="en-US" b="1" dirty="0" smtClean="0">
                <a:solidFill>
                  <a:srgbClr val="0070C0"/>
                </a:solidFill>
              </a:rPr>
              <a:t>代码审查</a:t>
            </a:r>
            <a:endParaRPr lang="en-US" altLang="zh-CN" b="1" dirty="0" smtClean="0">
              <a:solidFill>
                <a:srgbClr val="0070C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1290" y="913702"/>
            <a:ext cx="6429420" cy="5677535"/>
          </a:xfrm>
          <a:prstGeom prst="rect">
            <a:avLst/>
          </a:prstGeom>
        </p:spPr>
        <p:txBody>
          <a:bodyPr wrap="square">
            <a:spAutoFit/>
          </a:bodyPr>
          <a:lstStyle/>
          <a:p>
            <a:pPr marL="514350" indent="-514350">
              <a:buFont typeface="+mj-lt"/>
              <a:buAutoNum type="arabicPeriod"/>
              <a:defRPr/>
            </a:pPr>
            <a:endParaRPr lang="en-US" altLang="zh-CN" dirty="0" smtClean="0">
              <a:latin typeface="+mn-ea"/>
            </a:endParaRPr>
          </a:p>
          <a:p>
            <a:pPr>
              <a:lnSpc>
                <a:spcPct val="150000"/>
              </a:lnSpc>
              <a:buFont typeface="Arial" panose="020B0604020202020204" pitchFamily="34" charset="0"/>
              <a:buNone/>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动态分析主要有：</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defRPr/>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逻辑覆盖率测试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程序插装</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lnSpc>
                <a:spcPct val="150000"/>
              </a:lnSpc>
              <a:buFont typeface="Arial" panose="020B0604020202020204" pitchFamily="34" charset="0"/>
              <a:buNone/>
              <a:defRPr/>
            </a:pP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lnSpc>
                <a:spcPct val="150000"/>
              </a:lnSpc>
              <a:buFont typeface="Arial" panose="020B0604020202020204" pitchFamily="34" charset="0"/>
              <a:buNone/>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白盒测试覆盖率主要有哪些：</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defRPr/>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语句覆盖</a:t>
            </a:r>
            <a:endPar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defRPr/>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判定覆盖</a:t>
            </a:r>
            <a:endPar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defRPr/>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条件覆盖</a:t>
            </a:r>
            <a:endPar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defRPr/>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判定条件覆盖</a:t>
            </a:r>
            <a:endPar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defRPr/>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路径覆盖</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defRPr/>
            </a:pPr>
            <a:endParaRPr lang="en-US" altLang="zh-CN" dirty="0" smtClean="0">
              <a:latin typeface="+mn-ea"/>
            </a:endParaRPr>
          </a:p>
          <a:p>
            <a:pPr marL="342900" indent="-342900">
              <a:defRPr/>
            </a:pPr>
            <a:endParaRPr lang="zh-CN" altLang="en-US" dirty="0"/>
          </a:p>
        </p:txBody>
      </p:sp>
      <p:sp>
        <p:nvSpPr>
          <p:cNvPr id="3" name="TextBox 2"/>
          <p:cNvSpPr txBox="1"/>
          <p:nvPr/>
        </p:nvSpPr>
        <p:spPr>
          <a:xfrm>
            <a:off x="1559496" y="92631"/>
            <a:ext cx="725114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动态分析</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2711450" y="1294661"/>
            <a:ext cx="6529388" cy="4707890"/>
          </a:xfrm>
          <a:prstGeom prst="rect">
            <a:avLst/>
          </a:prstGeom>
          <a:noFill/>
          <a:ln w="9525">
            <a:noFill/>
            <a:miter lim="800000"/>
          </a:ln>
        </p:spPr>
        <p:txBody>
          <a:bodyPr>
            <a:spAutoFit/>
          </a:bodyPr>
          <a:lstStyle/>
          <a:p>
            <a:pPr>
              <a:lnSpc>
                <a:spcPct val="150000"/>
              </a:lnSpc>
              <a:buFont typeface="Arial" panose="020B0604020202020204" pitchFamily="34" charset="0"/>
              <a:buNone/>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优点：</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迫使测试人员去仔细的思考软件的实现</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可以检测代码中的每条分支和路径</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揭示隐藏在代码中的错误</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对代码的测试比较测试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最优化</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lnSpc>
                <a:spcPct val="150000"/>
              </a:lnSpc>
              <a:buFont typeface="Wingdings" panose="05000000000000000000" pitchFamily="2" charset="2"/>
              <a:buChar char="l"/>
            </a:pP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lnSpc>
                <a:spcPct val="150000"/>
              </a:lnSpc>
              <a:buFont typeface="Arial" panose="020B0604020202020204" pitchFamily="34" charset="0"/>
              <a:buNone/>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缺点：</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成本费用高</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无法检测到代码中遗漏的路径和数据敏感性错误</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
        <p:nvSpPr>
          <p:cNvPr id="3" name="TextBox 2"/>
          <p:cNvSpPr txBox="1"/>
          <p:nvPr/>
        </p:nvSpPr>
        <p:spPr>
          <a:xfrm>
            <a:off x="1494726" y="111046"/>
            <a:ext cx="725114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白盒测试的优缺点</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2185" y="1691005"/>
            <a:ext cx="8047990" cy="3476625"/>
          </a:xfrm>
          <a:prstGeom prst="rect">
            <a:avLst/>
          </a:prstGeom>
          <a:noFill/>
        </p:spPr>
        <p:txBody>
          <a:bodyPr wrap="square">
            <a:spAutoFit/>
          </a:bodyPr>
          <a:lstStyle/>
          <a:p>
            <a:pPr algn="ctr">
              <a:buFont typeface="Arial" panose="020B0604020202020204" pitchFamily="34" charset="0"/>
              <a:buNone/>
              <a:defRPr/>
            </a:pP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Font typeface="Arial" panose="020B0604020202020204" pitchFamily="34" charset="0"/>
              <a:buNone/>
              <a:defRPr/>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黑盒测试</a:t>
            </a: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sym typeface="Wingdings" panose="05000000000000000000" pitchFamily="2" charset="2"/>
              </a:rPr>
              <a:t>（</a:t>
            </a:r>
            <a:r>
              <a:rPr lang="zh-CN" altLang="en-US" sz="2000" b="1" dirty="0">
                <a:ln w="18415" cmpd="sng">
                  <a:noFill/>
                  <a:prstDash val="solid"/>
                </a:ln>
                <a:solidFill>
                  <a:srgbClr val="00B050"/>
                </a:solidFill>
                <a:latin typeface="Arial" panose="020B0604020202020204" pitchFamily="34" charset="0"/>
                <a:ea typeface="华文细黑" panose="02010600040101010101" pitchFamily="2" charset="-122"/>
                <a:cs typeface="+mj-cs"/>
              </a:rPr>
              <a:t>Black Box Testing</a:t>
            </a: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）又叫功能测试也可以称为组合测试，顾名思义看不到程序里面东西，所有我们主要关注于被测软件功能的实现，而不关心内部逻辑。</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Font typeface="Arial" panose="020B0604020202020204" pitchFamily="34" charset="0"/>
              <a:buNone/>
              <a:defRPr/>
            </a:pP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Font typeface="Arial" panose="020B0604020202020204" pitchFamily="34" charset="0"/>
              <a:buNone/>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黑盒测试主要发现的错误类型如下：</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514350" indent="-514350">
              <a:buFont typeface="Arial" panose="020B0604020202020204" pitchFamily="34" charset="0"/>
              <a:buChar char="•"/>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功能错误或者遗漏</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514350" indent="-514350">
              <a:buFont typeface="Arial" panose="020B0604020202020204" pitchFamily="34" charset="0"/>
              <a:buChar char="•"/>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界面错误</a:t>
            </a:r>
            <a:r>
              <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rPr>
              <a:t>UI</a:t>
            </a:r>
            <a:endPar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endParaRPr>
          </a:p>
          <a:p>
            <a:pPr marL="514350" indent="-514350">
              <a:buFont typeface="Arial" panose="020B0604020202020204" pitchFamily="34" charset="0"/>
              <a:buChar char="•"/>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数据结构或外部数据库访问错误</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514350" indent="-514350">
              <a:buFont typeface="Arial" panose="020B0604020202020204" pitchFamily="34" charset="0"/>
              <a:buChar char="•"/>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性能测试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514350" indent="-514350">
              <a:buFont typeface="Arial" panose="020B0604020202020204" pitchFamily="34" charset="0"/>
              <a:buChar char="•"/>
              <a:defRP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初始化和终止错误</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
        <p:nvSpPr>
          <p:cNvPr id="3" name="TextBox 2"/>
          <p:cNvSpPr txBox="1"/>
          <p:nvPr/>
        </p:nvSpPr>
        <p:spPr>
          <a:xfrm>
            <a:off x="1559496" y="-27384"/>
            <a:ext cx="725114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黑盒测试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09852" y="928670"/>
            <a:ext cx="6572296" cy="4246245"/>
          </a:xfrm>
          <a:prstGeom prst="rect">
            <a:avLst/>
          </a:prstGeom>
        </p:spPr>
        <p:txBody>
          <a:bodyPr wrap="square">
            <a:spAutoFit/>
          </a:bodyPr>
          <a:lstStyle/>
          <a:p>
            <a:pPr>
              <a:lnSpc>
                <a:spcPct val="150000"/>
              </a:lnSpc>
              <a:buFont typeface="Arial" panose="020B0604020202020204" pitchFamily="34" charset="0"/>
              <a:buNone/>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优点：</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测试人员不需要了解实现的细节编程语言</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测试人员与开发人员是彼此独立的</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用户的角度去测试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lnSpc>
                <a:spcPct val="150000"/>
              </a:lnSpc>
              <a:buFont typeface="Arial" panose="020B0604020202020204" pitchFamily="34" charset="0"/>
              <a:buNone/>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缺点：</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程序非常复杂时，程序路径没有被测到</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软件不可能进行全面测试，穷举测试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测试人员对程序的逻辑不清晰导致设计测试用例不完整或者是很难设计</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
        <p:nvSpPr>
          <p:cNvPr id="3" name="TextBox 2"/>
          <p:cNvSpPr txBox="1"/>
          <p:nvPr/>
        </p:nvSpPr>
        <p:spPr>
          <a:xfrm>
            <a:off x="2738414" y="5715016"/>
            <a:ext cx="5000660" cy="398780"/>
          </a:xfrm>
          <a:prstGeom prst="rect">
            <a:avLst/>
          </a:prstGeom>
          <a:noFill/>
        </p:spPr>
        <p:txBody>
          <a:bodyPr wrap="square" rtlCol="0">
            <a:spAutoFit/>
          </a:bodyPr>
          <a:lstStyle/>
          <a:p>
            <a:r>
              <a:rPr lang="zh-CN" altLang="en-US" sz="2000" b="1" dirty="0" smtClean="0">
                <a:solidFill>
                  <a:srgbClr val="002060"/>
                </a:solidFill>
              </a:rPr>
              <a:t>思考：白盒测试与黑盒测试的比较？</a:t>
            </a:r>
            <a:endParaRPr lang="zh-CN" altLang="en-US" sz="2000" b="1" dirty="0">
              <a:solidFill>
                <a:srgbClr val="002060"/>
              </a:solidFill>
            </a:endParaRPr>
          </a:p>
        </p:txBody>
      </p:sp>
      <p:sp>
        <p:nvSpPr>
          <p:cNvPr id="4" name="TextBox 3"/>
          <p:cNvSpPr txBox="1"/>
          <p:nvPr/>
        </p:nvSpPr>
        <p:spPr>
          <a:xfrm>
            <a:off x="1550606" y="102156"/>
            <a:ext cx="725114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黑盒测试的优缺点</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524100" y="576565"/>
          <a:ext cx="7143750" cy="4678680"/>
        </p:xfrm>
        <a:graphic>
          <a:graphicData uri="http://schemas.openxmlformats.org/drawingml/2006/table">
            <a:tbl>
              <a:tblPr firstRow="1" bandRow="1">
                <a:tableStyleId>{5C22544A-7EE6-4342-B048-85BDC9FD1C3A}</a:tableStyleId>
              </a:tblPr>
              <a:tblGrid>
                <a:gridCol w="1214755"/>
                <a:gridCol w="3071495"/>
                <a:gridCol w="2857500"/>
              </a:tblGrid>
              <a:tr h="370840">
                <a:tc>
                  <a:txBody>
                    <a:bodyPr/>
                    <a:lstStyle/>
                    <a:p>
                      <a:endParaRPr lang="zh-CN" altLang="en-US" dirty="0"/>
                    </a:p>
                  </a:txBody>
                  <a:tcPr/>
                </a:tc>
                <a:tc>
                  <a:txBody>
                    <a:bodyPr/>
                    <a:lstStyle/>
                    <a:p>
                      <a:pPr algn="ctr"/>
                      <a:r>
                        <a:rPr lang="zh-CN" altLang="en-US" b="1" dirty="0" smtClean="0"/>
                        <a:t>白盒测试</a:t>
                      </a:r>
                      <a:endParaRPr lang="zh-CN" altLang="en-US" b="1" dirty="0"/>
                    </a:p>
                  </a:txBody>
                  <a:tcPr/>
                </a:tc>
                <a:tc>
                  <a:txBody>
                    <a:bodyPr/>
                    <a:lstStyle/>
                    <a:p>
                      <a:pPr algn="ctr"/>
                      <a:r>
                        <a:rPr lang="zh-CN" altLang="en-US" b="1" dirty="0" smtClean="0"/>
                        <a:t>黑盒测试</a:t>
                      </a:r>
                      <a:endParaRPr lang="zh-CN" altLang="en-US" b="1" dirty="0"/>
                    </a:p>
                  </a:txBody>
                  <a:tcPr/>
                </a:tc>
              </a:tr>
              <a:tr h="370840">
                <a:tc>
                  <a:txBody>
                    <a:bodyPr/>
                    <a:lstStyle/>
                    <a:p>
                      <a:pPr algn="ct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规划方面</a:t>
                      </a:r>
                      <a:endPar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c>
                  <a:txBody>
                    <a:bodyPr/>
                    <a:lstStyle/>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结构测试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c>
                  <a:txBody>
                    <a:bodyPr/>
                    <a:lstStyle/>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功能测试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r>
              <a:tr h="370840">
                <a:tc>
                  <a:txBody>
                    <a:bodyPr/>
                    <a:lstStyle/>
                    <a:p>
                      <a:pPr algn="ct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性质</a:t>
                      </a:r>
                      <a:endPar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c>
                  <a:txBody>
                    <a:bodyPr/>
                    <a:lstStyle/>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是一种验证技术</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c>
                  <a:txBody>
                    <a:bodyPr/>
                    <a:lstStyle/>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是一种确认技术</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r>
              <a:tr h="370840">
                <a:tc>
                  <a:txBody>
                    <a:bodyPr/>
                    <a:lstStyle/>
                    <a:p>
                      <a:pPr algn="ct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优点</a:t>
                      </a:r>
                      <a:endPar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c>
                  <a:txBody>
                    <a:bodyPr/>
                    <a:lstStyle/>
                    <a:p>
                      <a:pPr marL="342900" indent="-342900">
                        <a:buFont typeface="+mj-ea"/>
                        <a:buAutoNum type="circleNumDbPlain"/>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针对程序内部进行覆盖测试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buFont typeface="+mj-ea"/>
                        <a:buAutoNum type="circleNumDbPlain"/>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可构成测试数据</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buFont typeface="+mj-ea"/>
                        <a:buAutoNum type="circleNumDbPlain"/>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有一定的度量手段</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buFont typeface="+mj-ea"/>
                        <a:buAutoNum type="circleNumDbPlain"/>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可获得较多工具支持</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c>
                  <a:txBody>
                    <a:bodyPr/>
                    <a:lstStyle/>
                    <a:p>
                      <a:pPr marL="342900" indent="-342900">
                        <a:buFont typeface="+mj-ea"/>
                        <a:buAutoNum type="circleNumDbPlain"/>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确保从用户角度出发</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buFont typeface="+mj-ea"/>
                        <a:buAutoNum type="circleNumDbPlain"/>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适用于各阶段测试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buFont typeface="+mj-ea"/>
                        <a:buAutoNum type="circleNumDbPlain"/>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从产品功能角度测试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buFont typeface="+mj-ea"/>
                        <a:buAutoNum type="circleNumDbPlain"/>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容易入手生产测试数据</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r>
              <a:tr h="370840">
                <a:tc>
                  <a:txBody>
                    <a:bodyPr/>
                    <a:lstStyle/>
                    <a:p>
                      <a:pPr algn="ct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缺点</a:t>
                      </a:r>
                      <a:endPar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c>
                  <a:txBody>
                    <a:bodyPr/>
                    <a:lstStyle/>
                    <a:p>
                      <a:pPr marL="342900" indent="-342900">
                        <a:buFont typeface="+mj-ea"/>
                        <a:buAutoNum type="circleNumDbPlain"/>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无法测试程序外部特性</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buFont typeface="+mj-ea"/>
                        <a:buAutoNum type="circleNumDbPlain"/>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不易生成测试数据</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buFont typeface="+mj-ea"/>
                        <a:buAutoNum type="circleNumDbPlain"/>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无法对规格说明的部分进行测试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buFont typeface="+mj-ea"/>
                        <a:buAutoNum type="circleNumDbPlain"/>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工作量大只用与单元测试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c>
                  <a:txBody>
                    <a:bodyPr/>
                    <a:lstStyle/>
                    <a:p>
                      <a:pPr marL="342900" indent="-342900">
                        <a:buFont typeface="+mj-ea"/>
                        <a:buAutoNum type="circleNumDbPlain"/>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无法测试程序内部</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buFont typeface="+mj-ea"/>
                        <a:buAutoNum type="circleNumDbPlain"/>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某些代码得不到测试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buFont typeface="+mj-ea"/>
                        <a:buAutoNum type="circleNumDbPlain"/>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规格说明有误很难发现</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buFont typeface="+mj-ea"/>
                        <a:buAutoNum type="circleNumDbPlain"/>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不易进行充分的测试</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r>
              <a:tr h="370840">
                <a:tc>
                  <a:txBody>
                    <a:bodyPr/>
                    <a:lstStyle/>
                    <a:p>
                      <a:pPr algn="ct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应用范围</a:t>
                      </a:r>
                      <a:endPar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c>
                  <a:txBody>
                    <a:bodyPr/>
                    <a:lstStyle/>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语句覆盖、条件覆盖、判定覆盖、路径覆盖等</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c>
                  <a:txBody>
                    <a:bodyPr/>
                    <a:lstStyle/>
                    <a:p>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等价类边界分析法、流程分析法、错误分析法等</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txBody>
                  <a:tcPr/>
                </a:tc>
              </a:tr>
            </a:tbl>
          </a:graphicData>
        </a:graphic>
      </p:graphicFrame>
      <p:sp>
        <p:nvSpPr>
          <p:cNvPr id="3" name="TextBox 2"/>
          <p:cNvSpPr txBox="1"/>
          <p:nvPr/>
        </p:nvSpPr>
        <p:spPr>
          <a:xfrm>
            <a:off x="1559496" y="-27384"/>
            <a:ext cx="725114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白盒测试和黑盒测试对比</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28370"/>
          </a:xfrm>
        </p:spPr>
        <p:txBody>
          <a:bodyPr/>
          <a:lstStyle/>
          <a:p>
            <a:pPr algn="l">
              <a:lnSpc>
                <a:spcPct val="100000"/>
              </a:lnSpc>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rPr>
              <a:t>软件质量</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endParaRPr>
          </a:p>
        </p:txBody>
      </p:sp>
      <p:sp>
        <p:nvSpPr>
          <p:cNvPr id="4" name="Rectangle 3"/>
          <p:cNvSpPr txBox="1">
            <a:spLocks noChangeArrowheads="1"/>
          </p:cNvSpPr>
          <p:nvPr/>
        </p:nvSpPr>
        <p:spPr>
          <a:xfrm>
            <a:off x="2602378" y="1648750"/>
            <a:ext cx="7310046" cy="4516554"/>
          </a:xfrm>
          <a:prstGeom prst="rect">
            <a:avLst/>
          </a:prstGeom>
        </p:spPr>
        <p:txBody>
          <a:bodyPr/>
          <a:lstStyle/>
          <a:p>
            <a:pPr>
              <a:buFont typeface="Wingdings" panose="05000000000000000000" pitchFamily="2" charset="2"/>
              <a:buChar char="n"/>
            </a:pPr>
            <a:endParaRPr lang="zh-CN" altLang="en-US" sz="2400" b="1" dirty="0">
              <a:solidFill>
                <a:srgbClr val="FF0000"/>
              </a:solidFill>
            </a:endParaRPr>
          </a:p>
        </p:txBody>
      </p:sp>
      <p:grpSp>
        <p:nvGrpSpPr>
          <p:cNvPr id="9" name="Group 5"/>
          <p:cNvGrpSpPr/>
          <p:nvPr/>
        </p:nvGrpSpPr>
        <p:grpSpPr bwMode="auto">
          <a:xfrm>
            <a:off x="2379345" y="1423670"/>
            <a:ext cx="7068820" cy="4109085"/>
            <a:chOff x="0" y="0"/>
            <a:chExt cx="4366" cy="2542"/>
          </a:xfrm>
        </p:grpSpPr>
        <p:sp>
          <p:nvSpPr>
            <p:cNvPr id="10" name="Rectangle 4"/>
            <p:cNvSpPr>
              <a:spLocks noChangeArrowheads="1"/>
            </p:cNvSpPr>
            <p:nvPr/>
          </p:nvSpPr>
          <p:spPr bwMode="auto">
            <a:xfrm>
              <a:off x="1621" y="0"/>
              <a:ext cx="1125" cy="396"/>
            </a:xfrm>
            <a:prstGeom prst="rect">
              <a:avLst/>
            </a:prstGeom>
            <a:solidFill>
              <a:schemeClr val="accent6">
                <a:lumMod val="60000"/>
                <a:lumOff val="40000"/>
              </a:schemeClr>
            </a:solidFill>
            <a:ln w="12700">
              <a:solidFill>
                <a:schemeClr val="tx1"/>
              </a:solidFill>
              <a:miter lim="800000"/>
            </a:ln>
          </p:spPr>
          <p:txBody>
            <a:bodyPr lIns="92075" tIns="46038" rIns="92075" bIns="46038"/>
            <a:p>
              <a:pPr algn="ctr" eaLnBrk="0" hangingPunct="0"/>
              <a:r>
                <a:rPr lang="zh-CN" altLang="en-US" sz="1400" dirty="0">
                  <a:latin typeface="Times New Roman" panose="02020603050405020304" pitchFamily="18" charset="0"/>
                </a:rPr>
                <a:t>外部和内部质量</a:t>
              </a:r>
              <a:endParaRPr lang="zh-CN" altLang="en-US" sz="1400" dirty="0">
                <a:latin typeface="Times New Roman" panose="02020603050405020304" pitchFamily="18" charset="0"/>
              </a:endParaRPr>
            </a:p>
          </p:txBody>
        </p:sp>
        <p:sp>
          <p:nvSpPr>
            <p:cNvPr id="11" name="Rectangle 5"/>
            <p:cNvSpPr>
              <a:spLocks noChangeArrowheads="1"/>
            </p:cNvSpPr>
            <p:nvPr/>
          </p:nvSpPr>
          <p:spPr bwMode="auto">
            <a:xfrm>
              <a:off x="3" y="795"/>
              <a:ext cx="555" cy="237"/>
            </a:xfrm>
            <a:prstGeom prst="rect">
              <a:avLst/>
            </a:prstGeom>
            <a:solidFill>
              <a:schemeClr val="accent6">
                <a:lumMod val="60000"/>
                <a:lumOff val="40000"/>
              </a:schemeClr>
            </a:solidFill>
            <a:ln w="12700">
              <a:solidFill>
                <a:schemeClr val="tx1"/>
              </a:solidFill>
              <a:miter lim="800000"/>
            </a:ln>
          </p:spPr>
          <p:txBody>
            <a:bodyPr lIns="92075" tIns="46038" rIns="92075" bIns="46038">
              <a:noAutofit/>
            </a:bodyPr>
            <a:p>
              <a:pPr lvl="0" algn="ctr" eaLnBrk="0" hangingPunct="0"/>
              <a:r>
                <a:rPr lang="zh-CN" altLang="en-US" sz="1400" dirty="0">
                  <a:latin typeface="Times New Roman" panose="02020603050405020304" pitchFamily="18" charset="0"/>
                  <a:sym typeface="+mn-ea"/>
                </a:rPr>
                <a:t>功能性</a:t>
              </a:r>
              <a:endParaRPr lang="zh-CN" altLang="en-US" sz="1400" dirty="0">
                <a:latin typeface="Times New Roman" panose="02020603050405020304" pitchFamily="18" charset="0"/>
                <a:sym typeface="+mn-ea"/>
              </a:endParaRPr>
            </a:p>
          </p:txBody>
        </p:sp>
        <p:sp>
          <p:nvSpPr>
            <p:cNvPr id="12" name="Rectangle 6"/>
            <p:cNvSpPr>
              <a:spLocks noChangeArrowheads="1"/>
            </p:cNvSpPr>
            <p:nvPr/>
          </p:nvSpPr>
          <p:spPr bwMode="auto">
            <a:xfrm>
              <a:off x="746" y="795"/>
              <a:ext cx="556" cy="237"/>
            </a:xfrm>
            <a:prstGeom prst="rect">
              <a:avLst/>
            </a:prstGeom>
            <a:solidFill>
              <a:schemeClr val="accent6">
                <a:lumMod val="60000"/>
                <a:lumOff val="40000"/>
              </a:schemeClr>
            </a:solidFill>
            <a:ln w="12700">
              <a:solidFill>
                <a:schemeClr val="tx1"/>
              </a:solidFill>
              <a:miter lim="800000"/>
            </a:ln>
          </p:spPr>
          <p:txBody>
            <a:bodyPr lIns="92075" tIns="46038" rIns="92075" bIns="46038">
              <a:noAutofit/>
            </a:bodyPr>
            <a:p>
              <a:pPr lvl="0" algn="ctr" eaLnBrk="0" hangingPunct="0"/>
              <a:r>
                <a:rPr lang="zh-CN" altLang="en-US" sz="1400" dirty="0">
                  <a:latin typeface="Times New Roman" panose="02020603050405020304" pitchFamily="18" charset="0"/>
                  <a:sym typeface="+mn-ea"/>
                </a:rPr>
                <a:t>可靠性</a:t>
              </a:r>
              <a:endParaRPr lang="zh-CN" altLang="en-US" sz="1400" dirty="0">
                <a:latin typeface="Times New Roman" panose="02020603050405020304" pitchFamily="18" charset="0"/>
                <a:sym typeface="+mn-ea"/>
              </a:endParaRPr>
            </a:p>
          </p:txBody>
        </p:sp>
        <p:sp>
          <p:nvSpPr>
            <p:cNvPr id="13" name="Rectangle 7"/>
            <p:cNvSpPr>
              <a:spLocks noChangeArrowheads="1"/>
            </p:cNvSpPr>
            <p:nvPr/>
          </p:nvSpPr>
          <p:spPr bwMode="auto">
            <a:xfrm>
              <a:off x="1490" y="795"/>
              <a:ext cx="555" cy="237"/>
            </a:xfrm>
            <a:prstGeom prst="rect">
              <a:avLst/>
            </a:prstGeom>
            <a:solidFill>
              <a:schemeClr val="accent6">
                <a:lumMod val="60000"/>
                <a:lumOff val="40000"/>
              </a:schemeClr>
            </a:solidFill>
            <a:ln w="12700">
              <a:solidFill>
                <a:schemeClr val="tx1"/>
              </a:solidFill>
              <a:miter lim="800000"/>
            </a:ln>
          </p:spPr>
          <p:txBody>
            <a:bodyPr lIns="92075" tIns="46038" rIns="92075" bIns="46038">
              <a:noAutofit/>
            </a:bodyPr>
            <a:p>
              <a:pPr lvl="0" algn="ctr" eaLnBrk="0" hangingPunct="0"/>
              <a:r>
                <a:rPr lang="zh-CN" altLang="en-US" sz="1400" dirty="0">
                  <a:latin typeface="Times New Roman" panose="02020603050405020304" pitchFamily="18" charset="0"/>
                  <a:sym typeface="+mn-ea"/>
                </a:rPr>
                <a:t>易用性</a:t>
              </a:r>
              <a:endParaRPr lang="zh-CN" altLang="en-US" sz="1400" dirty="0">
                <a:latin typeface="Times New Roman" panose="02020603050405020304" pitchFamily="18" charset="0"/>
                <a:sym typeface="+mn-ea"/>
              </a:endParaRPr>
            </a:p>
          </p:txBody>
        </p:sp>
        <p:sp>
          <p:nvSpPr>
            <p:cNvPr id="14" name="Rectangle 8"/>
            <p:cNvSpPr>
              <a:spLocks noChangeArrowheads="1"/>
            </p:cNvSpPr>
            <p:nvPr/>
          </p:nvSpPr>
          <p:spPr bwMode="auto">
            <a:xfrm>
              <a:off x="2233" y="795"/>
              <a:ext cx="556" cy="237"/>
            </a:xfrm>
            <a:prstGeom prst="rect">
              <a:avLst/>
            </a:prstGeom>
            <a:solidFill>
              <a:schemeClr val="accent6">
                <a:lumMod val="60000"/>
                <a:lumOff val="40000"/>
              </a:schemeClr>
            </a:solidFill>
            <a:ln w="12700">
              <a:solidFill>
                <a:schemeClr val="tx1"/>
              </a:solidFill>
              <a:miter lim="800000"/>
            </a:ln>
          </p:spPr>
          <p:txBody>
            <a:bodyPr lIns="92075" tIns="46038" rIns="92075" bIns="46038">
              <a:noAutofit/>
            </a:bodyPr>
            <a:p>
              <a:pPr lvl="0" algn="ctr" eaLnBrk="0" hangingPunct="0"/>
              <a:r>
                <a:rPr lang="zh-CN" altLang="en-US" sz="1400" dirty="0">
                  <a:latin typeface="Times New Roman" panose="02020603050405020304" pitchFamily="18" charset="0"/>
                  <a:sym typeface="+mn-ea"/>
                </a:rPr>
                <a:t>效率</a:t>
              </a:r>
              <a:endParaRPr lang="zh-CN" altLang="en-US" sz="1400" dirty="0">
                <a:latin typeface="Times New Roman" panose="02020603050405020304" pitchFamily="18" charset="0"/>
                <a:sym typeface="+mn-ea"/>
              </a:endParaRPr>
            </a:p>
          </p:txBody>
        </p:sp>
        <p:sp>
          <p:nvSpPr>
            <p:cNvPr id="15" name="Rectangle 9"/>
            <p:cNvSpPr>
              <a:spLocks noChangeArrowheads="1"/>
            </p:cNvSpPr>
            <p:nvPr/>
          </p:nvSpPr>
          <p:spPr bwMode="auto">
            <a:xfrm>
              <a:off x="2977" y="795"/>
              <a:ext cx="555" cy="237"/>
            </a:xfrm>
            <a:prstGeom prst="rect">
              <a:avLst/>
            </a:prstGeom>
            <a:solidFill>
              <a:schemeClr val="accent6">
                <a:lumMod val="60000"/>
                <a:lumOff val="40000"/>
              </a:schemeClr>
            </a:solidFill>
            <a:ln w="12700">
              <a:solidFill>
                <a:schemeClr val="tx1"/>
              </a:solidFill>
              <a:miter lim="800000"/>
            </a:ln>
          </p:spPr>
          <p:txBody>
            <a:bodyPr lIns="92075" tIns="46038" rIns="92075" bIns="46038">
              <a:noAutofit/>
            </a:bodyPr>
            <a:p>
              <a:pPr lvl="0" algn="ctr" eaLnBrk="0" hangingPunct="0"/>
              <a:r>
                <a:rPr lang="zh-CN" altLang="en-US" sz="1400" dirty="0">
                  <a:latin typeface="Times New Roman" panose="02020603050405020304" pitchFamily="18" charset="0"/>
                  <a:sym typeface="+mn-ea"/>
                </a:rPr>
                <a:t>维护性</a:t>
              </a:r>
              <a:endParaRPr lang="zh-CN" altLang="en-US" sz="1400" dirty="0">
                <a:latin typeface="Times New Roman" panose="02020603050405020304" pitchFamily="18" charset="0"/>
                <a:sym typeface="+mn-ea"/>
              </a:endParaRPr>
            </a:p>
          </p:txBody>
        </p:sp>
        <p:sp>
          <p:nvSpPr>
            <p:cNvPr id="16" name="Rectangle 10"/>
            <p:cNvSpPr>
              <a:spLocks noChangeArrowheads="1"/>
            </p:cNvSpPr>
            <p:nvPr/>
          </p:nvSpPr>
          <p:spPr bwMode="auto">
            <a:xfrm>
              <a:off x="3720" y="795"/>
              <a:ext cx="646" cy="237"/>
            </a:xfrm>
            <a:prstGeom prst="rect">
              <a:avLst/>
            </a:prstGeom>
            <a:solidFill>
              <a:schemeClr val="accent6">
                <a:lumMod val="60000"/>
                <a:lumOff val="40000"/>
              </a:schemeClr>
            </a:solidFill>
            <a:ln w="12700">
              <a:solidFill>
                <a:schemeClr val="tx1"/>
              </a:solidFill>
              <a:miter lim="800000"/>
            </a:ln>
          </p:spPr>
          <p:txBody>
            <a:bodyPr lIns="92075" tIns="46038" rIns="92075" bIns="46038">
              <a:noAutofit/>
            </a:bodyPr>
            <a:p>
              <a:pPr lvl="0" algn="ctr" eaLnBrk="0" hangingPunct="0"/>
              <a:r>
                <a:rPr lang="zh-CN" altLang="en-US" sz="1400" dirty="0">
                  <a:latin typeface="Times New Roman" panose="02020603050405020304" pitchFamily="18" charset="0"/>
                  <a:sym typeface="+mn-ea"/>
                </a:rPr>
                <a:t>可移植性</a:t>
              </a:r>
              <a:endParaRPr lang="zh-CN" altLang="en-US" sz="1400" dirty="0">
                <a:latin typeface="Times New Roman" panose="02020603050405020304" pitchFamily="18" charset="0"/>
                <a:sym typeface="+mn-ea"/>
              </a:endParaRPr>
            </a:p>
          </p:txBody>
        </p:sp>
        <p:sp>
          <p:nvSpPr>
            <p:cNvPr id="17" name="Line 11"/>
            <p:cNvSpPr>
              <a:spLocks noChangeShapeType="1"/>
            </p:cNvSpPr>
            <p:nvPr/>
          </p:nvSpPr>
          <p:spPr bwMode="auto">
            <a:xfrm>
              <a:off x="340" y="545"/>
              <a:ext cx="3717" cy="0"/>
            </a:xfrm>
            <a:prstGeom prst="line">
              <a:avLst/>
            </a:prstGeom>
            <a:noFill/>
            <a:ln w="12700">
              <a:solidFill>
                <a:schemeClr val="tx1"/>
              </a:solidFill>
              <a:round/>
            </a:ln>
          </p:spPr>
          <p:txBody>
            <a:bodyPr/>
            <a:p>
              <a:endParaRPr lang="zh-CN" altLang="en-US"/>
            </a:p>
          </p:txBody>
        </p:sp>
        <p:sp>
          <p:nvSpPr>
            <p:cNvPr id="18" name="Line 12"/>
            <p:cNvSpPr>
              <a:spLocks noChangeShapeType="1"/>
            </p:cNvSpPr>
            <p:nvPr/>
          </p:nvSpPr>
          <p:spPr bwMode="auto">
            <a:xfrm>
              <a:off x="332" y="556"/>
              <a:ext cx="0" cy="238"/>
            </a:xfrm>
            <a:prstGeom prst="line">
              <a:avLst/>
            </a:prstGeom>
            <a:noFill/>
            <a:ln w="12700">
              <a:solidFill>
                <a:schemeClr val="tx1"/>
              </a:solidFill>
              <a:round/>
            </a:ln>
          </p:spPr>
          <p:txBody>
            <a:bodyPr/>
            <a:p>
              <a:endParaRPr lang="zh-CN" altLang="en-US"/>
            </a:p>
          </p:txBody>
        </p:sp>
        <p:sp>
          <p:nvSpPr>
            <p:cNvPr id="19" name="Line 13"/>
            <p:cNvSpPr>
              <a:spLocks noChangeShapeType="1"/>
            </p:cNvSpPr>
            <p:nvPr/>
          </p:nvSpPr>
          <p:spPr bwMode="auto">
            <a:xfrm>
              <a:off x="1021" y="556"/>
              <a:ext cx="0" cy="238"/>
            </a:xfrm>
            <a:prstGeom prst="line">
              <a:avLst/>
            </a:prstGeom>
            <a:noFill/>
            <a:ln w="12700">
              <a:solidFill>
                <a:schemeClr val="tx1"/>
              </a:solidFill>
              <a:round/>
            </a:ln>
          </p:spPr>
          <p:txBody>
            <a:bodyPr/>
            <a:p>
              <a:endParaRPr lang="zh-CN" altLang="en-US"/>
            </a:p>
          </p:txBody>
        </p:sp>
        <p:sp>
          <p:nvSpPr>
            <p:cNvPr id="20" name="Line 14"/>
            <p:cNvSpPr>
              <a:spLocks noChangeShapeType="1"/>
            </p:cNvSpPr>
            <p:nvPr/>
          </p:nvSpPr>
          <p:spPr bwMode="auto">
            <a:xfrm>
              <a:off x="1765" y="556"/>
              <a:ext cx="0" cy="238"/>
            </a:xfrm>
            <a:prstGeom prst="line">
              <a:avLst/>
            </a:prstGeom>
            <a:noFill/>
            <a:ln w="12700">
              <a:solidFill>
                <a:schemeClr val="tx1"/>
              </a:solidFill>
              <a:round/>
            </a:ln>
          </p:spPr>
          <p:txBody>
            <a:bodyPr/>
            <a:p>
              <a:endParaRPr lang="zh-CN" altLang="en-US"/>
            </a:p>
          </p:txBody>
        </p:sp>
        <p:sp>
          <p:nvSpPr>
            <p:cNvPr id="21" name="Line 15"/>
            <p:cNvSpPr>
              <a:spLocks noChangeShapeType="1"/>
            </p:cNvSpPr>
            <p:nvPr/>
          </p:nvSpPr>
          <p:spPr bwMode="auto">
            <a:xfrm>
              <a:off x="2508" y="556"/>
              <a:ext cx="0" cy="238"/>
            </a:xfrm>
            <a:prstGeom prst="line">
              <a:avLst/>
            </a:prstGeom>
            <a:noFill/>
            <a:ln w="12700">
              <a:solidFill>
                <a:schemeClr val="tx1"/>
              </a:solidFill>
              <a:round/>
            </a:ln>
          </p:spPr>
          <p:txBody>
            <a:bodyPr/>
            <a:p>
              <a:endParaRPr lang="zh-CN" altLang="en-US"/>
            </a:p>
          </p:txBody>
        </p:sp>
        <p:sp>
          <p:nvSpPr>
            <p:cNvPr id="22" name="Line 16"/>
            <p:cNvSpPr>
              <a:spLocks noChangeShapeType="1"/>
            </p:cNvSpPr>
            <p:nvPr/>
          </p:nvSpPr>
          <p:spPr bwMode="auto">
            <a:xfrm>
              <a:off x="3252" y="556"/>
              <a:ext cx="0" cy="238"/>
            </a:xfrm>
            <a:prstGeom prst="line">
              <a:avLst/>
            </a:prstGeom>
            <a:noFill/>
            <a:ln w="12700">
              <a:solidFill>
                <a:schemeClr val="tx1"/>
              </a:solidFill>
              <a:round/>
            </a:ln>
          </p:spPr>
          <p:txBody>
            <a:bodyPr/>
            <a:p>
              <a:endParaRPr lang="zh-CN" altLang="en-US"/>
            </a:p>
          </p:txBody>
        </p:sp>
        <p:sp>
          <p:nvSpPr>
            <p:cNvPr id="23" name="Line 17"/>
            <p:cNvSpPr>
              <a:spLocks noChangeShapeType="1"/>
            </p:cNvSpPr>
            <p:nvPr/>
          </p:nvSpPr>
          <p:spPr bwMode="auto">
            <a:xfrm>
              <a:off x="4042" y="556"/>
              <a:ext cx="0" cy="238"/>
            </a:xfrm>
            <a:prstGeom prst="line">
              <a:avLst/>
            </a:prstGeom>
            <a:noFill/>
            <a:ln w="12700">
              <a:solidFill>
                <a:schemeClr val="tx1"/>
              </a:solidFill>
              <a:round/>
            </a:ln>
          </p:spPr>
          <p:txBody>
            <a:bodyPr/>
            <a:p>
              <a:endParaRPr lang="zh-CN" altLang="en-US"/>
            </a:p>
          </p:txBody>
        </p:sp>
        <p:sp>
          <p:nvSpPr>
            <p:cNvPr id="24" name="Rectangle 18"/>
            <p:cNvSpPr>
              <a:spLocks noChangeArrowheads="1"/>
            </p:cNvSpPr>
            <p:nvPr/>
          </p:nvSpPr>
          <p:spPr bwMode="auto">
            <a:xfrm>
              <a:off x="0" y="1272"/>
              <a:ext cx="649" cy="1270"/>
            </a:xfrm>
            <a:prstGeom prst="rect">
              <a:avLst/>
            </a:prstGeom>
            <a:solidFill>
              <a:schemeClr val="accent6">
                <a:lumMod val="60000"/>
                <a:lumOff val="40000"/>
              </a:schemeClr>
            </a:solidFill>
            <a:ln w="12700">
              <a:solidFill>
                <a:schemeClr val="tx1"/>
              </a:solidFill>
              <a:miter lim="800000"/>
            </a:ln>
          </p:spPr>
          <p:txBody>
            <a:bodyPr lIns="92075" tIns="46038" rIns="92075" bIns="46038">
              <a:noAutofit/>
            </a:bodyPr>
            <a:p>
              <a:pPr lvl="0" algn="ctr" eaLnBrk="0" hangingPunct="0"/>
              <a:r>
                <a:rPr lang="zh-CN" altLang="en-US" sz="1400" dirty="0">
                  <a:latin typeface="Times New Roman" panose="02020603050405020304" pitchFamily="18" charset="0"/>
                  <a:sym typeface="+mn-ea"/>
                </a:rPr>
                <a:t>适合性</a:t>
              </a:r>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准确性</a:t>
              </a:r>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互操作性</a:t>
              </a:r>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安全保密性</a:t>
              </a:r>
              <a:endParaRPr lang="zh-CN" altLang="en-US" sz="1400" dirty="0">
                <a:latin typeface="Times New Roman" panose="02020603050405020304" pitchFamily="18" charset="0"/>
                <a:sym typeface="+mn-ea"/>
              </a:endParaRPr>
            </a:p>
            <a:p>
              <a:pPr lvl="0" algn="ctr" eaLnBrk="0" hangingPunct="0"/>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功能性的</a:t>
              </a:r>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依从性</a:t>
              </a:r>
              <a:endParaRPr lang="zh-CN" altLang="en-US" sz="1400" dirty="0">
                <a:latin typeface="Times New Roman" panose="02020603050405020304" pitchFamily="18" charset="0"/>
                <a:sym typeface="+mn-ea"/>
              </a:endParaRPr>
            </a:p>
          </p:txBody>
        </p:sp>
        <p:sp>
          <p:nvSpPr>
            <p:cNvPr id="25" name="Rectangle 19"/>
            <p:cNvSpPr>
              <a:spLocks noChangeArrowheads="1"/>
            </p:cNvSpPr>
            <p:nvPr/>
          </p:nvSpPr>
          <p:spPr bwMode="auto">
            <a:xfrm>
              <a:off x="743" y="1272"/>
              <a:ext cx="649" cy="1270"/>
            </a:xfrm>
            <a:prstGeom prst="rect">
              <a:avLst/>
            </a:prstGeom>
            <a:solidFill>
              <a:schemeClr val="accent6">
                <a:lumMod val="60000"/>
                <a:lumOff val="40000"/>
              </a:schemeClr>
            </a:solidFill>
            <a:ln w="12700">
              <a:solidFill>
                <a:schemeClr val="tx1"/>
              </a:solidFill>
              <a:miter lim="800000"/>
            </a:ln>
          </p:spPr>
          <p:txBody>
            <a:bodyPr lIns="92075" tIns="46038" rIns="92075" bIns="46038">
              <a:noAutofit/>
            </a:bodyPr>
            <a:p>
              <a:pPr lvl="0" algn="ctr" eaLnBrk="0" hangingPunct="0"/>
              <a:r>
                <a:rPr lang="zh-CN" altLang="en-US" sz="1400" dirty="0">
                  <a:latin typeface="Times New Roman" panose="02020603050405020304" pitchFamily="18" charset="0"/>
                  <a:sym typeface="+mn-ea"/>
                </a:rPr>
                <a:t>成熟性</a:t>
              </a:r>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容错性</a:t>
              </a:r>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易恢复性</a:t>
              </a:r>
              <a:endParaRPr lang="zh-CN" altLang="en-US" sz="1400" dirty="0">
                <a:latin typeface="Times New Roman" panose="02020603050405020304" pitchFamily="18" charset="0"/>
                <a:sym typeface="+mn-ea"/>
              </a:endParaRPr>
            </a:p>
            <a:p>
              <a:pPr lvl="0" algn="ctr" eaLnBrk="0" hangingPunct="0"/>
              <a:endParaRPr lang="zh-CN" altLang="en-US" sz="1400" dirty="0">
                <a:latin typeface="Times New Roman" panose="02020603050405020304" pitchFamily="18" charset="0"/>
                <a:sym typeface="+mn-ea"/>
              </a:endParaRPr>
            </a:p>
            <a:p>
              <a:pPr lvl="0" algn="ctr" eaLnBrk="0" hangingPunct="0"/>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可靠性的</a:t>
              </a:r>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依从性</a:t>
              </a:r>
              <a:endParaRPr lang="zh-CN" altLang="en-US" sz="1400" dirty="0">
                <a:latin typeface="Times New Roman" panose="02020603050405020304" pitchFamily="18" charset="0"/>
                <a:sym typeface="+mn-ea"/>
              </a:endParaRPr>
            </a:p>
          </p:txBody>
        </p:sp>
        <p:sp>
          <p:nvSpPr>
            <p:cNvPr id="26" name="Rectangle 20"/>
            <p:cNvSpPr>
              <a:spLocks noChangeArrowheads="1"/>
            </p:cNvSpPr>
            <p:nvPr/>
          </p:nvSpPr>
          <p:spPr bwMode="auto">
            <a:xfrm>
              <a:off x="1487" y="1272"/>
              <a:ext cx="649" cy="1270"/>
            </a:xfrm>
            <a:prstGeom prst="rect">
              <a:avLst/>
            </a:prstGeom>
            <a:solidFill>
              <a:schemeClr val="accent6">
                <a:lumMod val="60000"/>
                <a:lumOff val="40000"/>
              </a:schemeClr>
            </a:solidFill>
            <a:ln w="12700">
              <a:solidFill>
                <a:schemeClr val="tx1"/>
              </a:solidFill>
              <a:miter lim="800000"/>
            </a:ln>
          </p:spPr>
          <p:txBody>
            <a:bodyPr lIns="92075" tIns="46038" rIns="92075" bIns="46038">
              <a:noAutofit/>
            </a:bodyPr>
            <a:p>
              <a:pPr lvl="0" algn="ctr" eaLnBrk="0" hangingPunct="0"/>
              <a:r>
                <a:rPr lang="zh-CN" altLang="en-US" sz="1400" dirty="0">
                  <a:latin typeface="Times New Roman" panose="02020603050405020304" pitchFamily="18" charset="0"/>
                  <a:sym typeface="+mn-ea"/>
                </a:rPr>
                <a:t>易理解性</a:t>
              </a:r>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易学性</a:t>
              </a:r>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易操作性</a:t>
              </a:r>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吸引性</a:t>
              </a:r>
              <a:endParaRPr lang="zh-CN" altLang="en-US" sz="1400" dirty="0">
                <a:latin typeface="Times New Roman" panose="02020603050405020304" pitchFamily="18" charset="0"/>
                <a:sym typeface="+mn-ea"/>
              </a:endParaRPr>
            </a:p>
            <a:p>
              <a:pPr lvl="0" algn="ctr" eaLnBrk="0" hangingPunct="0"/>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易用性的</a:t>
              </a:r>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依从性</a:t>
              </a:r>
              <a:endParaRPr lang="zh-CN" altLang="en-US" sz="1400" dirty="0">
                <a:latin typeface="Times New Roman" panose="02020603050405020304" pitchFamily="18" charset="0"/>
                <a:sym typeface="+mn-ea"/>
              </a:endParaRPr>
            </a:p>
          </p:txBody>
        </p:sp>
        <p:sp>
          <p:nvSpPr>
            <p:cNvPr id="27" name="Rectangle 21"/>
            <p:cNvSpPr>
              <a:spLocks noChangeArrowheads="1"/>
            </p:cNvSpPr>
            <p:nvPr/>
          </p:nvSpPr>
          <p:spPr bwMode="auto">
            <a:xfrm>
              <a:off x="2230" y="1272"/>
              <a:ext cx="649" cy="1270"/>
            </a:xfrm>
            <a:prstGeom prst="rect">
              <a:avLst/>
            </a:prstGeom>
            <a:solidFill>
              <a:schemeClr val="accent6">
                <a:lumMod val="60000"/>
                <a:lumOff val="40000"/>
              </a:schemeClr>
            </a:solidFill>
            <a:ln w="12700">
              <a:solidFill>
                <a:schemeClr val="tx1"/>
              </a:solidFill>
              <a:miter lim="800000"/>
            </a:ln>
          </p:spPr>
          <p:txBody>
            <a:bodyPr lIns="92075" tIns="46038" rIns="92075" bIns="46038">
              <a:noAutofit/>
            </a:bodyPr>
            <a:p>
              <a:pPr lvl="0" algn="ctr" eaLnBrk="0" hangingPunct="0"/>
              <a:r>
                <a:rPr lang="zh-CN" altLang="en-US" sz="1400" dirty="0">
                  <a:latin typeface="Times New Roman" panose="02020603050405020304" pitchFamily="18" charset="0"/>
                  <a:sym typeface="+mn-ea"/>
                </a:rPr>
                <a:t>时间特性</a:t>
              </a:r>
              <a:endParaRPr lang="zh-CN" altLang="en-US" sz="1400" dirty="0">
                <a:latin typeface="Times New Roman" panose="02020603050405020304" pitchFamily="18" charset="0"/>
                <a:sym typeface="+mn-ea"/>
              </a:endParaRPr>
            </a:p>
            <a:p>
              <a:pPr lvl="0" algn="ctr" eaLnBrk="0" hangingPunct="0"/>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资源利用性</a:t>
              </a:r>
              <a:endParaRPr lang="zh-CN" altLang="en-US" sz="1400" dirty="0">
                <a:latin typeface="Times New Roman" panose="02020603050405020304" pitchFamily="18" charset="0"/>
                <a:sym typeface="+mn-ea"/>
              </a:endParaRPr>
            </a:p>
            <a:p>
              <a:pPr lvl="0" algn="ctr" eaLnBrk="0" hangingPunct="0"/>
              <a:endParaRPr lang="zh-CN" altLang="en-US" sz="1400" dirty="0">
                <a:latin typeface="Times New Roman" panose="02020603050405020304" pitchFamily="18" charset="0"/>
                <a:sym typeface="+mn-ea"/>
              </a:endParaRPr>
            </a:p>
            <a:p>
              <a:pPr lvl="0" algn="ctr" eaLnBrk="0" hangingPunct="0"/>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效率依从性</a:t>
              </a:r>
              <a:endParaRPr lang="zh-CN" altLang="en-US" sz="1400" dirty="0">
                <a:latin typeface="Times New Roman" panose="02020603050405020304" pitchFamily="18" charset="0"/>
                <a:sym typeface="+mn-ea"/>
              </a:endParaRPr>
            </a:p>
            <a:p>
              <a:pPr lvl="0" algn="ctr" eaLnBrk="0" hangingPunct="0"/>
              <a:endParaRPr lang="zh-CN" altLang="en-US" sz="1400" dirty="0">
                <a:latin typeface="Times New Roman" panose="02020603050405020304" pitchFamily="18" charset="0"/>
                <a:sym typeface="+mn-ea"/>
              </a:endParaRPr>
            </a:p>
          </p:txBody>
        </p:sp>
        <p:sp>
          <p:nvSpPr>
            <p:cNvPr id="28" name="Rectangle 22"/>
            <p:cNvSpPr>
              <a:spLocks noChangeArrowheads="1"/>
            </p:cNvSpPr>
            <p:nvPr/>
          </p:nvSpPr>
          <p:spPr bwMode="auto">
            <a:xfrm>
              <a:off x="2974" y="1272"/>
              <a:ext cx="649" cy="1270"/>
            </a:xfrm>
            <a:prstGeom prst="rect">
              <a:avLst/>
            </a:prstGeom>
            <a:solidFill>
              <a:schemeClr val="accent6">
                <a:lumMod val="60000"/>
                <a:lumOff val="40000"/>
              </a:schemeClr>
            </a:solidFill>
            <a:ln w="12700">
              <a:solidFill>
                <a:schemeClr val="tx1"/>
              </a:solidFill>
              <a:miter lim="800000"/>
            </a:ln>
          </p:spPr>
          <p:txBody>
            <a:bodyPr lIns="92075" tIns="46038" rIns="92075" bIns="46038">
              <a:noAutofit/>
            </a:bodyPr>
            <a:p>
              <a:pPr lvl="0" algn="ctr" eaLnBrk="0" hangingPunct="0"/>
              <a:r>
                <a:rPr lang="zh-CN" altLang="en-US" sz="1400" dirty="0">
                  <a:latin typeface="Times New Roman" panose="02020603050405020304" pitchFamily="18" charset="0"/>
                  <a:sym typeface="+mn-ea"/>
                </a:rPr>
                <a:t>易分析性</a:t>
              </a:r>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易改变性</a:t>
              </a:r>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稳定性</a:t>
              </a:r>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易测试性</a:t>
              </a:r>
              <a:endParaRPr lang="zh-CN" altLang="en-US" sz="1400" dirty="0">
                <a:latin typeface="Times New Roman" panose="02020603050405020304" pitchFamily="18" charset="0"/>
                <a:sym typeface="+mn-ea"/>
              </a:endParaRPr>
            </a:p>
            <a:p>
              <a:pPr lvl="0" algn="ctr" eaLnBrk="0" hangingPunct="0"/>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维护性的</a:t>
              </a:r>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依从性</a:t>
              </a:r>
              <a:endParaRPr lang="zh-CN" altLang="en-US" sz="1400" dirty="0">
                <a:latin typeface="Times New Roman" panose="02020603050405020304" pitchFamily="18" charset="0"/>
                <a:sym typeface="+mn-ea"/>
              </a:endParaRPr>
            </a:p>
          </p:txBody>
        </p:sp>
        <p:sp>
          <p:nvSpPr>
            <p:cNvPr id="29" name="Rectangle 23"/>
            <p:cNvSpPr>
              <a:spLocks noChangeArrowheads="1"/>
            </p:cNvSpPr>
            <p:nvPr/>
          </p:nvSpPr>
          <p:spPr bwMode="auto">
            <a:xfrm>
              <a:off x="3717" y="1272"/>
              <a:ext cx="649" cy="1270"/>
            </a:xfrm>
            <a:prstGeom prst="rect">
              <a:avLst/>
            </a:prstGeom>
            <a:solidFill>
              <a:schemeClr val="accent6">
                <a:lumMod val="60000"/>
                <a:lumOff val="40000"/>
              </a:schemeClr>
            </a:solidFill>
            <a:ln w="12700">
              <a:solidFill>
                <a:schemeClr val="tx1"/>
              </a:solidFill>
              <a:miter lim="800000"/>
            </a:ln>
          </p:spPr>
          <p:txBody>
            <a:bodyPr lIns="92075" tIns="46038" rIns="92075" bIns="46038">
              <a:noAutofit/>
            </a:bodyPr>
            <a:p>
              <a:pPr lvl="0" algn="ctr" eaLnBrk="0" hangingPunct="0"/>
              <a:r>
                <a:rPr lang="zh-CN" altLang="en-US" sz="1400" dirty="0">
                  <a:latin typeface="Times New Roman" panose="02020603050405020304" pitchFamily="18" charset="0"/>
                  <a:sym typeface="+mn-ea"/>
                </a:rPr>
                <a:t>适应性</a:t>
              </a:r>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易安装性</a:t>
              </a:r>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共存性</a:t>
              </a:r>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易替换性</a:t>
              </a:r>
              <a:endParaRPr lang="zh-CN" altLang="en-US" sz="1400" dirty="0">
                <a:latin typeface="Times New Roman" panose="02020603050405020304" pitchFamily="18" charset="0"/>
                <a:sym typeface="+mn-ea"/>
              </a:endParaRPr>
            </a:p>
            <a:p>
              <a:pPr lvl="0" algn="ctr" eaLnBrk="0" hangingPunct="0"/>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可移植性的</a:t>
              </a:r>
              <a:endParaRPr lang="zh-CN" altLang="en-US" sz="1400" dirty="0">
                <a:latin typeface="Times New Roman" panose="02020603050405020304" pitchFamily="18" charset="0"/>
                <a:sym typeface="+mn-ea"/>
              </a:endParaRPr>
            </a:p>
            <a:p>
              <a:pPr lvl="0" algn="ctr" eaLnBrk="0" hangingPunct="0"/>
              <a:r>
                <a:rPr lang="zh-CN" altLang="en-US" sz="1400" dirty="0">
                  <a:latin typeface="Times New Roman" panose="02020603050405020304" pitchFamily="18" charset="0"/>
                  <a:sym typeface="+mn-ea"/>
                </a:rPr>
                <a:t>依从性</a:t>
              </a:r>
              <a:endParaRPr lang="zh-CN" altLang="en-US" sz="1400" dirty="0">
                <a:latin typeface="Times New Roman" panose="02020603050405020304" pitchFamily="18" charset="0"/>
                <a:sym typeface="+mn-ea"/>
              </a:endParaRPr>
            </a:p>
          </p:txBody>
        </p:sp>
        <p:sp>
          <p:nvSpPr>
            <p:cNvPr id="30" name="Line 24"/>
            <p:cNvSpPr>
              <a:spLocks noChangeShapeType="1"/>
            </p:cNvSpPr>
            <p:nvPr/>
          </p:nvSpPr>
          <p:spPr bwMode="auto">
            <a:xfrm>
              <a:off x="309" y="1033"/>
              <a:ext cx="0" cy="238"/>
            </a:xfrm>
            <a:prstGeom prst="line">
              <a:avLst/>
            </a:prstGeom>
            <a:noFill/>
            <a:ln w="12700">
              <a:solidFill>
                <a:schemeClr val="tx1"/>
              </a:solidFill>
              <a:round/>
            </a:ln>
          </p:spPr>
          <p:txBody>
            <a:bodyPr/>
            <a:p>
              <a:endParaRPr lang="zh-CN" altLang="en-US"/>
            </a:p>
          </p:txBody>
        </p:sp>
        <p:sp>
          <p:nvSpPr>
            <p:cNvPr id="31" name="Line 25"/>
            <p:cNvSpPr>
              <a:spLocks noChangeShapeType="1"/>
            </p:cNvSpPr>
            <p:nvPr/>
          </p:nvSpPr>
          <p:spPr bwMode="auto">
            <a:xfrm>
              <a:off x="1021" y="1033"/>
              <a:ext cx="0" cy="238"/>
            </a:xfrm>
            <a:prstGeom prst="line">
              <a:avLst/>
            </a:prstGeom>
            <a:noFill/>
            <a:ln w="12700">
              <a:solidFill>
                <a:schemeClr val="tx1"/>
              </a:solidFill>
              <a:round/>
            </a:ln>
          </p:spPr>
          <p:txBody>
            <a:bodyPr/>
            <a:p>
              <a:endParaRPr lang="zh-CN" altLang="en-US"/>
            </a:p>
          </p:txBody>
        </p:sp>
        <p:sp>
          <p:nvSpPr>
            <p:cNvPr id="32" name="Line 26"/>
            <p:cNvSpPr>
              <a:spLocks noChangeShapeType="1"/>
            </p:cNvSpPr>
            <p:nvPr/>
          </p:nvSpPr>
          <p:spPr bwMode="auto">
            <a:xfrm>
              <a:off x="1765" y="1033"/>
              <a:ext cx="0" cy="238"/>
            </a:xfrm>
            <a:prstGeom prst="line">
              <a:avLst/>
            </a:prstGeom>
            <a:noFill/>
            <a:ln w="12700">
              <a:solidFill>
                <a:schemeClr val="tx1"/>
              </a:solidFill>
              <a:round/>
            </a:ln>
          </p:spPr>
          <p:txBody>
            <a:bodyPr/>
            <a:p>
              <a:endParaRPr lang="zh-CN" altLang="en-US"/>
            </a:p>
          </p:txBody>
        </p:sp>
        <p:sp>
          <p:nvSpPr>
            <p:cNvPr id="33" name="Line 27"/>
            <p:cNvSpPr>
              <a:spLocks noChangeShapeType="1"/>
            </p:cNvSpPr>
            <p:nvPr/>
          </p:nvSpPr>
          <p:spPr bwMode="auto">
            <a:xfrm>
              <a:off x="2508" y="1033"/>
              <a:ext cx="0" cy="238"/>
            </a:xfrm>
            <a:prstGeom prst="line">
              <a:avLst/>
            </a:prstGeom>
            <a:noFill/>
            <a:ln w="12700">
              <a:solidFill>
                <a:schemeClr val="tx1"/>
              </a:solidFill>
              <a:round/>
            </a:ln>
          </p:spPr>
          <p:txBody>
            <a:bodyPr/>
            <a:p>
              <a:endParaRPr lang="zh-CN" altLang="en-US"/>
            </a:p>
          </p:txBody>
        </p:sp>
        <p:sp>
          <p:nvSpPr>
            <p:cNvPr id="34" name="Line 28"/>
            <p:cNvSpPr>
              <a:spLocks noChangeShapeType="1"/>
            </p:cNvSpPr>
            <p:nvPr/>
          </p:nvSpPr>
          <p:spPr bwMode="auto">
            <a:xfrm>
              <a:off x="3252" y="1033"/>
              <a:ext cx="0" cy="238"/>
            </a:xfrm>
            <a:prstGeom prst="line">
              <a:avLst/>
            </a:prstGeom>
            <a:noFill/>
            <a:ln w="12700">
              <a:solidFill>
                <a:schemeClr val="tx1"/>
              </a:solidFill>
              <a:round/>
            </a:ln>
          </p:spPr>
          <p:txBody>
            <a:bodyPr/>
            <a:p>
              <a:endParaRPr lang="zh-CN" altLang="en-US"/>
            </a:p>
          </p:txBody>
        </p:sp>
        <p:sp>
          <p:nvSpPr>
            <p:cNvPr id="35" name="Line 29"/>
            <p:cNvSpPr>
              <a:spLocks noChangeShapeType="1"/>
            </p:cNvSpPr>
            <p:nvPr/>
          </p:nvSpPr>
          <p:spPr bwMode="auto">
            <a:xfrm>
              <a:off x="4088" y="1033"/>
              <a:ext cx="0" cy="238"/>
            </a:xfrm>
            <a:prstGeom prst="line">
              <a:avLst/>
            </a:prstGeom>
            <a:noFill/>
            <a:ln w="12700">
              <a:solidFill>
                <a:schemeClr val="tx1"/>
              </a:solidFill>
              <a:round/>
            </a:ln>
          </p:spPr>
          <p:txBody>
            <a:bodyPr/>
            <a:p>
              <a:endParaRPr lang="zh-CN" altLang="en-US"/>
            </a:p>
          </p:txBody>
        </p:sp>
        <p:sp>
          <p:nvSpPr>
            <p:cNvPr id="36" name="Line 30"/>
            <p:cNvSpPr>
              <a:spLocks noChangeShapeType="1"/>
            </p:cNvSpPr>
            <p:nvPr/>
          </p:nvSpPr>
          <p:spPr bwMode="auto">
            <a:xfrm>
              <a:off x="2137" y="397"/>
              <a:ext cx="0" cy="159"/>
            </a:xfrm>
            <a:prstGeom prst="line">
              <a:avLst/>
            </a:prstGeom>
            <a:noFill/>
            <a:ln w="12700">
              <a:solidFill>
                <a:schemeClr val="tx1"/>
              </a:solidFill>
              <a:round/>
            </a:ln>
          </p:spPr>
          <p:txBody>
            <a:bodyPr/>
            <a:p>
              <a:endParaRPr lang="zh-CN" altLang="en-US"/>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6976" y="1214422"/>
            <a:ext cx="6858048" cy="1568450"/>
          </a:xfrm>
          <a:prstGeom prst="rect">
            <a:avLst/>
          </a:prstGeom>
          <a:noFill/>
        </p:spPr>
        <p:txBody>
          <a:bodyPr wrap="square" rtlCol="0">
            <a:spAutoFit/>
          </a:bodyPr>
          <a:lstStyle/>
          <a:p>
            <a:endParaRPr lang="en-US" altLang="zh-CN" dirty="0" smtClean="0"/>
          </a:p>
          <a:p>
            <a:pPr>
              <a:buFont typeface="Arial" panose="020B0604020202020204" pitchFamily="34" charset="0"/>
              <a:buNone/>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静态测试是不需要执行程序而进行的测试</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Font typeface="Arial" panose="020B0604020202020204" pitchFamily="34" charset="0"/>
              <a:buNone/>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静态测试的关键是检查软件的表示和描述是否一致以及有没有冲突或歧义。</a:t>
            </a:r>
            <a:endParaRPr lang="zh-CN" altLang="en-US" dirty="0" smtClean="0"/>
          </a:p>
          <a:p>
            <a:endParaRPr lang="zh-CN" altLang="en-US" dirty="0"/>
          </a:p>
        </p:txBody>
      </p:sp>
      <p:pic>
        <p:nvPicPr>
          <p:cNvPr id="3" name="图片 5" descr="静态分析.png"/>
          <p:cNvPicPr>
            <a:picLocks noChangeAspect="1"/>
          </p:cNvPicPr>
          <p:nvPr/>
        </p:nvPicPr>
        <p:blipFill>
          <a:blip r:embed="rId1" cstate="print"/>
          <a:srcRect/>
          <a:stretch>
            <a:fillRect/>
          </a:stretch>
        </p:blipFill>
        <p:spPr bwMode="auto">
          <a:xfrm>
            <a:off x="3238480" y="2857496"/>
            <a:ext cx="5497512" cy="2638425"/>
          </a:xfrm>
          <a:prstGeom prst="rect">
            <a:avLst/>
          </a:prstGeom>
          <a:noFill/>
          <a:ln w="9525">
            <a:noFill/>
            <a:miter lim="800000"/>
            <a:headEnd/>
            <a:tailEnd/>
          </a:ln>
        </p:spPr>
      </p:pic>
      <p:sp>
        <p:nvSpPr>
          <p:cNvPr id="4" name="TextBox 3"/>
          <p:cNvSpPr txBox="1"/>
          <p:nvPr/>
        </p:nvSpPr>
        <p:spPr>
          <a:xfrm>
            <a:off x="1559496" y="119936"/>
            <a:ext cx="725114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静态测试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0995" y="1356995"/>
            <a:ext cx="7187565" cy="2399665"/>
          </a:xfrm>
          <a:prstGeom prst="rect">
            <a:avLst/>
          </a:prstGeom>
          <a:noFill/>
        </p:spPr>
        <p:txBody>
          <a:bodyPr wrap="square" rtlCol="0">
            <a:spAutoFit/>
          </a:bodyPr>
          <a:lstStyle/>
          <a:p>
            <a:pPr>
              <a:lnSpc>
                <a:spcPct val="150000"/>
              </a:lnSpc>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采用静态分析技术进行代码检查具有如下优点：</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测试人员直接面对的是问题的本身而不是征兆</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代码检查可以发现其它方法无法发现的逻辑错误</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代码检查的效率是最初测试效率的3-5倍</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marL="342900" indent="-342900">
              <a:lnSpc>
                <a:spcPct val="150000"/>
              </a:lnSpc>
              <a:buFont typeface="Arial" panose="020B0604020202020204" pitchFamily="34" charset="0"/>
              <a:buChar char="•"/>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代码检查可以发现75%-80%的错误</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
        <p:nvSpPr>
          <p:cNvPr id="3" name="矩形 2"/>
          <p:cNvSpPr/>
          <p:nvPr/>
        </p:nvSpPr>
        <p:spPr>
          <a:xfrm>
            <a:off x="2881290" y="4429132"/>
            <a:ext cx="4214842" cy="368300"/>
          </a:xfrm>
          <a:prstGeom prst="rect">
            <a:avLst/>
          </a:prstGeom>
        </p:spPr>
        <p:txBody>
          <a:bodyPr wrap="square">
            <a:spAutoFit/>
          </a:bodyPr>
          <a:lstStyle/>
          <a:p>
            <a:pPr>
              <a:buFont typeface="Arial" panose="020B0604020202020204" pitchFamily="34" charset="0"/>
              <a:buNone/>
            </a:pPr>
            <a:r>
              <a:rPr lang="zh-CN" altLang="en-US" dirty="0" smtClean="0">
                <a:solidFill>
                  <a:srgbClr val="FF0000"/>
                </a:solidFill>
              </a:rPr>
              <a:t>静态测试最常用的就是检查和走读</a:t>
            </a:r>
            <a:endParaRPr lang="zh-CN" altLang="en-US" dirty="0">
              <a:solidFill>
                <a:srgbClr val="FF0000"/>
              </a:solidFill>
            </a:endParaRPr>
          </a:p>
        </p:txBody>
      </p:sp>
      <p:sp>
        <p:nvSpPr>
          <p:cNvPr id="4" name="TextBox 3"/>
          <p:cNvSpPr txBox="1"/>
          <p:nvPr/>
        </p:nvSpPr>
        <p:spPr>
          <a:xfrm>
            <a:off x="1559496" y="-27384"/>
            <a:ext cx="725114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静态测试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2343150" y="1478280"/>
            <a:ext cx="8077200" cy="1938020"/>
          </a:xfrm>
          <a:prstGeom prst="rect">
            <a:avLst/>
          </a:prstGeom>
          <a:noFill/>
          <a:ln w="9525">
            <a:noFill/>
            <a:miter lim="800000"/>
          </a:ln>
        </p:spPr>
        <p:txBody>
          <a:bodyPr wrap="square">
            <a:spAutoFit/>
          </a:bodyPr>
          <a:lstStyle/>
          <a:p>
            <a:pPr algn="ctr">
              <a:buFont typeface="Arial" panose="020B0604020202020204" pitchFamily="34" charset="0"/>
              <a:buNone/>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动态测试是指通过运行软件来检验软件的动态行为和运行结果的正确性。</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Font typeface="Arial" panose="020B0604020202020204" pitchFamily="34" charset="0"/>
              <a:buNone/>
            </a:pP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Font typeface="Arial" panose="020B0604020202020204" pitchFamily="34" charset="0"/>
              <a:buNone/>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列举一下一些工具</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Font typeface="Arial" panose="020B0604020202020204" pitchFamily="34" charset="0"/>
              <a:buNone/>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基于白盒测试的动态工具：</a:t>
            </a:r>
            <a:r>
              <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rPr>
              <a:t>Logiscope</a:t>
            </a:r>
            <a:endPar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endParaRPr>
          </a:p>
          <a:p>
            <a:pPr>
              <a:buFont typeface="Arial" panose="020B0604020202020204" pitchFamily="34" charset="0"/>
              <a:buNone/>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基于黑盒测试的动态工具：</a:t>
            </a:r>
            <a:r>
              <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rPr>
              <a:t>java+selenium2、Loadrunner、WebRunner、jmeter</a:t>
            </a:r>
            <a:endParaRPr lang="zh-CN" altLang="en-US" sz="2000" dirty="0">
              <a:ln w="18415" cmpd="sng">
                <a:noFill/>
                <a:prstDash val="solid"/>
              </a:ln>
              <a:solidFill>
                <a:srgbClr val="00B050"/>
              </a:solidFill>
              <a:latin typeface="Arial" panose="020B0604020202020204" pitchFamily="34" charset="0"/>
              <a:ea typeface="华文细黑" panose="02010600040101010101" pitchFamily="2" charset="-122"/>
              <a:cs typeface="+mj-cs"/>
            </a:endParaRPr>
          </a:p>
        </p:txBody>
      </p:sp>
      <p:sp>
        <p:nvSpPr>
          <p:cNvPr id="3" name="TextBox 2"/>
          <p:cNvSpPr txBox="1"/>
          <p:nvPr/>
        </p:nvSpPr>
        <p:spPr>
          <a:xfrm>
            <a:off x="1559496" y="-27384"/>
            <a:ext cx="7251148" cy="583565"/>
          </a:xfrm>
          <a:prstGeom prst="rect">
            <a:avLst/>
          </a:prstGeom>
          <a:noFill/>
        </p:spPr>
        <p:txBody>
          <a:bodyPr wrap="square" rtlCol="0">
            <a:spAutoFit/>
          </a:bodyPr>
          <a:lstStyle/>
          <a:p>
            <a:pPr algn="l"/>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rPr>
              <a:t>动态测试</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1523968" y="71438"/>
            <a:ext cx="8388456" cy="642918"/>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0" i="0" u="none" strike="noStrike" kern="1200" cap="none" spc="0" normalizeH="0" baseline="0" noProof="0" dirty="0" smtClean="0">
                <a:ln>
                  <a:noFill/>
                </a:ln>
                <a:solidFill>
                  <a:schemeClr val="tx1"/>
                </a:solidFill>
                <a:effectLst/>
                <a:uLnTx/>
                <a:uFillTx/>
                <a:latin typeface="+mj-lt"/>
                <a:ea typeface="+mj-ea"/>
                <a:cs typeface="+mj-cs"/>
              </a:rPr>
              <a:t>将来的你一定会感谢现在拼命的自己</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991544" y="1124744"/>
            <a:ext cx="8248189" cy="4536504"/>
          </a:xfrm>
          <a:prstGeom prst="rect">
            <a:avLst/>
          </a:prstGeom>
        </p:spPr>
      </p:pic>
      <p:sp>
        <p:nvSpPr>
          <p:cNvPr id="8" name="TextBox 7"/>
          <p:cNvSpPr txBox="1"/>
          <p:nvPr/>
        </p:nvSpPr>
        <p:spPr>
          <a:xfrm>
            <a:off x="1853912" y="5949280"/>
            <a:ext cx="8784976" cy="521970"/>
          </a:xfrm>
          <a:prstGeom prst="rect">
            <a:avLst/>
          </a:prstGeom>
          <a:noFill/>
        </p:spPr>
        <p:txBody>
          <a:bodyPr wrap="square" rtlCol="0">
            <a:spAutoFit/>
          </a:bodyPr>
          <a:lstStyle/>
          <a:p>
            <a:r>
              <a:rPr lang="zh-CN" altLang="en-US" sz="2800" dirty="0" smtClean="0"/>
              <a:t>          每天叫醒你的不是闹钟，而是心中的梦想</a:t>
            </a:r>
            <a:endParaRPr lang="zh-CN" altLang="en-US" sz="2800" dirty="0"/>
          </a:p>
        </p:txBody>
      </p:sp>
      <p:sp>
        <p:nvSpPr>
          <p:cNvPr id="9" name="矩形 8"/>
          <p:cNvSpPr/>
          <p:nvPr/>
        </p:nvSpPr>
        <p:spPr>
          <a:xfrm>
            <a:off x="1524000" y="714356"/>
            <a:ext cx="9144000"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lnSpc>
                <a:spcPct val="100000"/>
              </a:lnSpc>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rPr>
              <a:t>功能性</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169795" y="1144905"/>
            <a:ext cx="8468360" cy="5092700"/>
          </a:xfrm>
        </p:spPr>
        <p:txBody>
          <a:bodyPr>
            <a:noAutofit/>
          </a:bodyPr>
          <a:lstStyle/>
          <a:p>
            <a:pPr>
              <a:lnSpc>
                <a:spcPct val="90000"/>
              </a:lnSpc>
              <a:buSzPct val="60000"/>
              <a:buNone/>
            </a:pPr>
            <a:r>
              <a:rPr lang="en-US" altLang="zh-CN" sz="24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当软件在指定条件下使用时，软件产品提供满足明确和隐含要求的功能的能力。</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lnSpc>
                <a:spcPct val="90000"/>
              </a:lnSpc>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适合性</a:t>
            </a:r>
            <a:endParaRPr lang="en-US" altLang="zh-CN" sz="2400" b="1" dirty="0" smtClean="0">
              <a:latin typeface="+mn-ea"/>
            </a:endParaRPr>
          </a:p>
          <a:p>
            <a:pPr>
              <a:lnSpc>
                <a:spcPct val="90000"/>
              </a:lnSpc>
              <a:buSzPct val="60000"/>
              <a:buNone/>
            </a:pPr>
            <a:r>
              <a:rPr lang="en-US" altLang="zh-CN" sz="20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软件产品符合需求，能解决用户业务问题</a:t>
            </a:r>
            <a:endParaRPr lang="zh-CN" altLang="en-US" sz="2000" dirty="0" smtClean="0">
              <a:latin typeface="+mn-ea"/>
            </a:endParaRPr>
          </a:p>
          <a:p>
            <a:pPr>
              <a:lnSpc>
                <a:spcPct val="90000"/>
              </a:lnSpc>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准确性</a:t>
            </a:r>
            <a:endParaRPr lang="en-US" altLang="zh-CN" sz="2400" b="1" dirty="0" smtClean="0">
              <a:latin typeface="+mn-ea"/>
            </a:endParaRPr>
          </a:p>
          <a:p>
            <a:pPr>
              <a:lnSpc>
                <a:spcPct val="90000"/>
              </a:lnSpc>
              <a:buSzPct val="60000"/>
              <a:buNone/>
            </a:pPr>
            <a:r>
              <a:rPr lang="en-US" altLang="zh-CN" sz="20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软件产品数据和处理处理能力要准确</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lnSpc>
                <a:spcPct val="90000"/>
              </a:lnSpc>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互操作性</a:t>
            </a:r>
            <a:endParaRPr lang="en-US" altLang="zh-CN" sz="2400" b="1" dirty="0" smtClean="0">
              <a:latin typeface="+mn-ea"/>
            </a:endParaRPr>
          </a:p>
          <a:p>
            <a:pPr>
              <a:lnSpc>
                <a:spcPct val="90000"/>
              </a:lnSpc>
              <a:buSzPct val="60000"/>
              <a:buNone/>
            </a:pPr>
            <a:r>
              <a:rPr lang="en-US" altLang="zh-CN" sz="20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软件产品与其他系统的交互和对接能力。</a:t>
            </a:r>
            <a:endParaRPr lang="zh-CN" altLang="en-US" sz="2000" dirty="0" smtClean="0">
              <a:latin typeface="+mn-ea"/>
            </a:endParaRPr>
          </a:p>
          <a:p>
            <a:pPr>
              <a:lnSpc>
                <a:spcPct val="90000"/>
              </a:lnSpc>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安全保密性</a:t>
            </a:r>
            <a:endParaRPr lang="en-US" altLang="zh-CN" sz="2400" b="1" dirty="0" smtClean="0">
              <a:latin typeface="+mn-ea"/>
            </a:endParaRPr>
          </a:p>
          <a:p>
            <a:pPr>
              <a:lnSpc>
                <a:spcPct val="90000"/>
              </a:lnSpc>
              <a:buSzPct val="60000"/>
              <a:buNone/>
            </a:pPr>
            <a:r>
              <a:rPr lang="en-US" altLang="zh-CN" sz="20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软件产品权限安全，不同角色进入拥有不同的操作权限</a:t>
            </a:r>
            <a:endParaRPr lang="en-US" altLang="zh-CN" sz="2000" dirty="0" smtClean="0">
              <a:latin typeface="+mn-ea"/>
            </a:endParaRPr>
          </a:p>
          <a:p>
            <a:pPr>
              <a:lnSpc>
                <a:spcPct val="90000"/>
              </a:lnSpc>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功能的依从性</a:t>
            </a:r>
            <a:endParaRPr lang="en-US" altLang="zh-CN" sz="2400" b="1" dirty="0" smtClean="0">
              <a:latin typeface="+mn-ea"/>
            </a:endParaRPr>
          </a:p>
          <a:p>
            <a:pPr>
              <a:lnSpc>
                <a:spcPct val="90000"/>
              </a:lnSpc>
              <a:buSzPct val="60000"/>
              <a:buNone/>
            </a:pPr>
            <a:r>
              <a:rPr lang="en-US" altLang="zh-CN" sz="2000" dirty="0" smtClean="0">
                <a:latin typeface="+mn-ea"/>
              </a:rPr>
              <a:t>	</a:t>
            </a:r>
            <a:r>
              <a:rPr lang="en-US" altLang="zh-CN" sz="2000" dirty="0" smtClean="0"/>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软件产品遵循与功能性相关的标准、约定或法规以及类似规定的能⼒。</a:t>
            </a:r>
            <a:endParaRPr lang="zh-CN" altLang="zh-CN" sz="2000" dirty="0" smtClean="0"/>
          </a:p>
          <a:p>
            <a:pPr>
              <a:lnSpc>
                <a:spcPct val="90000"/>
              </a:lnSpc>
              <a:buSzPct val="60000"/>
              <a:buNone/>
            </a:pPr>
            <a:endParaRPr lang="zh-CN"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lnSpc>
                <a:spcPct val="100000"/>
              </a:lnSpc>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rPr>
              <a:t>可靠性</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207568" y="1268760"/>
            <a:ext cx="7776864" cy="5020610"/>
          </a:xfrm>
        </p:spPr>
        <p:txBody>
          <a:bodyPr>
            <a:normAutofit lnSpcReduction="10000"/>
          </a:bodyPr>
          <a:lstStyle/>
          <a:p>
            <a:pPr lvl="0">
              <a:buSzPct val="60000"/>
              <a:buNone/>
            </a:pP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在指定条件下使用时，软件产品维持规定的性能级别的能力。</a:t>
            </a:r>
            <a:endParaRPr lang="en-US" altLang="en-US" sz="2400" dirty="0" smtClean="0">
              <a:latin typeface="+mn-ea"/>
            </a:endParaRPr>
          </a:p>
          <a:p>
            <a:pPr>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成熟性</a:t>
            </a:r>
            <a:endParaRPr lang="en-US" altLang="zh-CN" sz="2400" b="1" dirty="0" smtClean="0">
              <a:latin typeface="+mn-ea"/>
            </a:endParaRPr>
          </a:p>
          <a:p>
            <a:pPr>
              <a:buSzPct val="60000"/>
              <a:buNone/>
            </a:pPr>
            <a:r>
              <a:rPr lang="en-US" altLang="zh-CN" sz="20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软件产品为避免由软件内部的故障而导致失效的能力。</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容错性</a:t>
            </a:r>
            <a:endParaRPr lang="en-US" altLang="zh-CN" sz="2400" b="1" dirty="0" smtClean="0">
              <a:latin typeface="+mn-ea"/>
            </a:endParaRPr>
          </a:p>
          <a:p>
            <a:pPr>
              <a:buSzPct val="60000"/>
              <a:buNone/>
            </a:pPr>
            <a:r>
              <a:rPr lang="en-US" altLang="zh-CN" sz="20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软件出现故障或者违反其指定接口的情况下，依然维持规定的性能级别的能力。</a:t>
            </a:r>
            <a:endParaRPr lang="en-US" sz="2000" dirty="0" smtClean="0">
              <a:latin typeface="+mn-ea"/>
            </a:endParaRPr>
          </a:p>
          <a:p>
            <a:pPr>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易恢复性</a:t>
            </a:r>
            <a:endParaRPr lang="en-US" altLang="zh-CN" sz="2400" b="1" dirty="0" smtClean="0">
              <a:latin typeface="+mn-ea"/>
            </a:endParaRPr>
          </a:p>
          <a:p>
            <a:pPr>
              <a:buSzPct val="60000"/>
              <a:buNone/>
            </a:pPr>
            <a:r>
              <a:rPr lang="en-US" altLang="zh-CN" sz="20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失效发生后，重建规定的性能级别并恢复受直接影响的数据的能力。</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可依靠的依从性</a:t>
            </a:r>
            <a:endParaRPr lang="en-US" altLang="zh-CN" sz="2400" b="1" dirty="0" smtClean="0">
              <a:latin typeface="+mn-ea"/>
            </a:endParaRPr>
          </a:p>
          <a:p>
            <a:pPr>
              <a:buSzPct val="60000"/>
              <a:buNone/>
            </a:pPr>
            <a:r>
              <a:rPr lang="en-US" altLang="zh-CN" sz="20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软件产品遵循与可靠性相关的标准、约定或法规的能⼒。</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SzPct val="60000"/>
              <a:buNone/>
            </a:pP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SzPct val="60000"/>
              <a:buNone/>
            </a:pPr>
            <a:endParaRPr lang="zh-CN" alt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lnSpc>
                <a:spcPct val="100000"/>
              </a:lnSpc>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rPr>
              <a:t>易用性</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207568" y="1001818"/>
            <a:ext cx="7848872" cy="5811558"/>
          </a:xfrm>
        </p:spPr>
        <p:txBody>
          <a:bodyPr>
            <a:noAutofit/>
          </a:bodyPr>
          <a:lstStyle/>
          <a:p>
            <a:pPr lvl="0">
              <a:buSzPct val="60000"/>
              <a:buNone/>
            </a:pPr>
            <a:r>
              <a:rPr lang="en-US" altLang="zh-CN" sz="24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在指定条件下使用时，软件产品被理解、学习、使用和吸引用户的能力。</a:t>
            </a:r>
            <a:endParaRPr lang="en-US" altLang="en-US" sz="2400" dirty="0" smtClean="0">
              <a:latin typeface="+mn-ea"/>
            </a:endParaRPr>
          </a:p>
          <a:p>
            <a:pPr>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易理解性</a:t>
            </a:r>
            <a:endParaRPr lang="en-US" altLang="zh-CN" sz="2400" b="1" dirty="0" smtClean="0">
              <a:latin typeface="+mn-ea"/>
            </a:endParaRPr>
          </a:p>
          <a:p>
            <a:pPr>
              <a:buSzPct val="60000"/>
              <a:buNone/>
            </a:pPr>
            <a:r>
              <a:rPr lang="en-US" altLang="zh-CN" sz="20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软件产品让用户无须过多学习就能理解的能力。</a:t>
            </a:r>
            <a:endParaRPr lang="zh-CN" altLang="en-US" sz="2000" dirty="0" smtClean="0">
              <a:latin typeface="+mn-ea"/>
            </a:endParaRPr>
          </a:p>
          <a:p>
            <a:pPr>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易学性</a:t>
            </a:r>
            <a:endParaRPr lang="en-US" altLang="zh-CN" sz="2400" b="1" dirty="0" smtClean="0">
              <a:latin typeface="+mn-ea"/>
            </a:endParaRPr>
          </a:p>
          <a:p>
            <a:pPr>
              <a:buSzPct val="60000"/>
              <a:buNone/>
            </a:pPr>
            <a:r>
              <a:rPr lang="en-US" altLang="zh-CN" sz="20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软件产品让用户即使参加了学习，学习成本高低的能力。</a:t>
            </a:r>
            <a:endParaRPr lang="zh-CN" altLang="en-US" sz="2000" dirty="0" smtClean="0">
              <a:latin typeface="+mn-ea"/>
            </a:endParaRPr>
          </a:p>
          <a:p>
            <a:pPr>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易操作性</a:t>
            </a:r>
            <a:endParaRPr lang="en-US" altLang="zh-CN" sz="2400" b="1" dirty="0" smtClean="0">
              <a:latin typeface="+mn-ea"/>
            </a:endParaRPr>
          </a:p>
          <a:p>
            <a:pPr>
              <a:buSzPct val="60000"/>
              <a:buNone/>
            </a:pPr>
            <a:r>
              <a:rPr lang="en-US" altLang="zh-CN" sz="20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软件产品让用户操作方便，符合使用习惯的能力。</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a:p>
            <a:pPr>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吸引性</a:t>
            </a:r>
            <a:endParaRPr lang="en-US" altLang="zh-CN" sz="2400" b="1" dirty="0" smtClean="0">
              <a:latin typeface="+mn-ea"/>
            </a:endParaRPr>
          </a:p>
          <a:p>
            <a:pPr>
              <a:buSzPct val="60000"/>
              <a:buNone/>
            </a:pPr>
            <a:r>
              <a:rPr lang="en-US" altLang="zh-CN" sz="20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软件产品让用户觉得舒服、操作吸引眼球的能力。</a:t>
            </a:r>
            <a:endParaRPr lang="en-US" altLang="zh-CN" sz="2000" dirty="0" smtClean="0">
              <a:latin typeface="+mn-ea"/>
            </a:endParaRPr>
          </a:p>
          <a:p>
            <a:pPr>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用户体验性</a:t>
            </a:r>
            <a:endParaRPr lang="en-US" altLang="zh-CN" sz="2400" b="1" dirty="0" smtClean="0">
              <a:latin typeface="+mn-ea"/>
            </a:endParaRPr>
          </a:p>
          <a:p>
            <a:pPr>
              <a:buSzPct val="60000"/>
              <a:buNone/>
            </a:pPr>
            <a:r>
              <a:rPr lang="zh-CN" altLang="en-US" sz="20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是以上几个特性的统称，部分企业把易用性也称之为用户体验性，是一个比较时髦的词。</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lnSpc>
                <a:spcPct val="100000"/>
              </a:lnSpc>
            </a:pPr>
            <a:r>
              <a:rPr lang="zh-CN" altLang="en-US" sz="3200" dirty="0">
                <a:ln w="18415" cmpd="sng">
                  <a:noFill/>
                  <a:prstDash val="solid"/>
                </a:ln>
                <a:solidFill>
                  <a:srgbClr val="00B050"/>
                </a:solidFill>
                <a:latin typeface="黑体" panose="02010609060101010101" pitchFamily="49" charset="-122"/>
                <a:ea typeface="黑体" panose="02010609060101010101" pitchFamily="49" charset="-122"/>
              </a:rPr>
              <a:t>效率</a:t>
            </a:r>
            <a:endParaRPr lang="zh-CN" altLang="en-US" sz="3200" dirty="0">
              <a:ln w="18415" cmpd="sng">
                <a:noFill/>
                <a:prstDash val="solid"/>
              </a:ln>
              <a:solidFill>
                <a:srgbClr val="00B05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207568" y="1289850"/>
            <a:ext cx="7848872" cy="5019470"/>
          </a:xfrm>
        </p:spPr>
        <p:txBody>
          <a:bodyPr>
            <a:noAutofit/>
          </a:bodyPr>
          <a:lstStyle/>
          <a:p>
            <a:pPr lvl="0">
              <a:buSzPct val="60000"/>
              <a:buNone/>
            </a:pPr>
            <a:r>
              <a:rPr lang="en-US" altLang="zh-CN" sz="24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在规定条件下，相对于所用资源的数量，软件产品可提供适当的性能的能力。</a:t>
            </a:r>
            <a:endParaRPr lang="en-US" altLang="en-US" sz="2400" dirty="0" smtClean="0">
              <a:latin typeface="+mn-ea"/>
            </a:endParaRPr>
          </a:p>
          <a:p>
            <a:pPr>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时间特性</a:t>
            </a:r>
            <a:endParaRPr lang="en-US" altLang="zh-CN" sz="2400" b="1" dirty="0" smtClean="0">
              <a:latin typeface="+mn-ea"/>
            </a:endParaRPr>
          </a:p>
          <a:p>
            <a:pPr>
              <a:buSzPct val="60000"/>
              <a:buNone/>
            </a:pPr>
            <a:r>
              <a:rPr lang="en-US" altLang="zh-CN" sz="20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在规定条件下，软件产品执行其功能时，提供适当的响应时间和处理时间以及吞吐率的能力。</a:t>
            </a:r>
            <a:endParaRPr lang="zh-CN" altLang="en-US" sz="2000" dirty="0" smtClean="0">
              <a:latin typeface="+mn-ea"/>
            </a:endParaRPr>
          </a:p>
          <a:p>
            <a:pPr>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资源利用行</a:t>
            </a:r>
            <a:endParaRPr lang="en-US" altLang="zh-CN" sz="2400" b="1" dirty="0" smtClean="0">
              <a:latin typeface="+mn-ea"/>
            </a:endParaRPr>
          </a:p>
          <a:p>
            <a:pPr>
              <a:buSzPct val="60000"/>
              <a:buNone/>
            </a:pPr>
            <a:r>
              <a:rPr lang="en-US" altLang="zh-CN" sz="20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在规定条件下，软件产品执行其功能时，提供合适的数量和类型的资源的能力。</a:t>
            </a:r>
            <a:endParaRPr lang="zh-CN" altLang="en-US" sz="2000" dirty="0" smtClean="0">
              <a:latin typeface="+mn-ea"/>
            </a:endParaRPr>
          </a:p>
          <a:p>
            <a:pPr>
              <a:buSzPct val="60000"/>
              <a:buFont typeface="Wingdings" panose="05000000000000000000" pitchFamily="2" charset="2"/>
              <a:buChar char="l"/>
            </a:pPr>
            <a:r>
              <a:rPr lang="zh-CN" altLang="en-US" sz="2000" b="1" dirty="0">
                <a:ln w="18415" cmpd="sng">
                  <a:noFill/>
                  <a:prstDash val="solid"/>
                </a:ln>
                <a:solidFill>
                  <a:srgbClr val="00B050"/>
                </a:solidFill>
                <a:latin typeface="华文细黑" panose="02010600040101010101" pitchFamily="2" charset="-122"/>
                <a:ea typeface="华文细黑" panose="02010600040101010101" pitchFamily="2" charset="-122"/>
                <a:cs typeface="+mj-cs"/>
              </a:rPr>
              <a:t>效率依从性</a:t>
            </a:r>
            <a:endParaRPr lang="en-US" altLang="zh-CN" sz="2400" b="1" dirty="0" smtClean="0">
              <a:latin typeface="+mn-ea"/>
            </a:endParaRPr>
          </a:p>
          <a:p>
            <a:pPr>
              <a:buSzPct val="60000"/>
              <a:buNone/>
            </a:pPr>
            <a:r>
              <a:rPr lang="en-US" altLang="zh-CN" sz="2000" dirty="0" smtClean="0">
                <a:latin typeface="+mn-ea"/>
              </a:rPr>
              <a:t>	</a:t>
            </a:r>
            <a:r>
              <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rPr>
              <a:t>软件产品依附与同效率相关的标准或约定的能力。</a:t>
            </a:r>
            <a:endParaRPr lang="zh-CN" altLang="en-US" sz="2000" dirty="0">
              <a:ln w="18415" cmpd="sng">
                <a:noFill/>
                <a:prstDash val="solid"/>
              </a:ln>
              <a:solidFill>
                <a:srgbClr val="00B050"/>
              </a:solidFill>
              <a:latin typeface="华文细黑" panose="02010600040101010101" pitchFamily="2" charset="-122"/>
              <a:ea typeface="华文细黑" panose="02010600040101010101" pitchFamily="2" charset="-122"/>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林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7326</Words>
  <Application>WPS 演示</Application>
  <PresentationFormat>宽屏</PresentationFormat>
  <Paragraphs>738</Paragraphs>
  <Slides>53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53</vt:i4>
      </vt:variant>
    </vt:vector>
  </HeadingPairs>
  <TitlesOfParts>
    <vt:vector size="68" baseType="lpstr">
      <vt:lpstr>Arial</vt:lpstr>
      <vt:lpstr>宋体</vt:lpstr>
      <vt:lpstr>Wingdings</vt:lpstr>
      <vt:lpstr>黑体</vt:lpstr>
      <vt:lpstr>Wingdings</vt:lpstr>
      <vt:lpstr>华文细黑</vt:lpstr>
      <vt:lpstr>Times New Roman</vt:lpstr>
      <vt:lpstr>微软雅黑</vt:lpstr>
      <vt:lpstr>Arial Unicode MS</vt:lpstr>
      <vt:lpstr>Calibri</vt:lpstr>
      <vt:lpstr>Calibri Light</vt:lpstr>
      <vt:lpstr>楷体_GB2312</vt:lpstr>
      <vt:lpstr>新宋体</vt:lpstr>
      <vt:lpstr>Times New Roman</vt:lpstr>
      <vt:lpstr>林山</vt:lpstr>
      <vt:lpstr>软件测试分类与方法</vt:lpstr>
      <vt:lpstr>PowerPoint 演示文稿</vt:lpstr>
      <vt:lpstr>什么是质量</vt:lpstr>
      <vt:lpstr>什么是软件质量？</vt:lpstr>
      <vt:lpstr>软件质量</vt:lpstr>
      <vt:lpstr>功能性</vt:lpstr>
      <vt:lpstr>可靠性</vt:lpstr>
      <vt:lpstr>易用性</vt:lpstr>
      <vt:lpstr>效率</vt:lpstr>
      <vt:lpstr>可维护性</vt:lpstr>
      <vt:lpstr>可移植性</vt:lpstr>
      <vt:lpstr>什么是质量保证</vt:lpstr>
      <vt:lpstr>QC与QA的区别</vt:lpstr>
      <vt:lpstr>ISO与ISO9000标准的产生</vt:lpstr>
      <vt:lpstr>CMMI是什么？</vt:lpstr>
      <vt:lpstr>综合应用</vt:lpstr>
      <vt:lpstr>PowerPoint 演示文稿</vt:lpstr>
      <vt:lpstr>为什么需要软件测试</vt:lpstr>
      <vt:lpstr>软件测试目的与概念</vt:lpstr>
      <vt:lpstr>PowerPoint 演示文稿</vt:lpstr>
      <vt:lpstr>软件测试原则（特性）</vt:lpstr>
      <vt:lpstr>软件测试对象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其他划分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Company>
  <LinksUpToDate>false</LinksUpToDate>
  <SharedDoc>false</SharedDoc>
  <HyperlinksChanged>false</HyperlinksChanged>
  <AppVersion>14.0000</AppVersion>
  <Manager>新研科技</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新研科技</dc:title>
  <dc:creator>Administrator</dc:creator>
  <cp:lastModifiedBy>cookie</cp:lastModifiedBy>
  <cp:revision>28</cp:revision>
  <dcterms:created xsi:type="dcterms:W3CDTF">2018-02-01T07:53:00Z</dcterms:created>
  <dcterms:modified xsi:type="dcterms:W3CDTF">2019-07-13T01:04:38Z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2052-11.1.0.8888</vt:lpwstr>
  </property>
</Properties>
</file>