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85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8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5" r:id="rId32"/>
    <p:sldId id="296" r:id="rId33"/>
    <p:sldId id="299" r:id="rId34"/>
    <p:sldId id="298" r:id="rId35"/>
    <p:sldId id="300" r:id="rId36"/>
    <p:sldId id="301" r:id="rId37"/>
    <p:sldId id="302" r:id="rId38"/>
    <p:sldId id="30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AE6"/>
    <a:srgbClr val="FFFAF8"/>
    <a:srgbClr val="EBEDC8"/>
    <a:srgbClr val="EBFA00"/>
    <a:srgbClr val="EBF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-43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521532" y="2166002"/>
            <a:ext cx="11044777" cy="857399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测试策划</a:t>
            </a:r>
            <a:endParaRPr lang="zh-CN" altLang="en-US" sz="4800" dirty="0">
              <a:ln w="18415" cmpd="sng">
                <a:noFill/>
                <a:prstDash val="solid"/>
              </a:ln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示例：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5" name="AutoShape 95"/>
          <p:cNvSpPr>
            <a:spLocks noChangeArrowheads="1"/>
          </p:cNvSpPr>
          <p:nvPr/>
        </p:nvSpPr>
        <p:spPr bwMode="auto">
          <a:xfrm>
            <a:off x="8095081" y="1014407"/>
            <a:ext cx="1152525" cy="31432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square" lIns="18288" tIns="18288" rIns="18288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1">
              <a:defRPr sz="1000"/>
            </a:pPr>
            <a:r>
              <a:rPr lang="zh-CN" altLang="en-US" sz="1000" b="0" i="0" strike="noStrike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登录画面</a:t>
            </a:r>
            <a:endParaRPr lang="zh-CN" altLang="en-US" sz="1000" b="0" i="0" strike="noStrike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AutoShape 96"/>
          <p:cNvSpPr>
            <a:spLocks noChangeArrowheads="1"/>
          </p:cNvSpPr>
          <p:nvPr/>
        </p:nvSpPr>
        <p:spPr bwMode="auto">
          <a:xfrm>
            <a:off x="7904581" y="1804982"/>
            <a:ext cx="1428750" cy="31432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square" lIns="18288" tIns="18288" rIns="18288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1">
              <a:defRPr sz="1000"/>
            </a:pPr>
            <a:r>
              <a:rPr lang="zh-CN" altLang="en-US" sz="1000" b="0" i="0" strike="noStrike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输入：职员代码，密码</a:t>
            </a:r>
            <a:endParaRPr lang="zh-CN" altLang="en-US" sz="1000" b="0" i="0" strike="noStrike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AutoShape 97"/>
          <p:cNvSpPr>
            <a:spLocks noChangeArrowheads="1"/>
          </p:cNvSpPr>
          <p:nvPr/>
        </p:nvSpPr>
        <p:spPr bwMode="auto">
          <a:xfrm>
            <a:off x="7799806" y="2643182"/>
            <a:ext cx="1581150" cy="63817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square" lIns="18288" tIns="18288" rIns="18288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1">
              <a:defRPr sz="1000"/>
            </a:pPr>
            <a:r>
              <a:rPr lang="zh-CN" altLang="en-US" sz="1000" b="0" i="0" strike="noStrike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用户身份检查</a:t>
            </a:r>
            <a:endParaRPr lang="zh-CN" altLang="en-US" sz="1000" b="0" i="0" strike="noStrike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AutoShape 98"/>
          <p:cNvSpPr>
            <a:spLocks noChangeArrowheads="1"/>
          </p:cNvSpPr>
          <p:nvPr/>
        </p:nvSpPr>
        <p:spPr bwMode="auto">
          <a:xfrm>
            <a:off x="7023511" y="3729051"/>
            <a:ext cx="1581150" cy="63817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square" lIns="18288" tIns="18288" rIns="18288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1">
              <a:defRPr sz="1000"/>
            </a:pPr>
            <a:r>
              <a:rPr lang="zh-CN" altLang="en-US" sz="1000" b="0" i="0" strike="noStrike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密码过期检查</a:t>
            </a:r>
            <a:endParaRPr lang="zh-CN" altLang="en-US" sz="1000" b="0" i="0" strike="noStrike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AutoShape 102"/>
          <p:cNvSpPr>
            <a:spLocks noChangeArrowheads="1"/>
          </p:cNvSpPr>
          <p:nvPr/>
        </p:nvSpPr>
        <p:spPr bwMode="auto">
          <a:xfrm>
            <a:off x="6937791" y="5091107"/>
            <a:ext cx="1152525" cy="31432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square" lIns="18288" tIns="18288" rIns="18288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1">
              <a:defRPr sz="1000"/>
            </a:pPr>
            <a:r>
              <a:rPr lang="zh-CN" altLang="en-US" sz="1000" b="0" i="0" strike="noStrike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密码变更画面</a:t>
            </a:r>
            <a:endParaRPr lang="zh-CN" altLang="en-US" sz="1000" b="0" i="0" strike="noStrike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AutoShape 103"/>
          <p:cNvSpPr>
            <a:spLocks noChangeArrowheads="1"/>
          </p:cNvSpPr>
          <p:nvPr/>
        </p:nvSpPr>
        <p:spPr bwMode="auto">
          <a:xfrm>
            <a:off x="9028531" y="5443532"/>
            <a:ext cx="1152525" cy="31432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square" lIns="18288" tIns="18288" rIns="18288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1">
              <a:defRPr sz="1000"/>
            </a:pPr>
            <a:r>
              <a:rPr lang="zh-CN" altLang="en-US" sz="1000" b="0" i="0" strike="noStrike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系统初始画面</a:t>
            </a:r>
            <a:endParaRPr lang="zh-CN" altLang="en-US" sz="1000" b="0" i="0" strike="noStrike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Line 104"/>
          <p:cNvSpPr>
            <a:spLocks noChangeShapeType="1"/>
          </p:cNvSpPr>
          <p:nvPr/>
        </p:nvSpPr>
        <p:spPr bwMode="auto">
          <a:xfrm>
            <a:off x="8657056" y="1319207"/>
            <a:ext cx="0" cy="514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3" name="Line 105"/>
          <p:cNvSpPr>
            <a:spLocks noChangeShapeType="1"/>
          </p:cNvSpPr>
          <p:nvPr/>
        </p:nvSpPr>
        <p:spPr bwMode="auto">
          <a:xfrm>
            <a:off x="8590381" y="2119307"/>
            <a:ext cx="0" cy="514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</p:sp>
      <p:cxnSp>
        <p:nvCxnSpPr>
          <p:cNvPr id="14" name="AutoShape 106"/>
          <p:cNvCxnSpPr>
            <a:cxnSpLocks noChangeShapeType="1"/>
          </p:cNvCxnSpPr>
          <p:nvPr/>
        </p:nvCxnSpPr>
        <p:spPr bwMode="auto">
          <a:xfrm flipH="1" flipV="1">
            <a:off x="9247606" y="1176332"/>
            <a:ext cx="133350" cy="1790700"/>
          </a:xfrm>
          <a:prstGeom prst="bentConnector3">
            <a:avLst>
              <a:gd name="adj1" fmla="val -771431"/>
            </a:avLst>
          </a:prstGeom>
          <a:noFill/>
          <a:ln w="9525">
            <a:solidFill>
              <a:srgbClr val="000000"/>
            </a:solidFill>
            <a:miter lim="800000"/>
            <a:tailEnd type="triangle" w="med" len="med"/>
          </a:ln>
        </p:spPr>
      </p:cxnSp>
      <p:cxnSp>
        <p:nvCxnSpPr>
          <p:cNvPr id="15" name="AutoShape 107"/>
          <p:cNvCxnSpPr>
            <a:cxnSpLocks noChangeShapeType="1"/>
          </p:cNvCxnSpPr>
          <p:nvPr/>
        </p:nvCxnSpPr>
        <p:spPr bwMode="auto">
          <a:xfrm rot="5400000">
            <a:off x="7980781" y="3109907"/>
            <a:ext cx="438150" cy="781050"/>
          </a:xfrm>
          <a:prstGeom prst="bentConnector3">
            <a:avLst>
              <a:gd name="adj1" fmla="val 39130"/>
            </a:avLst>
          </a:prstGeom>
          <a:noFill/>
          <a:ln w="9525">
            <a:solidFill>
              <a:srgbClr val="000000"/>
            </a:solidFill>
            <a:miter lim="800000"/>
            <a:tailEnd type="triangle" w="med" len="med"/>
          </a:ln>
        </p:spPr>
      </p:cxnSp>
      <p:sp>
        <p:nvSpPr>
          <p:cNvPr id="16" name="Line 108"/>
          <p:cNvSpPr>
            <a:spLocks noChangeShapeType="1"/>
          </p:cNvSpPr>
          <p:nvPr/>
        </p:nvSpPr>
        <p:spPr bwMode="auto">
          <a:xfrm>
            <a:off x="7799806" y="4376732"/>
            <a:ext cx="0" cy="704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</p:sp>
      <p:cxnSp>
        <p:nvCxnSpPr>
          <p:cNvPr id="17" name="AutoShape 109"/>
          <p:cNvCxnSpPr>
            <a:cxnSpLocks noChangeShapeType="1"/>
          </p:cNvCxnSpPr>
          <p:nvPr/>
        </p:nvCxnSpPr>
        <p:spPr bwMode="auto">
          <a:xfrm>
            <a:off x="8599906" y="4043357"/>
            <a:ext cx="1009650" cy="140017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tailEnd type="triangle" w="med" len="med"/>
          </a:ln>
        </p:spPr>
      </p:cxnSp>
      <p:cxnSp>
        <p:nvCxnSpPr>
          <p:cNvPr id="18" name="AutoShape 113"/>
          <p:cNvCxnSpPr>
            <a:cxnSpLocks noChangeShapeType="1"/>
          </p:cNvCxnSpPr>
          <p:nvPr/>
        </p:nvCxnSpPr>
        <p:spPr bwMode="auto">
          <a:xfrm rot="16200000" flipH="1">
            <a:off x="8352256" y="4929182"/>
            <a:ext cx="200025" cy="115252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tailEnd type="triangle" w="med" len="med"/>
          </a:ln>
        </p:spPr>
      </p:cxnSp>
      <p:sp>
        <p:nvSpPr>
          <p:cNvPr id="19" name="AutoShape 114"/>
          <p:cNvSpPr>
            <a:spLocks noChangeArrowheads="1"/>
          </p:cNvSpPr>
          <p:nvPr/>
        </p:nvSpPr>
        <p:spPr bwMode="auto">
          <a:xfrm>
            <a:off x="9714323" y="3371861"/>
            <a:ext cx="1238278" cy="428628"/>
          </a:xfrm>
          <a:prstGeom prst="wedgeRoundRectCallout">
            <a:avLst>
              <a:gd name="adj1" fmla="val -110528"/>
              <a:gd name="adj2" fmla="val -93139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square" lIns="27432" tIns="18288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1">
              <a:defRPr sz="1000"/>
            </a:pPr>
            <a:r>
              <a:rPr lang="zh-CN" altLang="en-US" sz="1200" b="0" i="0" strike="noStrike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密码要通过加密算法进行检查</a:t>
            </a:r>
            <a:endParaRPr lang="zh-CN" altLang="en-US" sz="1200" b="0" i="0" strike="noStrike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" name="Picture 8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41956" y="857232"/>
            <a:ext cx="4441674" cy="2500330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  <a:effectLst/>
        </p:spPr>
      </p:pic>
      <p:pic>
        <p:nvPicPr>
          <p:cNvPr id="21" name="Picture 8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7642" y="3500438"/>
            <a:ext cx="4643470" cy="971550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  <a:effectLst/>
        </p:spPr>
      </p:pic>
      <p:pic>
        <p:nvPicPr>
          <p:cNvPr id="22" name="Picture 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9080" y="5000636"/>
            <a:ext cx="4572032" cy="1343025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  <a:effectLst/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14" y="261536"/>
            <a:ext cx="5940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测试计划</a:t>
            </a:r>
            <a:r>
              <a:rPr lang="en-US" altLang="zh-CN" sz="48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8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</a:t>
            </a:r>
            <a:r>
              <a:rPr lang="zh-CN" altLang="en-US" sz="48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录</a:t>
            </a:r>
            <a:endParaRPr lang="zh-CN" altLang="en-US" sz="48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70048" y="1481328"/>
            <a:ext cx="4370832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2.1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测试需求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2.1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测试计划</a:t>
            </a:r>
            <a:endParaRPr lang="en-US" altLang="zh-CN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2.2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测试计划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的内容</a:t>
            </a:r>
            <a:endParaRPr lang="en-US" altLang="zh-CN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2.3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测试计划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的设计与实现</a:t>
            </a:r>
            <a:endParaRPr lang="en-US" altLang="zh-CN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2.4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确定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测试策略</a:t>
            </a:r>
            <a:endParaRPr lang="en-US" altLang="zh-CN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2.5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测试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策略</a:t>
            </a:r>
            <a:endParaRPr lang="en-US" altLang="zh-CN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2.6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测试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方法</a:t>
            </a:r>
            <a:endParaRPr lang="en-US" altLang="zh-CN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2.7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测试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优先级</a:t>
            </a:r>
            <a:endParaRPr lang="en-US" altLang="zh-CN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2.8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风险评估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2.9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问题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评估</a:t>
            </a:r>
            <a:endParaRPr lang="zh-CN" altLang="en-US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2.1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测试计划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0306" y="2247540"/>
            <a:ext cx="68540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●计划能给管理者和被管理者指明前进的方向</a:t>
            </a:r>
            <a:endParaRPr lang="en-US" altLang="zh-CN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endParaRPr lang="zh-CN" altLang="en-US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●计划可以减少不确定性对组织的影响和冲击</a:t>
            </a:r>
            <a:endParaRPr lang="en-US" altLang="zh-CN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endParaRPr lang="zh-CN" altLang="en-US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●计划可以减少无序和浪费</a:t>
            </a:r>
            <a:endParaRPr lang="en-US" altLang="zh-CN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endParaRPr lang="zh-CN" altLang="en-US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●计划有利于管理和控制</a:t>
            </a:r>
            <a:endParaRPr lang="zh-CN" altLang="en-US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文本占位符 234498"/>
          <p:cNvSpPr>
            <a:spLocks noGrp="1" noChangeArrowheads="1"/>
          </p:cNvSpPr>
          <p:nvPr>
            <p:ph idx="1"/>
          </p:nvPr>
        </p:nvSpPr>
        <p:spPr>
          <a:xfrm>
            <a:off x="1993824" y="1345328"/>
            <a:ext cx="7250760" cy="471714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●</a:t>
            </a:r>
            <a:r>
              <a:rPr lang="en-US" altLang="zh-CN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测试项目简介</a:t>
            </a:r>
            <a:endParaRPr lang="zh-CN" altLang="en-US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● 需要测试的特征</a:t>
            </a:r>
            <a:endParaRPr lang="zh-CN" altLang="en-US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● 不需要测试的特征</a:t>
            </a:r>
            <a:endParaRPr lang="zh-CN" altLang="en-US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● 测试的方法 （测试人员、测试工具、测试流程）</a:t>
            </a:r>
            <a:endParaRPr lang="en-US" altLang="zh-CN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● 测试环境（软件、硬件、网络）</a:t>
            </a:r>
            <a:endParaRPr lang="zh-CN" altLang="en-US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● 测试开始条件和结束条件</a:t>
            </a:r>
            <a:endParaRPr lang="en-US" altLang="zh-CN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● 测试者的任务、培训</a:t>
            </a:r>
            <a:endParaRPr lang="zh-CN" altLang="en-US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● 测试进度与跟踪</a:t>
            </a:r>
            <a:endParaRPr lang="zh-CN" altLang="en-US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● 测试风险与解决</a:t>
            </a:r>
            <a:endParaRPr lang="zh-CN" altLang="en-US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4000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● 本测试计划的审批与变更方式</a:t>
            </a:r>
            <a:endParaRPr lang="zh-CN" altLang="en-US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2.2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测试计划的内容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圆角矩形 307202"/>
          <p:cNvSpPr>
            <a:spLocks noChangeArrowheads="1"/>
          </p:cNvSpPr>
          <p:nvPr/>
        </p:nvSpPr>
        <p:spPr bwMode="auto">
          <a:xfrm>
            <a:off x="2104332" y="2857164"/>
            <a:ext cx="1655763" cy="647700"/>
          </a:xfrm>
          <a:prstGeom prst="roundRect">
            <a:avLst>
              <a:gd name="adj" fmla="val 16667"/>
            </a:avLst>
          </a:prstGeom>
          <a:solidFill>
            <a:srgbClr val="EBFAE6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buSzTx/>
              <a:buFontTx/>
              <a:buNone/>
            </a:pP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取得需求文档</a:t>
            </a:r>
            <a:endParaRPr lang="zh-CN" altLang="en-US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468" name="圆角矩形 307203"/>
          <p:cNvSpPr>
            <a:spLocks noChangeArrowheads="1"/>
          </p:cNvSpPr>
          <p:nvPr/>
        </p:nvSpPr>
        <p:spPr bwMode="auto">
          <a:xfrm>
            <a:off x="4642107" y="2822672"/>
            <a:ext cx="1655762" cy="647700"/>
          </a:xfrm>
          <a:prstGeom prst="roundRect">
            <a:avLst>
              <a:gd name="adj" fmla="val 16667"/>
            </a:avLst>
          </a:prstGeom>
          <a:solidFill>
            <a:srgbClr val="EBFAE6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buSzTx/>
              <a:buFontTx/>
              <a:buNone/>
            </a:pP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确定测试策略</a:t>
            </a:r>
            <a:endParaRPr lang="zh-CN" altLang="en-US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469" name="圆角矩形 307204"/>
          <p:cNvSpPr>
            <a:spLocks noChangeArrowheads="1"/>
          </p:cNvSpPr>
          <p:nvPr/>
        </p:nvSpPr>
        <p:spPr bwMode="auto">
          <a:xfrm>
            <a:off x="7131010" y="2838365"/>
            <a:ext cx="1655763" cy="647700"/>
          </a:xfrm>
          <a:prstGeom prst="roundRect">
            <a:avLst>
              <a:gd name="adj" fmla="val 16667"/>
            </a:avLst>
          </a:prstGeom>
          <a:solidFill>
            <a:srgbClr val="EBFAE6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buSzTx/>
              <a:buFontTx/>
              <a:buNone/>
            </a:pP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确定测试系统</a:t>
            </a:r>
            <a:endParaRPr lang="zh-CN" altLang="en-US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470" name="圆角矩形 307205"/>
          <p:cNvSpPr>
            <a:spLocks noChangeArrowheads="1"/>
          </p:cNvSpPr>
          <p:nvPr/>
        </p:nvSpPr>
        <p:spPr bwMode="auto">
          <a:xfrm>
            <a:off x="2147041" y="4165610"/>
            <a:ext cx="1655763" cy="647700"/>
          </a:xfrm>
          <a:prstGeom prst="roundRect">
            <a:avLst>
              <a:gd name="adj" fmla="val 16667"/>
            </a:avLst>
          </a:prstGeom>
          <a:solidFill>
            <a:srgbClr val="EBFAE6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buSzTx/>
              <a:buFontTx/>
              <a:buNone/>
            </a:pPr>
            <a:r>
              <a:rPr lang="zh-CN" altLang="en-US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测试设计和实现</a:t>
            </a:r>
            <a:endParaRPr lang="zh-CN" altLang="en-US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471" name="圆角矩形 307206"/>
          <p:cNvSpPr>
            <a:spLocks noChangeArrowheads="1"/>
          </p:cNvSpPr>
          <p:nvPr/>
        </p:nvSpPr>
        <p:spPr bwMode="auto">
          <a:xfrm>
            <a:off x="4639026" y="4163640"/>
            <a:ext cx="1655762" cy="647700"/>
          </a:xfrm>
          <a:prstGeom prst="roundRect">
            <a:avLst>
              <a:gd name="adj" fmla="val 16667"/>
            </a:avLst>
          </a:prstGeom>
          <a:solidFill>
            <a:srgbClr val="EBFAE6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buSzTx/>
              <a:buFontTx/>
              <a:buNone/>
            </a:pP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复查测试计划</a:t>
            </a:r>
            <a:endParaRPr lang="zh-CN" altLang="en-US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472" name="圆角矩形 307207"/>
          <p:cNvSpPr>
            <a:spLocks noChangeArrowheads="1"/>
          </p:cNvSpPr>
          <p:nvPr/>
        </p:nvSpPr>
        <p:spPr bwMode="auto">
          <a:xfrm>
            <a:off x="7131010" y="4077001"/>
            <a:ext cx="1655763" cy="647700"/>
          </a:xfrm>
          <a:prstGeom prst="roundRect">
            <a:avLst>
              <a:gd name="adj" fmla="val 16667"/>
            </a:avLst>
          </a:prstGeom>
          <a:solidFill>
            <a:srgbClr val="EBFAE6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buSzTx/>
              <a:buFontTx/>
              <a:buNone/>
            </a:pP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预估测试工作量</a:t>
            </a:r>
            <a:endParaRPr lang="zh-CN" altLang="en-US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473" name="右箭头 307208"/>
          <p:cNvSpPr>
            <a:spLocks noChangeArrowheads="1"/>
          </p:cNvSpPr>
          <p:nvPr/>
        </p:nvSpPr>
        <p:spPr bwMode="auto">
          <a:xfrm>
            <a:off x="4007007" y="3017753"/>
            <a:ext cx="360363" cy="288925"/>
          </a:xfrm>
          <a:prstGeom prst="rightArrow">
            <a:avLst>
              <a:gd name="adj1" fmla="val 50000"/>
              <a:gd name="adj2" fmla="val 31170"/>
            </a:avLst>
          </a:prstGeom>
          <a:solidFill>
            <a:srgbClr val="EBFAE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endParaRPr lang="zh-CN" altLang="en-US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474" name="右箭头 307209"/>
          <p:cNvSpPr>
            <a:spLocks noChangeArrowheads="1"/>
          </p:cNvSpPr>
          <p:nvPr/>
        </p:nvSpPr>
        <p:spPr bwMode="auto">
          <a:xfrm>
            <a:off x="6501668" y="3002059"/>
            <a:ext cx="360362" cy="288925"/>
          </a:xfrm>
          <a:prstGeom prst="rightArrow">
            <a:avLst>
              <a:gd name="adj1" fmla="val 50000"/>
              <a:gd name="adj2" fmla="val 31170"/>
            </a:avLst>
          </a:prstGeom>
          <a:solidFill>
            <a:srgbClr val="EBFAE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endParaRPr lang="zh-CN" altLang="en-US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475" name="下箭头 307210"/>
          <p:cNvSpPr>
            <a:spLocks noChangeArrowheads="1"/>
          </p:cNvSpPr>
          <p:nvPr/>
        </p:nvSpPr>
        <p:spPr bwMode="auto">
          <a:xfrm>
            <a:off x="7814428" y="3557759"/>
            <a:ext cx="288925" cy="431800"/>
          </a:xfrm>
          <a:prstGeom prst="downArrow">
            <a:avLst>
              <a:gd name="adj1" fmla="val 50000"/>
              <a:gd name="adj2" fmla="val 37349"/>
            </a:avLst>
          </a:prstGeom>
          <a:solidFill>
            <a:srgbClr val="EBFAE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endParaRPr lang="zh-CN" altLang="en-US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476" name="左箭头 307211"/>
          <p:cNvSpPr>
            <a:spLocks noChangeArrowheads="1"/>
          </p:cNvSpPr>
          <p:nvPr/>
        </p:nvSpPr>
        <p:spPr bwMode="auto">
          <a:xfrm>
            <a:off x="6501668" y="4294631"/>
            <a:ext cx="360363" cy="287338"/>
          </a:xfrm>
          <a:prstGeom prst="leftArrow">
            <a:avLst>
              <a:gd name="adj1" fmla="val 50000"/>
              <a:gd name="adj2" fmla="val 31342"/>
            </a:avLst>
          </a:prstGeom>
          <a:solidFill>
            <a:srgbClr val="EBFAE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endParaRPr lang="zh-CN" altLang="en-US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477" name="左箭头 307212"/>
          <p:cNvSpPr>
            <a:spLocks noChangeArrowheads="1"/>
          </p:cNvSpPr>
          <p:nvPr/>
        </p:nvSpPr>
        <p:spPr bwMode="auto">
          <a:xfrm>
            <a:off x="4041112" y="4292901"/>
            <a:ext cx="360362" cy="287338"/>
          </a:xfrm>
          <a:prstGeom prst="leftArrow">
            <a:avLst>
              <a:gd name="adj1" fmla="val 50000"/>
              <a:gd name="adj2" fmla="val 31342"/>
            </a:avLst>
          </a:prstGeom>
          <a:solidFill>
            <a:srgbClr val="EBFAE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endParaRPr lang="zh-CN" altLang="en-US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478" name="圆角矩形标注 307213"/>
          <p:cNvSpPr>
            <a:spLocks noChangeArrowheads="1"/>
          </p:cNvSpPr>
          <p:nvPr/>
        </p:nvSpPr>
        <p:spPr bwMode="auto">
          <a:xfrm>
            <a:off x="1693823" y="1570813"/>
            <a:ext cx="1296988" cy="647700"/>
          </a:xfrm>
          <a:prstGeom prst="wedgeRoundRectCallout">
            <a:avLst>
              <a:gd name="adj1" fmla="val 69829"/>
              <a:gd name="adj2" fmla="val 124019"/>
              <a:gd name="adj3" fmla="val 16667"/>
            </a:avLst>
          </a:prstGeom>
          <a:solidFill>
            <a:srgbClr val="EBEDC8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buSzTx/>
              <a:buFontTx/>
              <a:buNone/>
            </a:pP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需求规格说明书</a:t>
            </a:r>
            <a:endParaRPr lang="zh-CN" altLang="en-US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479" name="圆角矩形标注 307214"/>
          <p:cNvSpPr>
            <a:spLocks noChangeArrowheads="1"/>
          </p:cNvSpPr>
          <p:nvPr/>
        </p:nvSpPr>
        <p:spPr bwMode="auto">
          <a:xfrm>
            <a:off x="4639026" y="1166204"/>
            <a:ext cx="3727555" cy="1284662"/>
          </a:xfrm>
          <a:prstGeom prst="wedgeRoundRectCallout">
            <a:avLst>
              <a:gd name="adj1" fmla="val -38801"/>
              <a:gd name="adj2" fmla="val 80986"/>
              <a:gd name="adj3" fmla="val 16667"/>
            </a:avLst>
          </a:prstGeom>
          <a:solidFill>
            <a:srgbClr val="EBEDC8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测试的范围（将要测试什么）</a:t>
            </a:r>
            <a:endParaRPr lang="zh-CN" altLang="en-US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buSzTx/>
              <a:buFontTx/>
              <a:buNone/>
            </a:pP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2.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测试方法（如何完成测试）</a:t>
            </a:r>
            <a:endParaRPr lang="zh-CN" altLang="en-US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buSzTx/>
              <a:buFontTx/>
              <a:buNone/>
            </a:pP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3.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测试入口</a:t>
            </a: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退出条件（测试标准）</a:t>
            </a:r>
            <a:endParaRPr lang="zh-CN" altLang="en-US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buSzTx/>
              <a:buFontTx/>
              <a:buNone/>
            </a:pP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4.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自动化策略</a:t>
            </a:r>
            <a:endParaRPr lang="zh-CN" altLang="en-US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480" name="圆角矩形标注 307215"/>
          <p:cNvSpPr>
            <a:spLocks noChangeArrowheads="1"/>
          </p:cNvSpPr>
          <p:nvPr/>
        </p:nvSpPr>
        <p:spPr bwMode="auto">
          <a:xfrm>
            <a:off x="9059602" y="1382766"/>
            <a:ext cx="1649565" cy="1023794"/>
          </a:xfrm>
          <a:prstGeom prst="wedgeRoundRectCallout">
            <a:avLst>
              <a:gd name="adj1" fmla="val -82083"/>
              <a:gd name="adj2" fmla="val 88718"/>
              <a:gd name="adj3" fmla="val 16667"/>
            </a:avLst>
          </a:prstGeom>
          <a:solidFill>
            <a:srgbClr val="EBEDC8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测试构架</a:t>
            </a:r>
            <a:endParaRPr lang="zh-CN" altLang="en-US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buSzTx/>
              <a:buFontTx/>
              <a:buNone/>
            </a:pP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2.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测试环境</a:t>
            </a:r>
            <a:endParaRPr lang="zh-CN" altLang="en-US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buSzTx/>
              <a:buFontTx/>
              <a:buNone/>
            </a:pP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3.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测试配置</a:t>
            </a:r>
            <a:endParaRPr lang="zh-CN" altLang="en-US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481" name="圆角矩形标注 307216"/>
          <p:cNvSpPr>
            <a:spLocks noChangeArrowheads="1"/>
          </p:cNvSpPr>
          <p:nvPr/>
        </p:nvSpPr>
        <p:spPr bwMode="auto">
          <a:xfrm>
            <a:off x="6950828" y="5440575"/>
            <a:ext cx="2558931" cy="1037644"/>
          </a:xfrm>
          <a:prstGeom prst="wedgeRoundRectCallout">
            <a:avLst>
              <a:gd name="adj1" fmla="val -11981"/>
              <a:gd name="adj2" fmla="val -113852"/>
              <a:gd name="adj3" fmla="val 16667"/>
            </a:avLst>
          </a:prstGeom>
          <a:solidFill>
            <a:srgbClr val="EBEDC8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确定任务</a:t>
            </a:r>
            <a:endParaRPr lang="zh-CN" altLang="en-US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buSzTx/>
              <a:buFontTx/>
              <a:buNone/>
            </a:pP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2.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预估工作量</a:t>
            </a:r>
            <a:endParaRPr lang="zh-CN" altLang="en-US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buSzTx/>
              <a:buFontTx/>
              <a:buNone/>
            </a:pP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3.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确定时间进度计划</a:t>
            </a:r>
            <a:endParaRPr lang="zh-CN" altLang="en-US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482" name="圆角矩形标注 307217"/>
          <p:cNvSpPr>
            <a:spLocks noChangeArrowheads="1"/>
          </p:cNvSpPr>
          <p:nvPr/>
        </p:nvSpPr>
        <p:spPr bwMode="auto">
          <a:xfrm>
            <a:off x="2702677" y="5474056"/>
            <a:ext cx="3671887" cy="1037646"/>
          </a:xfrm>
          <a:prstGeom prst="wedgeRoundRectCallout">
            <a:avLst>
              <a:gd name="adj1" fmla="val 20546"/>
              <a:gd name="adj2" fmla="val -113852"/>
              <a:gd name="adj3" fmla="val 16667"/>
            </a:avLst>
          </a:prstGeom>
          <a:solidFill>
            <a:srgbClr val="EBEDC8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编写策略、系统、工作量和时间进度文档</a:t>
            </a:r>
            <a:endParaRPr lang="zh-CN" altLang="en-US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buSzTx/>
              <a:buFontTx/>
              <a:buNone/>
            </a:pPr>
            <a:r>
              <a:rPr lang="en-US" altLang="zh-CN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2.</a:t>
            </a:r>
            <a:r>
              <a:rPr lang="zh-CN" altLang="en-US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与项目团队一起复查测试计划</a:t>
            </a:r>
            <a:endParaRPr lang="zh-CN" altLang="en-US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2.3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测试计划的设计与实现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1" name="组合 265225"/>
          <p:cNvGrpSpPr/>
          <p:nvPr/>
        </p:nvGrpSpPr>
        <p:grpSpPr bwMode="auto">
          <a:xfrm>
            <a:off x="6127710" y="1690889"/>
            <a:ext cx="3673475" cy="3527425"/>
            <a:chOff x="2562" y="391"/>
            <a:chExt cx="2314" cy="2222"/>
          </a:xfrm>
          <a:solidFill>
            <a:srgbClr val="EBFAE6"/>
          </a:solidFill>
        </p:grpSpPr>
        <p:sp>
          <p:nvSpPr>
            <p:cNvPr id="63495" name="椭圆 265220"/>
            <p:cNvSpPr>
              <a:spLocks noChangeArrowheads="1"/>
            </p:cNvSpPr>
            <p:nvPr/>
          </p:nvSpPr>
          <p:spPr bwMode="auto">
            <a:xfrm>
              <a:off x="3016" y="1026"/>
              <a:ext cx="1361" cy="145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buSzPct val="125000"/>
                <a:buChar char="•"/>
                <a:defRPr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测试计划</a:t>
              </a:r>
              <a:endPara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3496" name="椭圆 265221"/>
            <p:cNvSpPr>
              <a:spLocks noChangeArrowheads="1"/>
            </p:cNvSpPr>
            <p:nvPr/>
          </p:nvSpPr>
          <p:spPr bwMode="auto">
            <a:xfrm>
              <a:off x="3333" y="391"/>
              <a:ext cx="726" cy="861"/>
            </a:xfrm>
            <a:prstGeom prst="ellipse">
              <a:avLst/>
            </a:prstGeom>
            <a:solidFill>
              <a:srgbClr val="EBEDC8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buSzPct val="125000"/>
                <a:buChar char="•"/>
                <a:defRPr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测试需求</a:t>
              </a:r>
              <a:endPara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的确定</a:t>
              </a:r>
              <a:endPara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3497" name="椭圆 265222"/>
            <p:cNvSpPr>
              <a:spLocks noChangeArrowheads="1"/>
            </p:cNvSpPr>
            <p:nvPr/>
          </p:nvSpPr>
          <p:spPr bwMode="auto">
            <a:xfrm>
              <a:off x="4150" y="1751"/>
              <a:ext cx="726" cy="861"/>
            </a:xfrm>
            <a:prstGeom prst="ellipse">
              <a:avLst/>
            </a:prstGeom>
            <a:solidFill>
              <a:srgbClr val="EBEDC8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buSzPct val="125000"/>
                <a:buChar char="•"/>
                <a:defRPr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Tx/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优先级</a:t>
              </a:r>
              <a:endParaRPr lang="zh-CN" altLang="en-US"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 eaLnBrk="1" hangingPunct="1">
                <a:buSzTx/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的确定</a:t>
              </a:r>
              <a:endParaRPr lang="zh-CN" altLang="en-US"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3498" name="椭圆 265223"/>
            <p:cNvSpPr>
              <a:spLocks noChangeArrowheads="1"/>
            </p:cNvSpPr>
            <p:nvPr/>
          </p:nvSpPr>
          <p:spPr bwMode="auto">
            <a:xfrm>
              <a:off x="2562" y="1752"/>
              <a:ext cx="726" cy="861"/>
            </a:xfrm>
            <a:prstGeom prst="ellipse">
              <a:avLst/>
            </a:prstGeom>
            <a:solidFill>
              <a:srgbClr val="EBEDC8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buSzPct val="125000"/>
                <a:buChar char="•"/>
                <a:defRPr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测试策略</a:t>
              </a:r>
              <a:endPara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的确定</a:t>
              </a:r>
              <a:endPara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3492" name="圆角矩形 265224"/>
          <p:cNvSpPr>
            <a:spLocks noChangeArrowheads="1"/>
          </p:cNvSpPr>
          <p:nvPr/>
        </p:nvSpPr>
        <p:spPr bwMode="auto">
          <a:xfrm>
            <a:off x="1061358" y="3129164"/>
            <a:ext cx="4274190" cy="441117"/>
          </a:xfrm>
          <a:prstGeom prst="roundRect">
            <a:avLst>
              <a:gd name="adj" fmla="val 16667"/>
            </a:avLst>
          </a:prstGeom>
          <a:solidFill>
            <a:srgbClr val="EBFAE6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需要扎实的测试和开发技术为基础</a:t>
            </a:r>
            <a:endParaRPr lang="zh-CN" altLang="en-US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3493" name="圆角矩形 265226"/>
          <p:cNvSpPr>
            <a:spLocks noChangeArrowheads="1"/>
          </p:cNvSpPr>
          <p:nvPr/>
        </p:nvSpPr>
        <p:spPr bwMode="auto">
          <a:xfrm>
            <a:off x="1061358" y="3849889"/>
            <a:ext cx="4274190" cy="441117"/>
          </a:xfrm>
          <a:prstGeom prst="roundRect">
            <a:avLst>
              <a:gd name="adj" fmla="val 16667"/>
            </a:avLst>
          </a:prstGeom>
          <a:solidFill>
            <a:srgbClr val="EBFAE6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2.</a:t>
            </a: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对被测软件系统业务流程要熟悉</a:t>
            </a:r>
            <a:endParaRPr lang="zh-CN" altLang="en-US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3494" name="左箭头 265227"/>
          <p:cNvSpPr>
            <a:spLocks noChangeArrowheads="1"/>
          </p:cNvSpPr>
          <p:nvPr/>
        </p:nvSpPr>
        <p:spPr bwMode="auto">
          <a:xfrm>
            <a:off x="5690287" y="3413948"/>
            <a:ext cx="531857" cy="312666"/>
          </a:xfrm>
          <a:prstGeom prst="leftArrow">
            <a:avLst>
              <a:gd name="adj1" fmla="val 50000"/>
              <a:gd name="adj2" fmla="val 31170"/>
            </a:avLst>
          </a:prstGeom>
          <a:solidFill>
            <a:srgbClr val="EBFAE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buSzTx/>
              <a:buFontTx/>
              <a:buNone/>
            </a:pPr>
            <a:endParaRPr lang="zh-CN" altLang="zh-CN" sz="200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2.4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确定测试策略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文本占位符 238594"/>
          <p:cNvSpPr>
            <a:spLocks noGrp="1"/>
          </p:cNvSpPr>
          <p:nvPr>
            <p:ph idx="1"/>
          </p:nvPr>
        </p:nvSpPr>
        <p:spPr>
          <a:xfrm>
            <a:off x="1602928" y="1344193"/>
            <a:ext cx="8199440" cy="4791432"/>
          </a:xfrm>
          <a:ln>
            <a:miter/>
          </a:ln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noProof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noProof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确定测试范围</a:t>
            </a:r>
            <a:endParaRPr lang="zh-CN" altLang="en-US" noProof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defRPr/>
            </a:pPr>
            <a:r>
              <a:rPr lang="zh-CN" altLang="en-US" sz="2000" noProof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问题：</a:t>
            </a:r>
            <a:endParaRPr lang="zh-CN" altLang="en-US" sz="20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2">
              <a:defRPr/>
            </a:pPr>
            <a:r>
              <a:rPr lang="zh-CN" altLang="en-US" noProof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测试过度</a:t>
            </a:r>
            <a:endParaRPr lang="zh-CN" altLang="en-US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2">
              <a:defRPr/>
            </a:pPr>
            <a:r>
              <a:rPr lang="zh-CN" altLang="en-US" noProof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测试不足</a:t>
            </a:r>
            <a:endParaRPr lang="zh-CN" altLang="en-US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r>
              <a:rPr lang="zh-CN" altLang="en-US" sz="2000" noProof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某些阶段的测试或者某些内容的测试可以简化</a:t>
            </a:r>
            <a:endParaRPr lang="zh-CN" altLang="en-US" sz="20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r>
              <a:rPr lang="zh-CN" altLang="en-US" sz="2000" noProof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当对原有系统进行修改升级时，某些测试不需要</a:t>
            </a:r>
            <a:endParaRPr lang="zh-CN" altLang="en-US" sz="20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r>
              <a:rPr lang="zh-CN" altLang="en-US" sz="2000" noProof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某些测试根本不可能进行</a:t>
            </a:r>
            <a:endParaRPr lang="zh-CN" altLang="en-US" sz="20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defRPr/>
            </a:pPr>
            <a:r>
              <a:rPr lang="en-US" altLang="zh-CN" noProof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</a:t>
            </a:r>
            <a:r>
              <a:rPr lang="zh-CN" altLang="en-US" noProof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确定测试顺序</a:t>
            </a:r>
            <a:endParaRPr lang="zh-CN" altLang="en-US" noProof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defRPr/>
            </a:pPr>
            <a:r>
              <a:rPr lang="zh-CN" altLang="en-US" sz="2000" noProof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先测优先级最高的需求</a:t>
            </a:r>
            <a:endParaRPr lang="zh-CN" altLang="en-US" sz="20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r>
              <a:rPr lang="zh-CN" altLang="en-US" sz="2000" noProof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对新功能和修改功能的代码进行测试</a:t>
            </a:r>
            <a:endParaRPr lang="zh-CN" altLang="en-US" sz="20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r>
              <a:rPr lang="zh-CN" altLang="en-US" sz="2000" noProof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运用等价划分技术和边界值分析技术减少测试工作量</a:t>
            </a:r>
            <a:endParaRPr lang="zh-CN" altLang="en-US" sz="20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r>
              <a:rPr lang="zh-CN" altLang="en-US" sz="2000" noProof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测试那些最有可能出现问题的地方</a:t>
            </a:r>
            <a:endParaRPr lang="zh-CN" altLang="en-US" sz="20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r>
              <a:rPr lang="zh-CN" altLang="en-US" sz="2000" noProof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关注用户最常使用的功能和配置情况等</a:t>
            </a:r>
            <a:endParaRPr lang="zh-CN" altLang="en-US" sz="20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defRPr/>
            </a:pPr>
            <a:endParaRPr lang="zh-CN" altLang="en-US" noProof="1"/>
          </a:p>
          <a:p>
            <a:pPr marL="635" indent="0">
              <a:buNone/>
              <a:defRPr/>
            </a:pPr>
            <a:endParaRPr lang="zh-CN" altLang="en-US" noProof="1"/>
          </a:p>
          <a:p>
            <a:pPr marL="635" indent="0">
              <a:buNone/>
              <a:defRPr/>
            </a:pPr>
            <a:endParaRPr lang="zh-CN" altLang="en-US" noProof="1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2.5.1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测试策略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文本占位符 243714"/>
          <p:cNvSpPr>
            <a:spLocks noGrp="1" noChangeArrowheads="1"/>
          </p:cNvSpPr>
          <p:nvPr>
            <p:ph idx="1"/>
          </p:nvPr>
        </p:nvSpPr>
        <p:spPr>
          <a:xfrm>
            <a:off x="1698916" y="1451632"/>
            <a:ext cx="3458300" cy="4778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确定测试方法</a:t>
            </a:r>
            <a:endParaRPr lang="zh-CN" altLang="en-US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5540" name="组合 243719"/>
          <p:cNvGrpSpPr/>
          <p:nvPr/>
        </p:nvGrpSpPr>
        <p:grpSpPr bwMode="auto">
          <a:xfrm>
            <a:off x="1955587" y="2244989"/>
            <a:ext cx="1472479" cy="3838892"/>
            <a:chOff x="295" y="1344"/>
            <a:chExt cx="841" cy="1678"/>
          </a:xfrm>
          <a:solidFill>
            <a:srgbClr val="FFFAF8"/>
          </a:solidFill>
        </p:grpSpPr>
        <p:sp>
          <p:nvSpPr>
            <p:cNvPr id="65553" name="矩形 243717"/>
            <p:cNvSpPr>
              <a:spLocks noChangeArrowheads="1"/>
            </p:cNvSpPr>
            <p:nvPr/>
          </p:nvSpPr>
          <p:spPr bwMode="auto">
            <a:xfrm>
              <a:off x="295" y="1344"/>
              <a:ext cx="841" cy="167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buSzPct val="125000"/>
                <a:buChar char="•"/>
                <a:defRPr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Tx/>
                <a:buFontTx/>
                <a:buNone/>
              </a:pPr>
              <a:endParaRPr lang="en-US" altLang="zh-CN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endParaRPr lang="en-US" altLang="zh-CN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endParaRPr lang="en-US" altLang="zh-CN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对需求文档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进行静态测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试，主要采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用审查走查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的方法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验证需求的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完整性、一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致性可行性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5554" name="矩形 243718"/>
            <p:cNvSpPr>
              <a:spLocks noChangeArrowheads="1"/>
            </p:cNvSpPr>
            <p:nvPr/>
          </p:nvSpPr>
          <p:spPr bwMode="auto">
            <a:xfrm>
              <a:off x="295" y="1344"/>
              <a:ext cx="841" cy="362"/>
            </a:xfrm>
            <a:prstGeom prst="rect">
              <a:avLst/>
            </a:prstGeom>
            <a:solidFill>
              <a:srgbClr val="EBFAE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buSzPct val="125000"/>
                <a:buChar char="•"/>
                <a:defRPr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需求分析阶段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5541" name="组合 243720"/>
          <p:cNvGrpSpPr/>
          <p:nvPr/>
        </p:nvGrpSpPr>
        <p:grpSpPr bwMode="auto">
          <a:xfrm>
            <a:off x="3431962" y="2244989"/>
            <a:ext cx="1653864" cy="3838892"/>
            <a:chOff x="295" y="1344"/>
            <a:chExt cx="923" cy="1678"/>
          </a:xfrm>
          <a:solidFill>
            <a:srgbClr val="FFFAF8"/>
          </a:solidFill>
        </p:grpSpPr>
        <p:sp>
          <p:nvSpPr>
            <p:cNvPr id="65551" name="矩形 243721"/>
            <p:cNvSpPr>
              <a:spLocks noChangeArrowheads="1"/>
            </p:cNvSpPr>
            <p:nvPr/>
          </p:nvSpPr>
          <p:spPr bwMode="auto">
            <a:xfrm>
              <a:off x="295" y="1344"/>
              <a:ext cx="902" cy="167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buSzPct val="125000"/>
                <a:buChar char="•"/>
                <a:defRPr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Tx/>
                <a:buFontTx/>
                <a:buNone/>
              </a:pPr>
              <a:endParaRPr lang="en-US" altLang="zh-CN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endParaRPr lang="en-US" altLang="zh-CN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endParaRPr lang="en-US" altLang="zh-CN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白盒测试方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法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由程序员完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成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5552" name="矩形 243722"/>
            <p:cNvSpPr>
              <a:spLocks noChangeArrowheads="1"/>
            </p:cNvSpPr>
            <p:nvPr/>
          </p:nvSpPr>
          <p:spPr bwMode="auto">
            <a:xfrm>
              <a:off x="295" y="1344"/>
              <a:ext cx="923" cy="362"/>
            </a:xfrm>
            <a:prstGeom prst="rect">
              <a:avLst/>
            </a:prstGeom>
            <a:solidFill>
              <a:srgbClr val="EBFAE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buSzPct val="125000"/>
                <a:buChar char="•"/>
                <a:defRPr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>
                <a:buSz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编码和单元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>
                <a:buSz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测试阶段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5542" name="组合 243723"/>
          <p:cNvGrpSpPr/>
          <p:nvPr/>
        </p:nvGrpSpPr>
        <p:grpSpPr bwMode="auto">
          <a:xfrm>
            <a:off x="5014700" y="2244989"/>
            <a:ext cx="1512122" cy="3838892"/>
            <a:chOff x="295" y="1344"/>
            <a:chExt cx="862" cy="1678"/>
          </a:xfrm>
          <a:solidFill>
            <a:srgbClr val="FFFAF8"/>
          </a:solidFill>
        </p:grpSpPr>
        <p:sp>
          <p:nvSpPr>
            <p:cNvPr id="65549" name="矩形 243724"/>
            <p:cNvSpPr>
              <a:spLocks noChangeArrowheads="1"/>
            </p:cNvSpPr>
            <p:nvPr/>
          </p:nvSpPr>
          <p:spPr bwMode="auto">
            <a:xfrm>
              <a:off x="295" y="1344"/>
              <a:ext cx="862" cy="167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buSzPct val="125000"/>
                <a:buChar char="•"/>
                <a:defRPr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Tx/>
                <a:buFontTx/>
                <a:buNone/>
              </a:pPr>
              <a:endParaRPr lang="en-US" altLang="zh-CN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endParaRPr lang="en-US" altLang="zh-CN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endParaRPr lang="en-US" altLang="zh-CN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黑盒测试方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法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设计用例时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注意等价划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分和边界值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方法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5550" name="矩形 243725"/>
            <p:cNvSpPr>
              <a:spLocks noChangeArrowheads="1"/>
            </p:cNvSpPr>
            <p:nvPr/>
          </p:nvSpPr>
          <p:spPr bwMode="auto">
            <a:xfrm>
              <a:off x="295" y="1344"/>
              <a:ext cx="862" cy="362"/>
            </a:xfrm>
            <a:prstGeom prst="rect">
              <a:avLst/>
            </a:prstGeom>
            <a:solidFill>
              <a:srgbClr val="EBFAE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buSzPct val="125000"/>
                <a:buChar char="•"/>
                <a:defRPr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集成测试阶段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5543" name="组合 243726"/>
          <p:cNvGrpSpPr/>
          <p:nvPr/>
        </p:nvGrpSpPr>
        <p:grpSpPr bwMode="auto">
          <a:xfrm>
            <a:off x="6527587" y="2244989"/>
            <a:ext cx="1584044" cy="3838892"/>
            <a:chOff x="295" y="1344"/>
            <a:chExt cx="903" cy="1678"/>
          </a:xfrm>
          <a:solidFill>
            <a:srgbClr val="FFFAF8"/>
          </a:solidFill>
        </p:grpSpPr>
        <p:sp>
          <p:nvSpPr>
            <p:cNvPr id="65547" name="矩形 243727"/>
            <p:cNvSpPr>
              <a:spLocks noChangeArrowheads="1"/>
            </p:cNvSpPr>
            <p:nvPr/>
          </p:nvSpPr>
          <p:spPr bwMode="auto">
            <a:xfrm>
              <a:off x="295" y="1344"/>
              <a:ext cx="903" cy="167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buSzPct val="125000"/>
                <a:buChar char="•"/>
                <a:defRPr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Tx/>
                <a:buFontTx/>
                <a:buNone/>
              </a:pPr>
              <a:endParaRPr lang="en-US" altLang="zh-CN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endParaRPr lang="en-US" altLang="zh-CN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endParaRPr lang="en-US" altLang="zh-CN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黑盒测试方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法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测试工具，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进行自动化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测试，包括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系统的功能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和性能测试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5548" name="矩形 243728"/>
            <p:cNvSpPr>
              <a:spLocks noChangeArrowheads="1"/>
            </p:cNvSpPr>
            <p:nvPr/>
          </p:nvSpPr>
          <p:spPr bwMode="auto">
            <a:xfrm>
              <a:off x="295" y="1344"/>
              <a:ext cx="903" cy="362"/>
            </a:xfrm>
            <a:prstGeom prst="rect">
              <a:avLst/>
            </a:prstGeom>
            <a:solidFill>
              <a:srgbClr val="EBFAE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buSzPct val="125000"/>
                <a:buChar char="•"/>
                <a:defRPr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系统测试阶段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5544" name="组合 243729"/>
          <p:cNvGrpSpPr/>
          <p:nvPr/>
        </p:nvGrpSpPr>
        <p:grpSpPr bwMode="auto">
          <a:xfrm>
            <a:off x="8111912" y="2244989"/>
            <a:ext cx="1908571" cy="3838892"/>
            <a:chOff x="295" y="1344"/>
            <a:chExt cx="1088" cy="1678"/>
          </a:xfrm>
          <a:solidFill>
            <a:srgbClr val="FFFAF8"/>
          </a:solidFill>
        </p:grpSpPr>
        <p:sp>
          <p:nvSpPr>
            <p:cNvPr id="65545" name="矩形 243730"/>
            <p:cNvSpPr>
              <a:spLocks noChangeArrowheads="1"/>
            </p:cNvSpPr>
            <p:nvPr/>
          </p:nvSpPr>
          <p:spPr bwMode="auto">
            <a:xfrm>
              <a:off x="295" y="1344"/>
              <a:ext cx="1088" cy="167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buSzPct val="125000"/>
                <a:buChar char="•"/>
                <a:defRPr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Tx/>
                <a:buFontTx/>
                <a:buNone/>
              </a:pPr>
              <a:endParaRPr lang="en-US" altLang="zh-CN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endParaRPr lang="en-US" altLang="zh-CN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endParaRPr lang="en-US" altLang="zh-CN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动态、黑盒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测试方法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由用户来进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行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5546" name="矩形 243731"/>
            <p:cNvSpPr>
              <a:spLocks noChangeArrowheads="1"/>
            </p:cNvSpPr>
            <p:nvPr/>
          </p:nvSpPr>
          <p:spPr bwMode="auto">
            <a:xfrm>
              <a:off x="295" y="1344"/>
              <a:ext cx="1088" cy="362"/>
            </a:xfrm>
            <a:prstGeom prst="rect">
              <a:avLst/>
            </a:prstGeom>
            <a:solidFill>
              <a:srgbClr val="EBFAE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buSzPct val="125000"/>
                <a:buChar char="•"/>
                <a:defRPr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25000"/>
                <a:buFont typeface="Arial" panose="020B0604020202020204" pitchFamily="34" charset="0"/>
                <a:buChar char="•"/>
                <a:defRPr sz="150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Tx/>
                <a:buFontTx/>
                <a:buNone/>
              </a:pPr>
              <a:r>
                <a:rPr lang="zh-CN" altLang="en-US" sz="20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验收测试阶段</a:t>
              </a:r>
              <a:endPara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2.5.2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测试策略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圆角矩形 320514"/>
          <p:cNvSpPr>
            <a:spLocks noChangeArrowheads="1"/>
          </p:cNvSpPr>
          <p:nvPr/>
        </p:nvSpPr>
        <p:spPr bwMode="auto">
          <a:xfrm>
            <a:off x="2040882" y="1597502"/>
            <a:ext cx="6121400" cy="576262"/>
          </a:xfrm>
          <a:prstGeom prst="roundRect">
            <a:avLst>
              <a:gd name="adj" fmla="val 16667"/>
            </a:avLst>
          </a:prstGeom>
          <a:solidFill>
            <a:srgbClr val="FFFAF8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通过程序界面执行程序，还是直接从代码中找缺陷？</a:t>
            </a:r>
            <a:endParaRPr lang="zh-CN" altLang="en-US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6564" name="圆角矩形 320515"/>
          <p:cNvSpPr>
            <a:spLocks noChangeArrowheads="1"/>
          </p:cNvSpPr>
          <p:nvPr/>
        </p:nvSpPr>
        <p:spPr bwMode="auto">
          <a:xfrm>
            <a:off x="2393795" y="2535077"/>
            <a:ext cx="6121400" cy="576262"/>
          </a:xfrm>
          <a:prstGeom prst="roundRect">
            <a:avLst>
              <a:gd name="adj" fmla="val 16667"/>
            </a:avLst>
          </a:prstGeom>
          <a:solidFill>
            <a:srgbClr val="FFFAF8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是否需要导入自动化测试工具来改善测试策略？</a:t>
            </a:r>
            <a:endParaRPr lang="zh-CN" altLang="en-US" sz="200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6565" name="圆角矩形 320516"/>
          <p:cNvSpPr>
            <a:spLocks noChangeArrowheads="1"/>
          </p:cNvSpPr>
          <p:nvPr/>
        </p:nvSpPr>
        <p:spPr bwMode="auto">
          <a:xfrm>
            <a:off x="2681132" y="3398677"/>
            <a:ext cx="6121400" cy="576262"/>
          </a:xfrm>
          <a:prstGeom prst="roundRect">
            <a:avLst>
              <a:gd name="adj" fmla="val 16667"/>
            </a:avLst>
          </a:prstGeom>
          <a:solidFill>
            <a:srgbClr val="FFFAF8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如果需要导入测试工具，哪些测试仍需要手工测试？</a:t>
            </a:r>
            <a:endParaRPr lang="zh-CN" altLang="en-US" sz="200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6566" name="圆角矩形 320517"/>
          <p:cNvSpPr>
            <a:spLocks noChangeArrowheads="1"/>
          </p:cNvSpPr>
          <p:nvPr/>
        </p:nvSpPr>
        <p:spPr bwMode="auto">
          <a:xfrm>
            <a:off x="2970057" y="4263865"/>
            <a:ext cx="6121400" cy="576263"/>
          </a:xfrm>
          <a:prstGeom prst="roundRect">
            <a:avLst>
              <a:gd name="adj" fmla="val 16667"/>
            </a:avLst>
          </a:prstGeom>
          <a:solidFill>
            <a:srgbClr val="FFFAF8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如何判断测试工作完毕？</a:t>
            </a:r>
            <a:endParaRPr lang="zh-CN" altLang="en-US" sz="200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6567" name="圆角矩形 320518"/>
          <p:cNvSpPr>
            <a:spLocks noChangeArrowheads="1"/>
          </p:cNvSpPr>
          <p:nvPr/>
        </p:nvSpPr>
        <p:spPr bwMode="auto">
          <a:xfrm>
            <a:off x="3328832" y="5127465"/>
            <a:ext cx="6121400" cy="576263"/>
          </a:xfrm>
          <a:prstGeom prst="roundRect">
            <a:avLst>
              <a:gd name="adj" fmla="val 16667"/>
            </a:avLst>
          </a:prstGeom>
          <a:solidFill>
            <a:srgbClr val="FFFAF8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测试的目标是什么，哪些可能对测试执行产生影响？</a:t>
            </a:r>
            <a:endParaRPr lang="zh-CN" altLang="en-US" sz="200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6568" name="下箭头 320519"/>
          <p:cNvSpPr>
            <a:spLocks noChangeArrowheads="1"/>
          </p:cNvSpPr>
          <p:nvPr/>
        </p:nvSpPr>
        <p:spPr bwMode="auto">
          <a:xfrm>
            <a:off x="7937346" y="1958815"/>
            <a:ext cx="433387" cy="504825"/>
          </a:xfrm>
          <a:prstGeom prst="downArrow">
            <a:avLst>
              <a:gd name="adj1" fmla="val 50000"/>
              <a:gd name="adj2" fmla="val 29110"/>
            </a:avLst>
          </a:prstGeom>
          <a:solidFill>
            <a:srgbClr val="EBFAE6"/>
          </a:solidFill>
          <a:ln w="9525">
            <a:solidFill>
              <a:srgbClr val="0000FF"/>
            </a:solidFill>
            <a:miter lim="800000"/>
          </a:ln>
        </p:spPr>
        <p:txBody>
          <a:bodyPr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endParaRPr lang="zh-CN" altLang="en-US" sz="200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6569" name="下箭头 320520"/>
          <p:cNvSpPr>
            <a:spLocks noChangeArrowheads="1"/>
          </p:cNvSpPr>
          <p:nvPr/>
        </p:nvSpPr>
        <p:spPr bwMode="auto">
          <a:xfrm>
            <a:off x="8297707" y="2750978"/>
            <a:ext cx="433388" cy="504825"/>
          </a:xfrm>
          <a:prstGeom prst="downArrow">
            <a:avLst>
              <a:gd name="adj1" fmla="val 50000"/>
              <a:gd name="adj2" fmla="val 29110"/>
            </a:avLst>
          </a:prstGeom>
          <a:solidFill>
            <a:srgbClr val="EBFAE6"/>
          </a:solidFill>
          <a:ln w="9525">
            <a:solidFill>
              <a:srgbClr val="0000FF"/>
            </a:solidFill>
            <a:miter lim="800000"/>
          </a:ln>
        </p:spPr>
        <p:txBody>
          <a:bodyPr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endParaRPr lang="zh-CN" altLang="en-US" sz="200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6570" name="下箭头 320521"/>
          <p:cNvSpPr>
            <a:spLocks noChangeArrowheads="1"/>
          </p:cNvSpPr>
          <p:nvPr/>
        </p:nvSpPr>
        <p:spPr bwMode="auto">
          <a:xfrm>
            <a:off x="8586632" y="3687603"/>
            <a:ext cx="433388" cy="504825"/>
          </a:xfrm>
          <a:prstGeom prst="downArrow">
            <a:avLst>
              <a:gd name="adj1" fmla="val 50000"/>
              <a:gd name="adj2" fmla="val 29110"/>
            </a:avLst>
          </a:prstGeom>
          <a:solidFill>
            <a:srgbClr val="EBFAE6"/>
          </a:solidFill>
          <a:ln w="9525">
            <a:solidFill>
              <a:srgbClr val="0000FF"/>
            </a:solidFill>
            <a:miter lim="800000"/>
          </a:ln>
        </p:spPr>
        <p:txBody>
          <a:bodyPr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endParaRPr lang="zh-CN" altLang="en-US" sz="200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6571" name="下箭头 320522"/>
          <p:cNvSpPr>
            <a:spLocks noChangeArrowheads="1"/>
          </p:cNvSpPr>
          <p:nvPr/>
        </p:nvSpPr>
        <p:spPr bwMode="auto">
          <a:xfrm>
            <a:off x="8873971" y="4551203"/>
            <a:ext cx="433387" cy="504825"/>
          </a:xfrm>
          <a:prstGeom prst="downArrow">
            <a:avLst>
              <a:gd name="adj1" fmla="val 50000"/>
              <a:gd name="adj2" fmla="val 29110"/>
            </a:avLst>
          </a:prstGeom>
          <a:solidFill>
            <a:srgbClr val="EBFAE6"/>
          </a:solidFill>
          <a:ln w="9525">
            <a:solidFill>
              <a:srgbClr val="0000FF"/>
            </a:solidFill>
            <a:miter lim="800000"/>
          </a:ln>
        </p:spPr>
        <p:txBody>
          <a:bodyPr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endParaRPr lang="zh-CN" altLang="en-US" sz="200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2.6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测试方法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5" name="文本占位符 325634"/>
          <p:cNvSpPr>
            <a:spLocks noGrp="1"/>
          </p:cNvSpPr>
          <p:nvPr>
            <p:ph idx="1"/>
          </p:nvPr>
        </p:nvSpPr>
        <p:spPr>
          <a:xfrm>
            <a:off x="1965010" y="1469675"/>
            <a:ext cx="7094592" cy="4012498"/>
          </a:xfrm>
          <a:ln>
            <a:miter/>
          </a:ln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2400" noProof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●人力资源</a:t>
            </a:r>
            <a:endParaRPr lang="zh-CN" altLang="en-US" sz="2400" noProof="1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defRPr/>
            </a:pPr>
            <a:r>
              <a:rPr lang="zh-CN" altLang="en-US" sz="2000" noProof="1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</a:t>
            </a:r>
            <a:r>
              <a:rPr lang="zh-CN" altLang="en-US" sz="2000" noProof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工作完成需要多少人？</a:t>
            </a:r>
            <a:endParaRPr lang="zh-CN" altLang="en-US" sz="20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r>
              <a:rPr lang="zh-CN" altLang="en-US" sz="2000" noProof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参与者都需要哪些技能？</a:t>
            </a:r>
            <a:endParaRPr lang="zh-CN" altLang="en-US" sz="20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r>
              <a:rPr lang="zh-CN" altLang="en-US" sz="2000" noProof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每个人的工作准备如何分配？</a:t>
            </a:r>
            <a:endParaRPr lang="zh-CN" altLang="en-US" sz="20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r>
              <a:rPr lang="zh-CN" altLang="en-US" sz="2000" noProof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是否需要专门的硬件工程师来协助网络和系统维护？</a:t>
            </a:r>
            <a:endParaRPr lang="zh-CN" altLang="en-US" sz="20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r>
              <a:rPr lang="zh-CN" altLang="en-US" sz="2000" noProof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是否需要其他部门的同事共同参与？</a:t>
            </a:r>
            <a:endParaRPr lang="en-US" altLang="zh-CN" sz="20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  <a:p>
            <a:pPr marL="0" lvl="1" indent="0">
              <a:spcBef>
                <a:spcPts val="1000"/>
              </a:spcBef>
              <a:buNone/>
              <a:defRPr/>
            </a:pPr>
            <a:r>
              <a:rPr lang="zh-CN" altLang="en-US" noProof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●</a:t>
            </a:r>
            <a:r>
              <a:rPr lang="zh-CN" altLang="en-US" noProof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其他资源</a:t>
            </a:r>
            <a:endParaRPr lang="zh-CN" altLang="en-US" noProof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defRPr/>
            </a:pPr>
            <a:r>
              <a:rPr lang="zh-CN" altLang="en-US" sz="2000" noProof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文档的存放位置？</a:t>
            </a:r>
            <a:endParaRPr lang="zh-CN" altLang="en-US" sz="20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r>
              <a:rPr lang="zh-CN" altLang="en-US" sz="2000" noProof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项目参与者的角色如何？</a:t>
            </a:r>
            <a:endParaRPr lang="zh-CN" altLang="en-US" sz="20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r>
              <a:rPr lang="zh-CN" altLang="en-US" sz="2000" noProof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项目参与者的联系方式？</a:t>
            </a:r>
            <a:endParaRPr lang="zh-CN" altLang="en-US" sz="20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3535" lvl="1" indent="0">
              <a:buNone/>
              <a:defRPr/>
            </a:pPr>
            <a:endParaRPr lang="zh-CN" altLang="en-US" noProof="1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2.6.1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确定测试资源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14" y="261536"/>
            <a:ext cx="5940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48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70048" y="2353784"/>
            <a:ext cx="4370832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需求分析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测试计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划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第三章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测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试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方案</a:t>
            </a:r>
            <a:endParaRPr lang="zh-CN" altLang="en-US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文本占位符 326658"/>
          <p:cNvSpPr>
            <a:spLocks noGrp="1" noChangeArrowheads="1"/>
          </p:cNvSpPr>
          <p:nvPr>
            <p:ph idx="1"/>
          </p:nvPr>
        </p:nvSpPr>
        <p:spPr>
          <a:xfrm>
            <a:off x="1936636" y="1916832"/>
            <a:ext cx="8318728" cy="3436434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  <a:defRPr/>
            </a:pPr>
            <a:r>
              <a:rPr lang="zh-CN" altLang="en-US" sz="2200" dirty="0">
                <a:latin typeface="+mj-ea"/>
                <a:ea typeface="+mj-ea"/>
              </a:rPr>
              <a:t>   </a:t>
            </a:r>
            <a:r>
              <a:rPr lang="zh-CN" altLang="en-US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●硬件和软件资源	</a:t>
            </a:r>
            <a:endParaRPr lang="zh-CN" altLang="en-US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defRPr/>
            </a:pPr>
            <a:r>
              <a: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测试工作共需要多少计算机？</a:t>
            </a:r>
            <a:endParaRPr lang="zh-CN" altLang="en-US" sz="20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r>
              <a: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计算机从何处调配？</a:t>
            </a:r>
            <a:endParaRPr lang="zh-CN" altLang="en-US" sz="20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r>
              <a: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有没有为测试环境的搭建单独准备一台服务器？</a:t>
            </a:r>
            <a:endParaRPr lang="zh-CN" altLang="en-US" sz="20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r>
              <a: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是否准备了不同配置的测试用例执行机器？</a:t>
            </a:r>
            <a:endParaRPr lang="zh-CN" altLang="en-US" sz="20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r>
              <a: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如果需要介入</a:t>
            </a:r>
            <a:r>
              <a:rPr lang="en-US" altLang="zh-CN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internet</a:t>
            </a:r>
            <a:r>
              <a: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专线，是否可以提供？</a:t>
            </a:r>
            <a:endParaRPr lang="zh-CN" altLang="en-US" sz="20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r>
              <a: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如果测试不同硬件的兼容性，是否有足够多的硬件资源可以使用？</a:t>
            </a:r>
            <a:endParaRPr lang="zh-CN" altLang="en-US" sz="20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r>
              <a: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常用的系统软件和软件工具在哪里可以找到？</a:t>
            </a:r>
            <a:endParaRPr lang="zh-CN" altLang="en-US" sz="20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r>
              <a: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是否需要把测试用机的操作系统统一？</a:t>
            </a:r>
            <a:endParaRPr lang="zh-CN" altLang="en-US" sz="20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2.6.2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确定测试资源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61777" y="1458488"/>
          <a:ext cx="8136905" cy="4536504"/>
        </p:xfrm>
        <a:graphic>
          <a:graphicData uri="http://schemas.openxmlformats.org/drawingml/2006/table">
            <a:tbl>
              <a:tblPr/>
              <a:tblGrid>
                <a:gridCol w="1914565"/>
                <a:gridCol w="1023630"/>
                <a:gridCol w="1630225"/>
                <a:gridCol w="1521225"/>
                <a:gridCol w="1218258"/>
                <a:gridCol w="829002"/>
              </a:tblGrid>
              <a:tr h="5580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sz="2000" b="1" i="0" u="none" strike="noStrike" dirty="0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任务</a:t>
                      </a:r>
                      <a:endParaRPr lang="zh-CN" sz="2000" b="1" i="0" u="none" strike="noStrike" dirty="0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sz="2000" b="1" i="0" u="none" strike="noStrike" dirty="0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工作日</a:t>
                      </a:r>
                      <a:endParaRPr lang="zh-CN" sz="2000" b="1" i="0" u="none" strike="noStrike" dirty="0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2000" b="1" i="0" u="none" strike="noStrike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时间计划</a:t>
                      </a:r>
                      <a:endParaRPr lang="zh-CN" sz="2000" b="1" i="0" u="none" strike="noStrike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sz="2000" b="1" i="0" u="none" strike="noStrike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责任人</a:t>
                      </a:r>
                      <a:endParaRPr lang="zh-CN" sz="2000" b="1" i="0" u="none" strike="noStrike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sz="2000" b="1" i="0" u="none" strike="noStrike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备注</a:t>
                      </a:r>
                      <a:endParaRPr lang="zh-CN" sz="2000" b="1" i="0" u="none" strike="noStrike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55806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1" i="0" u="none" strike="noStrike" dirty="0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开始日期</a:t>
                      </a:r>
                      <a:endParaRPr lang="zh-CN" sz="2000" b="1" i="0" u="none" strike="noStrike" dirty="0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1" i="0" u="none" strike="noStrike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结束日期</a:t>
                      </a:r>
                      <a:endParaRPr lang="zh-CN" sz="2000" b="1" i="0" u="none" strike="noStrike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 dirty="0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测试需求分析</a:t>
                      </a:r>
                      <a:endParaRPr lang="zh-CN" sz="2000" b="0" i="0" u="none" strike="noStrike" dirty="0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</a:t>
                      </a:r>
                      <a:endParaRPr lang="zh-CN" sz="2000" b="1" i="0" u="none" strike="noStrike" dirty="0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2012/11/28</a:t>
                      </a:r>
                      <a:endParaRPr lang="zh-CN" sz="2000" b="0" i="0" u="none" strike="noStrike" dirty="0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2012/11/29</a:t>
                      </a:r>
                      <a:endParaRPr lang="zh-CN" sz="2000" b="0" i="0" u="none" strike="noStrike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XXX</a:t>
                      </a:r>
                      <a:endParaRPr lang="zh-CN" altLang="en-US" sz="2000" b="0" i="0" u="none" strike="noStrike" kern="1200" dirty="0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sz="2000" b="1" i="0" u="none" strike="noStrike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 dirty="0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编写测试计划</a:t>
                      </a:r>
                      <a:endParaRPr lang="zh-CN" sz="2000" b="0" i="0" u="none" strike="noStrike" dirty="0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1.5</a:t>
                      </a:r>
                      <a:endParaRPr lang="zh-CN" sz="2000" b="0" i="0" u="none" strike="noStrike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2012/11/29</a:t>
                      </a:r>
                      <a:endParaRPr lang="zh-CN" sz="2000" b="0" i="0" u="none" strike="noStrike" dirty="0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2012/11/30</a:t>
                      </a:r>
                      <a:endParaRPr lang="zh-CN" sz="2000" b="0" i="0" u="none" strike="noStrike" dirty="0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XXX</a:t>
                      </a:r>
                      <a:endParaRPr lang="zh-CN" altLang="en-US" sz="2000" b="0" i="0" u="none" strike="noStrike" kern="1200" dirty="0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sz="2000" b="1" i="0" u="none" strike="noStrike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编写测试方案</a:t>
                      </a:r>
                      <a:endParaRPr lang="zh-CN" sz="2000" b="0" i="0" u="none" strike="noStrike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1.5</a:t>
                      </a:r>
                      <a:endParaRPr lang="zh-CN" sz="2000" b="0" i="0" u="none" strike="noStrike" dirty="0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2012/12/3</a:t>
                      </a:r>
                      <a:endParaRPr lang="zh-CN" sz="2000" b="0" i="0" u="none" strike="noStrike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2012/12/4</a:t>
                      </a:r>
                      <a:endParaRPr lang="zh-CN" sz="2000" b="0" i="0" u="none" strike="noStrike" dirty="0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XXX</a:t>
                      </a:r>
                      <a:endParaRPr lang="zh-CN" altLang="en-US" sz="2000" b="0" i="0" u="none" strike="noStrike" kern="1200" dirty="0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sz="2000" b="0" i="0" u="none" strike="noStrike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编写测试用例</a:t>
                      </a:r>
                      <a:endParaRPr lang="zh-CN" sz="2000" b="0" i="0" u="none" strike="noStrike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</a:t>
                      </a:r>
                      <a:endParaRPr lang="zh-CN" sz="2000" b="0" i="0" u="none" strike="noStrike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2012/12/5</a:t>
                      </a:r>
                      <a:endParaRPr lang="zh-CN" sz="2000" b="0" i="0" u="none" strike="noStrike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2012/12/7</a:t>
                      </a:r>
                      <a:endParaRPr lang="zh-CN" sz="2000" b="0" i="0" u="none" strike="noStrike" dirty="0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所有成员</a:t>
                      </a:r>
                      <a:endParaRPr lang="zh-CN" altLang="en-US" sz="2000" b="0" i="0" u="none" strike="noStrike" kern="1200" dirty="0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sz="2000" b="0" i="0" u="none" strike="noStrike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第一轮测试</a:t>
                      </a:r>
                      <a:endParaRPr lang="zh-CN" sz="2000" b="0" i="0" u="none" strike="noStrike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5</a:t>
                      </a:r>
                      <a:endParaRPr lang="zh-CN" sz="2000" b="0" i="0" u="none" strike="noStrike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2012/12/10</a:t>
                      </a:r>
                      <a:endParaRPr lang="zh-CN" sz="2000" b="0" i="0" u="none" strike="noStrike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2012/12/16</a:t>
                      </a:r>
                      <a:endParaRPr lang="zh-CN" sz="2000" b="0" i="0" u="none" strike="noStrike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所有成员</a:t>
                      </a:r>
                      <a:endParaRPr lang="zh-CN" altLang="en-US" sz="2000" b="0" i="0" u="none" strike="noStrike" kern="1200" dirty="0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sz="2000" b="0" i="0" u="none" strike="noStrike" dirty="0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第二轮测试</a:t>
                      </a:r>
                      <a:endParaRPr lang="zh-CN" sz="2000" b="0" i="0" u="none" strike="noStrike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</a:t>
                      </a:r>
                      <a:endParaRPr lang="zh-CN" sz="2000" b="0" i="0" u="none" strike="noStrike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2012/12/17</a:t>
                      </a:r>
                      <a:endParaRPr lang="zh-CN" sz="2000" b="0" i="0" u="none" strike="noStrike" dirty="0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2012/12/18</a:t>
                      </a:r>
                      <a:endParaRPr lang="zh-CN" sz="2000" b="0" i="0" u="none" strike="noStrike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所有成员</a:t>
                      </a:r>
                      <a:endParaRPr lang="zh-CN" altLang="en-US" sz="2000" b="0" i="0" u="none" strike="noStrike" kern="1200" dirty="0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B05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sz="2000" b="0" i="0" u="none" strike="noStrike" dirty="0">
                        <a:solidFill>
                          <a:srgbClr val="00B05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2.6.3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测试进度</a:t>
            </a:r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与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跟踪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文本占位符 328706"/>
          <p:cNvSpPr>
            <a:spLocks noGrp="1" noChangeArrowheads="1"/>
          </p:cNvSpPr>
          <p:nvPr>
            <p:ph idx="1"/>
          </p:nvPr>
        </p:nvSpPr>
        <p:spPr>
          <a:xfrm>
            <a:off x="1717224" y="1468776"/>
            <a:ext cx="8208912" cy="43005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●某项工作的开始时间？</a:t>
            </a:r>
            <a:endParaRPr lang="zh-CN" altLang="en-US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21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可以写相对时间，如，从开发部门提交可供测试的版本开始，而非具体的年月日</a:t>
            </a:r>
            <a:endParaRPr lang="zh-CN" altLang="en-US" sz="21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●某项工作需要多少时间完成？</a:t>
            </a:r>
            <a:endParaRPr lang="zh-CN" altLang="en-US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评估工作量</a:t>
            </a:r>
            <a:r>
              <a:rPr lang="en-US" altLang="zh-CN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测试效率评估</a:t>
            </a:r>
            <a:r>
              <a:rPr lang="en-US" altLang="zh-CN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=</a:t>
            </a:r>
            <a:r>
              <a: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确定测试用时间</a:t>
            </a:r>
            <a:endParaRPr lang="zh-CN" altLang="en-US" sz="20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评估工作量</a:t>
            </a:r>
            <a:endParaRPr lang="zh-CN" altLang="en-US" sz="20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被测对象的数量</a:t>
            </a:r>
            <a:endParaRPr lang="zh-CN" altLang="en-US" sz="20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业务复杂度等</a:t>
            </a:r>
            <a:endParaRPr lang="zh-CN" altLang="en-US" sz="20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测试效率的评估</a:t>
            </a:r>
            <a:endParaRPr lang="zh-CN" altLang="en-US" sz="20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测试活动参与者的数量</a:t>
            </a:r>
            <a:endParaRPr lang="zh-CN" altLang="en-US" sz="20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可以投入的工作时间</a:t>
            </a:r>
            <a:endParaRPr lang="zh-CN" altLang="en-US" sz="20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参与者的技术水平和工作效率</a:t>
            </a:r>
            <a:endParaRPr lang="zh-CN" altLang="en-US" sz="20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20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测试资源和支持工作是否到位</a:t>
            </a:r>
            <a:endParaRPr lang="zh-CN" altLang="en-US" sz="20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2.6.4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时间表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圆角矩形 330756"/>
          <p:cNvSpPr>
            <a:spLocks noChangeArrowheads="1"/>
          </p:cNvSpPr>
          <p:nvPr/>
        </p:nvSpPr>
        <p:spPr bwMode="auto">
          <a:xfrm>
            <a:off x="2511671" y="4191843"/>
            <a:ext cx="6985000" cy="576263"/>
          </a:xfrm>
          <a:prstGeom prst="roundRect">
            <a:avLst>
              <a:gd name="adj" fmla="val 16667"/>
            </a:avLst>
          </a:prstGeom>
          <a:solidFill>
            <a:srgbClr val="EBFAE6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r>
              <a:rPr lang="zh-CN" altLang="en-US" sz="24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逐步提高测试计划制定者对工作效率和时间的把握</a:t>
            </a:r>
            <a:endParaRPr lang="zh-CN" altLang="en-US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1685" name="下箭头 330757"/>
          <p:cNvSpPr>
            <a:spLocks noChangeArrowheads="1"/>
          </p:cNvSpPr>
          <p:nvPr/>
        </p:nvSpPr>
        <p:spPr bwMode="auto">
          <a:xfrm>
            <a:off x="7263058" y="3183781"/>
            <a:ext cx="500197" cy="720725"/>
          </a:xfrm>
          <a:prstGeom prst="downArrow">
            <a:avLst>
              <a:gd name="adj1" fmla="val 50000"/>
              <a:gd name="adj2" fmla="val 41712"/>
            </a:avLst>
          </a:prstGeom>
          <a:solidFill>
            <a:srgbClr val="EBFAE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2.6.4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时间表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12" name="圆角矩形 330756"/>
          <p:cNvSpPr>
            <a:spLocks noChangeArrowheads="1"/>
          </p:cNvSpPr>
          <p:nvPr/>
        </p:nvSpPr>
        <p:spPr bwMode="auto">
          <a:xfrm>
            <a:off x="2652825" y="2172479"/>
            <a:ext cx="1843921" cy="576263"/>
          </a:xfrm>
          <a:prstGeom prst="roundRect">
            <a:avLst>
              <a:gd name="adj" fmla="val 16667"/>
            </a:avLst>
          </a:prstGeom>
          <a:solidFill>
            <a:srgbClr val="EBFAE6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测试时间表</a:t>
            </a:r>
            <a:endParaRPr lang="zh-CN" altLang="en-US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下箭头 330757"/>
          <p:cNvSpPr>
            <a:spLocks noChangeArrowheads="1"/>
          </p:cNvSpPr>
          <p:nvPr/>
        </p:nvSpPr>
        <p:spPr bwMode="auto">
          <a:xfrm rot="16200000">
            <a:off x="5008486" y="2127310"/>
            <a:ext cx="431800" cy="720725"/>
          </a:xfrm>
          <a:prstGeom prst="downArrow">
            <a:avLst>
              <a:gd name="adj1" fmla="val 50000"/>
              <a:gd name="adj2" fmla="val 41712"/>
            </a:avLst>
          </a:prstGeom>
          <a:solidFill>
            <a:srgbClr val="EBFAE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4" name="圆角矩形 330756"/>
          <p:cNvSpPr>
            <a:spLocks noChangeArrowheads="1"/>
          </p:cNvSpPr>
          <p:nvPr/>
        </p:nvSpPr>
        <p:spPr bwMode="auto">
          <a:xfrm>
            <a:off x="6063537" y="2166000"/>
            <a:ext cx="2996065" cy="576263"/>
          </a:xfrm>
          <a:prstGeom prst="roundRect">
            <a:avLst>
              <a:gd name="adj" fmla="val 16667"/>
            </a:avLst>
          </a:prstGeom>
          <a:solidFill>
            <a:srgbClr val="EBFAE6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是尺子，而不是鞭子</a:t>
            </a:r>
            <a:endParaRPr lang="zh-CN" altLang="en-US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文本占位符 261122"/>
          <p:cNvSpPr>
            <a:spLocks noGrp="1" noChangeArrowheads="1"/>
          </p:cNvSpPr>
          <p:nvPr>
            <p:ph idx="1"/>
          </p:nvPr>
        </p:nvSpPr>
        <p:spPr>
          <a:xfrm>
            <a:off x="2098224" y="1558108"/>
            <a:ext cx="4646320" cy="628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●确定优先级的三项指标</a:t>
            </a:r>
            <a:endParaRPr lang="zh-CN" altLang="en-US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708" name="椭圆 261124"/>
          <p:cNvSpPr>
            <a:spLocks noChangeArrowheads="1"/>
          </p:cNvSpPr>
          <p:nvPr/>
        </p:nvSpPr>
        <p:spPr bwMode="auto">
          <a:xfrm>
            <a:off x="4525537" y="2533888"/>
            <a:ext cx="1944687" cy="1800225"/>
          </a:xfrm>
          <a:prstGeom prst="ellipse">
            <a:avLst/>
          </a:prstGeom>
          <a:solidFill>
            <a:srgbClr val="FFFAF8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buSzTx/>
              <a:buFontTx/>
              <a:buNone/>
            </a:pPr>
            <a:r>
              <a:rPr lang="zh-CN" altLang="en-US" sz="220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风险</a:t>
            </a:r>
            <a:endParaRPr lang="zh-CN" altLang="en-US" sz="220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eaLnBrk="1" hangingPunct="1">
              <a:buSzTx/>
              <a:buFontTx/>
              <a:buNone/>
            </a:pPr>
            <a:endParaRPr lang="zh-CN" altLang="en-US" sz="220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eaLnBrk="1" hangingPunct="1">
              <a:buSzTx/>
              <a:buFontTx/>
              <a:buNone/>
            </a:pPr>
            <a:endParaRPr lang="zh-CN" altLang="en-US" sz="220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2709" name="椭圆 261125"/>
          <p:cNvSpPr>
            <a:spLocks noChangeArrowheads="1"/>
          </p:cNvSpPr>
          <p:nvPr/>
        </p:nvSpPr>
        <p:spPr bwMode="auto">
          <a:xfrm>
            <a:off x="5533598" y="3399076"/>
            <a:ext cx="1944688" cy="1800225"/>
          </a:xfrm>
          <a:prstGeom prst="ellipse">
            <a:avLst/>
          </a:prstGeom>
          <a:solidFill>
            <a:srgbClr val="FFFAF8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buSzTx/>
              <a:buFontTx/>
              <a:buNone/>
            </a:pPr>
            <a:r>
              <a:rPr lang="en-US" altLang="zh-CN" sz="220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</a:t>
            </a:r>
            <a:r>
              <a:rPr lang="zh-CN" altLang="en-US" sz="220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用户协议</a:t>
            </a:r>
            <a:endParaRPr lang="zh-CN" altLang="en-US" sz="220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2710" name="椭圆 261126"/>
          <p:cNvSpPr>
            <a:spLocks noChangeArrowheads="1"/>
          </p:cNvSpPr>
          <p:nvPr/>
        </p:nvSpPr>
        <p:spPr bwMode="auto">
          <a:xfrm>
            <a:off x="3877837" y="3470513"/>
            <a:ext cx="1944687" cy="1800225"/>
          </a:xfrm>
          <a:prstGeom prst="ellipse">
            <a:avLst/>
          </a:prstGeom>
          <a:solidFill>
            <a:srgbClr val="FFFAF8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buSzTx/>
              <a:buFontTx/>
              <a:buNone/>
            </a:pPr>
            <a:r>
              <a:rPr lang="zh-CN" altLang="en-US" sz="220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开发部门的</a:t>
            </a:r>
            <a:endParaRPr lang="zh-CN" altLang="en-US" sz="220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eaLnBrk="1" hangingPunct="1">
              <a:buSzTx/>
              <a:buFontTx/>
              <a:buNone/>
            </a:pPr>
            <a:r>
              <a:rPr lang="zh-CN" altLang="en-US" sz="220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进度安排</a:t>
            </a:r>
            <a:endParaRPr lang="zh-CN" altLang="en-US" sz="220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2.7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测试优先级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圆角矩形 253956"/>
          <p:cNvSpPr>
            <a:spLocks noChangeArrowheads="1"/>
          </p:cNvSpPr>
          <p:nvPr/>
        </p:nvSpPr>
        <p:spPr bwMode="auto">
          <a:xfrm>
            <a:off x="2020824" y="1719072"/>
            <a:ext cx="1910228" cy="486950"/>
          </a:xfrm>
          <a:prstGeom prst="roundRect">
            <a:avLst>
              <a:gd name="adj" fmla="val 16667"/>
            </a:avLst>
          </a:prstGeom>
          <a:solidFill>
            <a:srgbClr val="EBFAE6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buSzTx/>
              <a:buFontTx/>
              <a:buNone/>
            </a:pPr>
            <a:r>
              <a:rPr lang="zh-CN" altLang="en-US" sz="2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确定测试需求</a:t>
            </a:r>
            <a:endParaRPr lang="zh-CN" altLang="en-US" sz="2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3732" name="圆角矩形 253957"/>
          <p:cNvSpPr>
            <a:spLocks noChangeArrowheads="1"/>
          </p:cNvSpPr>
          <p:nvPr/>
        </p:nvSpPr>
        <p:spPr bwMode="auto">
          <a:xfrm>
            <a:off x="5621274" y="1719072"/>
            <a:ext cx="1910228" cy="486950"/>
          </a:xfrm>
          <a:prstGeom prst="roundRect">
            <a:avLst>
              <a:gd name="adj" fmla="val 16667"/>
            </a:avLst>
          </a:prstGeom>
          <a:solidFill>
            <a:srgbClr val="EBFAE6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buSzTx/>
              <a:buFontTx/>
              <a:buNone/>
            </a:pPr>
            <a:r>
              <a:rPr lang="zh-CN" altLang="en-US" sz="220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风险评估</a:t>
            </a:r>
            <a:endParaRPr lang="zh-CN" altLang="en-US" sz="220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3733" name="圆角矩形 253958"/>
          <p:cNvSpPr>
            <a:spLocks noChangeArrowheads="1"/>
          </p:cNvSpPr>
          <p:nvPr/>
        </p:nvSpPr>
        <p:spPr bwMode="auto">
          <a:xfrm>
            <a:off x="5415201" y="3187619"/>
            <a:ext cx="4060990" cy="890065"/>
          </a:xfrm>
          <a:prstGeom prst="roundRect">
            <a:avLst>
              <a:gd name="adj" fmla="val 16667"/>
            </a:avLst>
          </a:prstGeom>
          <a:solidFill>
            <a:srgbClr val="EBFAE6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r>
              <a:rPr lang="en-US" altLang="zh-CN" sz="220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</a:t>
            </a:r>
            <a:r>
              <a:rPr lang="zh-CN" altLang="en-US" sz="220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确定测试对象的优先级</a:t>
            </a:r>
            <a:endParaRPr lang="zh-CN" altLang="en-US" sz="220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buSzTx/>
              <a:buFontTx/>
              <a:buNone/>
            </a:pPr>
            <a:r>
              <a:rPr lang="en-US" altLang="zh-CN" sz="220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2.</a:t>
            </a:r>
            <a:r>
              <a:rPr lang="zh-CN" altLang="en-US" sz="220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确定测试实现的先后顺序</a:t>
            </a:r>
            <a:endParaRPr lang="zh-CN" altLang="en-US" sz="220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3734" name="圆角矩形 253959"/>
          <p:cNvSpPr>
            <a:spLocks noChangeArrowheads="1"/>
          </p:cNvSpPr>
          <p:nvPr/>
        </p:nvSpPr>
        <p:spPr bwMode="auto">
          <a:xfrm>
            <a:off x="2032357" y="5085965"/>
            <a:ext cx="7804195" cy="647483"/>
          </a:xfrm>
          <a:prstGeom prst="roundRect">
            <a:avLst>
              <a:gd name="adj" fmla="val 16667"/>
            </a:avLst>
          </a:prstGeom>
          <a:solidFill>
            <a:srgbClr val="EBFAE6"/>
          </a:solidFill>
          <a:ln w="9525">
            <a:solidFill>
              <a:srgbClr val="0000FF"/>
            </a:solidFill>
            <a:round/>
          </a:ln>
        </p:spPr>
        <p:txBody>
          <a:bodyPr wrap="none" anchor="ctr"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r>
              <a:rPr lang="zh-CN" altLang="en-US" sz="22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把注意力集中到最关键、最有意义和优先级最高的测试对象上</a:t>
            </a:r>
            <a:endParaRPr lang="zh-CN" altLang="en-US" sz="22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3735" name="右箭头 253960"/>
          <p:cNvSpPr>
            <a:spLocks noChangeArrowheads="1"/>
          </p:cNvSpPr>
          <p:nvPr/>
        </p:nvSpPr>
        <p:spPr bwMode="auto">
          <a:xfrm>
            <a:off x="4590712" y="1808365"/>
            <a:ext cx="637327" cy="324633"/>
          </a:xfrm>
          <a:prstGeom prst="rightArrow">
            <a:avLst>
              <a:gd name="adj1" fmla="val 50000"/>
              <a:gd name="adj2" fmla="val 49844"/>
            </a:avLst>
          </a:prstGeom>
          <a:solidFill>
            <a:srgbClr val="EBFAE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endParaRPr lang="zh-CN" altLang="en-US" sz="220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3736" name="下箭头 253961"/>
          <p:cNvSpPr>
            <a:spLocks noChangeArrowheads="1"/>
          </p:cNvSpPr>
          <p:nvPr/>
        </p:nvSpPr>
        <p:spPr bwMode="auto">
          <a:xfrm>
            <a:off x="6566015" y="2422336"/>
            <a:ext cx="317787" cy="645699"/>
          </a:xfrm>
          <a:prstGeom prst="downArrow">
            <a:avLst>
              <a:gd name="adj1" fmla="val 50000"/>
              <a:gd name="adj2" fmla="val 49981"/>
            </a:avLst>
          </a:prstGeom>
          <a:solidFill>
            <a:srgbClr val="EBFAE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endParaRPr lang="zh-CN" altLang="en-US" sz="220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3737" name="下箭头 253962"/>
          <p:cNvSpPr>
            <a:spLocks noChangeArrowheads="1"/>
          </p:cNvSpPr>
          <p:nvPr/>
        </p:nvSpPr>
        <p:spPr bwMode="auto">
          <a:xfrm>
            <a:off x="6566015" y="4222561"/>
            <a:ext cx="317787" cy="645699"/>
          </a:xfrm>
          <a:prstGeom prst="downArrow">
            <a:avLst>
              <a:gd name="adj1" fmla="val 50000"/>
              <a:gd name="adj2" fmla="val 49981"/>
            </a:avLst>
          </a:prstGeom>
          <a:solidFill>
            <a:srgbClr val="EBFAE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buSzPct val="125000"/>
              <a:buChar char="•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5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endParaRPr lang="zh-CN" altLang="en-US" sz="220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2.8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风险评估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文本占位符 257026"/>
          <p:cNvSpPr>
            <a:spLocks noGrp="1" noChangeArrowheads="1"/>
          </p:cNvSpPr>
          <p:nvPr>
            <p:ph idx="1"/>
          </p:nvPr>
        </p:nvSpPr>
        <p:spPr>
          <a:xfrm>
            <a:off x="1663504" y="1677944"/>
            <a:ext cx="8208912" cy="3868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●重要性和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严重性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defRPr/>
            </a:pPr>
            <a:r>
              <a:rPr lang="en-US" altLang="zh-CN" sz="19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---</a:t>
            </a:r>
            <a:r>
              <a:rPr lang="zh-CN" altLang="en-US" sz="19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从实际业务考虑</a:t>
            </a:r>
            <a:endParaRPr lang="zh-CN" altLang="en-US" sz="19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r>
              <a:rPr lang="en-US" altLang="zh-CN" sz="19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---</a:t>
            </a:r>
            <a:r>
              <a:rPr lang="zh-CN" altLang="en-US" sz="19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确定测试对象的重要性和严重性</a:t>
            </a:r>
            <a:endParaRPr lang="zh-CN" altLang="en-US" sz="19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endParaRPr lang="zh-CN" altLang="en-US" sz="19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r>
              <a:rPr lang="en-US" altLang="zh-CN" sz="19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》</a:t>
            </a:r>
            <a:r>
              <a:rPr lang="zh-CN" altLang="en-US" sz="19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如：这个测试对象在系统中起到什么样的作用；如果该测试对象失效，其所带来的后果？</a:t>
            </a:r>
            <a:endParaRPr lang="zh-CN" altLang="en-US" sz="19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defRPr/>
            </a:pPr>
            <a:r>
              <a:rPr lang="en-US" altLang="zh-CN" sz="19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》</a:t>
            </a:r>
            <a:r>
              <a:rPr lang="zh-CN" altLang="en-US" sz="19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重点考虑后果：可以设置级别和分值，以帮助分析</a:t>
            </a:r>
            <a:endParaRPr lang="zh-CN" altLang="en-US" sz="19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2.8.1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风险评估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文本占位符 258050"/>
          <p:cNvSpPr>
            <a:spLocks noGrp="1" noChangeArrowheads="1"/>
          </p:cNvSpPr>
          <p:nvPr>
            <p:ph idx="1"/>
          </p:nvPr>
        </p:nvSpPr>
        <p:spPr>
          <a:xfrm>
            <a:off x="2135560" y="1930152"/>
            <a:ext cx="7920880" cy="2997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●原因</a:t>
            </a:r>
            <a:endParaRPr lang="en-US" altLang="zh-CN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200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19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如果某个测试对象失效，那么导致其失效的原因是什么？？？</a:t>
            </a:r>
            <a:endParaRPr lang="zh-CN" altLang="en-US" sz="19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9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---</a:t>
            </a:r>
            <a:r>
              <a:rPr lang="zh-CN" altLang="en-US" sz="19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分析失效产生的原因，原因如何出现？？</a:t>
            </a:r>
            <a:endParaRPr lang="zh-CN" altLang="en-US" sz="19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9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---</a:t>
            </a:r>
            <a:r>
              <a:rPr lang="zh-CN" altLang="en-US" sz="19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分析失效对系统其他部分的运行是否会产生影响？？</a:t>
            </a:r>
            <a:endParaRPr lang="zh-CN" altLang="en-US" sz="19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9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---</a:t>
            </a:r>
            <a:r>
              <a:rPr lang="zh-CN" altLang="en-US" sz="19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对导致被测对象失效的原因进行风险评估？？</a:t>
            </a:r>
            <a:endParaRPr lang="zh-CN" altLang="en-US" sz="19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2.8.2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风险评估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文本占位符 260098"/>
          <p:cNvSpPr>
            <a:spLocks noGrp="1"/>
          </p:cNvSpPr>
          <p:nvPr>
            <p:ph idx="1"/>
          </p:nvPr>
        </p:nvSpPr>
        <p:spPr>
          <a:xfrm>
            <a:off x="1889772" y="1649368"/>
            <a:ext cx="8174712" cy="3364426"/>
          </a:xfrm>
          <a:ln>
            <a:miter/>
          </a:ln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2400" noProof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●可能性</a:t>
            </a:r>
            <a:endParaRPr lang="en-US" altLang="zh-CN" sz="2400" noProof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endParaRPr lang="en-US" altLang="zh-CN" sz="2200" noProof="1"/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900" noProof="1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--》</a:t>
            </a:r>
            <a:r>
              <a:rPr lang="zh-CN" altLang="en-US" sz="1900" noProof="1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需求</a:t>
            </a:r>
            <a:r>
              <a:rPr lang="zh-CN" altLang="en-US" sz="1900" noProof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变更，带来的软件改动，可能导致问题的出现</a:t>
            </a:r>
            <a:endParaRPr lang="zh-CN" altLang="en-US" sz="19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900" noProof="1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--》</a:t>
            </a:r>
            <a:r>
              <a:rPr lang="zh-CN" altLang="en-US" sz="1900" noProof="1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业务</a:t>
            </a:r>
            <a:r>
              <a:rPr lang="zh-CN" altLang="en-US" sz="1900" noProof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关系复杂，交叉多，可能导致问题的出现</a:t>
            </a:r>
            <a:endParaRPr lang="zh-CN" altLang="en-US" sz="19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900" noProof="1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--》</a:t>
            </a:r>
            <a:r>
              <a:rPr lang="zh-CN" altLang="en-US" sz="1900" noProof="1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使用</a:t>
            </a:r>
            <a:r>
              <a:rPr lang="zh-CN" altLang="en-US" sz="1900" noProof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了大量的第三方软件、空间，或直接移植代码，可能导致问题的出现</a:t>
            </a:r>
            <a:endParaRPr lang="zh-CN" altLang="en-US" sz="19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lvl="1">
              <a:buNone/>
              <a:defRPr/>
            </a:pPr>
            <a:r>
              <a:rPr lang="zh-CN" altLang="en-US" sz="1900" noProof="1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     </a:t>
            </a:r>
            <a:r>
              <a:rPr lang="en-US" altLang="zh-CN" sz="1900" noProof="1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--》</a:t>
            </a:r>
            <a:r>
              <a:rPr lang="zh-CN" altLang="en-US" sz="1900" noProof="1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对于</a:t>
            </a:r>
            <a:r>
              <a:rPr lang="zh-CN" altLang="en-US" sz="1900" noProof="1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低版本中出现的问题，在高版本中发生的几率也会比较高。</a:t>
            </a:r>
            <a:endParaRPr lang="zh-CN" altLang="en-US" sz="19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zh-CN" altLang="en-US" sz="19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2.8.3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风险评估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2007616171528744_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02" y="2247067"/>
            <a:ext cx="37147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21"/>
          <p:cNvSpPr txBox="1">
            <a:spLocks noChangeArrowheads="1"/>
          </p:cNvSpPr>
          <p:nvPr/>
        </p:nvSpPr>
        <p:spPr>
          <a:xfrm>
            <a:off x="5181200" y="1856256"/>
            <a:ext cx="5855608" cy="39385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19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</a:t>
            </a:r>
            <a:r>
              <a:rPr lang="zh-CN" altLang="en-US" sz="19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项目中的人员比例情况是怎样的呢？（比如开发人员与测试人员）</a:t>
            </a:r>
            <a:endParaRPr lang="en-US" altLang="zh-CN" sz="19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FontTx/>
              <a:buNone/>
            </a:pPr>
            <a:endParaRPr lang="en-US" altLang="zh-CN" sz="19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FontTx/>
              <a:buNone/>
            </a:pPr>
            <a:r>
              <a:rPr lang="en-US" altLang="zh-CN" sz="19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2.</a:t>
            </a:r>
            <a:r>
              <a:rPr lang="zh-CN" altLang="en-US" sz="19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不同类型及规模的项目大概会有多少测试人员呢？</a:t>
            </a:r>
            <a:endParaRPr lang="en-US" altLang="zh-CN" sz="19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FontTx/>
              <a:buNone/>
            </a:pPr>
            <a:endParaRPr lang="en-US" altLang="zh-CN" sz="19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FontTx/>
              <a:buNone/>
            </a:pPr>
            <a:r>
              <a:rPr lang="en-US" altLang="zh-CN" sz="19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3.</a:t>
            </a:r>
            <a:r>
              <a:rPr lang="zh-CN" altLang="en-US" sz="19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为什么测试执行的时候会有好几轮呢？</a:t>
            </a:r>
            <a:endParaRPr lang="en-US" altLang="zh-CN" sz="19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FontTx/>
              <a:buNone/>
            </a:pPr>
            <a:endParaRPr lang="en-US" altLang="zh-CN" sz="19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FontTx/>
              <a:buNone/>
            </a:pPr>
            <a:r>
              <a:rPr lang="en-US" altLang="zh-CN" sz="19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4.</a:t>
            </a:r>
            <a:r>
              <a:rPr lang="zh-CN" altLang="en-US" sz="1900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如何制定测试周期？</a:t>
            </a:r>
            <a:endParaRPr lang="zh-CN" altLang="en-US" sz="19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830002" y="647161"/>
            <a:ext cx="8229600" cy="5632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问题评估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14" y="261536"/>
            <a:ext cx="5940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r>
              <a:rPr lang="en-US" altLang="zh-CN" sz="48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8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</a:t>
            </a:r>
            <a:r>
              <a:rPr lang="zh-CN" altLang="en-US" sz="48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录</a:t>
            </a:r>
            <a:endParaRPr lang="zh-CN" altLang="en-US" sz="48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70048" y="2412507"/>
            <a:ext cx="4370832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1.1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什么是测试需求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1.2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测试需求评审</a:t>
            </a:r>
            <a:endParaRPr lang="en-US" altLang="zh-CN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1.3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测试需求分类</a:t>
            </a:r>
            <a:endParaRPr lang="en-US" altLang="zh-CN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14" y="261536"/>
            <a:ext cx="5940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测试方案</a:t>
            </a:r>
            <a:r>
              <a:rPr lang="en-US" altLang="zh-CN" sz="48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8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</a:t>
            </a:r>
            <a:r>
              <a:rPr lang="zh-CN" altLang="en-US" sz="48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录</a:t>
            </a:r>
            <a:endParaRPr lang="zh-CN" altLang="en-US" sz="48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70048" y="1951112"/>
            <a:ext cx="5744110" cy="318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3.1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什么是测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试方案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3.2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测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试方案和测试计划的区别</a:t>
            </a:r>
            <a:endParaRPr lang="en-US" altLang="zh-CN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3.3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环境搭建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3.4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测试策略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3.5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测试用例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3.6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测试用例如何执行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3.7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测试方案写作</a:t>
            </a:r>
            <a:endParaRPr lang="en-US" altLang="zh-CN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文本占位符 260098"/>
          <p:cNvSpPr>
            <a:spLocks noGrp="1"/>
          </p:cNvSpPr>
          <p:nvPr>
            <p:ph idx="1"/>
          </p:nvPr>
        </p:nvSpPr>
        <p:spPr>
          <a:xfrm>
            <a:off x="1889772" y="1649367"/>
            <a:ext cx="8174712" cy="4642375"/>
          </a:xfrm>
          <a:ln>
            <a:miter/>
          </a:ln>
        </p:spPr>
        <p:txBody>
          <a:bodyPr>
            <a:normAutofit fontScale="92500" lnSpcReduction="20000"/>
          </a:bodyPr>
          <a:lstStyle/>
          <a:p>
            <a:pPr lvl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目的是</a:t>
            </a:r>
            <a:r>
              <a:rPr lang="en-US" altLang="zh-CN" sz="2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 </a:t>
            </a:r>
            <a:r>
              <a:rPr lang="zh-CN" altLang="en-US" sz="2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怎么</a:t>
            </a:r>
            <a:r>
              <a:rPr lang="zh-CN" altLang="en-US" sz="2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</a:t>
            </a:r>
            <a:endParaRPr lang="en-US" altLang="zh-CN" sz="26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测试方案需要在测试计划的指导下进行，测试计划提出</a:t>
            </a:r>
            <a:r>
              <a:rPr lang="en-US" altLang="zh-CN" sz="2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lang="zh-CN" altLang="en-US" sz="2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做什么</a:t>
            </a:r>
            <a:r>
              <a:rPr lang="en-US" altLang="zh-CN" sz="2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lang="zh-CN" altLang="en-US" sz="2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，而测试方案明确</a:t>
            </a:r>
            <a:r>
              <a:rPr lang="en-US" altLang="zh-CN" sz="2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“</a:t>
            </a:r>
            <a:r>
              <a:rPr lang="zh-CN" altLang="en-US" sz="2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怎么做</a:t>
            </a:r>
            <a:r>
              <a:rPr lang="en-US" altLang="zh-CN" sz="2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r>
              <a:rPr lang="zh-CN" altLang="en-US" sz="2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26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要点：</a:t>
            </a:r>
            <a:endParaRPr lang="en-US" altLang="zh-CN" sz="2600" b="1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如何搭建</a:t>
            </a:r>
            <a:r>
              <a:rPr kumimoji="1" lang="zh-CN" altLang="en-US" sz="2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系统测试的环境</a:t>
            </a:r>
            <a:endParaRPr kumimoji="1" lang="en-US" altLang="zh-CN" sz="26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如何选取系统测试策略</a:t>
            </a:r>
            <a:endParaRPr kumimoji="1" lang="en-US" altLang="zh-CN" sz="26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如何设计系统测试用</a:t>
            </a:r>
            <a:r>
              <a:rPr kumimoji="1" lang="zh-CN" altLang="en-US" sz="2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例、用例执行</a:t>
            </a:r>
            <a:endParaRPr kumimoji="1" lang="en-US" altLang="zh-CN" sz="26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系统测试方案的写</a:t>
            </a:r>
            <a:r>
              <a:rPr kumimoji="1" lang="zh-CN" altLang="en-US" sz="2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</a:t>
            </a:r>
            <a:endParaRPr kumimoji="1" lang="en-US" altLang="zh-CN" sz="26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zh-CN" altLang="en-US" sz="19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</a:t>
            </a:r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.1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测试方案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文本占位符 260098"/>
          <p:cNvSpPr>
            <a:spLocks noGrp="1"/>
          </p:cNvSpPr>
          <p:nvPr>
            <p:ph idx="1"/>
          </p:nvPr>
        </p:nvSpPr>
        <p:spPr>
          <a:xfrm>
            <a:off x="1889772" y="1632590"/>
            <a:ext cx="8174712" cy="3585362"/>
          </a:xfrm>
          <a:ln>
            <a:miter/>
          </a:ln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zh-CN" altLang="en-US" sz="45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共同点：</a:t>
            </a:r>
            <a:endParaRPr lang="en-US" altLang="zh-CN" sz="4500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9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29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都</a:t>
            </a:r>
            <a:r>
              <a:rPr lang="zh-CN" altLang="en-US" sz="29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包含的内容：测试概述、测试对象、测试环境、需求跟踪</a:t>
            </a:r>
            <a:endParaRPr lang="en-US" altLang="zh-CN" sz="29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29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None/>
            </a:pPr>
            <a:r>
              <a:rPr lang="zh-CN" altLang="en-US" sz="38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不同点：</a:t>
            </a:r>
            <a:endParaRPr lang="en-US" altLang="zh-CN" sz="3800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9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测试计划是对测试全过程的组织、资源、原则等进行规定和约束，并制定测试全过程各个阶段的任务以及时间进度的安排，并提出对各项任务的评估、风险的分析和需求的管理。</a:t>
            </a:r>
            <a:endParaRPr lang="en-US" altLang="zh-CN" sz="29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800100" lvl="1" indent="-342900">
              <a:buNone/>
            </a:pPr>
            <a:r>
              <a:rPr lang="zh-CN" altLang="en-US" sz="29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测</a:t>
            </a:r>
            <a:r>
              <a:rPr lang="zh-CN" altLang="en-US" sz="29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试计划是从管理角度对整个测试活动进行规划和控制。</a:t>
            </a:r>
            <a:endParaRPr lang="en-US" altLang="zh-CN" sz="29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9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9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测试方案是描述被测对象要求需要测试的特性、测试的方法、测试环境的规划、测试工具的设计与选择以及测试用例的设计方法。</a:t>
            </a:r>
            <a:endParaRPr lang="en-US" altLang="zh-CN" sz="29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800100" lvl="1" indent="-342900">
              <a:buNone/>
            </a:pPr>
            <a:r>
              <a:rPr lang="zh-CN" altLang="en-US" sz="29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测</a:t>
            </a:r>
            <a:r>
              <a:rPr lang="zh-CN" altLang="en-US" sz="29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试方案是从技术角度对整个测试活动进行规划和控制。</a:t>
            </a:r>
            <a:endParaRPr lang="zh-CN" altLang="en-US" sz="29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zh-CN" altLang="en-US" sz="19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</a:t>
            </a:r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.2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测试方案和测试计划的区别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3167" y="5291088"/>
            <a:ext cx="6096000" cy="11330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系统测试方案的核心内容有两点：</a:t>
            </a:r>
            <a:endParaRPr lang="en-US" altLang="zh-CN" sz="2400" b="1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514350" indent="-51435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系统测试策略的选取、系统测试子项的细分</a:t>
            </a:r>
            <a:endParaRPr lang="zh-CN" altLang="en-US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文本占位符 260098"/>
          <p:cNvSpPr>
            <a:spLocks noGrp="1"/>
          </p:cNvSpPr>
          <p:nvPr>
            <p:ph idx="1"/>
          </p:nvPr>
        </p:nvSpPr>
        <p:spPr>
          <a:xfrm>
            <a:off x="1889772" y="1808759"/>
            <a:ext cx="8174712" cy="3585362"/>
          </a:xfrm>
          <a:ln>
            <a:miter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搭建环境主要涉及到以下几点：</a:t>
            </a:r>
            <a:endParaRPr lang="en-US" altLang="zh-CN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测试环境的选</a:t>
            </a: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取</a:t>
            </a:r>
            <a:endParaRPr lang="en-US" altLang="zh-CN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</a:t>
            </a: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试数据的准</a:t>
            </a: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备</a:t>
            </a:r>
            <a:endParaRPr lang="en-US" altLang="zh-CN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</a:t>
            </a: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试脚本的开</a:t>
            </a: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发</a:t>
            </a:r>
            <a:endParaRPr lang="en-US" altLang="zh-CN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</a:t>
            </a: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试环境的维护</a:t>
            </a:r>
            <a:endParaRPr lang="en-US" altLang="zh-CN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zh-CN" altLang="en-US" sz="19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</a:t>
            </a:r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.3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环境搭建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文本占位符 260098"/>
          <p:cNvSpPr>
            <a:spLocks noGrp="1"/>
          </p:cNvSpPr>
          <p:nvPr>
            <p:ph idx="1"/>
          </p:nvPr>
        </p:nvSpPr>
        <p:spPr>
          <a:xfrm>
            <a:off x="1889772" y="1808759"/>
            <a:ext cx="8174712" cy="3585362"/>
          </a:xfrm>
          <a:ln>
            <a:miter/>
          </a:ln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zh-CN" altLang="en-US" sz="38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</a:t>
            </a:r>
            <a:r>
              <a:rPr lang="zh-CN" altLang="en-US" sz="38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么是测试策略？</a:t>
            </a:r>
            <a:endParaRPr lang="en-US" altLang="zh-CN" sz="38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None/>
            </a:pPr>
            <a:r>
              <a:rPr lang="en-US" altLang="zh-CN" sz="32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32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</a:t>
            </a:r>
            <a:r>
              <a:rPr lang="zh-CN" altLang="en-US" sz="32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试策略就是如何用尽了少的资源来尽量好的完成测试。</a:t>
            </a:r>
            <a:endParaRPr lang="en-US" altLang="zh-CN" sz="32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32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32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None/>
            </a:pPr>
            <a:r>
              <a:rPr lang="zh-CN" altLang="en-US" sz="38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系统测试策略从以下几点考虑：</a:t>
            </a:r>
            <a:endParaRPr lang="en-US" altLang="zh-CN" sz="38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None/>
            </a:pPr>
            <a:r>
              <a:rPr lang="en-US" altLang="zh-CN" sz="32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32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首</a:t>
            </a:r>
            <a:r>
              <a:rPr lang="zh-CN" altLang="en-US" sz="32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先考虑到系统测试远比单元测试、集成测试复杂。因此它的测试策略也一样。</a:t>
            </a:r>
            <a:endParaRPr lang="en-US" altLang="zh-CN" sz="32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None/>
            </a:pPr>
            <a:r>
              <a:rPr lang="en-US" altLang="zh-CN" sz="32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32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其</a:t>
            </a:r>
            <a:r>
              <a:rPr lang="zh-CN" altLang="en-US" sz="32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次从整个测试的活动看，制定测试方案是在设计阶段，而后面还有实现阶段以及执行阶段，因此需要针对这些活动来选取系统测试策略。</a:t>
            </a:r>
            <a:endParaRPr lang="en-US" altLang="zh-CN" sz="32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buNone/>
            </a:pPr>
            <a:r>
              <a:rPr lang="en-US" altLang="zh-CN" sz="32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32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</a:t>
            </a:r>
            <a:r>
              <a:rPr lang="zh-CN" altLang="en-US" sz="32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统实现阶段的主要工作是设计系统测试用例，而系统执行阶段的主要工作是搭建测试环境和执行系统测试用例。</a:t>
            </a:r>
            <a:endParaRPr lang="zh-CN" altLang="en-US" sz="32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zh-CN" altLang="en-US" sz="1900" noProof="1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</a:t>
            </a:r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.4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测试策略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文本占位符 260098"/>
          <p:cNvSpPr>
            <a:spLocks noGrp="1"/>
          </p:cNvSpPr>
          <p:nvPr>
            <p:ph idx="1"/>
          </p:nvPr>
        </p:nvSpPr>
        <p:spPr>
          <a:xfrm>
            <a:off x="1889772" y="1808759"/>
            <a:ext cx="8174712" cy="3585362"/>
          </a:xfrm>
          <a:ln>
            <a:miter/>
          </a:ln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altLang="zh-CN" sz="4000" dirty="0" smtClean="0"/>
          </a:p>
          <a:p>
            <a:pPr>
              <a:buNone/>
            </a:pPr>
            <a:r>
              <a:rPr lang="zh-CN" altLang="en-US" sz="9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</a:t>
            </a:r>
            <a:r>
              <a:rPr lang="zh-CN" altLang="en-US" sz="9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试用例的选用：</a:t>
            </a:r>
            <a:endParaRPr lang="en-US" altLang="zh-CN" sz="96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514350" indent="-514350">
              <a:buNone/>
            </a:pPr>
            <a:r>
              <a:rPr lang="en-US" altLang="zh-CN" sz="9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9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针</a:t>
            </a:r>
            <a:r>
              <a:rPr lang="zh-CN" altLang="en-US" sz="9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对输入主要采用等价类边界值</a:t>
            </a:r>
            <a:endParaRPr lang="en-US" altLang="zh-CN" sz="96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514350" indent="-514350">
              <a:buNone/>
            </a:pPr>
            <a:r>
              <a:rPr lang="en-US" altLang="zh-CN" sz="9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9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</a:t>
            </a:r>
            <a:r>
              <a:rPr lang="zh-CN" altLang="en-US" sz="9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于一些输入的组合可以考虑正交法</a:t>
            </a:r>
            <a:endParaRPr lang="en-US" altLang="zh-CN" sz="96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514350" indent="-514350">
              <a:buNone/>
            </a:pPr>
            <a:r>
              <a:rPr lang="en-US" altLang="zh-CN" sz="9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9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涉</a:t>
            </a:r>
            <a:r>
              <a:rPr lang="zh-CN" altLang="en-US" sz="9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及到一些业务流程考虑流程分析</a:t>
            </a:r>
            <a:endParaRPr lang="en-US" altLang="zh-CN" sz="96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514350" indent="-514350">
              <a:buNone/>
            </a:pPr>
            <a:r>
              <a:rPr lang="en-US" altLang="zh-CN" sz="9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9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</a:t>
            </a:r>
            <a:r>
              <a:rPr lang="zh-CN" altLang="en-US" sz="9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果对输入的修改可以考虑用状态迁移</a:t>
            </a:r>
            <a:endParaRPr lang="en-US" altLang="zh-CN" sz="96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514350" indent="-514350">
              <a:buNone/>
            </a:pPr>
            <a:r>
              <a:rPr lang="en-US" altLang="zh-CN" sz="9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9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</a:t>
            </a:r>
            <a:r>
              <a:rPr lang="zh-CN" altLang="en-US" sz="9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于提到的处理过程可以考用判定表因果图</a:t>
            </a:r>
            <a:endParaRPr lang="en-US" altLang="zh-CN" sz="96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514350" indent="-514350">
              <a:buNone/>
            </a:pPr>
            <a:r>
              <a:rPr lang="en-US" altLang="zh-CN" sz="9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9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</a:t>
            </a:r>
            <a:r>
              <a:rPr lang="zh-CN" altLang="en-US" sz="96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后使用错误推测和异常处理对用例进行补充</a:t>
            </a:r>
            <a:endParaRPr lang="zh-CN" altLang="en-US" sz="96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</a:t>
            </a:r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.5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测试用例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文本占位符 260098"/>
          <p:cNvSpPr>
            <a:spLocks noGrp="1"/>
          </p:cNvSpPr>
          <p:nvPr>
            <p:ph idx="1"/>
          </p:nvPr>
        </p:nvSpPr>
        <p:spPr>
          <a:xfrm>
            <a:off x="1889772" y="1867482"/>
            <a:ext cx="8174712" cy="2553516"/>
          </a:xfrm>
          <a:ln>
            <a:miter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执</a:t>
            </a: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行测试用例主要涉及以下几点：</a:t>
            </a:r>
            <a:endParaRPr lang="en-US" altLang="zh-CN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测试执行的顺序；</a:t>
            </a:r>
            <a:endParaRPr lang="en-US" altLang="zh-CN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1428750" lvl="2" indent="-514350">
              <a:buFont typeface="+mj-ea"/>
              <a:buAutoNum type="circleNumDbPlain"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先执行功能测试，在执行性能</a:t>
            </a:r>
            <a:endParaRPr lang="en-US" altLang="zh-CN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1428750" lvl="2" indent="-514350">
              <a:buFont typeface="+mj-ea"/>
              <a:buAutoNum type="circleNumDbPlain"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按照用例的优先级来执行</a:t>
            </a:r>
            <a:endParaRPr lang="en-US" altLang="zh-CN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Bug</a:t>
            </a:r>
            <a:r>
              <a:rPr lang="zh-CN" altLang="en-US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的处理</a:t>
            </a:r>
            <a:endParaRPr lang="en-US" altLang="zh-CN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1428750" lvl="2" indent="-514350">
              <a:buNone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发现、提交、跟踪</a:t>
            </a:r>
            <a:endParaRPr lang="zh-CN" altLang="en-US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</a:t>
            </a:r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.6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测试用例如何执行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文本占位符 260098"/>
          <p:cNvSpPr>
            <a:spLocks noGrp="1"/>
          </p:cNvSpPr>
          <p:nvPr>
            <p:ph idx="1"/>
          </p:nvPr>
        </p:nvSpPr>
        <p:spPr>
          <a:xfrm>
            <a:off x="2374084" y="1808759"/>
            <a:ext cx="5712903" cy="3367248"/>
          </a:xfrm>
          <a:ln>
            <a:miter/>
          </a:ln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概</a:t>
            </a: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述</a:t>
            </a:r>
            <a:endParaRPr lang="en-US" altLang="zh-CN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测试对象</a:t>
            </a:r>
            <a:endParaRPr lang="en-US" altLang="zh-CN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应测试的特性</a:t>
            </a:r>
            <a:endParaRPr lang="en-US" altLang="zh-CN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不被测试的特性</a:t>
            </a:r>
            <a:endParaRPr lang="en-US" altLang="zh-CN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测试模型</a:t>
            </a:r>
            <a:endParaRPr lang="en-US" altLang="zh-CN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测试需求</a:t>
            </a:r>
            <a:endParaRPr lang="en-US" altLang="zh-CN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测试设计</a:t>
            </a:r>
            <a:endParaRPr lang="zh-CN" altLang="en-US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</a:t>
            </a:r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.7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测试方案写作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1.1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什么是测试需求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0306" y="1618365"/>
            <a:ext cx="725609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测</a:t>
            </a: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试需求主要解决“测什么”的问题 ，即指明被测对象中什么需要测试</a:t>
            </a: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Arial" panose="020B0604020202020204" pitchFamily="34" charset="0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测试需求通常是以软件开发需求为基础进行分析，通过对开发需求的细化和分解，形成可测试的内容。</a:t>
            </a:r>
            <a:endParaRPr lang="en-US" altLang="zh-CN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测试需求应全部覆盖已定义的业务流程，以及功能和非功能方面的需求。</a:t>
            </a:r>
            <a:endParaRPr lang="en-US" altLang="zh-CN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测试需求不涉及具体的测试数据，测试数据设计是测试设计环节应解决的内容</a:t>
            </a:r>
            <a:r>
              <a:rPr lang="zh-CN" altLang="en-US" sz="2400" dirty="0" smtClean="0">
                <a:solidFill>
                  <a:srgbClr val="00B050"/>
                </a:solidFill>
              </a:rPr>
              <a:t>；</a:t>
            </a:r>
            <a:endParaRPr lang="zh-CN" altLang="en-US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1.2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测试需求评审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23750" y="1618365"/>
            <a:ext cx="75081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完整性审查：应保证测试需求能充分覆盖软件需求的各种特征，重点关注功能要求、数据定义、接口定义、性能要求、安全性要求、可靠性要求、系统约束等方面，同时还应关注是否覆盖开发人员遗漏的、系统隐含的需求；</a:t>
            </a:r>
            <a:endParaRPr lang="en-US" altLang="zh-CN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514350" indent="-457200">
              <a:buFont typeface="+mj-lt"/>
              <a:buAutoNum type="arabicPeriod"/>
            </a:pPr>
            <a:endParaRPr lang="en-US" altLang="zh-CN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51435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准确性审查：应保证所描述的内容能够得到相关各方的一致理解，各项测试需求之间没有矛盾和冲突，各项测试需求在详尽程度上保持一致，每一项测试需求都可以作为测试用例设计的依据。 </a:t>
            </a:r>
            <a:endParaRPr lang="zh-CN" altLang="en-US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1.3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测试需求分类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643847" y="2053795"/>
            <a:ext cx="4761865" cy="28854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12691" y="2004970"/>
            <a:ext cx="43371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测试需求按适用范围分为公共测试需求和项目测试需求</a:t>
            </a:r>
            <a:r>
              <a:rPr lang="en-US" altLang="zh-CN" sz="20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  <a:endParaRPr lang="en-US" altLang="zh-CN" sz="20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20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 sz="20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公共测试需求：同类型系统共同需要的、通用的需求，列为公共测试需求。如OA办公系统通用的发文基本信息页面。</a:t>
            </a:r>
            <a:endParaRPr lang="zh-CN" altLang="en-US" sz="20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0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 sz="20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项目测试需求：是根据不同的项目，编制出的针对项目特点的测试需求。</a:t>
            </a:r>
            <a:endParaRPr lang="zh-CN" altLang="en-US" sz="20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1.3.1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测试需求分类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12690" y="1912691"/>
            <a:ext cx="834704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按需求类别分为</a:t>
            </a:r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32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显性测试需求：即可直接获取的需求，如项目组提供的各类需求文档、会议纪要、用户手册以及项目组主动告知的一些需求等</a:t>
            </a:r>
            <a:endParaRPr lang="zh-CN" altLang="en-US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隐性测试需求：即无法直接获取的需求，需要测试人员在编写时运用自身的知识、经验、询问或直接运行系统推敲出来的隐含的需求。如程序运行中一些必要的条件限制，但这些需求无法直接获知，只能通过运行程序逻辑推敲出来；</a:t>
            </a:r>
            <a:endParaRPr lang="zh-CN" altLang="en-US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   再如某系统的行业标准、规范中隐含的需求等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1.3.2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测试需求分类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16030" y="1468074"/>
            <a:ext cx="834704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项目测试需求分为</a:t>
            </a:r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32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功能测试需求：是将系统中显性、不通用的页面、功能，按模块顺序整理转化为便于测试的一种需求。</a:t>
            </a:r>
            <a:endParaRPr lang="zh-CN" altLang="en-US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流程测试需求：流程测试需求是将系统业务流程中不同结点不同角色的特殊功能，整理形成直观的、便于测试的一种需求。</a:t>
            </a:r>
            <a:endParaRPr lang="zh-CN" altLang="en-US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通用测试需求：是指将系统中通用的功能操作、要求转化为便于测试的一种需求。如通用的功能按钮，页面、规定、名词术语等</a:t>
            </a:r>
            <a:endParaRPr lang="zh-CN" altLang="en-US" sz="24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 sz="2400" dirty="0" smtClean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非功能测试需求：将软件中除明确的功能需求以外的要求，定义为非功能测试需求。如兼容性、观感（界面）需求、易用性、性能要求、可维护性要求等</a:t>
            </a:r>
            <a:endParaRPr lang="zh-CN" altLang="en-US" sz="2400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示例：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24377" y="939566"/>
            <a:ext cx="5781675" cy="5407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160010"/>
</p:tagLst>
</file>

<file path=ppt/tags/tag10.xml><?xml version="1.0" encoding="utf-8"?>
<p:tagLst xmlns:p="http://schemas.openxmlformats.org/presentationml/2006/main">
  <p:tag name="KSO_WM_TEMPLATE_CATEGORY" val="custom"/>
  <p:tag name="KSO_WM_TEMPLATE_INDEX" val="160010"/>
</p:tagLst>
</file>

<file path=ppt/tags/tag11.xml><?xml version="1.0" encoding="utf-8"?>
<p:tagLst xmlns:p="http://schemas.openxmlformats.org/presentationml/2006/main">
  <p:tag name="KSO_WM_TEMPLATE_CATEGORY" val="custom"/>
  <p:tag name="KSO_WM_TEMPLATE_INDEX" val="160010"/>
</p:tagLst>
</file>

<file path=ppt/tags/tag12.xml><?xml version="1.0" encoding="utf-8"?>
<p:tagLst xmlns:p="http://schemas.openxmlformats.org/presentationml/2006/main">
  <p:tag name="KSO_WM_TEMPLATE_CATEGORY" val="custom"/>
  <p:tag name="KSO_WM_TEMPLATE_INDEX" val="160010"/>
</p:tagLst>
</file>

<file path=ppt/tags/tag13.xml><?xml version="1.0" encoding="utf-8"?>
<p:tagLst xmlns:p="http://schemas.openxmlformats.org/presentationml/2006/main">
  <p:tag name="KSO_WM_TEMPLATE_CATEGORY" val="custom"/>
  <p:tag name="KSO_WM_TEMPLATE_INDEX" val="160010"/>
</p:tagLst>
</file>

<file path=ppt/tags/tag14.xml><?xml version="1.0" encoding="utf-8"?>
<p:tagLst xmlns:p="http://schemas.openxmlformats.org/presentationml/2006/main">
  <p:tag name="KSO_WM_TEMPLATE_CATEGORY" val="custom"/>
  <p:tag name="KSO_WM_TEMPLATE_INDEX" val="160010"/>
</p:tagLst>
</file>

<file path=ppt/tags/tag15.xml><?xml version="1.0" encoding="utf-8"?>
<p:tagLst xmlns:p="http://schemas.openxmlformats.org/presentationml/2006/main">
  <p:tag name="KSO_WM_TEMPLATE_CATEGORY" val="custom"/>
  <p:tag name="KSO_WM_TEMPLATE_INDEX" val="160010"/>
</p:tagLst>
</file>

<file path=ppt/tags/tag16.xml><?xml version="1.0" encoding="utf-8"?>
<p:tagLst xmlns:p="http://schemas.openxmlformats.org/presentationml/2006/main">
  <p:tag name="KSO_WM_TEMPLATE_CATEGORY" val="custom"/>
  <p:tag name="KSO_WM_TEMPLATE_INDEX" val="160010"/>
</p:tagLst>
</file>

<file path=ppt/tags/tag17.xml><?xml version="1.0" encoding="utf-8"?>
<p:tagLst xmlns:p="http://schemas.openxmlformats.org/presentationml/2006/main">
  <p:tag name="KSO_WM_TEMPLATE_CATEGORY" val="custom"/>
  <p:tag name="KSO_WM_TEMPLATE_INDEX" val="160010"/>
</p:tagLst>
</file>

<file path=ppt/tags/tag18.xml><?xml version="1.0" encoding="utf-8"?>
<p:tagLst xmlns:p="http://schemas.openxmlformats.org/presentationml/2006/main">
  <p:tag name="KSO_WM_TEMPLATE_CATEGORY" val="custom"/>
  <p:tag name="KSO_WM_TEMPLATE_INDEX" val="160010"/>
</p:tagLst>
</file>

<file path=ppt/tags/tag19.xml><?xml version="1.0" encoding="utf-8"?>
<p:tagLst xmlns:p="http://schemas.openxmlformats.org/presentationml/2006/main">
  <p:tag name="KSO_WM_TEMPLATE_CATEGORY" val="custom"/>
  <p:tag name="KSO_WM_TEMPLATE_INDEX" val="160010"/>
</p:tagLst>
</file>

<file path=ppt/tags/tag2.xml><?xml version="1.0" encoding="utf-8"?>
<p:tagLst xmlns:p="http://schemas.openxmlformats.org/presentationml/2006/main">
  <p:tag name="KSO_WM_TEMPLATE_CATEGORY" val="custom"/>
  <p:tag name="KSO_WM_TEMPLATE_INDEX" val="160010"/>
</p:tagLst>
</file>

<file path=ppt/tags/tag20.xml><?xml version="1.0" encoding="utf-8"?>
<p:tagLst xmlns:p="http://schemas.openxmlformats.org/presentationml/2006/main">
  <p:tag name="KSO_WM_TEMPLATE_CATEGORY" val="custom"/>
  <p:tag name="KSO_WM_TEMPLATE_INDEX" val="160010"/>
</p:tagLst>
</file>

<file path=ppt/tags/tag21.xml><?xml version="1.0" encoding="utf-8"?>
<p:tagLst xmlns:p="http://schemas.openxmlformats.org/presentationml/2006/main">
  <p:tag name="KSO_WM_TEMPLATE_CATEGORY" val="custom"/>
  <p:tag name="KSO_WM_TEMPLATE_INDEX" val="160010"/>
</p:tagLst>
</file>

<file path=ppt/tags/tag22.xml><?xml version="1.0" encoding="utf-8"?>
<p:tagLst xmlns:p="http://schemas.openxmlformats.org/presentationml/2006/main">
  <p:tag name="KSO_WM_TEMPLATE_CATEGORY" val="custom"/>
  <p:tag name="KSO_WM_TEMPLATE_INDEX" val="160010"/>
</p:tagLst>
</file>

<file path=ppt/tags/tag23.xml><?xml version="1.0" encoding="utf-8"?>
<p:tagLst xmlns:p="http://schemas.openxmlformats.org/presentationml/2006/main">
  <p:tag name="KSO_WM_TEMPLATE_CATEGORY" val="custom"/>
  <p:tag name="KSO_WM_TEMPLATE_INDEX" val="160010"/>
</p:tagLst>
</file>

<file path=ppt/tags/tag24.xml><?xml version="1.0" encoding="utf-8"?>
<p:tagLst xmlns:p="http://schemas.openxmlformats.org/presentationml/2006/main">
  <p:tag name="KSO_WM_TEMPLATE_CATEGORY" val="custom"/>
  <p:tag name="KSO_WM_TEMPLATE_INDEX" val="160010"/>
</p:tagLst>
</file>

<file path=ppt/tags/tag25.xml><?xml version="1.0" encoding="utf-8"?>
<p:tagLst xmlns:p="http://schemas.openxmlformats.org/presentationml/2006/main">
  <p:tag name="KSO_WM_TEMPLATE_CATEGORY" val="custom"/>
  <p:tag name="KSO_WM_TEMPLATE_INDEX" val="160010"/>
</p:tagLst>
</file>

<file path=ppt/tags/tag26.xml><?xml version="1.0" encoding="utf-8"?>
<p:tagLst xmlns:p="http://schemas.openxmlformats.org/presentationml/2006/main">
  <p:tag name="KSO_WM_TEMPLATE_CATEGORY" val="custom"/>
  <p:tag name="KSO_WM_TEMPLATE_INDEX" val="160010"/>
</p:tagLst>
</file>

<file path=ppt/tags/tag27.xml><?xml version="1.0" encoding="utf-8"?>
<p:tagLst xmlns:p="http://schemas.openxmlformats.org/presentationml/2006/main">
  <p:tag name="KSO_WM_TEMPLATE_CATEGORY" val="custom"/>
  <p:tag name="KSO_WM_TEMPLATE_INDEX" val="160010"/>
</p:tagLst>
</file>

<file path=ppt/tags/tag28.xml><?xml version="1.0" encoding="utf-8"?>
<p:tagLst xmlns:p="http://schemas.openxmlformats.org/presentationml/2006/main">
  <p:tag name="KSO_WM_TEMPLATE_CATEGORY" val="custom"/>
  <p:tag name="KSO_WM_TEMPLATE_INDEX" val="160010"/>
</p:tagLst>
</file>

<file path=ppt/tags/tag29.xml><?xml version="1.0" encoding="utf-8"?>
<p:tagLst xmlns:p="http://schemas.openxmlformats.org/presentationml/2006/main">
  <p:tag name="KSO_WM_TEMPLATE_CATEGORY" val="custom"/>
  <p:tag name="KSO_WM_TEMPLATE_INDEX" val="160010"/>
</p:tagLst>
</file>

<file path=ppt/tags/tag3.xml><?xml version="1.0" encoding="utf-8"?>
<p:tagLst xmlns:p="http://schemas.openxmlformats.org/presentationml/2006/main">
  <p:tag name="KSO_WM_TEMPLATE_CATEGORY" val="custom"/>
  <p:tag name="KSO_WM_TEMPLATE_INDEX" val="160010"/>
</p:tagLst>
</file>

<file path=ppt/tags/tag30.xml><?xml version="1.0" encoding="utf-8"?>
<p:tagLst xmlns:p="http://schemas.openxmlformats.org/presentationml/2006/main">
  <p:tag name="KSO_WM_TEMPLATE_CATEGORY" val="custom"/>
  <p:tag name="KSO_WM_TEMPLATE_INDEX" val="160010"/>
</p:tagLst>
</file>

<file path=ppt/tags/tag31.xml><?xml version="1.0" encoding="utf-8"?>
<p:tagLst xmlns:p="http://schemas.openxmlformats.org/presentationml/2006/main">
  <p:tag name="KSO_WM_TEMPLATE_CATEGORY" val="custom"/>
  <p:tag name="KSO_WM_TEMPLATE_INDEX" val="160010"/>
</p:tagLst>
</file>

<file path=ppt/tags/tag4.xml><?xml version="1.0" encoding="utf-8"?>
<p:tagLst xmlns:p="http://schemas.openxmlformats.org/presentationml/2006/main">
  <p:tag name="KSO_WM_TEMPLATE_CATEGORY" val="custom"/>
  <p:tag name="KSO_WM_TEMPLATE_INDEX" val="160010"/>
</p:tagLst>
</file>

<file path=ppt/tags/tag5.xml><?xml version="1.0" encoding="utf-8"?>
<p:tagLst xmlns:p="http://schemas.openxmlformats.org/presentationml/2006/main">
  <p:tag name="KSO_WM_TEMPLATE_CATEGORY" val="custom"/>
  <p:tag name="KSO_WM_TEMPLATE_INDEX" val="160010"/>
</p:tagLst>
</file>

<file path=ppt/tags/tag6.xml><?xml version="1.0" encoding="utf-8"?>
<p:tagLst xmlns:p="http://schemas.openxmlformats.org/presentationml/2006/main">
  <p:tag name="KSO_WM_TEMPLATE_CATEGORY" val="custom"/>
  <p:tag name="KSO_WM_TEMPLATE_INDEX" val="160010"/>
</p:tagLst>
</file>

<file path=ppt/tags/tag7.xml><?xml version="1.0" encoding="utf-8"?>
<p:tagLst xmlns:p="http://schemas.openxmlformats.org/presentationml/2006/main">
  <p:tag name="KSO_WM_TEMPLATE_CATEGORY" val="custom"/>
  <p:tag name="KSO_WM_TEMPLATE_INDEX" val="160010"/>
</p:tagLst>
</file>

<file path=ppt/tags/tag8.xml><?xml version="1.0" encoding="utf-8"?>
<p:tagLst xmlns:p="http://schemas.openxmlformats.org/presentationml/2006/main">
  <p:tag name="KSO_WM_TEMPLATE_CATEGORY" val="custom"/>
  <p:tag name="KSO_WM_TEMPLATE_INDEX" val="160010"/>
</p:tagLst>
</file>

<file path=ppt/tags/tag9.xml><?xml version="1.0" encoding="utf-8"?>
<p:tagLst xmlns:p="http://schemas.openxmlformats.org/presentationml/2006/main">
  <p:tag name="KSO_WM_TEMPLATE_CATEGORY" val="custom"/>
  <p:tag name="KSO_WM_TEMPLATE_INDEX" val="160010"/>
</p:tagLst>
</file>

<file path=ppt/theme/theme1.xml><?xml version="1.0" encoding="utf-8"?>
<a:theme xmlns:a="http://schemas.openxmlformats.org/drawingml/2006/main" name="林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4323</Words>
  <Application>WPS 演示</Application>
  <PresentationFormat>自定义</PresentationFormat>
  <Paragraphs>544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Arial</vt:lpstr>
      <vt:lpstr>宋体</vt:lpstr>
      <vt:lpstr>Wingdings</vt:lpstr>
      <vt:lpstr>黑体</vt:lpstr>
      <vt:lpstr>Arial Unicode MS</vt:lpstr>
      <vt:lpstr>华文细黑</vt:lpstr>
      <vt:lpstr>Wingdings</vt:lpstr>
      <vt:lpstr>微软雅黑</vt:lpstr>
      <vt:lpstr>Calibri</vt:lpstr>
      <vt:lpstr>Calibri Light</vt:lpstr>
      <vt:lpstr>林山</vt:lpstr>
      <vt:lpstr>测试策划</vt:lpstr>
      <vt:lpstr>PowerPoint 演示文稿</vt:lpstr>
      <vt:lpstr>PowerPoint 演示文稿</vt:lpstr>
      <vt:lpstr>1.1 什么是测试需求</vt:lpstr>
      <vt:lpstr>1.2 测试需求评审</vt:lpstr>
      <vt:lpstr>1.3 测试需求分类</vt:lpstr>
      <vt:lpstr>1.3.1 测试需求分类</vt:lpstr>
      <vt:lpstr>1.3.2 测试需求分类</vt:lpstr>
      <vt:lpstr>示例：</vt:lpstr>
      <vt:lpstr>示例：</vt:lpstr>
      <vt:lpstr>PowerPoint 演示文稿</vt:lpstr>
      <vt:lpstr>2.1 测试计划</vt:lpstr>
      <vt:lpstr>2.2 测试计划的内容</vt:lpstr>
      <vt:lpstr>2.3 测试计划的设计与实现</vt:lpstr>
      <vt:lpstr>2.4 确定测试策略</vt:lpstr>
      <vt:lpstr>2.5.1 测试策略</vt:lpstr>
      <vt:lpstr>2.5.2 测试策略</vt:lpstr>
      <vt:lpstr>2.6 测试方法</vt:lpstr>
      <vt:lpstr>2.6.1 确定测试资源</vt:lpstr>
      <vt:lpstr>2.6.2 确定测试资源</vt:lpstr>
      <vt:lpstr>2.6.3 测试进度与跟踪</vt:lpstr>
      <vt:lpstr>2.6.4 时间表</vt:lpstr>
      <vt:lpstr>2.6.4 时间表</vt:lpstr>
      <vt:lpstr>2.7 测试优先级</vt:lpstr>
      <vt:lpstr>2.8 风险评估</vt:lpstr>
      <vt:lpstr>2.8.1 风险评估</vt:lpstr>
      <vt:lpstr>2.8.2 风险评估</vt:lpstr>
      <vt:lpstr>2.8.3 风险评估</vt:lpstr>
      <vt:lpstr>PowerPoint 演示文稿</vt:lpstr>
      <vt:lpstr>PowerPoint 演示文稿</vt:lpstr>
      <vt:lpstr>3.1 测试方案</vt:lpstr>
      <vt:lpstr>3.2 测试方案和测试计划的区别</vt:lpstr>
      <vt:lpstr>3.3 环境搭建</vt:lpstr>
      <vt:lpstr>3.4 测试策略</vt:lpstr>
      <vt:lpstr>3.5 测试用例</vt:lpstr>
      <vt:lpstr>3.6 测试用例如何执行</vt:lpstr>
      <vt:lpstr>3.7 测试方案写作</vt:lpstr>
    </vt:vector>
  </TitlesOfParts>
  <Company>a</Company>
  <LinksUpToDate>false</LinksUpToDate>
  <SharedDoc>false</SharedDoc>
  <HyperlinksChanged>false</HyperlinksChanged>
  <AppVersion>14.0000</AppVersion>
  <Manager>新研科技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新研科技</dc:title>
  <dc:creator>Administrator</dc:creator>
  <cp:lastModifiedBy>cookie</cp:lastModifiedBy>
  <cp:revision>183</cp:revision>
  <dcterms:created xsi:type="dcterms:W3CDTF">2018-02-01T07:53:00Z</dcterms:created>
  <dcterms:modified xsi:type="dcterms:W3CDTF">2019-07-13T01:04:54Z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