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31" r:id="rId3"/>
    <p:sldId id="507" r:id="rId4"/>
    <p:sldId id="273" r:id="rId5"/>
    <p:sldId id="445" r:id="rId6"/>
    <p:sldId id="274" r:id="rId7"/>
    <p:sldId id="276" r:id="rId8"/>
    <p:sldId id="278" r:id="rId9"/>
    <p:sldId id="282" r:id="rId11"/>
    <p:sldId id="283" r:id="rId12"/>
    <p:sldId id="284" r:id="rId13"/>
    <p:sldId id="285" r:id="rId14"/>
    <p:sldId id="286" r:id="rId15"/>
    <p:sldId id="287" r:id="rId16"/>
    <p:sldId id="288" r:id="rId17"/>
    <p:sldId id="457" r:id="rId18"/>
    <p:sldId id="300" r:id="rId19"/>
    <p:sldId id="456" r:id="rId20"/>
    <p:sldId id="302" r:id="rId21"/>
    <p:sldId id="460" r:id="rId22"/>
    <p:sldId id="461" r:id="rId23"/>
    <p:sldId id="595" r:id="rId24"/>
    <p:sldId id="594" r:id="rId25"/>
    <p:sldId id="306" r:id="rId26"/>
    <p:sldId id="448" r:id="rId27"/>
    <p:sldId id="449" r:id="rId28"/>
    <p:sldId id="451" r:id="rId29"/>
    <p:sldId id="452" r:id="rId30"/>
    <p:sldId id="453" r:id="rId31"/>
    <p:sldId id="454" r:id="rId32"/>
    <p:sldId id="455" r:id="rId33"/>
    <p:sldId id="625" r:id="rId34"/>
    <p:sldId id="626" r:id="rId35"/>
    <p:sldId id="627" r:id="rId36"/>
    <p:sldId id="628" r:id="rId37"/>
    <p:sldId id="465" r:id="rId38"/>
    <p:sldId id="615" r:id="rId39"/>
    <p:sldId id="614" r:id="rId40"/>
    <p:sldId id="467" r:id="rId41"/>
    <p:sldId id="547" r:id="rId42"/>
    <p:sldId id="508" r:id="rId43"/>
    <p:sldId id="446" r:id="rId44"/>
    <p:sldId id="418" r:id="rId45"/>
    <p:sldId id="423" r:id="rId46"/>
    <p:sldId id="506"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e" initials="xi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2" autoAdjust="0"/>
    <p:restoredTop sz="94660"/>
  </p:normalViewPr>
  <p:slideViewPr>
    <p:cSldViewPr>
      <p:cViewPr>
        <p:scale>
          <a:sx n="75" d="100"/>
          <a:sy n="75" d="100"/>
        </p:scale>
        <p:origin x="-1236" y="3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1521EC-0645-4919-A1BB-51BBA2836F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58DE7-DCED-46E8-8C89-4A6E7C1A81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pPr eaLnBrk="1" hangingPunct="1"/>
            <a:endParaRPr lang="zh-CN" altLang="en-US" smtClean="0">
              <a:latin typeface="Arial" panose="020B0604020202020204" pitchFamily="34" charset="0"/>
            </a:endParaRPr>
          </a:p>
        </p:txBody>
      </p:sp>
      <p:sp>
        <p:nvSpPr>
          <p:cNvPr id="98308" name="灯片编号占位符 3"/>
          <p:cNvSpPr>
            <a:spLocks noGrp="1"/>
          </p:cNvSpPr>
          <p:nvPr>
            <p:ph type="sldNum" sz="quarter" idx="5"/>
          </p:nvPr>
        </p:nvSpPr>
        <p:spPr>
          <a:noFill/>
        </p:spPr>
        <p:txBody>
          <a:bodyPr/>
          <a:lstStyle/>
          <a:p>
            <a:fld id="{90FB930E-F789-4722-A421-6E749BFA88B4}"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在测试一个软件的时候，在场景法中，测试流程是软件功能按照正确的事件流实现的一条正确流程，那么我们把这个成为该软件的基本流；而凡是出现故障或缺陷的过程，就用备选流加以标注，这样的话，备选流就可以是从基本流来的，或是由备选流中引出的。所以在进行图示的时候，就会发现每个事件流的颜色是不同的。</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基本流和备选流：如下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）；也可能起源于另一个备选流（如备选流</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），或者终止用例而不再重新加入到某个流（如备选流</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AD74B6-FE7B-4447-9B17-49569601E0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71438"/>
            <a:ext cx="6858016" cy="642918"/>
          </a:xfrm>
        </p:spPr>
        <p:txBody>
          <a:bodyPr>
            <a:noAutofit/>
          </a:bodyPr>
          <a:lstStyle>
            <a:lvl1pPr algn="l">
              <a:defRPr sz="4000">
                <a:latin typeface="+mj-ea"/>
                <a:ea typeface="+mj-ea"/>
              </a:defRPr>
            </a:lvl1pPr>
          </a:lstStyle>
          <a:p>
            <a:endParaRPr lang="zh-CN" altLang="en-US" dirty="0"/>
          </a:p>
        </p:txBody>
      </p:sp>
      <p:sp>
        <p:nvSpPr>
          <p:cNvPr id="3" name="内容占位符 2"/>
          <p:cNvSpPr>
            <a:spLocks noGrp="1"/>
          </p:cNvSpPr>
          <p:nvPr>
            <p:ph idx="1"/>
          </p:nvPr>
        </p:nvSpPr>
        <p:spPr>
          <a:xfrm>
            <a:off x="285720" y="928670"/>
            <a:ext cx="8572560" cy="5643602"/>
          </a:xfrm>
        </p:spPr>
        <p:txBody>
          <a:bodyPr/>
          <a:lstStyle>
            <a:lvl1pPr>
              <a:buFont typeface="Wingdings" panose="05000000000000000000" pitchFamily="2" charset="2"/>
              <a:buChar char="n"/>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userDrawn="1"/>
        </p:nvSpPr>
        <p:spPr>
          <a:xfrm>
            <a:off x="0" y="714356"/>
            <a:ext cx="9144000"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2" y="0"/>
            <a:ext cx="8229600" cy="642918"/>
          </a:xfrm>
        </p:spPr>
        <p:txBody>
          <a:bodyPr>
            <a:noAutofit/>
          </a:bodyPr>
          <a:lstStyle>
            <a:lvl1pPr algn="l">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userDrawn="1"/>
        </p:nvSpPr>
        <p:spPr>
          <a:xfrm>
            <a:off x="0" y="714356"/>
            <a:ext cx="9144000"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mtesting-logo.jpg"/>
          <p:cNvPicPr>
            <a:picLocks noChangeAspect="1"/>
          </p:cNvPicPr>
          <p:nvPr userDrawn="1"/>
        </p:nvPicPr>
        <p:blipFill>
          <a:blip r:embed="rId2" cstate="print"/>
          <a:stretch>
            <a:fillRect/>
          </a:stretch>
        </p:blipFill>
        <p:spPr>
          <a:xfrm>
            <a:off x="6572319" y="0"/>
            <a:ext cx="2571681" cy="7143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http://www.woodpecker.org.cn/share/doc/RationalUnifiedProcess.zh_cn/process/modguide/images/tstcs_1.gif" TargetMode="Externa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Document1.doc"/></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Document2.doc"/></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1473" y="2097938"/>
            <a:ext cx="8143932" cy="829945"/>
          </a:xfrm>
          <a:prstGeom prst="rect">
            <a:avLst/>
          </a:prstGeom>
          <a:noFill/>
        </p:spPr>
        <p:txBody>
          <a:bodyPr wrap="square" rtlCol="0">
            <a:spAutoFit/>
          </a:bodyPr>
          <a:lstStyle/>
          <a:p>
            <a:pPr algn="ctr"/>
            <a:r>
              <a:rPr lang="zh-CN" altLang="en-US" sz="4800" noProof="0" dirty="0" smtClean="0">
                <a:ln>
                  <a:noFill/>
                </a:ln>
                <a:effectLst/>
                <a:uLnTx/>
                <a:uFillTx/>
                <a:latin typeface="+mj-ea"/>
                <a:ea typeface="+mj-ea"/>
                <a:sym typeface="+mn-ea"/>
              </a:rPr>
              <a:t>黑盒用例设计技术</a:t>
            </a:r>
            <a:endParaRPr lang="zh-CN" altLang="en-US" sz="48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smtClean="0"/>
              <a:t>等价类划分实例</a:t>
            </a:r>
            <a:endParaRPr lang="zh-CN" altLang="en-US" dirty="0" smtClean="0"/>
          </a:p>
        </p:txBody>
      </p:sp>
      <p:sp>
        <p:nvSpPr>
          <p:cNvPr id="33795" name="Rectangle 3"/>
          <p:cNvSpPr>
            <a:spLocks noGrp="1" noChangeArrowheads="1"/>
          </p:cNvSpPr>
          <p:nvPr>
            <p:ph type="body" idx="1"/>
          </p:nvPr>
        </p:nvSpPr>
        <p:spPr/>
        <p:txBody>
          <a:bodyPr/>
          <a:lstStyle/>
          <a:p>
            <a:pPr lvl="1" eaLnBrk="1" hangingPunct="1">
              <a:lnSpc>
                <a:spcPct val="90000"/>
              </a:lnSpc>
              <a:buFont typeface="Wingdings" panose="05000000000000000000" pitchFamily="2" charset="2"/>
              <a:buNone/>
            </a:pPr>
            <a:r>
              <a:rPr lang="zh-CN" altLang="en-US" sz="2400" dirty="0" smtClean="0"/>
              <a:t>分析题目中给出和隐含的对输入条件的要求： </a:t>
            </a:r>
            <a:endParaRPr lang="zh-CN" altLang="en-US" sz="2400" dirty="0" smtClean="0"/>
          </a:p>
          <a:p>
            <a:pPr marL="1310005" lvl="2" indent="-400050" eaLnBrk="1" hangingPunct="1">
              <a:lnSpc>
                <a:spcPct val="90000"/>
              </a:lnSpc>
              <a:buFont typeface="Wingdings" panose="05000000000000000000" pitchFamily="2" charset="2"/>
              <a:buNone/>
            </a:pPr>
            <a:r>
              <a:rPr lang="zh-CN" altLang="en-US" sz="2000" dirty="0" smtClean="0"/>
              <a:t>（</a:t>
            </a:r>
            <a:r>
              <a:rPr lang="en-US" altLang="zh-CN" sz="2000" dirty="0" smtClean="0"/>
              <a:t>1</a:t>
            </a:r>
            <a:r>
              <a:rPr lang="zh-CN" altLang="en-US" sz="2000" dirty="0" smtClean="0"/>
              <a:t>）整数     （</a:t>
            </a:r>
            <a:r>
              <a:rPr lang="en-US" altLang="zh-CN" sz="2000" dirty="0" smtClean="0"/>
              <a:t>2</a:t>
            </a:r>
            <a:r>
              <a:rPr lang="zh-CN" altLang="en-US" sz="2000" dirty="0" smtClean="0"/>
              <a:t>）三个数     （</a:t>
            </a:r>
            <a:r>
              <a:rPr lang="en-US" altLang="zh-CN" sz="2000" dirty="0" smtClean="0"/>
              <a:t>3</a:t>
            </a:r>
            <a:r>
              <a:rPr lang="zh-CN" altLang="en-US" sz="2000" dirty="0" smtClean="0"/>
              <a:t>）非零数</a:t>
            </a:r>
            <a:endParaRPr lang="zh-CN" altLang="en-US" sz="2000" dirty="0" smtClean="0"/>
          </a:p>
          <a:p>
            <a:pPr marL="1310005" lvl="2" indent="-400050" eaLnBrk="1" hangingPunct="1">
              <a:lnSpc>
                <a:spcPct val="90000"/>
              </a:lnSpc>
              <a:buFont typeface="Wingdings" panose="05000000000000000000" pitchFamily="2" charset="2"/>
              <a:buNone/>
            </a:pPr>
            <a:r>
              <a:rPr lang="zh-CN" altLang="en-US" sz="2000" dirty="0" smtClean="0"/>
              <a:t>（</a:t>
            </a:r>
            <a:r>
              <a:rPr lang="en-US" altLang="zh-CN" sz="2000" dirty="0" smtClean="0"/>
              <a:t>4</a:t>
            </a:r>
            <a:r>
              <a:rPr lang="zh-CN" altLang="en-US" sz="2000" dirty="0" smtClean="0"/>
              <a:t>）正数     （</a:t>
            </a:r>
            <a:r>
              <a:rPr lang="en-US" altLang="zh-CN" sz="2000" dirty="0" smtClean="0"/>
              <a:t>5</a:t>
            </a:r>
            <a:r>
              <a:rPr lang="zh-CN" altLang="en-US" sz="2000" dirty="0" smtClean="0"/>
              <a:t>）两边之和大于第三边 </a:t>
            </a:r>
            <a:endParaRPr lang="zh-CN" altLang="en-US" sz="2000" dirty="0" smtClean="0"/>
          </a:p>
          <a:p>
            <a:pPr marL="1310005" lvl="2" indent="-400050" eaLnBrk="1" hangingPunct="1">
              <a:lnSpc>
                <a:spcPct val="90000"/>
              </a:lnSpc>
              <a:buFont typeface="Wingdings" panose="05000000000000000000" pitchFamily="2" charset="2"/>
              <a:buNone/>
            </a:pPr>
            <a:r>
              <a:rPr lang="zh-CN" altLang="en-US" sz="2000" dirty="0" smtClean="0"/>
              <a:t>（</a:t>
            </a:r>
            <a:r>
              <a:rPr lang="en-US" altLang="zh-CN" sz="2000" dirty="0" smtClean="0"/>
              <a:t>6</a:t>
            </a:r>
            <a:r>
              <a:rPr lang="zh-CN" altLang="en-US" sz="2000" dirty="0" smtClean="0"/>
              <a:t>）等腰     （</a:t>
            </a:r>
            <a:r>
              <a:rPr lang="en-US" altLang="zh-CN" sz="2000" dirty="0" smtClean="0"/>
              <a:t>7</a:t>
            </a:r>
            <a:r>
              <a:rPr lang="zh-CN" altLang="en-US" sz="2000" dirty="0" smtClean="0"/>
              <a:t>）等边 </a:t>
            </a:r>
            <a:endParaRPr lang="en-US" altLang="zh-CN" sz="2000" dirty="0" smtClean="0"/>
          </a:p>
          <a:p>
            <a:pPr marL="1310005" lvl="2" indent="-400050" eaLnBrk="1" hangingPunct="1">
              <a:lnSpc>
                <a:spcPct val="90000"/>
              </a:lnSpc>
              <a:buFont typeface="Wingdings" panose="05000000000000000000" pitchFamily="2" charset="2"/>
              <a:buNone/>
            </a:pPr>
            <a:endParaRPr lang="zh-CN" altLang="en-US" sz="2000" dirty="0" smtClean="0"/>
          </a:p>
          <a:p>
            <a:pPr lvl="1" eaLnBrk="1" hangingPunct="1">
              <a:lnSpc>
                <a:spcPct val="90000"/>
              </a:lnSpc>
              <a:buFont typeface="Wingdings" panose="05000000000000000000" pitchFamily="2" charset="2"/>
              <a:buNone/>
            </a:pPr>
            <a:r>
              <a:rPr lang="zh-CN" altLang="en-US" sz="2400" dirty="0" smtClean="0"/>
              <a:t>如果 </a:t>
            </a:r>
            <a:r>
              <a:rPr lang="en-US" altLang="zh-CN" sz="2400" dirty="0" smtClean="0"/>
              <a:t>a </a:t>
            </a:r>
            <a:r>
              <a:rPr lang="zh-CN" altLang="en-US" sz="2400" dirty="0" smtClean="0"/>
              <a:t>、 </a:t>
            </a:r>
            <a:r>
              <a:rPr lang="en-US" altLang="zh-CN" sz="2400" dirty="0" smtClean="0"/>
              <a:t>b </a:t>
            </a:r>
            <a:r>
              <a:rPr lang="zh-CN" altLang="en-US" sz="2400" dirty="0" smtClean="0"/>
              <a:t>、 </a:t>
            </a:r>
            <a:r>
              <a:rPr lang="en-US" altLang="zh-CN" sz="2400" dirty="0" smtClean="0"/>
              <a:t>c </a:t>
            </a:r>
            <a:r>
              <a:rPr lang="zh-CN" altLang="en-US" sz="2400" dirty="0" smtClean="0"/>
              <a:t>满足条件（ </a:t>
            </a:r>
            <a:r>
              <a:rPr lang="en-US" altLang="zh-CN" sz="2400" dirty="0" smtClean="0"/>
              <a:t>1 </a:t>
            </a:r>
            <a:r>
              <a:rPr lang="zh-CN" altLang="en-US" sz="2400" dirty="0" smtClean="0"/>
              <a:t>） </a:t>
            </a:r>
            <a:r>
              <a:rPr lang="en-US" altLang="zh-CN" sz="2400" dirty="0" smtClean="0"/>
              <a:t>~ </a:t>
            </a:r>
            <a:r>
              <a:rPr lang="zh-CN" altLang="en-US" sz="2400" dirty="0" smtClean="0"/>
              <a:t>（ </a:t>
            </a:r>
            <a:r>
              <a:rPr lang="en-US" altLang="zh-CN" sz="2400" dirty="0" smtClean="0"/>
              <a:t>4 </a:t>
            </a:r>
            <a:r>
              <a:rPr lang="zh-CN" altLang="en-US" sz="2400" dirty="0" smtClean="0"/>
              <a:t>），则输出下列四种情况之一：</a:t>
            </a:r>
            <a:endParaRPr lang="zh-CN" altLang="en-US" sz="2400" dirty="0" smtClean="0"/>
          </a:p>
          <a:p>
            <a:pPr marL="1310005" lvl="2" indent="-400050" eaLnBrk="1" hangingPunct="1">
              <a:lnSpc>
                <a:spcPct val="90000"/>
              </a:lnSpc>
              <a:buFont typeface="Wingdings" panose="05000000000000000000" pitchFamily="2" charset="2"/>
              <a:buAutoNum type="arabicPeriod"/>
            </a:pPr>
            <a:r>
              <a:rPr lang="zh-CN" altLang="en-US" sz="2000" dirty="0" smtClean="0"/>
              <a:t>如果不满足条件（</a:t>
            </a:r>
            <a:r>
              <a:rPr lang="en-US" altLang="zh-CN" sz="2000" dirty="0" smtClean="0"/>
              <a:t>5</a:t>
            </a:r>
            <a:r>
              <a:rPr lang="zh-CN" altLang="en-US" sz="2000" dirty="0" smtClean="0"/>
              <a:t>），则程序输出为 </a:t>
            </a:r>
            <a:r>
              <a:rPr lang="zh-CN" altLang="en-US" sz="2000" dirty="0" smtClean="0">
                <a:latin typeface="Arial" panose="020B0604020202020204" pitchFamily="34" charset="0"/>
              </a:rPr>
              <a:t>“</a:t>
            </a:r>
            <a:r>
              <a:rPr lang="zh-CN" altLang="en-US" sz="2000" dirty="0" smtClean="0"/>
              <a:t> 非三角形 </a:t>
            </a:r>
            <a:r>
              <a:rPr lang="zh-CN" altLang="en-US" sz="2000" dirty="0" smtClean="0">
                <a:latin typeface="Arial" panose="020B0604020202020204" pitchFamily="34" charset="0"/>
              </a:rPr>
              <a:t>”</a:t>
            </a:r>
            <a:r>
              <a:rPr lang="zh-CN" altLang="en-US" sz="2000" dirty="0" smtClean="0"/>
              <a:t> 。</a:t>
            </a:r>
            <a:endParaRPr lang="zh-CN" altLang="en-US" sz="2000" dirty="0" smtClean="0"/>
          </a:p>
          <a:p>
            <a:pPr marL="1310005" lvl="2" indent="-400050" eaLnBrk="1" hangingPunct="1">
              <a:lnSpc>
                <a:spcPct val="90000"/>
              </a:lnSpc>
              <a:buFont typeface="Wingdings" panose="05000000000000000000" pitchFamily="2" charset="2"/>
              <a:buAutoNum type="arabicPeriod"/>
            </a:pPr>
            <a:r>
              <a:rPr lang="zh-CN" altLang="en-US" sz="2000" dirty="0" smtClean="0"/>
              <a:t>如果三条边相等即满足条件（</a:t>
            </a:r>
            <a:r>
              <a:rPr lang="en-US" altLang="zh-CN" sz="2000" dirty="0" smtClean="0"/>
              <a:t>7</a:t>
            </a:r>
            <a:r>
              <a:rPr lang="zh-CN" altLang="en-US" sz="2000" dirty="0" smtClean="0"/>
              <a:t>），则程序输出为 </a:t>
            </a:r>
            <a:r>
              <a:rPr lang="zh-CN" altLang="en-US" sz="2000" dirty="0" smtClean="0">
                <a:latin typeface="Arial" panose="020B0604020202020204" pitchFamily="34" charset="0"/>
              </a:rPr>
              <a:t>“</a:t>
            </a:r>
            <a:r>
              <a:rPr lang="zh-CN" altLang="en-US" sz="2000" dirty="0" smtClean="0"/>
              <a:t> 等边三角形 </a:t>
            </a:r>
            <a:r>
              <a:rPr lang="zh-CN" altLang="en-US" sz="2000" dirty="0" smtClean="0">
                <a:latin typeface="Arial" panose="020B0604020202020204" pitchFamily="34" charset="0"/>
              </a:rPr>
              <a:t>”</a:t>
            </a:r>
            <a:r>
              <a:rPr lang="zh-CN" altLang="en-US" sz="2000" dirty="0" smtClean="0"/>
              <a:t> 。</a:t>
            </a:r>
            <a:endParaRPr lang="zh-CN" altLang="en-US" sz="2000" dirty="0" smtClean="0"/>
          </a:p>
          <a:p>
            <a:pPr marL="1310005" lvl="2" indent="-400050" eaLnBrk="1" hangingPunct="1">
              <a:lnSpc>
                <a:spcPct val="90000"/>
              </a:lnSpc>
              <a:buFont typeface="Wingdings" panose="05000000000000000000" pitchFamily="2" charset="2"/>
              <a:buAutoNum type="arabicPeriod"/>
            </a:pPr>
            <a:r>
              <a:rPr lang="zh-CN" altLang="en-US" sz="2000" dirty="0" smtClean="0"/>
              <a:t>如果只有两条边相等、即满足条件（</a:t>
            </a:r>
            <a:r>
              <a:rPr lang="en-US" altLang="zh-CN" sz="2000" dirty="0" smtClean="0"/>
              <a:t>6</a:t>
            </a:r>
            <a:r>
              <a:rPr lang="zh-CN" altLang="en-US" sz="2000" dirty="0" smtClean="0"/>
              <a:t>），则程序输出为 </a:t>
            </a:r>
            <a:r>
              <a:rPr lang="zh-CN" altLang="en-US" sz="2000" dirty="0" smtClean="0">
                <a:latin typeface="Arial" panose="020B0604020202020204" pitchFamily="34" charset="0"/>
              </a:rPr>
              <a:t>“</a:t>
            </a:r>
            <a:r>
              <a:rPr lang="zh-CN" altLang="en-US" sz="2000" dirty="0" smtClean="0"/>
              <a:t> 等腰三角形 </a:t>
            </a:r>
            <a:r>
              <a:rPr lang="zh-CN" altLang="en-US" sz="2000" dirty="0" smtClean="0">
                <a:latin typeface="Arial" panose="020B0604020202020204" pitchFamily="34" charset="0"/>
              </a:rPr>
              <a:t>”</a:t>
            </a:r>
            <a:r>
              <a:rPr lang="zh-CN" altLang="en-US" sz="2000" dirty="0" smtClean="0"/>
              <a:t> 。</a:t>
            </a:r>
            <a:endParaRPr lang="zh-CN" altLang="en-US" sz="2000" dirty="0" smtClean="0"/>
          </a:p>
          <a:p>
            <a:pPr marL="1310005" lvl="2" indent="-400050" eaLnBrk="1" hangingPunct="1">
              <a:lnSpc>
                <a:spcPct val="90000"/>
              </a:lnSpc>
              <a:buFont typeface="Wingdings" panose="05000000000000000000" pitchFamily="2" charset="2"/>
              <a:buAutoNum type="arabicPeriod"/>
            </a:pPr>
            <a:r>
              <a:rPr lang="zh-CN" altLang="en-US" sz="2000" dirty="0" smtClean="0"/>
              <a:t>如果三条边都不相等，则程序输出为 </a:t>
            </a:r>
            <a:r>
              <a:rPr lang="zh-CN" altLang="en-US" sz="2000" dirty="0" smtClean="0">
                <a:latin typeface="Arial" panose="020B0604020202020204" pitchFamily="34" charset="0"/>
              </a:rPr>
              <a:t>“</a:t>
            </a:r>
            <a:r>
              <a:rPr lang="zh-CN" altLang="en-US" sz="2000" dirty="0" smtClean="0"/>
              <a:t> 一般三角形 </a:t>
            </a:r>
            <a:r>
              <a:rPr lang="zh-CN" altLang="en-US" sz="2000" dirty="0" smtClean="0">
                <a:latin typeface="Arial" panose="020B0604020202020204" pitchFamily="34" charset="0"/>
              </a:rPr>
              <a:t>”</a:t>
            </a:r>
            <a:r>
              <a:rPr lang="zh-CN" altLang="en-US" sz="2000" dirty="0" smtClean="0"/>
              <a:t> 。 </a:t>
            </a:r>
            <a:endParaRPr lang="zh-CN" alt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500034" y="785794"/>
            <a:ext cx="3460746" cy="461665"/>
          </a:xfrm>
          <a:prstGeom prst="rect">
            <a:avLst/>
          </a:prstGeom>
          <a:noFill/>
          <a:ln w="9525">
            <a:noFill/>
            <a:miter lim="800000"/>
          </a:ln>
        </p:spPr>
        <p:txBody>
          <a:bodyPr wrap="square" anchor="ctr">
            <a:spAutoFit/>
          </a:bodyPr>
          <a:lstStyle/>
          <a:p>
            <a:r>
              <a:rPr lang="zh-CN" altLang="en-US" sz="2400" dirty="0"/>
              <a:t>列出等价类表并编号 </a:t>
            </a:r>
            <a:endParaRPr lang="zh-CN" altLang="en-US" sz="2400" dirty="0"/>
          </a:p>
        </p:txBody>
      </p:sp>
      <p:pic>
        <p:nvPicPr>
          <p:cNvPr id="34819" name="Picture 8"/>
          <p:cNvPicPr>
            <a:picLocks noChangeAspect="1" noChangeArrowheads="1"/>
          </p:cNvPicPr>
          <p:nvPr/>
        </p:nvPicPr>
        <p:blipFill>
          <a:blip r:embed="rId1" cstate="print"/>
          <a:srcRect/>
          <a:stretch>
            <a:fillRect/>
          </a:stretch>
        </p:blipFill>
        <p:spPr bwMode="auto">
          <a:xfrm>
            <a:off x="500034" y="1330334"/>
            <a:ext cx="7429552" cy="5456252"/>
          </a:xfrm>
          <a:prstGeom prst="rect">
            <a:avLst/>
          </a:prstGeom>
          <a:noFill/>
          <a:ln w="9525">
            <a:noFill/>
            <a:miter lim="800000"/>
            <a:headEnd/>
            <a:tailEnd/>
          </a:ln>
        </p:spPr>
      </p:pic>
      <p:sp>
        <p:nvSpPr>
          <p:cNvPr id="4" name="Rectangle 2"/>
          <p:cNvSpPr>
            <a:spLocks noGrp="1" noChangeArrowheads="1"/>
          </p:cNvSpPr>
          <p:nvPr>
            <p:ph type="title"/>
          </p:nvPr>
        </p:nvSpPr>
        <p:spPr>
          <a:xfrm>
            <a:off x="-32" y="71438"/>
            <a:ext cx="6858016" cy="642918"/>
          </a:xfrm>
        </p:spPr>
        <p:txBody>
          <a:bodyPr/>
          <a:lstStyle/>
          <a:p>
            <a:r>
              <a:rPr lang="zh-CN" altLang="en-US" dirty="0" smtClean="0"/>
              <a:t>等价类划分实例</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等价类划分实例</a:t>
            </a:r>
            <a:endParaRPr lang="zh-CN" altLang="en-US" dirty="0" smtClean="0"/>
          </a:p>
        </p:txBody>
      </p:sp>
      <p:sp>
        <p:nvSpPr>
          <p:cNvPr id="35843" name="Rectangle 3"/>
          <p:cNvSpPr>
            <a:spLocks noGrp="1" noChangeArrowheads="1"/>
          </p:cNvSpPr>
          <p:nvPr>
            <p:ph type="body" idx="1"/>
          </p:nvPr>
        </p:nvSpPr>
        <p:spPr>
          <a:xfrm>
            <a:off x="500034" y="1000108"/>
            <a:ext cx="8001000" cy="668338"/>
          </a:xfrm>
        </p:spPr>
        <p:txBody>
          <a:bodyPr>
            <a:normAutofit/>
          </a:bodyPr>
          <a:lstStyle/>
          <a:p>
            <a:pPr>
              <a:buNone/>
            </a:pPr>
            <a:r>
              <a:rPr lang="zh-CN" altLang="en-US" sz="2400" dirty="0" smtClean="0"/>
              <a:t>列出等价类表并编号 （续上表）</a:t>
            </a:r>
            <a:endParaRPr lang="zh-CN" altLang="en-US" sz="2400" dirty="0" smtClean="0"/>
          </a:p>
        </p:txBody>
      </p:sp>
      <p:pic>
        <p:nvPicPr>
          <p:cNvPr id="81921" name="Picture 1"/>
          <p:cNvPicPr>
            <a:picLocks noChangeAspect="1" noChangeArrowheads="1"/>
          </p:cNvPicPr>
          <p:nvPr/>
        </p:nvPicPr>
        <p:blipFill>
          <a:blip r:embed="rId1" cstate="print"/>
          <a:srcRect/>
          <a:stretch>
            <a:fillRect/>
          </a:stretch>
        </p:blipFill>
        <p:spPr bwMode="auto">
          <a:xfrm>
            <a:off x="571473" y="1500174"/>
            <a:ext cx="7286676" cy="3714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等价类划分实例</a:t>
            </a:r>
            <a:endParaRPr lang="zh-CN" altLang="en-US" dirty="0" smtClean="0"/>
          </a:p>
        </p:txBody>
      </p:sp>
      <p:sp>
        <p:nvSpPr>
          <p:cNvPr id="36867" name="Rectangle 3"/>
          <p:cNvSpPr>
            <a:spLocks noGrp="1" noChangeArrowheads="1"/>
          </p:cNvSpPr>
          <p:nvPr>
            <p:ph type="body" idx="1"/>
          </p:nvPr>
        </p:nvSpPr>
        <p:spPr>
          <a:xfrm>
            <a:off x="785786" y="928670"/>
            <a:ext cx="5715040" cy="4000528"/>
          </a:xfrm>
        </p:spPr>
        <p:txBody>
          <a:bodyPr/>
          <a:lstStyle/>
          <a:p>
            <a:pPr algn="just" eaLnBrk="1" hangingPunct="1">
              <a:buFont typeface="Wingdings" panose="05000000000000000000" pitchFamily="2" charset="2"/>
              <a:buNone/>
            </a:pPr>
            <a:r>
              <a:rPr lang="zh-CN" altLang="en-US" sz="2400" dirty="0" smtClean="0"/>
              <a:t>覆盖有效等价类的测试用例：</a:t>
            </a:r>
            <a:endParaRPr lang="zh-CN" altLang="en-US" sz="2400" dirty="0" smtClean="0"/>
          </a:p>
          <a:p>
            <a:pPr algn="just" eaLnBrk="1" hangingPunct="1">
              <a:buFont typeface="Wingdings" panose="05000000000000000000" pitchFamily="2" charset="2"/>
              <a:buNone/>
            </a:pPr>
            <a:r>
              <a:rPr lang="en-US" altLang="zh-CN" sz="2400" dirty="0" smtClean="0"/>
              <a:t>a      b      c              </a:t>
            </a:r>
            <a:r>
              <a:rPr lang="zh-CN" altLang="en-US" sz="2400" dirty="0" smtClean="0"/>
              <a:t>覆盖等价类号码</a:t>
            </a:r>
            <a:endParaRPr lang="zh-CN" altLang="en-US" sz="2400" dirty="0" smtClean="0"/>
          </a:p>
          <a:p>
            <a:pPr algn="just" eaLnBrk="1" hangingPunct="1">
              <a:buFont typeface="Wingdings" panose="05000000000000000000" pitchFamily="2" charset="2"/>
              <a:buNone/>
            </a:pPr>
            <a:r>
              <a:rPr lang="en-US" altLang="zh-CN" sz="2400" dirty="0" smtClean="0"/>
              <a:t>3      4      5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endParaRPr lang="zh-CN" altLang="en-US" sz="2400" dirty="0" smtClean="0"/>
          </a:p>
          <a:p>
            <a:pPr algn="just" eaLnBrk="1" hangingPunct="1">
              <a:buFont typeface="Wingdings" panose="05000000000000000000" pitchFamily="2" charset="2"/>
              <a:buNone/>
            </a:pPr>
            <a:r>
              <a:rPr lang="en-US" altLang="zh-CN" sz="2400" dirty="0" smtClean="0"/>
              <a:t>4      4      5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8</a:t>
            </a:r>
            <a:r>
              <a:rPr lang="zh-CN" altLang="en-US" sz="2400" dirty="0" smtClean="0"/>
              <a:t>）</a:t>
            </a:r>
            <a:endParaRPr lang="zh-CN" altLang="en-US" sz="2400" dirty="0" smtClean="0"/>
          </a:p>
          <a:p>
            <a:pPr algn="just" eaLnBrk="1" hangingPunct="1">
              <a:buFont typeface="Wingdings" panose="05000000000000000000" pitchFamily="2" charset="2"/>
              <a:buNone/>
            </a:pPr>
            <a:r>
              <a:rPr lang="en-US" altLang="zh-CN" sz="2400" dirty="0" smtClean="0"/>
              <a:t>4      5      5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9</a:t>
            </a:r>
            <a:r>
              <a:rPr lang="zh-CN" altLang="en-US" sz="2400" dirty="0" smtClean="0"/>
              <a:t>）    </a:t>
            </a:r>
            <a:endParaRPr lang="zh-CN" altLang="en-US" sz="2400" dirty="0" smtClean="0"/>
          </a:p>
          <a:p>
            <a:pPr algn="just" eaLnBrk="1" hangingPunct="1">
              <a:buFont typeface="Wingdings" panose="05000000000000000000" pitchFamily="2" charset="2"/>
              <a:buNone/>
            </a:pPr>
            <a:r>
              <a:rPr lang="en-US" altLang="zh-CN" sz="2400" dirty="0" smtClean="0"/>
              <a:t>5      4      5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10</a:t>
            </a:r>
            <a:r>
              <a:rPr lang="zh-CN" altLang="en-US" sz="2400" dirty="0" smtClean="0"/>
              <a:t>）</a:t>
            </a:r>
            <a:endParaRPr lang="zh-CN" altLang="en-US" sz="2400" dirty="0" smtClean="0"/>
          </a:p>
          <a:p>
            <a:pPr algn="just" eaLnBrk="1" hangingPunct="1">
              <a:buFont typeface="Wingdings" panose="05000000000000000000" pitchFamily="2" charset="2"/>
              <a:buNone/>
            </a:pPr>
            <a:r>
              <a:rPr lang="en-US" altLang="zh-CN" sz="2400" dirty="0" smtClean="0"/>
              <a:t>4      4      4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11</a:t>
            </a:r>
            <a:r>
              <a:rPr lang="zh-CN" altLang="en-US"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dirty="0" smtClean="0"/>
              <a:t>等价类划分实例</a:t>
            </a:r>
            <a:endParaRPr lang="zh-CN" altLang="en-US" dirty="0" smtClean="0"/>
          </a:p>
        </p:txBody>
      </p:sp>
      <p:graphicFrame>
        <p:nvGraphicFramePr>
          <p:cNvPr id="1026" name="Object 3"/>
          <p:cNvGraphicFramePr>
            <a:graphicFrameLocks noChangeAspect="1"/>
          </p:cNvGraphicFramePr>
          <p:nvPr/>
        </p:nvGraphicFramePr>
        <p:xfrm>
          <a:off x="609616" y="1484313"/>
          <a:ext cx="6248400" cy="4960937"/>
        </p:xfrm>
        <a:graphic>
          <a:graphicData uri="http://schemas.openxmlformats.org/presentationml/2006/ole">
            <mc:AlternateContent xmlns:mc="http://schemas.openxmlformats.org/markup-compatibility/2006">
              <mc:Choice xmlns:v="urn:schemas-microsoft-com:vml" Requires="v">
                <p:oleObj spid="_x0000_s1025" name="位图图像" r:id="rId1" imgW="5591175" imgH="4438650" progId="PBrush">
                  <p:embed/>
                </p:oleObj>
              </mc:Choice>
              <mc:Fallback>
                <p:oleObj name="位图图像" r:id="rId1" imgW="5591175" imgH="4438650" progId="PBrush">
                  <p:embed/>
                  <p:pic>
                    <p:nvPicPr>
                      <p:cNvPr id="0" name="Object 3"/>
                      <p:cNvPicPr>
                        <a:picLocks noChangeAspect="1"/>
                      </p:cNvPicPr>
                      <p:nvPr/>
                    </p:nvPicPr>
                    <p:blipFill>
                      <a:blip r:embed="rId2"/>
                      <a:stretch>
                        <a:fillRect/>
                      </a:stretch>
                    </p:blipFill>
                    <p:spPr>
                      <a:xfrm>
                        <a:off x="609616" y="1484313"/>
                        <a:ext cx="6248400" cy="4960937"/>
                      </a:xfrm>
                      <a:prstGeom prst="rect">
                        <a:avLst/>
                      </a:prstGeom>
                      <a:noFill/>
                      <a:ln w="9525">
                        <a:noFill/>
                      </a:ln>
                    </p:spPr>
                  </p:pic>
                </p:oleObj>
              </mc:Fallback>
            </mc:AlternateContent>
          </a:graphicData>
        </a:graphic>
      </p:graphicFrame>
      <p:sp>
        <p:nvSpPr>
          <p:cNvPr id="1028" name="Rectangle 4"/>
          <p:cNvSpPr>
            <a:spLocks noChangeArrowheads="1"/>
          </p:cNvSpPr>
          <p:nvPr/>
        </p:nvSpPr>
        <p:spPr bwMode="auto">
          <a:xfrm>
            <a:off x="571472" y="857232"/>
            <a:ext cx="4214842" cy="461665"/>
          </a:xfrm>
          <a:prstGeom prst="rect">
            <a:avLst/>
          </a:prstGeom>
          <a:noFill/>
          <a:ln w="9525">
            <a:noFill/>
            <a:miter lim="800000"/>
          </a:ln>
        </p:spPr>
        <p:txBody>
          <a:bodyPr wrap="square">
            <a:spAutoFit/>
          </a:bodyPr>
          <a:lstStyle/>
          <a:p>
            <a:r>
              <a:rPr lang="zh-CN" altLang="en-US" sz="2400" dirty="0"/>
              <a:t>覆盖无效等价类的</a:t>
            </a:r>
            <a:r>
              <a:rPr lang="zh-CN" altLang="en-US" sz="2400" dirty="0" smtClean="0"/>
              <a:t>测试用例</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边界值分析法</a:t>
            </a:r>
            <a:endParaRPr lang="zh-CN" altLang="en-US" dirty="0"/>
          </a:p>
        </p:txBody>
      </p:sp>
      <p:sp>
        <p:nvSpPr>
          <p:cNvPr id="3" name="内容占位符 2"/>
          <p:cNvSpPr>
            <a:spLocks noGrp="1"/>
          </p:cNvSpPr>
          <p:nvPr>
            <p:ph idx="1"/>
          </p:nvPr>
        </p:nvSpPr>
        <p:spPr/>
        <p:txBody>
          <a:bodyPr/>
          <a:lstStyle/>
          <a:p>
            <a:pPr>
              <a:buNone/>
            </a:pPr>
            <a:r>
              <a:rPr lang="zh-CN" altLang="en-US" sz="2800" dirty="0" smtClean="0"/>
              <a:t>为什么有边界值</a:t>
            </a:r>
            <a:r>
              <a:rPr lang="en-US" altLang="zh-CN" sz="2800" dirty="0" smtClean="0"/>
              <a:t>?</a:t>
            </a:r>
            <a:endParaRPr lang="en-US" altLang="zh-CN" sz="2800" dirty="0" smtClean="0"/>
          </a:p>
          <a:p>
            <a:pPr>
              <a:buNone/>
            </a:pPr>
            <a:r>
              <a:rPr lang="en-US" altLang="zh-CN" sz="2400" dirty="0" smtClean="0"/>
              <a:t>     </a:t>
            </a:r>
            <a:r>
              <a:rPr lang="zh-CN" altLang="en-US" sz="2400" dirty="0" smtClean="0"/>
              <a:t>因为我们看不到源代码，因此我们只能把程序员</a:t>
            </a:r>
            <a:r>
              <a:rPr lang="en-US" altLang="zh-CN" sz="2400" dirty="0" smtClean="0"/>
              <a:t>“</a:t>
            </a:r>
            <a:r>
              <a:rPr lang="zh-CN" altLang="en-US" sz="2400" dirty="0" smtClean="0">
                <a:solidFill>
                  <a:srgbClr val="FF0000"/>
                </a:solidFill>
              </a:rPr>
              <a:t>可能</a:t>
            </a:r>
            <a:r>
              <a:rPr lang="en-US" altLang="zh-CN" sz="2400" dirty="0" smtClean="0"/>
              <a:t>”</a:t>
            </a:r>
            <a:r>
              <a:rPr lang="zh-CN" altLang="en-US" sz="2400" dirty="0" smtClean="0"/>
              <a:t>犯下的错误全部覆盖</a:t>
            </a:r>
            <a:endParaRPr lang="en-US" altLang="zh-CN" sz="2400" dirty="0" smtClean="0"/>
          </a:p>
          <a:p>
            <a:r>
              <a:rPr lang="en-US" altLang="zh-CN" dirty="0" smtClean="0"/>
              <a:t>     </a:t>
            </a:r>
            <a:endParaRPr lang="zh-CN" altLang="en-US" dirty="0" smtClean="0"/>
          </a:p>
          <a:p>
            <a:pPr>
              <a:buNone/>
            </a:pPr>
            <a:r>
              <a:rPr lang="en-US" altLang="zh-CN" sz="2400" dirty="0" smtClean="0"/>
              <a:t>	if(a&gt;=6&amp;&amp;a&lt;=20){</a:t>
            </a:r>
            <a:endParaRPr lang="en-US" altLang="zh-CN" sz="2400" dirty="0" smtClean="0"/>
          </a:p>
          <a:p>
            <a:pPr>
              <a:buNone/>
            </a:pPr>
            <a:r>
              <a:rPr lang="en-US" altLang="zh-CN" sz="2400" dirty="0" smtClean="0"/>
              <a:t>		echo ‘success’;</a:t>
            </a:r>
            <a:endParaRPr lang="en-US" altLang="zh-CN" sz="2400" dirty="0" smtClean="0"/>
          </a:p>
          <a:p>
            <a:pPr>
              <a:buNone/>
            </a:pPr>
            <a:r>
              <a:rPr lang="en-US" altLang="zh-CN" sz="2400" dirty="0" smtClean="0"/>
              <a:t>	}</a:t>
            </a:r>
            <a:endParaRPr lang="en-US" altLang="zh-CN" sz="2400" dirty="0" smtClean="0"/>
          </a:p>
          <a:p>
            <a:pPr>
              <a:buNone/>
            </a:pPr>
            <a:r>
              <a:rPr lang="en-US" altLang="zh-CN" sz="2400" dirty="0" smtClean="0"/>
              <a:t>	else{</a:t>
            </a:r>
            <a:endParaRPr lang="en-US" altLang="zh-CN" sz="2400" dirty="0" smtClean="0"/>
          </a:p>
          <a:p>
            <a:pPr>
              <a:buNone/>
            </a:pPr>
            <a:r>
              <a:rPr lang="en-US" altLang="zh-CN" sz="2400" dirty="0" smtClean="0"/>
              <a:t>		echo ‘error’;</a:t>
            </a:r>
            <a:endParaRPr lang="en-US" altLang="zh-CN" sz="2400" dirty="0" smtClean="0"/>
          </a:p>
          <a:p>
            <a:pPr>
              <a:buNone/>
            </a:pP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t>边界值分析法 </a:t>
            </a:r>
            <a:endParaRPr lang="zh-CN" altLang="en-US" dirty="0" smtClean="0"/>
          </a:p>
        </p:txBody>
      </p:sp>
      <p:sp>
        <p:nvSpPr>
          <p:cNvPr id="49155" name="Rectangle 3"/>
          <p:cNvSpPr>
            <a:spLocks noGrp="1" noChangeArrowheads="1"/>
          </p:cNvSpPr>
          <p:nvPr>
            <p:ph type="body" idx="1"/>
          </p:nvPr>
        </p:nvSpPr>
        <p:spPr/>
        <p:txBody>
          <a:bodyPr/>
          <a:lstStyle/>
          <a:p>
            <a:pPr>
              <a:lnSpc>
                <a:spcPct val="90000"/>
              </a:lnSpc>
            </a:pPr>
            <a:r>
              <a:rPr lang="zh-CN" altLang="en-US" sz="2400" dirty="0" smtClean="0"/>
              <a:t>边界值分析法是对输入或输出的边界值进行测试的一种黑盒测试方法</a:t>
            </a:r>
            <a:endParaRPr lang="en-US" altLang="zh-CN" sz="2400" dirty="0" smtClean="0"/>
          </a:p>
          <a:p>
            <a:pPr>
              <a:lnSpc>
                <a:spcPct val="90000"/>
              </a:lnSpc>
            </a:pPr>
            <a:endParaRPr lang="en-US" altLang="zh-CN" sz="2400" dirty="0" smtClean="0"/>
          </a:p>
          <a:p>
            <a:pPr>
              <a:lnSpc>
                <a:spcPct val="90000"/>
              </a:lnSpc>
            </a:pPr>
            <a:r>
              <a:rPr lang="zh-CN" altLang="en-US" sz="2400" b="1" dirty="0" smtClean="0">
                <a:solidFill>
                  <a:srgbClr val="FF0000"/>
                </a:solidFill>
              </a:rPr>
              <a:t>边界值分析方法是对等价类划分方法的补充，其测试用例来自等价类的边界。</a:t>
            </a:r>
            <a:endParaRPr lang="en-US" altLang="zh-CN" sz="2400" b="1" dirty="0" smtClean="0">
              <a:solidFill>
                <a:srgbClr val="FF0000"/>
              </a:solidFill>
            </a:endParaRPr>
          </a:p>
          <a:p>
            <a:pPr eaLnBrk="1" hangingPunct="1">
              <a:lnSpc>
                <a:spcPct val="90000"/>
              </a:lnSpc>
            </a:pPr>
            <a:endParaRPr lang="en-US" altLang="zh-CN" sz="2400" b="1" dirty="0" smtClean="0">
              <a:solidFill>
                <a:srgbClr val="FF0000"/>
              </a:solidFill>
            </a:endParaRPr>
          </a:p>
          <a:p>
            <a:pPr eaLnBrk="1" hangingPunct="1">
              <a:lnSpc>
                <a:spcPct val="90000"/>
              </a:lnSpc>
            </a:pPr>
            <a:r>
              <a:rPr lang="zh-CN" altLang="en-US" sz="2400" b="1" dirty="0" smtClean="0">
                <a:solidFill>
                  <a:srgbClr val="FF0000"/>
                </a:solidFill>
              </a:rPr>
              <a:t>长期的测试工作经验告诉我们</a:t>
            </a:r>
            <a:r>
              <a:rPr lang="en-US" altLang="zh-CN" sz="2400" b="1" dirty="0" smtClean="0">
                <a:solidFill>
                  <a:srgbClr val="FF0000"/>
                </a:solidFill>
              </a:rPr>
              <a:t>,</a:t>
            </a:r>
            <a:r>
              <a:rPr lang="zh-CN" altLang="en-US" sz="2400" b="1" dirty="0" smtClean="0">
                <a:solidFill>
                  <a:srgbClr val="FF0000"/>
                </a:solidFill>
              </a:rPr>
              <a:t>大量的错误是发生在输入或输出范围的边界上</a:t>
            </a:r>
            <a:r>
              <a:rPr lang="en-US" altLang="zh-CN" sz="2400" b="1" dirty="0" smtClean="0">
                <a:solidFill>
                  <a:srgbClr val="FF0000"/>
                </a:solidFill>
              </a:rPr>
              <a:t>,</a:t>
            </a:r>
            <a:r>
              <a:rPr lang="zh-CN" altLang="en-US" sz="2400" b="1" dirty="0" smtClean="0">
                <a:solidFill>
                  <a:srgbClr val="FF0000"/>
                </a:solidFill>
              </a:rPr>
              <a:t>而不是发生在输入输出范围的内部</a:t>
            </a:r>
            <a:r>
              <a:rPr lang="en-US" altLang="zh-CN" sz="2400" dirty="0" smtClean="0"/>
              <a:t>.</a:t>
            </a:r>
            <a:r>
              <a:rPr lang="zh-CN" altLang="en-US" sz="2400" dirty="0" smtClean="0"/>
              <a:t>因此针对各种边界情况设计测试用例</a:t>
            </a:r>
            <a:r>
              <a:rPr lang="en-US" altLang="zh-CN" sz="2400" dirty="0" smtClean="0"/>
              <a:t>,</a:t>
            </a:r>
            <a:r>
              <a:rPr lang="zh-CN" altLang="en-US" sz="2400" dirty="0" smtClean="0"/>
              <a:t>可以查出更多的错误</a:t>
            </a:r>
            <a:endParaRPr lang="en-US" altLang="zh-CN" sz="2400" dirty="0" smtClean="0"/>
          </a:p>
          <a:p>
            <a:pPr eaLnBrk="1" hangingPunct="1">
              <a:lnSpc>
                <a:spcPct val="90000"/>
              </a:lnSpc>
            </a:pPr>
            <a:endParaRPr lang="en-US" altLang="zh-CN" sz="2400" dirty="0" smtClean="0"/>
          </a:p>
          <a:p>
            <a:pPr>
              <a:lnSpc>
                <a:spcPct val="90000"/>
              </a:lnSpc>
            </a:pPr>
            <a:r>
              <a:rPr lang="zh-CN" altLang="en-US" sz="2400" b="1" dirty="0" smtClean="0">
                <a:solidFill>
                  <a:srgbClr val="FF0000"/>
                </a:solidFill>
              </a:rPr>
              <a:t>应当选取正好等于，刚刚大于或刚刚小于边界的值作为测试数据，而不是选取等价类中的典型值或任意值作为测试数据</a:t>
            </a:r>
            <a:endParaRPr lang="en-US" altLang="zh-CN" sz="2400" b="1" dirty="0" smtClean="0">
              <a:solidFill>
                <a:srgbClr val="FF0000"/>
              </a:solidFill>
            </a:endParaRPr>
          </a:p>
          <a:p>
            <a:pPr eaLnBrk="1" hangingPunct="1">
              <a:lnSpc>
                <a:spcPct val="90000"/>
              </a:lnSpc>
              <a:buNone/>
            </a:pPr>
            <a:endParaRPr lang="en-US" altLang="zh-CN"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与等价划分的区别</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边界值分析不是从某等价类中随便挑一个作为代表，而是使这个等价类的每个边界都要作为测试条件</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zh-CN" altLang="en-US" dirty="0" smtClean="0"/>
              <a:t>边界值分析不仅考虑输入条件，还要考虑输出空间产生的测试情况</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边界值细则</a:t>
            </a:r>
            <a:endParaRPr lang="zh-CN" altLang="en-US" dirty="0" smtClean="0"/>
          </a:p>
        </p:txBody>
      </p:sp>
      <p:sp>
        <p:nvSpPr>
          <p:cNvPr id="51203" name="Rectangle 3"/>
          <p:cNvSpPr>
            <a:spLocks noGrp="1" noChangeArrowheads="1"/>
          </p:cNvSpPr>
          <p:nvPr>
            <p:ph idx="1"/>
          </p:nvPr>
        </p:nvSpPr>
        <p:spPr/>
        <p:txBody>
          <a:bodyPr>
            <a:normAutofit/>
          </a:bodyPr>
          <a:lstStyle/>
          <a:p>
            <a:pPr marL="228600" lvl="2" indent="-457200" eaLnBrk="1" hangingPunct="1">
              <a:buFont typeface="+mj-lt"/>
              <a:buAutoNum type="arabicPeriod"/>
            </a:pPr>
            <a:r>
              <a:rPr lang="zh-CN" altLang="en-US" dirty="0" smtClean="0"/>
              <a:t>如果输入条件规定了值的范围</a:t>
            </a:r>
            <a:r>
              <a:rPr lang="en-US" altLang="zh-CN" dirty="0" smtClean="0"/>
              <a:t>,</a:t>
            </a:r>
            <a:r>
              <a:rPr lang="zh-CN" altLang="en-US" dirty="0" smtClean="0"/>
              <a:t>则应取刚达到这个范围的边界的值</a:t>
            </a:r>
            <a:r>
              <a:rPr lang="en-US" altLang="zh-CN" dirty="0" smtClean="0"/>
              <a:t>,</a:t>
            </a:r>
            <a:r>
              <a:rPr lang="zh-CN" altLang="en-US" dirty="0" smtClean="0"/>
              <a:t>以及刚刚超越这个范围边界的值作为测试输入数据。</a:t>
            </a:r>
            <a:endParaRPr lang="en-US" altLang="zh-CN" dirty="0" smtClean="0"/>
          </a:p>
          <a:p>
            <a:pPr marL="228600" lvl="2" indent="-457200" eaLnBrk="1" hangingPunct="1">
              <a:buFont typeface="+mj-lt"/>
              <a:buAutoNum type="arabicPeriod"/>
            </a:pPr>
            <a:endParaRPr lang="en-US" altLang="zh-CN" dirty="0" smtClean="0"/>
          </a:p>
          <a:p>
            <a:pPr marL="228600" lvl="2" indent="-457200" eaLnBrk="1" hangingPunct="1">
              <a:buFont typeface="+mj-lt"/>
              <a:buAutoNum type="arabicPeriod"/>
            </a:pPr>
            <a:r>
              <a:rPr lang="zh-CN" altLang="en-US" dirty="0" smtClean="0"/>
              <a:t>如果输入条件规定了值的个数</a:t>
            </a:r>
            <a:r>
              <a:rPr lang="en-US" altLang="zh-CN" dirty="0" smtClean="0"/>
              <a:t>,</a:t>
            </a:r>
            <a:r>
              <a:rPr lang="zh-CN" altLang="en-US" dirty="0" smtClean="0"/>
              <a:t>则用最大个数</a:t>
            </a:r>
            <a:r>
              <a:rPr lang="en-US" altLang="zh-CN" dirty="0" smtClean="0"/>
              <a:t>,</a:t>
            </a:r>
            <a:r>
              <a:rPr lang="zh-CN" altLang="en-US" dirty="0" smtClean="0"/>
              <a:t>最小个数</a:t>
            </a:r>
            <a:r>
              <a:rPr lang="en-US" altLang="zh-CN" dirty="0" smtClean="0"/>
              <a:t>,</a:t>
            </a:r>
            <a:r>
              <a:rPr lang="zh-CN" altLang="en-US" dirty="0" smtClean="0"/>
              <a:t>比最小个数少一</a:t>
            </a:r>
            <a:r>
              <a:rPr lang="en-US" altLang="zh-CN" dirty="0" smtClean="0"/>
              <a:t>,</a:t>
            </a:r>
            <a:r>
              <a:rPr lang="zh-CN" altLang="en-US" dirty="0" smtClean="0"/>
              <a:t>比最大个数多一的数作为测试数据。</a:t>
            </a:r>
            <a:endParaRPr lang="zh-CN" altLang="en-US" dirty="0" smtClean="0"/>
          </a:p>
          <a:p>
            <a:pPr marL="228600" lvl="2" indent="-457200">
              <a:buFont typeface="+mj-lt"/>
              <a:buAutoNum type="arabicPeriod"/>
            </a:pPr>
            <a:endParaRPr lang="en-US" altLang="zh-CN" dirty="0" smtClean="0"/>
          </a:p>
          <a:p>
            <a:pPr marL="228600" lvl="2" indent="-457200">
              <a:buFont typeface="+mj-lt"/>
              <a:buAutoNum type="arabicPeriod"/>
            </a:pPr>
            <a:r>
              <a:rPr lang="zh-CN" altLang="en-US" dirty="0" smtClean="0"/>
              <a:t>如果程序的规格说明给出的输入域或输出域是有序集合</a:t>
            </a:r>
            <a:r>
              <a:rPr lang="en-US" altLang="zh-CN" dirty="0" smtClean="0"/>
              <a:t>,</a:t>
            </a:r>
            <a:r>
              <a:rPr lang="zh-CN" altLang="en-US" dirty="0" smtClean="0"/>
              <a:t>则应选取集合的第一个元素和最后一个元素作为测试用例。</a:t>
            </a:r>
            <a:endParaRPr lang="en-US" altLang="zh-CN" dirty="0" smtClean="0"/>
          </a:p>
          <a:p>
            <a:pPr marL="228600" lvl="2" indent="-457200">
              <a:buFont typeface="+mj-lt"/>
              <a:buAutoNum type="arabicPeriod"/>
            </a:pPr>
            <a:endParaRPr lang="zh-CN" altLang="en-US" dirty="0" smtClean="0"/>
          </a:p>
          <a:p>
            <a:pPr marL="228600" lvl="2" indent="-457200">
              <a:buFont typeface="+mj-lt"/>
              <a:buAutoNum type="arabicPeriod"/>
            </a:pPr>
            <a:r>
              <a:rPr lang="zh-CN" altLang="en-US" dirty="0" smtClean="0"/>
              <a:t>如果程序中使用了一个内部数据结构</a:t>
            </a:r>
            <a:r>
              <a:rPr lang="en-US" altLang="zh-CN" dirty="0" smtClean="0"/>
              <a:t>,</a:t>
            </a:r>
            <a:r>
              <a:rPr lang="zh-CN" altLang="en-US" dirty="0" smtClean="0"/>
              <a:t>则应当选择这个内部数据结构的边界上的值作为测试用例。</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边界值 － 图片上传</a:t>
            </a:r>
            <a:endParaRPr lang="zh-CN" altLang="en-US" dirty="0"/>
          </a:p>
        </p:txBody>
      </p:sp>
      <p:sp>
        <p:nvSpPr>
          <p:cNvPr id="7" name="内容占位符 6"/>
          <p:cNvSpPr>
            <a:spLocks noGrp="1"/>
          </p:cNvSpPr>
          <p:nvPr>
            <p:ph idx="1"/>
          </p:nvPr>
        </p:nvSpPr>
        <p:spPr/>
        <p:txBody>
          <a:bodyPr/>
          <a:lstStyle/>
          <a:p>
            <a:r>
              <a:rPr lang="zh-CN" altLang="en-US" dirty="0" smtClean="0"/>
              <a:t>大小不超过</a:t>
            </a:r>
            <a:r>
              <a:rPr lang="en-US" altLang="zh-CN" dirty="0" smtClean="0"/>
              <a:t>5</a:t>
            </a:r>
            <a:r>
              <a:rPr lang="en-US" dirty="0" smtClean="0"/>
              <a:t>M</a:t>
            </a:r>
            <a:endParaRPr lang="zh-CN" altLang="en-US" dirty="0"/>
          </a:p>
        </p:txBody>
      </p:sp>
      <p:pic>
        <p:nvPicPr>
          <p:cNvPr id="81922" name="Picture 2"/>
          <p:cNvPicPr>
            <a:picLocks noChangeAspect="1" noChangeArrowheads="1"/>
          </p:cNvPicPr>
          <p:nvPr/>
        </p:nvPicPr>
        <p:blipFill>
          <a:blip r:embed="rId1" cstate="print"/>
          <a:srcRect/>
          <a:stretch>
            <a:fillRect/>
          </a:stretch>
        </p:blipFill>
        <p:spPr bwMode="auto">
          <a:xfrm>
            <a:off x="94498" y="1857364"/>
            <a:ext cx="9049502" cy="3214710"/>
          </a:xfrm>
          <a:prstGeom prst="rect">
            <a:avLst/>
          </a:prstGeom>
          <a:noFill/>
          <a:ln w="9525">
            <a:noFill/>
            <a:miter lim="800000"/>
            <a:headEnd/>
            <a:tailEnd/>
          </a:ln>
          <a:effectLst/>
        </p:spPr>
      </p:pic>
      <p:sp>
        <p:nvSpPr>
          <p:cNvPr id="5" name="TextBox 4"/>
          <p:cNvSpPr txBox="1"/>
          <p:nvPr/>
        </p:nvSpPr>
        <p:spPr>
          <a:xfrm>
            <a:off x="2857488" y="5691862"/>
            <a:ext cx="4852610" cy="523220"/>
          </a:xfrm>
          <a:prstGeom prst="rect">
            <a:avLst/>
          </a:prstGeom>
          <a:noFill/>
        </p:spPr>
        <p:txBody>
          <a:bodyPr wrap="none" rtlCol="0">
            <a:spAutoFit/>
          </a:bodyPr>
          <a:lstStyle/>
          <a:p>
            <a:r>
              <a:rPr lang="zh-CN" altLang="en-US" sz="2800" dirty="0" smtClean="0"/>
              <a:t>思考下：都需要选取哪些值？</a:t>
            </a:r>
            <a:endParaRPr lang="zh-CN" altLang="en-US" sz="2800" dirty="0"/>
          </a:p>
        </p:txBody>
      </p:sp>
      <p:pic>
        <p:nvPicPr>
          <p:cNvPr id="87041" name="Picture 1"/>
          <p:cNvPicPr>
            <a:picLocks noChangeAspect="1" noChangeArrowheads="1"/>
          </p:cNvPicPr>
          <p:nvPr/>
        </p:nvPicPr>
        <p:blipFill>
          <a:blip r:embed="rId2" cstate="print"/>
          <a:srcRect/>
          <a:stretch>
            <a:fillRect/>
          </a:stretch>
        </p:blipFill>
        <p:spPr bwMode="auto">
          <a:xfrm>
            <a:off x="1375567" y="5157813"/>
            <a:ext cx="1267607" cy="155733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9" name="Rectangle 3"/>
          <p:cNvSpPr txBox="1">
            <a:spLocks noChangeArrowheads="1"/>
          </p:cNvSpPr>
          <p:nvPr/>
        </p:nvSpPr>
        <p:spPr>
          <a:xfrm>
            <a:off x="1142976" y="2355850"/>
            <a:ext cx="7215238" cy="576256"/>
          </a:xfrm>
          <a:prstGeom prst="rect">
            <a:avLst/>
          </a:prstGeom>
        </p:spPr>
        <p:txBody>
          <a:bodyPr/>
          <a:lstStyle/>
          <a:p>
            <a:pPr marL="457200" marR="0" lvl="0" indent="-457200" algn="l" defTabSz="914400" rtl="0" eaLnBrk="1" fontAlgn="auto" latinLnBrk="0" hangingPunct="1">
              <a:lnSpc>
                <a:spcPct val="120000"/>
              </a:lnSpc>
              <a:spcBef>
                <a:spcPct val="25000"/>
              </a:spcBef>
              <a:spcAft>
                <a:spcPts val="0"/>
              </a:spcAft>
              <a:buClrTx/>
              <a:buSzTx/>
              <a:buFont typeface="Wingdings" panose="05000000000000000000" charset="0"/>
              <a:buChar char=""/>
              <a:defRPr/>
            </a:pP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黑盒用例设计技术（重点）</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0" name="Rectangle 3"/>
          <p:cNvSpPr txBox="1">
            <a:spLocks noChangeArrowheads="1"/>
          </p:cNvSpPr>
          <p:nvPr/>
        </p:nvSpPr>
        <p:spPr>
          <a:xfrm>
            <a:off x="1142976" y="2998792"/>
            <a:ext cx="7215238" cy="576256"/>
          </a:xfrm>
          <a:prstGeom prst="rect">
            <a:avLst/>
          </a:prstGeom>
        </p:spPr>
        <p:txBody>
          <a:bodyPr/>
          <a:lstStyle/>
          <a:p>
            <a:pPr marL="457200" lvl="0" indent="-457200">
              <a:lnSpc>
                <a:spcPct val="120000"/>
              </a:lnSpc>
              <a:spcBef>
                <a:spcPct val="25000"/>
              </a:spcBef>
              <a:buFont typeface="Wingdings" panose="05000000000000000000" charset="0"/>
              <a:buChar char=""/>
              <a:defRPr/>
            </a:pPr>
            <a:r>
              <a:rPr kumimoji="0" lang="zh-CN" altLang="en-US" sz="3200" b="0" i="0" u="none" strike="noStrike" kern="1200" cap="none" spc="0" normalizeH="0" baseline="0" noProof="0" dirty="0" smtClean="0">
                <a:ln>
                  <a:noFill/>
                </a:ln>
                <a:solidFill>
                  <a:schemeClr val="tx1"/>
                </a:solidFill>
                <a:effectLst/>
                <a:uLnTx/>
                <a:uFillTx/>
                <a:latin typeface="+mn-ea"/>
                <a:ea typeface="+mj-ea"/>
                <a:cs typeface="+mn-cs"/>
              </a:rPr>
              <a:t>设计</a:t>
            </a:r>
            <a:r>
              <a:rPr lang="zh-CN" altLang="en-US" sz="3200" dirty="0" smtClean="0">
                <a:latin typeface="+mn-ea"/>
              </a:rPr>
              <a:t>方法综合策略 </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1" name="Rectangle 3"/>
          <p:cNvSpPr txBox="1">
            <a:spLocks noChangeArrowheads="1"/>
          </p:cNvSpPr>
          <p:nvPr/>
        </p:nvSpPr>
        <p:spPr>
          <a:xfrm>
            <a:off x="1142976" y="1646222"/>
            <a:ext cx="7215238" cy="576256"/>
          </a:xfrm>
          <a:prstGeom prst="rect">
            <a:avLst/>
          </a:prstGeom>
        </p:spPr>
        <p:txBody>
          <a:bodyPr/>
          <a:lstStyle/>
          <a:p>
            <a:pPr marL="457200" lvl="0" indent="-457200">
              <a:lnSpc>
                <a:spcPct val="120000"/>
              </a:lnSpc>
              <a:spcBef>
                <a:spcPct val="25000"/>
              </a:spcBef>
              <a:buFont typeface="Wingdings" panose="05000000000000000000" charset="0"/>
              <a:buChar char=""/>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 </a:t>
            </a:r>
            <a:r>
              <a:rPr lang="zh-CN" altLang="en-US" sz="3200" dirty="0" smtClean="0">
                <a:latin typeface="+mn-ea"/>
              </a:rPr>
              <a:t>测试用例设计规范</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边界值 － 图片上传</a:t>
            </a:r>
            <a:r>
              <a:rPr lang="en-US" altLang="zh-CN" dirty="0" smtClean="0"/>
              <a:t>-</a:t>
            </a:r>
            <a:endParaRPr lang="zh-CN" altLang="en-US" dirty="0" smtClean="0"/>
          </a:p>
        </p:txBody>
      </p:sp>
      <p:sp>
        <p:nvSpPr>
          <p:cNvPr id="3" name="内容占位符 2"/>
          <p:cNvSpPr>
            <a:spLocks noGrp="1"/>
          </p:cNvSpPr>
          <p:nvPr>
            <p:ph idx="1"/>
          </p:nvPr>
        </p:nvSpPr>
        <p:spPr/>
        <p:txBody>
          <a:bodyPr/>
          <a:lstStyle/>
          <a:p>
            <a:r>
              <a:rPr lang="en-US" altLang="zh-CN" dirty="0" smtClean="0"/>
              <a:t>5M</a:t>
            </a:r>
            <a:r>
              <a:rPr lang="zh-CN" altLang="en-US" dirty="0" smtClean="0"/>
              <a:t>（正好等于）</a:t>
            </a:r>
            <a:endParaRPr lang="en-US" altLang="zh-CN" dirty="0" smtClean="0"/>
          </a:p>
          <a:p>
            <a:r>
              <a:rPr lang="en-US" altLang="zh-CN" dirty="0" smtClean="0"/>
              <a:t>5.1M</a:t>
            </a:r>
            <a:r>
              <a:rPr lang="zh-CN" altLang="en-US" dirty="0" smtClean="0"/>
              <a:t>（刚刚大于）</a:t>
            </a:r>
            <a:endParaRPr lang="en-US" altLang="zh-CN" dirty="0" smtClean="0"/>
          </a:p>
          <a:p>
            <a:r>
              <a:rPr lang="en-US" altLang="zh-CN" dirty="0" smtClean="0"/>
              <a:t>3M</a:t>
            </a:r>
            <a:r>
              <a:rPr lang="zh-CN" altLang="en-US" dirty="0" smtClean="0"/>
              <a:t>（正常值）</a:t>
            </a:r>
            <a:endParaRPr lang="en-US" altLang="zh-CN" dirty="0" smtClean="0"/>
          </a:p>
          <a:p>
            <a:r>
              <a:rPr lang="en-US" altLang="zh-CN" dirty="0" smtClean="0"/>
              <a:t>0.1M</a:t>
            </a:r>
            <a:r>
              <a:rPr lang="zh-CN" altLang="en-US" dirty="0" smtClean="0"/>
              <a:t>（略高于最小值）</a:t>
            </a:r>
            <a:endParaRPr lang="en-US" altLang="zh-CN" dirty="0" smtClean="0"/>
          </a:p>
          <a:p>
            <a:r>
              <a:rPr lang="en-US" altLang="zh-CN" dirty="0" smtClean="0"/>
              <a:t>4.9M</a:t>
            </a:r>
            <a:r>
              <a:rPr lang="zh-CN" altLang="en-US" dirty="0" smtClean="0"/>
              <a:t>（略小于最大值）</a:t>
            </a:r>
            <a:endParaRPr lang="en-US" altLang="zh-CN" dirty="0" smtClean="0"/>
          </a:p>
          <a:p>
            <a:pPr marL="0" indent="0">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边界值点定义</a:t>
            </a:r>
            <a:endParaRPr lang="zh-CN" altLang="en-US" dirty="0" smtClean="0"/>
          </a:p>
        </p:txBody>
      </p:sp>
      <p:sp>
        <p:nvSpPr>
          <p:cNvPr id="3" name="内容占位符 2"/>
          <p:cNvSpPr>
            <a:spLocks noGrp="1"/>
          </p:cNvSpPr>
          <p:nvPr>
            <p:ph idx="1"/>
          </p:nvPr>
        </p:nvSpPr>
        <p:spPr>
          <a:xfrm>
            <a:off x="285720" y="916605"/>
            <a:ext cx="8572560" cy="5643602"/>
          </a:xfrm>
        </p:spPr>
        <p:txBody>
          <a:bodyPr/>
          <a:lstStyle/>
          <a:p>
            <a:pPr marL="0" indent="0">
              <a:buNone/>
            </a:pPr>
            <a:r>
              <a:rPr lang="zh-CN" altLang="en-US" dirty="0"/>
              <a:t>边界值点定义：</a:t>
            </a:r>
            <a:endParaRPr lang="zh-CN" altLang="en-US" dirty="0"/>
          </a:p>
          <a:p>
            <a:pPr marL="0" indent="0">
              <a:buNone/>
            </a:pPr>
            <a:r>
              <a:rPr lang="zh-CN" altLang="en-US" dirty="0"/>
              <a:t>         </a:t>
            </a:r>
            <a:r>
              <a:rPr lang="zh-CN" altLang="en-US" dirty="0">
                <a:solidFill>
                  <a:srgbClr val="FF0000"/>
                </a:solidFill>
              </a:rPr>
              <a:t>上点：</a:t>
            </a:r>
            <a:r>
              <a:rPr lang="zh-CN" altLang="en-US" dirty="0"/>
              <a:t>边界上的点，如果域的边界是封闭的，上点就在域范围内，开放的上点就在域外</a:t>
            </a:r>
            <a:endParaRPr lang="zh-CN" altLang="en-US" dirty="0"/>
          </a:p>
          <a:p>
            <a:pPr marL="0" indent="0">
              <a:buNone/>
            </a:pPr>
            <a:r>
              <a:rPr lang="zh-CN" altLang="en-US" dirty="0"/>
              <a:t>               </a:t>
            </a:r>
            <a:endParaRPr lang="zh-CN" altLang="en-US" dirty="0"/>
          </a:p>
          <a:p>
            <a:pPr marL="0" indent="0">
              <a:buNone/>
            </a:pPr>
            <a:r>
              <a:rPr lang="zh-CN" altLang="en-US" dirty="0"/>
              <a:t>          </a:t>
            </a:r>
            <a:r>
              <a:rPr lang="zh-CN" altLang="en-US" dirty="0">
                <a:solidFill>
                  <a:srgbClr val="FF0000"/>
                </a:solidFill>
              </a:rPr>
              <a:t>离点：</a:t>
            </a:r>
            <a:r>
              <a:rPr lang="zh-CN" altLang="en-US" dirty="0"/>
              <a:t>就是离上点最近的一个点，封闭就在域外，开放的就在域范围内</a:t>
            </a:r>
            <a:endParaRPr lang="zh-CN" altLang="en-US" dirty="0"/>
          </a:p>
          <a:p>
            <a:pPr marL="0" indent="0">
              <a:buNone/>
            </a:pPr>
            <a:endParaRPr lang="zh-CN" altLang="en-US" dirty="0"/>
          </a:p>
          <a:p>
            <a:pPr marL="0" indent="0">
              <a:buNone/>
            </a:pPr>
            <a:r>
              <a:rPr lang="zh-CN" altLang="en-US" dirty="0"/>
              <a:t>          </a:t>
            </a:r>
            <a:r>
              <a:rPr lang="zh-CN" altLang="en-US" dirty="0">
                <a:solidFill>
                  <a:srgbClr val="FF0000"/>
                </a:solidFill>
              </a:rPr>
              <a:t>内点：</a:t>
            </a:r>
            <a:r>
              <a:rPr lang="zh-CN" altLang="en-US" dirty="0"/>
              <a:t>在域内的任意一个点</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开区间与闭区间</a:t>
            </a:r>
            <a:endParaRPr lang="zh-CN" altLang="en-US" dirty="0" smtClean="0"/>
          </a:p>
        </p:txBody>
      </p:sp>
      <p:pic>
        <p:nvPicPr>
          <p:cNvPr id="4" name="图片 1"/>
          <p:cNvPicPr>
            <a:picLocks noChangeAspect="1" noChangeArrowheads="1"/>
          </p:cNvPicPr>
          <p:nvPr/>
        </p:nvPicPr>
        <p:blipFill>
          <a:blip r:embed="rId1" cstate="print"/>
          <a:srcRect/>
          <a:stretch>
            <a:fillRect/>
          </a:stretch>
        </p:blipFill>
        <p:spPr>
          <a:xfrm>
            <a:off x="1703070" y="1076325"/>
            <a:ext cx="5274310" cy="3208020"/>
          </a:xfrm>
          <a:prstGeom prst="rect">
            <a:avLst/>
          </a:prstGeom>
          <a:noFill/>
          <a:ln w="9525">
            <a:noFill/>
            <a:miter lim="800000"/>
            <a:headEnd/>
            <a:tailEnd/>
          </a:ln>
        </p:spPr>
      </p:pic>
      <p:pic>
        <p:nvPicPr>
          <p:cNvPr id="5" name="内容占位符 4"/>
          <p:cNvPicPr>
            <a:picLocks noChangeAspect="1"/>
          </p:cNvPicPr>
          <p:nvPr>
            <p:ph idx="1"/>
          </p:nvPr>
        </p:nvPicPr>
        <p:blipFill>
          <a:blip r:embed="rId2"/>
          <a:stretch>
            <a:fillRect/>
          </a:stretch>
        </p:blipFill>
        <p:spPr>
          <a:xfrm>
            <a:off x="1843405" y="4284345"/>
            <a:ext cx="4765040" cy="2145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smtClean="0"/>
              <a:t>错误推测法 </a:t>
            </a:r>
            <a:endParaRPr lang="zh-CN" altLang="en-US" dirty="0" smtClean="0"/>
          </a:p>
        </p:txBody>
      </p:sp>
      <p:sp>
        <p:nvSpPr>
          <p:cNvPr id="55299" name="Rectangle 3"/>
          <p:cNvSpPr>
            <a:spLocks noGrp="1" noChangeArrowheads="1"/>
          </p:cNvSpPr>
          <p:nvPr>
            <p:ph type="body" idx="1"/>
          </p:nvPr>
        </p:nvSpPr>
        <p:spPr/>
        <p:txBody>
          <a:bodyPr/>
          <a:lstStyle/>
          <a:p>
            <a:pPr eaLnBrk="1" hangingPunct="1">
              <a:lnSpc>
                <a:spcPct val="90000"/>
              </a:lnSpc>
            </a:pPr>
            <a:r>
              <a:rPr lang="zh-CN" altLang="en-US" sz="2400" dirty="0" smtClean="0">
                <a:solidFill>
                  <a:srgbClr val="FF0000"/>
                </a:solidFill>
              </a:rPr>
              <a:t>错误推测法</a:t>
            </a:r>
            <a:r>
              <a:rPr lang="en-US" altLang="zh-CN" sz="2400" dirty="0" smtClean="0">
                <a:solidFill>
                  <a:srgbClr val="FF0000"/>
                </a:solidFill>
              </a:rPr>
              <a:t>: </a:t>
            </a:r>
            <a:r>
              <a:rPr lang="zh-CN" altLang="en-US" sz="2400" smtClean="0">
                <a:solidFill>
                  <a:srgbClr val="FF0000"/>
                </a:solidFill>
              </a:rPr>
              <a:t>基于“经验”和“直觉”推</a:t>
            </a:r>
            <a:r>
              <a:rPr lang="zh-CN" altLang="en-US" sz="2400" dirty="0" smtClean="0">
                <a:solidFill>
                  <a:srgbClr val="FF0000"/>
                </a:solidFill>
              </a:rPr>
              <a:t>测程序中所有可能存在的各种错误</a:t>
            </a:r>
            <a:r>
              <a:rPr lang="en-US" altLang="zh-CN" sz="2400" dirty="0" smtClean="0">
                <a:solidFill>
                  <a:srgbClr val="FF0000"/>
                </a:solidFill>
              </a:rPr>
              <a:t>, </a:t>
            </a:r>
            <a:r>
              <a:rPr lang="zh-CN" altLang="en-US" sz="2400" dirty="0" smtClean="0">
                <a:solidFill>
                  <a:srgbClr val="FF0000"/>
                </a:solidFill>
              </a:rPr>
              <a:t>从而有针对性的设计测试用例的方法。</a:t>
            </a:r>
            <a:endParaRPr lang="en-US" altLang="zh-CN" sz="2400" dirty="0" smtClean="0">
              <a:solidFill>
                <a:srgbClr val="FF0000"/>
              </a:solidFill>
            </a:endParaRPr>
          </a:p>
          <a:p>
            <a:pPr eaLnBrk="1" hangingPunct="1">
              <a:lnSpc>
                <a:spcPct val="90000"/>
              </a:lnSpc>
            </a:pPr>
            <a:endParaRPr lang="zh-CN" altLang="en-US" sz="2400" dirty="0" smtClean="0"/>
          </a:p>
          <a:p>
            <a:pPr eaLnBrk="1" hangingPunct="1">
              <a:lnSpc>
                <a:spcPct val="90000"/>
              </a:lnSpc>
            </a:pPr>
            <a:r>
              <a:rPr lang="zh-CN" altLang="en-US" sz="2400" dirty="0" smtClean="0"/>
              <a:t>错误推测方法的基本思想</a:t>
            </a:r>
            <a:r>
              <a:rPr lang="en-US" altLang="zh-CN" sz="2400" dirty="0" smtClean="0"/>
              <a:t>: </a:t>
            </a:r>
            <a:r>
              <a:rPr lang="zh-CN" altLang="en-US" sz="2400" dirty="0" smtClean="0"/>
              <a:t>列举出程序中所有可能有的错误和容易发生错误的特殊情况</a:t>
            </a:r>
            <a:r>
              <a:rPr lang="en-US" altLang="zh-CN" sz="2400" dirty="0" smtClean="0"/>
              <a:t>,</a:t>
            </a:r>
            <a:r>
              <a:rPr lang="zh-CN" altLang="en-US" sz="2400" dirty="0" smtClean="0"/>
              <a:t>根据他们选择测试用例。</a:t>
            </a:r>
            <a:endParaRPr lang="en-US" altLang="zh-CN" sz="2400" dirty="0" smtClean="0"/>
          </a:p>
          <a:p>
            <a:pPr>
              <a:lnSpc>
                <a:spcPct val="90000"/>
              </a:lnSpc>
            </a:pPr>
            <a:r>
              <a:rPr lang="zh-CN" altLang="en-US" sz="2400" dirty="0" smtClean="0"/>
              <a:t>使用错误猜测法设计的</a:t>
            </a:r>
            <a:r>
              <a:rPr lang="zh-CN" altLang="en-US" sz="2400" b="1" u="sng" dirty="0" smtClean="0"/>
              <a:t>测试用例</a:t>
            </a:r>
            <a:r>
              <a:rPr lang="zh-CN" altLang="en-US" sz="2400" dirty="0" smtClean="0"/>
              <a:t>往往非常有效，可以作为测试设计的一种补充手段。</a:t>
            </a:r>
            <a:endParaRPr lang="en-US" altLang="zh-CN" sz="2400" dirty="0" smtClean="0"/>
          </a:p>
          <a:p>
            <a:r>
              <a:rPr lang="zh-CN" altLang="en-US" sz="2400" dirty="0" smtClean="0"/>
              <a:t>例如：</a:t>
            </a:r>
            <a:endParaRPr lang="zh-CN" altLang="en-US" sz="2400" dirty="0" smtClean="0"/>
          </a:p>
          <a:p>
            <a:pPr lvl="1">
              <a:buNone/>
            </a:pPr>
            <a:r>
              <a:rPr lang="en-US" altLang="zh-CN" sz="2000" dirty="0" smtClean="0"/>
              <a:t>1</a:t>
            </a:r>
            <a:r>
              <a:rPr lang="zh-CN" altLang="en-US" sz="2000" dirty="0" smtClean="0"/>
              <a:t>、空</a:t>
            </a:r>
            <a:endParaRPr lang="en-US" altLang="zh-CN" sz="2000" dirty="0" smtClean="0"/>
          </a:p>
          <a:p>
            <a:pPr lvl="1">
              <a:buNone/>
            </a:pPr>
            <a:r>
              <a:rPr lang="en-US" altLang="zh-CN" sz="2000" dirty="0" smtClean="0"/>
              <a:t>2</a:t>
            </a:r>
            <a:r>
              <a:rPr lang="zh-CN" altLang="en-US" sz="2000" dirty="0" smtClean="0"/>
              <a:t>、</a:t>
            </a:r>
            <a:r>
              <a:rPr lang="zh-CN" altLang="en-US" sz="2000" dirty="0" smtClean="0">
                <a:latin typeface="Arial" panose="020B0604020202020204" pitchFamily="34" charset="0"/>
              </a:rPr>
              <a:t>混合</a:t>
            </a:r>
            <a:endParaRPr lang="zh-CN" altLang="en-US" sz="2000" dirty="0" smtClean="0"/>
          </a:p>
          <a:p>
            <a:pPr lvl="1">
              <a:buNone/>
            </a:pPr>
            <a:r>
              <a:rPr lang="en-US" altLang="zh-CN" sz="2000" dirty="0" smtClean="0"/>
              <a:t>3</a:t>
            </a:r>
            <a:r>
              <a:rPr lang="zh-CN" altLang="en-US" sz="2000" dirty="0" smtClean="0"/>
              <a:t>、</a:t>
            </a:r>
            <a:r>
              <a:rPr lang="zh-CN" altLang="en-US" sz="2000" dirty="0" smtClean="0">
                <a:latin typeface="Arial" panose="020B0604020202020204" pitchFamily="34" charset="0"/>
              </a:rPr>
              <a:t>左右空格</a:t>
            </a:r>
            <a:endParaRPr lang="en-US" altLang="zh-CN" sz="2000" dirty="0" smtClean="0"/>
          </a:p>
          <a:p>
            <a:pPr lvl="1">
              <a:buNone/>
            </a:pPr>
            <a:r>
              <a:rPr lang="en-US" altLang="zh-CN" sz="2000" dirty="0" smtClean="0"/>
              <a:t>4</a:t>
            </a:r>
            <a:r>
              <a:rPr lang="zh-CN" altLang="en-US" sz="2000" dirty="0" smtClean="0"/>
              <a:t>、</a:t>
            </a:r>
            <a:r>
              <a:rPr lang="en-US" altLang="zh-CN" sz="2000" dirty="0" smtClean="0">
                <a:latin typeface="Arial" panose="020B0604020202020204" pitchFamily="34" charset="0"/>
              </a:rPr>
              <a:t>2</a:t>
            </a:r>
            <a:r>
              <a:rPr lang="zh-CN" altLang="en-US" sz="2000" dirty="0" smtClean="0">
                <a:latin typeface="Arial" panose="020B0604020202020204" pitchFamily="34" charset="0"/>
              </a:rPr>
              <a:t>条数据完全一致（在不允许一致的情况下）</a:t>
            </a:r>
            <a:endParaRPr lang="en-US" altLang="zh-CN" sz="2000" dirty="0" smtClean="0">
              <a:latin typeface="Arial" panose="020B0604020202020204" pitchFamily="34" charset="0"/>
            </a:endParaRPr>
          </a:p>
          <a:p>
            <a:pPr lvl="1">
              <a:buNone/>
            </a:pPr>
            <a:r>
              <a:rPr lang="en-US" altLang="zh-CN" sz="2000" dirty="0" smtClean="0">
                <a:latin typeface="Arial" panose="020B0604020202020204" pitchFamily="34" charset="0"/>
              </a:rPr>
              <a:t>5</a:t>
            </a:r>
            <a:r>
              <a:rPr lang="zh-CN" altLang="en-US" sz="2000" dirty="0" smtClean="0">
                <a:latin typeface="Arial" panose="020B0604020202020204" pitchFamily="34" charset="0"/>
              </a:rPr>
              <a:t>、极限</a:t>
            </a:r>
            <a:endParaRPr lang="zh-CN" altLang="en-US" sz="2000" dirty="0" smtClean="0"/>
          </a:p>
          <a:p>
            <a:pPr eaLnBrk="1" hangingPunct="1">
              <a:lnSpc>
                <a:spcPct val="90000"/>
              </a:lnSpc>
              <a:buNone/>
            </a:pPr>
            <a:endParaRPr lang="en-US" altLang="zh-CN" sz="2400" dirty="0" smtClean="0"/>
          </a:p>
          <a:p>
            <a:pPr eaLnBrk="1" hangingPunct="1">
              <a:lnSpc>
                <a:spcPct val="90000"/>
              </a:lnSpc>
              <a:buNone/>
            </a:pPr>
            <a:endParaRPr lang="zh-CN" alt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FF0000"/>
                </a:solidFill>
              </a:rPr>
              <a:t>场景法也叫流程分析法，是将软件系统的某个流程看成路径，用路径分析的方法来设计测试用例。</a:t>
            </a:r>
            <a:endParaRPr lang="en-US" altLang="zh-CN" sz="2400" dirty="0" smtClean="0">
              <a:solidFill>
                <a:srgbClr val="FF0000"/>
              </a:solidFill>
            </a:endParaRPr>
          </a:p>
          <a:p>
            <a:endParaRPr lang="en-US" altLang="zh-CN" sz="2400" dirty="0" smtClean="0">
              <a:solidFill>
                <a:srgbClr val="FF0000"/>
              </a:solidFill>
            </a:endParaRPr>
          </a:p>
          <a:p>
            <a:r>
              <a:rPr lang="zh-CN" altLang="en-US" sz="2400" dirty="0" smtClean="0">
                <a:solidFill>
                  <a:srgbClr val="FF0000"/>
                </a:solidFill>
              </a:rPr>
              <a:t>根据流程的顺序依次进行组合，使得流程的各个分支都能走到。</a:t>
            </a:r>
            <a:endParaRPr lang="en-US" altLang="zh-CN" sz="2400" dirty="0" smtClean="0">
              <a:solidFill>
                <a:srgbClr val="FF0000"/>
              </a:solidFill>
            </a:endParaRPr>
          </a:p>
          <a:p>
            <a:endParaRPr lang="en-US" altLang="zh-CN"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场景法应用</a:t>
            </a:r>
            <a:endParaRPr lang="zh-CN" altLang="en-US" dirty="0"/>
          </a:p>
        </p:txBody>
      </p:sp>
      <p:sp>
        <p:nvSpPr>
          <p:cNvPr id="3" name="内容占位符 2"/>
          <p:cNvSpPr>
            <a:spLocks noGrp="1"/>
          </p:cNvSpPr>
          <p:nvPr>
            <p:ph idx="1"/>
          </p:nvPr>
        </p:nvSpPr>
        <p:spPr>
          <a:xfrm>
            <a:off x="142844" y="928670"/>
            <a:ext cx="4286280" cy="5643602"/>
          </a:xfrm>
        </p:spPr>
        <p:txBody>
          <a:bodyPr>
            <a:normAutofit/>
          </a:bodyPr>
          <a:lstStyle/>
          <a:p>
            <a:pPr>
              <a:buNone/>
            </a:pPr>
            <a:r>
              <a:rPr lang="zh-CN" altLang="en-US" sz="2400" dirty="0" smtClean="0"/>
              <a:t>     基本流和备选流：如右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sz="2400" dirty="0" smtClean="0"/>
              <a:t>1</a:t>
            </a:r>
            <a:r>
              <a:rPr lang="zh-CN" altLang="en-US" sz="2400" dirty="0" smtClean="0"/>
              <a:t>和</a:t>
            </a:r>
            <a:r>
              <a:rPr lang="en-US" sz="2400" dirty="0" smtClean="0"/>
              <a:t>3</a:t>
            </a:r>
            <a:r>
              <a:rPr lang="zh-CN" altLang="en-US" sz="2400" dirty="0" smtClean="0"/>
              <a:t>）；也可能起源于另一个备选流（如备选流</a:t>
            </a:r>
            <a:r>
              <a:rPr lang="en-US" sz="2400" dirty="0" smtClean="0"/>
              <a:t>2</a:t>
            </a:r>
            <a:r>
              <a:rPr lang="zh-CN" altLang="en-US" sz="2400" dirty="0" smtClean="0"/>
              <a:t>），或者终止用例而不再重新加入到某个流（如备选流</a:t>
            </a:r>
            <a:r>
              <a:rPr lang="en-US" sz="2400" dirty="0" smtClean="0"/>
              <a:t>2</a:t>
            </a:r>
            <a:r>
              <a:rPr lang="zh-CN" altLang="en-US" sz="2400" dirty="0" smtClean="0"/>
              <a:t>和</a:t>
            </a:r>
            <a:r>
              <a:rPr lang="en-US" sz="2400" dirty="0" smtClean="0"/>
              <a:t>4</a:t>
            </a:r>
            <a:r>
              <a:rPr lang="zh-CN" altLang="en-US" sz="2400" dirty="0" smtClean="0"/>
              <a:t>）</a:t>
            </a:r>
            <a:endParaRPr lang="zh-CN" altLang="en-US" sz="2400" dirty="0"/>
          </a:p>
        </p:txBody>
      </p:sp>
      <p:pic>
        <p:nvPicPr>
          <p:cNvPr id="4" name="Picture 4" descr="http://www.woodpecker.org.cn/share/doc/RationalUnifiedProcess.zh_cn/process/modguide/images/tstcs_1.gif"/>
          <p:cNvPicPr>
            <a:picLocks noChangeAspect="1" noChangeArrowheads="1"/>
          </p:cNvPicPr>
          <p:nvPr/>
        </p:nvPicPr>
        <p:blipFill>
          <a:blip r:embed="rId1" r:link="rId2" cstate="print"/>
          <a:srcRect l="12959" r="13031"/>
          <a:stretch>
            <a:fillRect/>
          </a:stretch>
        </p:blipFill>
        <p:spPr bwMode="auto">
          <a:xfrm>
            <a:off x="4786314" y="928670"/>
            <a:ext cx="4214842" cy="533401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场景法设计步骤</a:t>
            </a:r>
            <a:endParaRPr lang="zh-CN" altLang="en-US" dirty="0"/>
          </a:p>
        </p:txBody>
      </p:sp>
      <p:sp>
        <p:nvSpPr>
          <p:cNvPr id="3" name="内容占位符 2"/>
          <p:cNvSpPr>
            <a:spLocks noGrp="1"/>
          </p:cNvSpPr>
          <p:nvPr>
            <p:ph idx="1"/>
          </p:nvPr>
        </p:nvSpPr>
        <p:spPr/>
        <p:txBody>
          <a:bodyPr/>
          <a:lstStyle/>
          <a:p>
            <a:pPr marL="228600" lvl="1" indent="-514350">
              <a:buFont typeface="+mj-lt"/>
              <a:buAutoNum type="arabicPeriod"/>
            </a:pPr>
            <a:r>
              <a:rPr lang="zh-CN" altLang="en-US" dirty="0" smtClean="0"/>
              <a:t>根据说明，描述出程序的基本流及各项备选流</a:t>
            </a:r>
            <a:endParaRPr lang="zh-CN" altLang="en-US" dirty="0" smtClean="0"/>
          </a:p>
          <a:p>
            <a:pPr marL="228600" lvl="1" indent="-514350">
              <a:buFont typeface="+mj-lt"/>
              <a:buAutoNum type="arabicPeriod"/>
            </a:pPr>
            <a:r>
              <a:rPr lang="zh-CN" altLang="en-US" dirty="0" smtClean="0"/>
              <a:t>根据基本流和各项备选流生成不同的场景</a:t>
            </a:r>
            <a:endParaRPr lang="zh-CN" altLang="en-US" dirty="0" smtClean="0"/>
          </a:p>
          <a:p>
            <a:pPr marL="228600" lvl="1" indent="-514350">
              <a:buFont typeface="+mj-lt"/>
              <a:buAutoNum type="arabicPeriod"/>
            </a:pPr>
            <a:r>
              <a:rPr lang="zh-CN" altLang="en-US" dirty="0" smtClean="0"/>
              <a:t>对每一个场景生成相应的测试用例</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endParaRPr lang="zh-CN" altLang="en-US" dirty="0"/>
          </a:p>
        </p:txBody>
      </p:sp>
      <p:graphicFrame>
        <p:nvGraphicFramePr>
          <p:cNvPr id="125954" name="Object 2"/>
          <p:cNvGraphicFramePr>
            <a:graphicFrameLocks noChangeAspect="1"/>
          </p:cNvGraphicFramePr>
          <p:nvPr/>
        </p:nvGraphicFramePr>
        <p:xfrm>
          <a:off x="928662" y="1285860"/>
          <a:ext cx="7010400" cy="5345113"/>
        </p:xfrm>
        <a:graphic>
          <a:graphicData uri="http://schemas.openxmlformats.org/presentationml/2006/ole">
            <mc:AlternateContent xmlns:mc="http://schemas.openxmlformats.org/markup-compatibility/2006">
              <mc:Choice xmlns:v="urn:schemas-microsoft-com:vml" Requires="v">
                <p:oleObj spid="_x0000_s2049" name="" r:id="rId1" imgW="36833175" imgH="28003500" progId="Word.Picture.8">
                  <p:embed/>
                </p:oleObj>
              </mc:Choice>
              <mc:Fallback>
                <p:oleObj name="" r:id="rId1" imgW="36833175" imgH="28003500" progId="Word.Picture.8">
                  <p:embed/>
                  <p:pic>
                    <p:nvPicPr>
                      <p:cNvPr id="0" name="图片 2048"/>
                      <p:cNvPicPr>
                        <a:picLocks noChangeAspect="1"/>
                      </p:cNvPicPr>
                      <p:nvPr/>
                    </p:nvPicPr>
                    <p:blipFill>
                      <a:blip r:embed="rId2"/>
                      <a:stretch>
                        <a:fillRect/>
                      </a:stretch>
                    </p:blipFill>
                    <p:spPr>
                      <a:xfrm>
                        <a:off x="928662" y="1285860"/>
                        <a:ext cx="7010400" cy="53451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endParaRPr lang="zh-CN" altLang="en-US" dirty="0"/>
          </a:p>
        </p:txBody>
      </p:sp>
      <p:graphicFrame>
        <p:nvGraphicFramePr>
          <p:cNvPr id="126978" name="Object 2"/>
          <p:cNvGraphicFramePr>
            <a:graphicFrameLocks noChangeAspect="1"/>
          </p:cNvGraphicFramePr>
          <p:nvPr/>
        </p:nvGraphicFramePr>
        <p:xfrm>
          <a:off x="214282" y="1857364"/>
          <a:ext cx="8715436" cy="4429156"/>
        </p:xfrm>
        <a:graphic>
          <a:graphicData uri="http://schemas.openxmlformats.org/presentationml/2006/ole">
            <mc:AlternateContent xmlns:mc="http://schemas.openxmlformats.org/markup-compatibility/2006">
              <mc:Choice xmlns:v="urn:schemas-microsoft-com:vml" Requires="v">
                <p:oleObj spid="_x0000_s3073" name="Document" r:id="rId1" imgW="5573395" imgH="2999105" progId="Word.Document.8">
                  <p:embed/>
                </p:oleObj>
              </mc:Choice>
              <mc:Fallback>
                <p:oleObj name="Document" r:id="rId1" imgW="5573395" imgH="2999105" progId="Word.Document.8">
                  <p:embed/>
                  <p:pic>
                    <p:nvPicPr>
                      <p:cNvPr id="0" name="图片 3072"/>
                      <p:cNvPicPr>
                        <a:picLocks noChangeAspect="1"/>
                      </p:cNvPicPr>
                      <p:nvPr/>
                    </p:nvPicPr>
                    <p:blipFill>
                      <a:blip r:embed="rId2"/>
                      <a:srcRect b="5084"/>
                      <a:stretch>
                        <a:fillRect/>
                      </a:stretch>
                    </p:blipFill>
                    <p:spPr>
                      <a:xfrm>
                        <a:off x="214282" y="1857364"/>
                        <a:ext cx="8715436" cy="442915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endParaRPr lang="zh-CN" altLang="en-US" dirty="0"/>
          </a:p>
        </p:txBody>
      </p:sp>
      <p:sp>
        <p:nvSpPr>
          <p:cNvPr id="3" name="内容占位符 2"/>
          <p:cNvSpPr>
            <a:spLocks noGrp="1"/>
          </p:cNvSpPr>
          <p:nvPr>
            <p:ph idx="1"/>
          </p:nvPr>
        </p:nvSpPr>
        <p:spPr/>
        <p:txBody>
          <a:bodyPr/>
          <a:lstStyle/>
          <a:p>
            <a:pPr lvl="3" algn="just">
              <a:buNone/>
            </a:pPr>
            <a:endParaRPr lang="zh-CN" altLang="en-US" sz="2400" dirty="0" smtClean="0"/>
          </a:p>
          <a:p>
            <a:pPr algn="just">
              <a:buNone/>
            </a:pPr>
            <a:r>
              <a:rPr lang="zh-CN" altLang="en-US" sz="2400" dirty="0" smtClean="0"/>
              <a:t>     对于这</a:t>
            </a:r>
            <a:r>
              <a:rPr lang="en-US" altLang="zh-CN" sz="2400" dirty="0" smtClean="0"/>
              <a:t>7</a:t>
            </a:r>
            <a:r>
              <a:rPr lang="zh-CN" altLang="en-US" sz="2400" dirty="0" smtClean="0"/>
              <a:t>个场景中的每一个场景都需要确定测试用例。可以采用矩阵或决策表来确定和管理测试用例。下面显示了一种通用格式，其中各行代表各个测试用例，而各列则代表测试用例的信息。本示例中，对于每个测试用例，存在一个测试用例</a:t>
            </a:r>
            <a:r>
              <a:rPr lang="en-US" altLang="zh-CN" sz="2400" dirty="0" smtClean="0"/>
              <a:t>ID</a:t>
            </a:r>
            <a:r>
              <a:rPr lang="zh-CN" altLang="en-US" sz="2400" dirty="0" smtClean="0"/>
              <a:t>、条件（或说明）、测试用例中涉及的所有数据元素（作为输入或已经存在于数据库中）以及预期结果。</a:t>
            </a:r>
            <a:endParaRPr lang="zh-CN" altLang="en-US" sz="2400" dirty="0" smtClean="0"/>
          </a:p>
          <a:p>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黑盒用例设计方法</a:t>
            </a:r>
            <a:endParaRPr lang="zh-CN" altLang="en-US" dirty="0" smtClean="0"/>
          </a:p>
        </p:txBody>
      </p:sp>
      <p:sp>
        <p:nvSpPr>
          <p:cNvPr id="22531" name="Rectangle 3"/>
          <p:cNvSpPr>
            <a:spLocks noGrp="1" noChangeArrowheads="1"/>
          </p:cNvSpPr>
          <p:nvPr>
            <p:ph idx="1"/>
          </p:nvPr>
        </p:nvSpPr>
        <p:spPr/>
        <p:txBody>
          <a:bodyPr>
            <a:normAutofit/>
          </a:bodyPr>
          <a:lstStyle/>
          <a:p>
            <a:pPr lvl="1">
              <a:lnSpc>
                <a:spcPct val="150000"/>
              </a:lnSpc>
              <a:buFont typeface="Wingdings" panose="05000000000000000000" charset="0"/>
              <a:buChar char=""/>
            </a:pPr>
            <a:r>
              <a:rPr lang="zh-CN" altLang="en-US" dirty="0" smtClean="0"/>
              <a:t>等价类（重点）</a:t>
            </a:r>
            <a:endParaRPr lang="en-US" altLang="zh-CN" dirty="0" smtClean="0"/>
          </a:p>
          <a:p>
            <a:pPr lvl="1">
              <a:lnSpc>
                <a:spcPct val="150000"/>
              </a:lnSpc>
              <a:buFont typeface="Wingdings" panose="05000000000000000000" charset="0"/>
              <a:buChar char=""/>
            </a:pPr>
            <a:r>
              <a:rPr lang="zh-CN" altLang="en-US" dirty="0" smtClean="0"/>
              <a:t>边界值（重点）</a:t>
            </a:r>
            <a:endParaRPr lang="en-US" altLang="zh-CN" dirty="0" smtClean="0"/>
          </a:p>
          <a:p>
            <a:pPr lvl="1">
              <a:lnSpc>
                <a:spcPct val="150000"/>
              </a:lnSpc>
              <a:buFont typeface="Wingdings" panose="05000000000000000000" charset="0"/>
              <a:buChar char=""/>
            </a:pPr>
            <a:r>
              <a:rPr lang="zh-CN" altLang="en-US" dirty="0" smtClean="0"/>
              <a:t>错误推测法（重点）</a:t>
            </a:r>
            <a:endParaRPr lang="en-US" altLang="zh-CN" dirty="0" smtClean="0"/>
          </a:p>
          <a:p>
            <a:pPr lvl="1">
              <a:lnSpc>
                <a:spcPct val="150000"/>
              </a:lnSpc>
              <a:buFont typeface="Wingdings" panose="05000000000000000000" charset="0"/>
              <a:buChar char=""/>
            </a:pPr>
            <a:r>
              <a:rPr lang="zh-CN" altLang="en-US" dirty="0" smtClean="0"/>
              <a:t>场景法（重点）</a:t>
            </a:r>
            <a:endParaRPr lang="en-US" altLang="zh-CN" dirty="0" smtClean="0"/>
          </a:p>
          <a:p>
            <a:pPr lvl="1">
              <a:lnSpc>
                <a:spcPct val="150000"/>
              </a:lnSpc>
              <a:buFont typeface="Wingdings" panose="05000000000000000000" charset="0"/>
              <a:buChar char=""/>
            </a:pPr>
            <a:r>
              <a:rPr lang="zh-CN" altLang="en-US" dirty="0" smtClean="0"/>
              <a:t>因果图（了解）</a:t>
            </a:r>
            <a:endParaRPr lang="en-US" altLang="zh-CN" dirty="0" smtClean="0"/>
          </a:p>
          <a:p>
            <a:pPr lvl="1">
              <a:lnSpc>
                <a:spcPct val="150000"/>
              </a:lnSpc>
              <a:buFont typeface="Wingdings" panose="05000000000000000000" charset="0"/>
              <a:buChar char=""/>
            </a:pPr>
            <a:r>
              <a:rPr lang="zh-CN" altLang="en-US" dirty="0" smtClean="0"/>
              <a:t>判定表（了解）</a:t>
            </a:r>
            <a:endParaRPr lang="en-US" altLang="zh-CN" dirty="0" smtClean="0"/>
          </a:p>
          <a:p>
            <a:pPr marL="457200" lvl="1" indent="0">
              <a:lnSpc>
                <a:spcPct val="150000"/>
              </a:lnSpc>
              <a:buFont typeface="Wingdings" panose="05000000000000000000" charset="0"/>
              <a:buNone/>
            </a:pPr>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endParaRPr lang="zh-CN" altLang="en-US" dirty="0"/>
          </a:p>
        </p:txBody>
      </p:sp>
      <p:graphicFrame>
        <p:nvGraphicFramePr>
          <p:cNvPr id="128002" name="Object 2"/>
          <p:cNvGraphicFramePr>
            <a:graphicFrameLocks noChangeAspect="1"/>
          </p:cNvGraphicFramePr>
          <p:nvPr/>
        </p:nvGraphicFramePr>
        <p:xfrm>
          <a:off x="285720" y="1857364"/>
          <a:ext cx="8501122" cy="4114800"/>
        </p:xfrm>
        <a:graphic>
          <a:graphicData uri="http://schemas.openxmlformats.org/presentationml/2006/ole">
            <mc:AlternateContent xmlns:mc="http://schemas.openxmlformats.org/markup-compatibility/2006">
              <mc:Choice xmlns:v="urn:schemas-microsoft-com:vml" Requires="v">
                <p:oleObj spid="_x0000_s4097" name="Document" r:id="rId1" imgW="33899475" imgH="18297525" progId="Word.Document.8">
                  <p:embed/>
                </p:oleObj>
              </mc:Choice>
              <mc:Fallback>
                <p:oleObj name="Document" r:id="rId1" imgW="33899475" imgH="18297525" progId="Word.Document.8">
                  <p:embed/>
                  <p:pic>
                    <p:nvPicPr>
                      <p:cNvPr id="0" name="图片 4096"/>
                      <p:cNvPicPr>
                        <a:picLocks noChangeAspect="1"/>
                      </p:cNvPicPr>
                      <p:nvPr/>
                    </p:nvPicPr>
                    <p:blipFill>
                      <a:blip r:embed="rId2"/>
                      <a:srcRect b="16682"/>
                      <a:stretch>
                        <a:fillRect/>
                      </a:stretch>
                    </p:blipFill>
                    <p:spPr>
                      <a:xfrm>
                        <a:off x="285720" y="1857364"/>
                        <a:ext cx="8501122" cy="41148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70000" lnSpcReduction="20000"/>
          </a:bodyPr>
          <a:lstStyle/>
          <a:p>
            <a:pPr>
              <a:buFont typeface="Wingdings" panose="05000000000000000000" charset="0"/>
              <a:buChar char=""/>
            </a:pPr>
            <a:r>
              <a:rPr lang="zh-CN" altLang="en-US" dirty="0" smtClean="0"/>
              <a:t>前面介绍的等价类测试方法和边界值分析法都着重考虑输入条件，但对输入条件之间的联系讨论并不多。因此，如果考虑使用一种适合于描述对于多种条件的组合，相应产生多个动作的形式来设计测试用例。那么，此时就需要用到因果图。</a:t>
            </a:r>
            <a:endParaRPr lang="en-US" altLang="zh-CN" dirty="0" smtClean="0"/>
          </a:p>
          <a:p>
            <a:pPr>
              <a:buFont typeface="Wingdings" panose="05000000000000000000" charset="0"/>
              <a:buChar char=""/>
            </a:pPr>
            <a:r>
              <a:rPr lang="zh-CN" altLang="en-US" dirty="0" smtClean="0"/>
              <a:t>因果图方法最终生成的是判定表。它适合于检查程序输入条件的各种组合情况。</a:t>
            </a:r>
            <a:endParaRPr lang="en-US" altLang="zh-CN" dirty="0" smtClean="0"/>
          </a:p>
          <a:p>
            <a:pPr>
              <a:buFont typeface="Wingdings" panose="05000000000000000000" charset="0"/>
              <a:buChar char=""/>
            </a:pPr>
            <a:r>
              <a:rPr lang="zh-CN" altLang="en-US" dirty="0" smtClean="0"/>
              <a:t>用因果图生成测试用例：</a:t>
            </a:r>
            <a:endParaRPr lang="en-US" altLang="zh-CN" dirty="0" smtClean="0"/>
          </a:p>
          <a:p>
            <a:pPr marL="624205" indent="-514350">
              <a:buFont typeface="+mj-lt"/>
              <a:buAutoNum type="arabicPeriod"/>
            </a:pPr>
            <a:r>
              <a:rPr lang="zh-CN" altLang="en-US" dirty="0" smtClean="0">
                <a:solidFill>
                  <a:srgbClr val="FF0000"/>
                </a:solidFill>
              </a:rPr>
              <a:t>根据软件规格说明书，分析和确定哪些是输入条件（原因）或输出（结果），并给每个结果赋予一个标识符。</a:t>
            </a:r>
            <a:endParaRPr lang="zh-CN" altLang="en-US" dirty="0" smtClean="0">
              <a:solidFill>
                <a:srgbClr val="FF0000"/>
              </a:solidFill>
            </a:endParaRPr>
          </a:p>
          <a:p>
            <a:pPr marL="624205" indent="-514350">
              <a:buFont typeface="+mj-lt"/>
              <a:buAutoNum type="arabicPeriod"/>
            </a:pPr>
            <a:r>
              <a:rPr lang="zh-CN" altLang="en-US" dirty="0" smtClean="0">
                <a:solidFill>
                  <a:srgbClr val="FF0000"/>
                </a:solidFill>
              </a:rPr>
              <a:t>分析软件规格说明书，找出原因与结果之间的关系，画出因果图。</a:t>
            </a:r>
            <a:endParaRPr lang="zh-CN" altLang="en-US" dirty="0" smtClean="0">
              <a:solidFill>
                <a:srgbClr val="FF0000"/>
              </a:solidFill>
            </a:endParaRPr>
          </a:p>
          <a:p>
            <a:pPr marL="624205" indent="-514350">
              <a:buFont typeface="+mj-lt"/>
              <a:buAutoNum type="arabicPeriod"/>
            </a:pPr>
            <a:r>
              <a:rPr lang="zh-CN" altLang="en-US" dirty="0" smtClean="0">
                <a:solidFill>
                  <a:srgbClr val="FF0000"/>
                </a:solidFill>
              </a:rPr>
              <a:t>由于语法或环境的限制，有些原因与原因之间、结果与结果之间的组合情况不可能同时出现。为了表明这些特殊情况，在因果图上用一些记号标明约束条件。</a:t>
            </a:r>
            <a:endParaRPr lang="zh-CN" altLang="en-US" dirty="0" smtClean="0">
              <a:solidFill>
                <a:srgbClr val="FF0000"/>
              </a:solidFill>
            </a:endParaRPr>
          </a:p>
          <a:p>
            <a:pPr marL="624205" indent="-514350">
              <a:buFont typeface="+mj-lt"/>
              <a:buAutoNum type="arabicPeriod"/>
            </a:pPr>
            <a:r>
              <a:rPr lang="zh-CN" altLang="en-US" dirty="0" smtClean="0">
                <a:solidFill>
                  <a:srgbClr val="FF0000"/>
                </a:solidFill>
              </a:rPr>
              <a:t>把因果图转化成判定表。</a:t>
            </a:r>
            <a:endParaRPr lang="zh-CN" altLang="en-US" dirty="0" smtClean="0">
              <a:solidFill>
                <a:srgbClr val="FF0000"/>
              </a:solidFill>
            </a:endParaRPr>
          </a:p>
          <a:p>
            <a:pPr marL="624205" indent="-514350">
              <a:buFont typeface="+mj-lt"/>
              <a:buAutoNum type="arabicPeriod"/>
            </a:pPr>
            <a:r>
              <a:rPr lang="zh-CN" altLang="en-US" dirty="0" smtClean="0">
                <a:solidFill>
                  <a:srgbClr val="FF0000"/>
                </a:solidFill>
              </a:rPr>
              <a:t>把每个判定表设计成一个测试用例。</a:t>
            </a:r>
            <a:endParaRPr lang="zh-CN" altLang="en-US" dirty="0" smtClean="0">
              <a:solidFill>
                <a:srgbClr val="FF0000"/>
              </a:solidFill>
            </a:endParaRPr>
          </a:p>
        </p:txBody>
      </p:sp>
      <p:sp>
        <p:nvSpPr>
          <p:cNvPr id="4" name="标题 3"/>
          <p:cNvSpPr>
            <a:spLocks noGrp="1"/>
          </p:cNvSpPr>
          <p:nvPr>
            <p:ph type="title"/>
          </p:nvPr>
        </p:nvSpPr>
        <p:spPr/>
        <p:txBody>
          <a:bodyPr/>
          <a:lstStyle/>
          <a:p>
            <a:r>
              <a:rPr lang="zh-CN" altLang="en-US" dirty="0" smtClean="0"/>
              <a:t>基于因果图的测试</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因果图符号：</a:t>
            </a:r>
            <a:endParaRPr lang="en-US" altLang="zh-CN" sz="2400" dirty="0" smtClean="0"/>
          </a:p>
          <a:p>
            <a:r>
              <a:rPr lang="en-US" altLang="zh-CN" sz="2400" dirty="0" err="1" smtClean="0"/>
              <a:t>Ci</a:t>
            </a:r>
            <a:r>
              <a:rPr lang="en-US" altLang="zh-CN" sz="2400" dirty="0" smtClean="0"/>
              <a:t> </a:t>
            </a:r>
            <a:r>
              <a:rPr lang="zh-CN" altLang="en-US" sz="2400" dirty="0" smtClean="0"/>
              <a:t>表示原因</a:t>
            </a:r>
            <a:endParaRPr lang="en-US" altLang="zh-CN" sz="2400" dirty="0" smtClean="0"/>
          </a:p>
          <a:p>
            <a:r>
              <a:rPr lang="en-US" altLang="zh-CN" sz="2400" dirty="0" err="1" smtClean="0"/>
              <a:t>Ei</a:t>
            </a:r>
            <a:r>
              <a:rPr lang="en-US" altLang="zh-CN" sz="2400" dirty="0" smtClean="0"/>
              <a:t> </a:t>
            </a:r>
            <a:r>
              <a:rPr lang="zh-CN" altLang="en-US" sz="2400" dirty="0" smtClean="0"/>
              <a:t>表示结果</a:t>
            </a:r>
            <a:endParaRPr lang="en-US" altLang="zh-CN" sz="2400" dirty="0" smtClean="0"/>
          </a:p>
          <a:p>
            <a:endParaRPr lang="zh-CN" altLang="en-US" dirty="0"/>
          </a:p>
        </p:txBody>
      </p:sp>
      <p:sp>
        <p:nvSpPr>
          <p:cNvPr id="3" name="标题 2"/>
          <p:cNvSpPr>
            <a:spLocks noGrp="1"/>
          </p:cNvSpPr>
          <p:nvPr>
            <p:ph type="title"/>
          </p:nvPr>
        </p:nvSpPr>
        <p:spPr>
          <a:xfrm>
            <a:off x="0" y="-143510"/>
            <a:ext cx="8229600" cy="1143000"/>
          </a:xfrm>
        </p:spPr>
        <p:txBody>
          <a:bodyPr/>
          <a:lstStyle/>
          <a:p>
            <a:r>
              <a:rPr lang="zh-CN" altLang="en-US" dirty="0" smtClean="0"/>
              <a:t>因果图符号</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7767" y="733590"/>
            <a:ext cx="8424936" cy="4824536"/>
          </a:xfrm>
          <a:prstGeom prst="rect">
            <a:avLst/>
          </a:prstGeom>
        </p:spPr>
      </p:pic>
      <p:sp>
        <p:nvSpPr>
          <p:cNvPr id="3073" name="Rectangle 1"/>
          <p:cNvSpPr>
            <a:spLocks noChangeArrowheads="1"/>
          </p:cNvSpPr>
          <p:nvPr/>
        </p:nvSpPr>
        <p:spPr bwMode="auto">
          <a:xfrm>
            <a:off x="0" y="5558102"/>
            <a:ext cx="9144000" cy="132343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4450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chemeClr val="tx1"/>
                </a:solidFill>
                <a:effectLst/>
                <a:latin typeface="宋体" panose="02010600030101010101" pitchFamily="2" charset="-122"/>
                <a:ea typeface="微软雅黑" panose="020B0503020204020204" charset="-122"/>
                <a:cs typeface="宋体" panose="02010600030101010101" pitchFamily="2" charset="-122"/>
              </a:rPr>
              <a:t>①</a:t>
            </a:r>
            <a:r>
              <a:rPr kumimoji="0" 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恒等：若</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也是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；否则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为</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0</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466725"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微软雅黑" panose="020B0503020204020204" charset="-122"/>
                <a:cs typeface="宋体" panose="02010600030101010101" pitchFamily="2" charset="-122"/>
              </a:rPr>
              <a:t>②</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非：若</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0</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；否则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466725"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微软雅黑" panose="020B0503020204020204" charset="-122"/>
                <a:cs typeface="宋体" panose="02010600030101010101" pitchFamily="2" charset="-122"/>
              </a:rPr>
              <a:t>③</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或：若</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或</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c2</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或</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c3</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；否则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为</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0</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或</a:t>
            </a:r>
            <a:r>
              <a:rPr kumimoji="0" lang="zh-CN" altLang="en-US" sz="2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可有任意个输入。</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466725"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微软雅黑" panose="020B0503020204020204" charset="-122"/>
                <a:cs typeface="宋体" panose="02010600030101010101" pitchFamily="2" charset="-122"/>
              </a:rPr>
              <a:t>④</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与：若</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和</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c2</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都是</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为</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；否则</a:t>
            </a:r>
            <a:r>
              <a:rPr kumimoji="0" lang="en-US" altLang="zh-CN" sz="2000" b="0" i="0" u="none" strike="noStrike" cap="none" normalizeH="0" baseline="0" dirty="0" err="1"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ei</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为</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0</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与</a:t>
            </a:r>
            <a:r>
              <a:rPr kumimoji="0" lang="zh-CN" altLang="en-US" sz="2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也可有任意个输入</a:t>
            </a:r>
            <a:r>
              <a:rPr kumimoji="0" lang="zh-CN" altLang="en-US" sz="1000" b="0" i="0" u="none" strike="noStrike" cap="none" normalizeH="0" baseline="0" dirty="0" smtClean="0">
                <a:ln>
                  <a:noFill/>
                </a:ln>
                <a:solidFill>
                  <a:schemeClr val="tx1"/>
                </a:solidFill>
                <a:effectLst/>
                <a:latin typeface="Verdana" panose="020B0604030504040204" pitchFamily="34" charset="0"/>
                <a:ea typeface="微软雅黑" panose="020B0503020204020204"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764704"/>
            <a:ext cx="8892480" cy="6093296"/>
          </a:xfrm>
        </p:spPr>
        <p:txBody>
          <a:bodyPr/>
          <a:lstStyle/>
          <a:p>
            <a:r>
              <a:rPr lang="en-US" altLang="zh-CN" sz="1800" dirty="0" smtClean="0"/>
              <a:t>E</a:t>
            </a:r>
            <a:r>
              <a:rPr lang="zh-CN" altLang="en-US" sz="1800" dirty="0" smtClean="0"/>
              <a:t>（互斥）：可能都不成立，但最多有一个成立。</a:t>
            </a:r>
            <a:endParaRPr lang="en-US" altLang="zh-CN" sz="1800" dirty="0" smtClean="0"/>
          </a:p>
          <a:p>
            <a:r>
              <a:rPr lang="en-US" altLang="zh-CN" sz="1800" dirty="0" smtClean="0"/>
              <a:t>I</a:t>
            </a:r>
            <a:r>
              <a:rPr lang="zh-CN" altLang="en-US" sz="1800" dirty="0" smtClean="0"/>
              <a:t>（包含）：至少有一个成立</a:t>
            </a:r>
            <a:endParaRPr lang="en-US" altLang="zh-CN" sz="1800" dirty="0" smtClean="0"/>
          </a:p>
          <a:p>
            <a:r>
              <a:rPr lang="en-US" altLang="zh-CN" sz="1800" dirty="0" smtClean="0"/>
              <a:t>O</a:t>
            </a:r>
            <a:r>
              <a:rPr lang="zh-CN" altLang="en-US" sz="1800" dirty="0" smtClean="0"/>
              <a:t>（唯一）：有且只有一个成立</a:t>
            </a:r>
            <a:endParaRPr lang="en-US" altLang="zh-CN" sz="1800" dirty="0" smtClean="0"/>
          </a:p>
          <a:p>
            <a:r>
              <a:rPr lang="en-US" altLang="zh-CN" sz="1800" dirty="0" smtClean="0"/>
              <a:t>R</a:t>
            </a:r>
            <a:r>
              <a:rPr lang="zh-CN" altLang="en-US" sz="1800" dirty="0" smtClean="0"/>
              <a:t>（要求）：</a:t>
            </a:r>
            <a:r>
              <a:rPr lang="en-US" altLang="zh-CN" sz="1800" dirty="0" smtClean="0"/>
              <a:t>a</a:t>
            </a:r>
            <a:r>
              <a:rPr lang="zh-CN" altLang="en-US" sz="1800" dirty="0" smtClean="0"/>
              <a:t>出现，</a:t>
            </a:r>
            <a:r>
              <a:rPr lang="en-US" altLang="zh-CN" sz="1800" dirty="0" smtClean="0"/>
              <a:t>b</a:t>
            </a:r>
            <a:r>
              <a:rPr lang="zh-CN" altLang="en-US" sz="1800" dirty="0" smtClean="0"/>
              <a:t>必须也出现</a:t>
            </a:r>
            <a:endParaRPr lang="en-US" altLang="zh-CN" sz="1800" dirty="0" smtClean="0"/>
          </a:p>
          <a:p>
            <a:r>
              <a:rPr lang="en-US" altLang="zh-CN" sz="1800" dirty="0" smtClean="0"/>
              <a:t>M</a:t>
            </a:r>
            <a:r>
              <a:rPr lang="zh-CN" altLang="en-US" sz="1800" dirty="0" smtClean="0"/>
              <a:t>（屏蔽）：当</a:t>
            </a:r>
            <a:r>
              <a:rPr lang="en-US" altLang="zh-CN" sz="1800" dirty="0" smtClean="0"/>
              <a:t>a</a:t>
            </a:r>
            <a:r>
              <a:rPr lang="zh-CN" altLang="en-US" sz="1800" dirty="0" smtClean="0"/>
              <a:t>成立，</a:t>
            </a:r>
            <a:r>
              <a:rPr lang="en-US" altLang="zh-CN" sz="1800" dirty="0" smtClean="0"/>
              <a:t>b</a:t>
            </a:r>
            <a:r>
              <a:rPr lang="zh-CN" altLang="en-US" sz="1800" dirty="0" smtClean="0"/>
              <a:t>必须不能成立。当</a:t>
            </a:r>
            <a:r>
              <a:rPr lang="en-US" altLang="zh-CN" sz="1800" dirty="0" smtClean="0"/>
              <a:t>a</a:t>
            </a:r>
            <a:r>
              <a:rPr lang="zh-CN" altLang="en-US" sz="1800" dirty="0" smtClean="0"/>
              <a:t>不成立，</a:t>
            </a:r>
            <a:r>
              <a:rPr lang="en-US" altLang="zh-CN" sz="1800" dirty="0" smtClean="0"/>
              <a:t>b</a:t>
            </a:r>
            <a:r>
              <a:rPr lang="zh-CN" altLang="en-US" sz="1800" dirty="0" smtClean="0"/>
              <a:t>不定</a:t>
            </a:r>
            <a:r>
              <a:rPr lang="zh-CN" altLang="en-US" sz="1800" dirty="0"/>
              <a:t>。</a:t>
            </a:r>
            <a:endParaRPr lang="en-US" altLang="zh-CN" sz="1800" dirty="0" smtClean="0"/>
          </a:p>
          <a:p>
            <a:endParaRPr lang="zh-CN" altLang="en-US" dirty="0"/>
          </a:p>
        </p:txBody>
      </p:sp>
      <p:sp>
        <p:nvSpPr>
          <p:cNvPr id="3" name="标题 2"/>
          <p:cNvSpPr>
            <a:spLocks noGrp="1"/>
          </p:cNvSpPr>
          <p:nvPr>
            <p:ph type="title"/>
          </p:nvPr>
        </p:nvSpPr>
        <p:spPr>
          <a:xfrm>
            <a:off x="242119" y="-215265"/>
            <a:ext cx="8229600" cy="1143000"/>
          </a:xfrm>
        </p:spPr>
        <p:txBody>
          <a:bodyPr/>
          <a:lstStyle/>
          <a:p>
            <a:r>
              <a:rPr lang="zh-CN" altLang="en-US" dirty="0" smtClean="0"/>
              <a:t>因果图的约束符号</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92896"/>
            <a:ext cx="8532440" cy="43651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3510" y="789305"/>
            <a:ext cx="8229600" cy="6309320"/>
          </a:xfrm>
        </p:spPr>
        <p:txBody>
          <a:bodyPr>
            <a:normAutofit fontScale="57500" lnSpcReduction="20000"/>
          </a:bodyPr>
          <a:lstStyle/>
          <a:p>
            <a:pPr>
              <a:buNone/>
            </a:pPr>
            <a:endParaRPr lang="zh-CN" altLang="en-US" dirty="0" smtClean="0"/>
          </a:p>
          <a:p>
            <a:endParaRPr lang="zh-CN" altLang="en-US" dirty="0" smtClean="0"/>
          </a:p>
          <a:p>
            <a:pPr>
              <a:buFont typeface="Wingdings" panose="05000000000000000000" charset="0"/>
              <a:buChar char=""/>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r>
              <a:rPr lang="zh-CN" altLang="en-US" dirty="0" smtClean="0"/>
              <a:t>。</a:t>
            </a:r>
            <a:endParaRPr lang="zh-CN" altLang="en-US" dirty="0" smtClean="0"/>
          </a:p>
          <a:p>
            <a:pPr>
              <a:buFont typeface="Wingdings" panose="05000000000000000000" charset="0"/>
              <a:buChar char=""/>
            </a:pPr>
            <a:endParaRPr lang="zh-CN" altLang="en-US" dirty="0" smtClean="0"/>
          </a:p>
          <a:p>
            <a:pPr>
              <a:buFont typeface="Wingdings" panose="05000000000000000000" charset="0"/>
              <a:buChar char=""/>
            </a:pPr>
            <a:r>
              <a:rPr lang="en-US" altLang="zh-CN" dirty="0" smtClean="0"/>
              <a:t>1</a:t>
            </a:r>
            <a:r>
              <a:rPr lang="zh-CN" altLang="en-US" dirty="0" smtClean="0"/>
              <a:t>、对说明进行分析，得到原因和结果：</a:t>
            </a:r>
            <a:endParaRPr lang="zh-CN" altLang="en-US" dirty="0" smtClean="0"/>
          </a:p>
          <a:p>
            <a:pPr>
              <a:buFont typeface="Wingdings" panose="05000000000000000000" charset="0"/>
              <a:buChar char=""/>
            </a:pPr>
            <a:endParaRPr lang="zh-CN" altLang="en-US" dirty="0" smtClean="0"/>
          </a:p>
          <a:p>
            <a:pPr>
              <a:buFont typeface="Wingdings" panose="05000000000000000000" charset="0"/>
              <a:buChar char=""/>
            </a:pPr>
            <a:r>
              <a:rPr lang="zh-CN" altLang="en-US" dirty="0" smtClean="0"/>
              <a:t>原因：</a:t>
            </a:r>
            <a:endParaRPr lang="zh-CN" altLang="en-US" dirty="0" smtClean="0"/>
          </a:p>
          <a:p>
            <a:pPr marL="0" indent="0">
              <a:buFont typeface="Wingdings" panose="05000000000000000000" charset="0"/>
              <a:buNone/>
            </a:pPr>
            <a:r>
              <a:rPr lang="en-US" altLang="zh-CN" dirty="0" smtClean="0"/>
              <a:t>1</a:t>
            </a:r>
            <a:r>
              <a:rPr lang="zh-CN" altLang="en-US" dirty="0" smtClean="0"/>
              <a:t>：第一列字符是</a:t>
            </a:r>
            <a:r>
              <a:rPr lang="en-US" altLang="zh-CN" dirty="0" smtClean="0"/>
              <a:t>A</a:t>
            </a:r>
            <a:r>
              <a:rPr lang="zh-CN" altLang="en-US" dirty="0" smtClean="0"/>
              <a:t>；</a:t>
            </a:r>
            <a:endParaRPr lang="zh-CN" altLang="en-US" dirty="0" smtClean="0"/>
          </a:p>
          <a:p>
            <a:pPr marL="0" indent="0">
              <a:buFont typeface="Wingdings" panose="05000000000000000000" charset="0"/>
              <a:buNone/>
            </a:pPr>
            <a:r>
              <a:rPr lang="en-US" altLang="zh-CN" dirty="0" smtClean="0"/>
              <a:t>2</a:t>
            </a:r>
            <a:r>
              <a:rPr lang="zh-CN" altLang="en-US" dirty="0" smtClean="0"/>
              <a:t>：第一列字符是</a:t>
            </a:r>
            <a:r>
              <a:rPr lang="en-US" altLang="zh-CN" dirty="0" smtClean="0"/>
              <a:t>B</a:t>
            </a:r>
            <a:r>
              <a:rPr lang="zh-CN" altLang="en-US" dirty="0" smtClean="0"/>
              <a:t>；</a:t>
            </a:r>
            <a:endParaRPr lang="zh-CN" altLang="en-US" dirty="0" smtClean="0"/>
          </a:p>
          <a:p>
            <a:pPr marL="0" indent="0">
              <a:buFont typeface="Wingdings" panose="05000000000000000000" charset="0"/>
              <a:buNone/>
            </a:pPr>
            <a:r>
              <a:rPr lang="en-US" altLang="zh-CN" dirty="0" smtClean="0"/>
              <a:t>3</a:t>
            </a:r>
            <a:r>
              <a:rPr lang="zh-CN" altLang="en-US" dirty="0" smtClean="0"/>
              <a:t>：第二列字符是一数字。</a:t>
            </a:r>
            <a:endParaRPr lang="zh-CN" altLang="en-US" dirty="0" smtClean="0"/>
          </a:p>
          <a:p>
            <a:pPr>
              <a:buFont typeface="Wingdings" panose="05000000000000000000" charset="0"/>
              <a:buChar char=""/>
            </a:pPr>
            <a:endParaRPr lang="zh-CN" altLang="en-US" dirty="0" smtClean="0"/>
          </a:p>
          <a:p>
            <a:pPr>
              <a:buFont typeface="Wingdings" panose="05000000000000000000" charset="0"/>
              <a:buChar char=""/>
            </a:pPr>
            <a:r>
              <a:rPr lang="zh-CN" altLang="en-US" dirty="0" smtClean="0"/>
              <a:t>结果：</a:t>
            </a:r>
            <a:endParaRPr lang="zh-CN" altLang="en-US" dirty="0" smtClean="0"/>
          </a:p>
          <a:p>
            <a:pPr marL="0" indent="0">
              <a:buFont typeface="Wingdings" panose="05000000000000000000" charset="0"/>
              <a:buNone/>
            </a:pPr>
            <a:r>
              <a:rPr lang="en-US" altLang="zh-CN" dirty="0" smtClean="0"/>
              <a:t>21</a:t>
            </a:r>
            <a:r>
              <a:rPr lang="zh-CN" altLang="en-US" dirty="0" smtClean="0"/>
              <a:t>：修改文件；</a:t>
            </a:r>
            <a:endParaRPr lang="zh-CN" altLang="en-US" dirty="0" smtClean="0"/>
          </a:p>
          <a:p>
            <a:pPr marL="0" indent="0">
              <a:buFont typeface="Wingdings" panose="05000000000000000000" charset="0"/>
              <a:buNone/>
            </a:pPr>
            <a:r>
              <a:rPr lang="en-US" altLang="zh-CN" dirty="0" smtClean="0"/>
              <a:t>22</a:t>
            </a:r>
            <a:r>
              <a:rPr lang="zh-CN" altLang="en-US" dirty="0" smtClean="0"/>
              <a:t>：给出信息</a:t>
            </a:r>
            <a:r>
              <a:rPr lang="en-US" altLang="zh-CN" dirty="0" smtClean="0"/>
              <a:t>L</a:t>
            </a:r>
            <a:r>
              <a:rPr lang="zh-CN" altLang="en-US" dirty="0" smtClean="0"/>
              <a:t>；</a:t>
            </a:r>
            <a:endParaRPr lang="zh-CN" altLang="en-US" dirty="0" smtClean="0"/>
          </a:p>
          <a:p>
            <a:pPr marL="0" indent="0">
              <a:buFont typeface="Wingdings" panose="05000000000000000000" charset="0"/>
              <a:buNone/>
            </a:pPr>
            <a:r>
              <a:rPr lang="en-US" altLang="zh-CN" dirty="0" smtClean="0"/>
              <a:t>23</a:t>
            </a:r>
            <a:r>
              <a:rPr lang="zh-CN" altLang="en-US" dirty="0" smtClean="0"/>
              <a:t>：给出信息</a:t>
            </a:r>
            <a:r>
              <a:rPr lang="en-US" altLang="zh-CN" dirty="0" smtClean="0"/>
              <a:t>M</a:t>
            </a:r>
            <a:r>
              <a:rPr lang="zh-CN" altLang="en-US" dirty="0" smtClean="0"/>
              <a:t>。</a:t>
            </a:r>
            <a:endParaRPr lang="en-US" altLang="zh-CN" dirty="0" smtClean="0"/>
          </a:p>
          <a:p>
            <a:pPr>
              <a:buFont typeface="Wingdings" panose="05000000000000000000" charset="0"/>
              <a:buChar char=""/>
            </a:pPr>
            <a:endParaRPr lang="zh-CN" altLang="en-US" dirty="0" smtClean="0"/>
          </a:p>
          <a:p>
            <a:pPr>
              <a:buFont typeface="Wingdings" panose="05000000000000000000" charset="0"/>
              <a:buChar char=""/>
            </a:pPr>
            <a:r>
              <a:rPr lang="zh-CN" altLang="en-US" dirty="0" smtClean="0"/>
              <a:t>其对应的因果图如下：</a:t>
            </a:r>
            <a:r>
              <a:rPr lang="en-US" altLang="zh-CN" dirty="0" smtClean="0"/>
              <a:t>11</a:t>
            </a:r>
            <a:r>
              <a:rPr lang="zh-CN" altLang="en-US" dirty="0" smtClean="0"/>
              <a:t>为中间节点；考虑到原因</a:t>
            </a:r>
            <a:r>
              <a:rPr lang="en-US" altLang="zh-CN" dirty="0" smtClean="0"/>
              <a:t>1</a:t>
            </a:r>
            <a:r>
              <a:rPr lang="zh-CN" altLang="en-US" dirty="0" smtClean="0"/>
              <a:t>和原因</a:t>
            </a:r>
            <a:r>
              <a:rPr lang="en-US" altLang="zh-CN" dirty="0" smtClean="0"/>
              <a:t>2</a:t>
            </a:r>
            <a:r>
              <a:rPr lang="zh-CN" altLang="en-US" dirty="0" smtClean="0"/>
              <a:t>不可能同时为</a:t>
            </a:r>
            <a:r>
              <a:rPr lang="en-US" altLang="zh-CN" dirty="0" smtClean="0"/>
              <a:t>1</a:t>
            </a:r>
            <a:r>
              <a:rPr lang="zh-CN" altLang="en-US" dirty="0" smtClean="0"/>
              <a:t>，因此在因果图上施加</a:t>
            </a:r>
            <a:r>
              <a:rPr lang="en-US" altLang="zh-CN" dirty="0" smtClean="0"/>
              <a:t>E</a:t>
            </a:r>
            <a:r>
              <a:rPr lang="zh-CN" altLang="en-US" dirty="0" smtClean="0"/>
              <a:t>约束，如图</a:t>
            </a:r>
            <a:r>
              <a:rPr lang="en-US" altLang="zh-CN" dirty="0" smtClean="0"/>
              <a:t>3-1</a:t>
            </a:r>
            <a:r>
              <a:rPr lang="zh-CN" altLang="en-US" dirty="0" smtClean="0"/>
              <a:t>所示。</a:t>
            </a:r>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pic>
        <p:nvPicPr>
          <p:cNvPr id="5" name="图片 4" descr="o_case9"/>
          <p:cNvPicPr/>
          <p:nvPr/>
        </p:nvPicPr>
        <p:blipFill>
          <a:blip r:embed="rId1" cstate="print"/>
          <a:srcRect/>
          <a:stretch>
            <a:fillRect/>
          </a:stretch>
        </p:blipFill>
        <p:spPr bwMode="auto">
          <a:xfrm>
            <a:off x="3491880" y="2635647"/>
            <a:ext cx="4968552" cy="2808312"/>
          </a:xfrm>
          <a:prstGeom prst="rect">
            <a:avLst/>
          </a:prstGeom>
          <a:noFill/>
          <a:ln w="9525">
            <a:noFill/>
            <a:miter lim="800000"/>
            <a:headEnd/>
            <a:tailEnd/>
          </a:ln>
        </p:spPr>
      </p:pic>
      <p:sp>
        <p:nvSpPr>
          <p:cNvPr id="3" name="标题 2"/>
          <p:cNvSpPr>
            <a:spLocks noGrp="1"/>
          </p:cNvSpPr>
          <p:nvPr>
            <p:ph type="title"/>
          </p:nvPr>
        </p:nvSpPr>
        <p:spPr>
          <a:xfrm>
            <a:off x="242119" y="-215265"/>
            <a:ext cx="8229600" cy="1143000"/>
          </a:xfrm>
        </p:spPr>
        <p:txBody>
          <a:bodyPr/>
          <a:p>
            <a:r>
              <a:rPr lang="zh-CN" altLang="en-US" dirty="0" smtClean="0"/>
              <a:t>因果图示例</a:t>
            </a:r>
            <a:endParaRPr lang="en-US" altLang="zh-C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判定表</a:t>
            </a:r>
            <a:endParaRPr lang="zh-CN" altLang="en-US" dirty="0"/>
          </a:p>
        </p:txBody>
      </p:sp>
      <p:pic>
        <p:nvPicPr>
          <p:cNvPr id="6" name="内容占位符 5"/>
          <p:cNvPicPr>
            <a:picLocks noChangeAspect="1"/>
          </p:cNvPicPr>
          <p:nvPr>
            <p:ph idx="1"/>
          </p:nvPr>
        </p:nvPicPr>
        <p:blipFill>
          <a:blip r:embed="rId1"/>
          <a:stretch>
            <a:fillRect/>
          </a:stretch>
        </p:blipFill>
        <p:spPr>
          <a:xfrm>
            <a:off x="2573655" y="2643505"/>
            <a:ext cx="3419475" cy="1066800"/>
          </a:xfrm>
          <a:prstGeom prst="rect">
            <a:avLst/>
          </a:prstGeom>
        </p:spPr>
      </p:pic>
      <p:sp>
        <p:nvSpPr>
          <p:cNvPr id="7" name="文本框 6"/>
          <p:cNvSpPr txBox="1"/>
          <p:nvPr/>
        </p:nvSpPr>
        <p:spPr>
          <a:xfrm>
            <a:off x="766445" y="1035050"/>
            <a:ext cx="6475095" cy="1476375"/>
          </a:xfrm>
          <a:prstGeom prst="rect">
            <a:avLst/>
          </a:prstGeom>
          <a:noFill/>
        </p:spPr>
        <p:txBody>
          <a:bodyPr wrap="square" rtlCol="0" anchor="t">
            <a:spAutoFit/>
          </a:bodyPr>
          <a:p>
            <a:r>
              <a:rPr lang="zh-CN" altLang="en-US"/>
              <a:t>判定表也称我决策表，能表示输入条件的组合，以及与每一输入组合对应的动作组合。与因果图法相似判定表法主要侧重输入条件之间的逻辑关系。</a:t>
            </a:r>
            <a:endParaRPr lang="zh-CN" altLang="en-US"/>
          </a:p>
          <a:p>
            <a:endParaRPr lang="zh-CN" altLang="en-US"/>
          </a:p>
          <a:p>
            <a:r>
              <a:rPr lang="zh-CN" altLang="en-US"/>
              <a:t>判定表主要包含以下五部分：</a:t>
            </a:r>
            <a:endParaRPr lang="zh-CN" altLang="en-US"/>
          </a:p>
        </p:txBody>
      </p:sp>
      <p:sp>
        <p:nvSpPr>
          <p:cNvPr id="8" name="文本框 7"/>
          <p:cNvSpPr txBox="1"/>
          <p:nvPr/>
        </p:nvSpPr>
        <p:spPr>
          <a:xfrm>
            <a:off x="766445" y="4307840"/>
            <a:ext cx="7593965" cy="2030095"/>
          </a:xfrm>
          <a:prstGeom prst="rect">
            <a:avLst/>
          </a:prstGeom>
          <a:noFill/>
        </p:spPr>
        <p:txBody>
          <a:bodyPr wrap="square" rtlCol="0" anchor="t">
            <a:spAutoFit/>
          </a:bodyPr>
          <a:p>
            <a:r>
              <a:rPr lang="zh-CN" altLang="en-US">
                <a:solidFill>
                  <a:srgbClr val="FF0000"/>
                </a:solidFill>
              </a:rPr>
              <a:t>条件桩：列出所有可能的条件</a:t>
            </a:r>
            <a:endParaRPr lang="zh-CN" altLang="en-US">
              <a:solidFill>
                <a:srgbClr val="FF0000"/>
              </a:solidFill>
            </a:endParaRPr>
          </a:p>
          <a:p>
            <a:endParaRPr lang="zh-CN" altLang="en-US">
              <a:solidFill>
                <a:srgbClr val="FF0000"/>
              </a:solidFill>
            </a:endParaRPr>
          </a:p>
          <a:p>
            <a:r>
              <a:rPr lang="zh-CN" altLang="en-US">
                <a:solidFill>
                  <a:srgbClr val="FF0000"/>
                </a:solidFill>
              </a:rPr>
              <a:t>条件项：列出所有的条件取值组合</a:t>
            </a:r>
            <a:endParaRPr lang="zh-CN" altLang="en-US">
              <a:solidFill>
                <a:srgbClr val="FF0000"/>
              </a:solidFill>
            </a:endParaRPr>
          </a:p>
          <a:p>
            <a:endParaRPr lang="zh-CN" altLang="en-US">
              <a:solidFill>
                <a:srgbClr val="FF0000"/>
              </a:solidFill>
            </a:endParaRPr>
          </a:p>
          <a:p>
            <a:r>
              <a:rPr lang="zh-CN" altLang="en-US">
                <a:solidFill>
                  <a:srgbClr val="FF0000"/>
                </a:solidFill>
              </a:rPr>
              <a:t>动作桩：列出所有可能的操作</a:t>
            </a:r>
            <a:endParaRPr lang="zh-CN" altLang="en-US">
              <a:solidFill>
                <a:srgbClr val="FF0000"/>
              </a:solidFill>
            </a:endParaRPr>
          </a:p>
          <a:p>
            <a:endParaRPr lang="zh-CN" altLang="en-US">
              <a:solidFill>
                <a:srgbClr val="FF0000"/>
              </a:solidFill>
            </a:endParaRPr>
          </a:p>
          <a:p>
            <a:r>
              <a:rPr lang="zh-CN" altLang="en-US">
                <a:solidFill>
                  <a:srgbClr val="FF0000"/>
                </a:solidFill>
              </a:rPr>
              <a:t>动作项：列出在每一种条件取值组合的情况下，执行动作桩中的哪些动作</a:t>
            </a:r>
            <a:r>
              <a:rPr lang="zh-CN" altLang="en-US"/>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判定表</a:t>
            </a:r>
            <a:endParaRPr lang="zh-CN" altLang="zh-CN"/>
          </a:p>
        </p:txBody>
      </p:sp>
      <p:sp>
        <p:nvSpPr>
          <p:cNvPr id="3" name="内容占位符 2"/>
          <p:cNvSpPr>
            <a:spLocks noGrp="1"/>
          </p:cNvSpPr>
          <p:nvPr>
            <p:ph idx="1"/>
          </p:nvPr>
        </p:nvSpPr>
        <p:spPr>
          <a:xfrm>
            <a:off x="227965" y="788670"/>
            <a:ext cx="8572500" cy="4438650"/>
          </a:xfrm>
        </p:spPr>
        <p:txBody>
          <a:bodyPr>
            <a:normAutofit fontScale="40000"/>
          </a:bodyPr>
          <a:p>
            <a:pPr marL="0" indent="0">
              <a:buNone/>
            </a:pPr>
            <a:r>
              <a:rPr lang="zh-CN" altLang="en-US"/>
              <a:t>规则：一种条件取值组合与其对应的动作组合（即判定表中贯穿条件项和动作项的一列）构成判定表的一个规则。条件组合的数目就是规则的数目。</a:t>
            </a:r>
            <a:endParaRPr lang="zh-CN" altLang="en-US"/>
          </a:p>
          <a:p>
            <a:endParaRPr lang="zh-CN" altLang="en-US"/>
          </a:p>
          <a:p>
            <a:pPr marL="0" indent="0">
              <a:buNone/>
            </a:pPr>
            <a:r>
              <a:rPr lang="zh-CN" altLang="en-US"/>
              <a:t>.建立判定表可遵循的步骤</a:t>
            </a:r>
            <a:endParaRPr lang="zh-CN" altLang="en-US"/>
          </a:p>
          <a:p>
            <a:endParaRPr lang="zh-CN" altLang="en-US"/>
          </a:p>
          <a:p>
            <a:pPr marL="0" indent="0">
              <a:buNone/>
            </a:pPr>
            <a:r>
              <a:rPr lang="zh-CN" altLang="en-US"/>
              <a:t>1）列出条件桩和动作桩</a:t>
            </a:r>
            <a:endParaRPr lang="zh-CN" altLang="en-US"/>
          </a:p>
          <a:p>
            <a:endParaRPr lang="zh-CN" altLang="en-US"/>
          </a:p>
          <a:p>
            <a:pPr marL="0" indent="0">
              <a:buNone/>
            </a:pPr>
            <a:r>
              <a:rPr lang="zh-CN" altLang="en-US"/>
              <a:t>2）确定规则的个数，用来为规则编号。</a:t>
            </a:r>
            <a:endParaRPr lang="zh-CN" altLang="en-US"/>
          </a:p>
          <a:p>
            <a:pPr marL="0" indent="0">
              <a:buNone/>
            </a:pPr>
            <a:r>
              <a:rPr lang="zh-CN" altLang="en-US"/>
              <a:t>　若有n个原因，且每个原因的可取值为0或者1，那么将会有2n个规则。</a:t>
            </a:r>
            <a:endParaRPr lang="zh-CN" altLang="en-US"/>
          </a:p>
          <a:p>
            <a:endParaRPr lang="zh-CN" altLang="en-US"/>
          </a:p>
          <a:p>
            <a:pPr marL="0" indent="0">
              <a:buNone/>
            </a:pPr>
            <a:r>
              <a:rPr lang="zh-CN" altLang="en-US"/>
              <a:t>3）完成所有条件项的填写。</a:t>
            </a:r>
            <a:endParaRPr lang="zh-CN" altLang="en-US"/>
          </a:p>
          <a:p>
            <a:endParaRPr lang="zh-CN" altLang="en-US"/>
          </a:p>
          <a:p>
            <a:pPr marL="0" indent="0">
              <a:buNone/>
            </a:pPr>
            <a:r>
              <a:rPr lang="zh-CN" altLang="en-US"/>
              <a:t>4）完成所有的动作项的填写。（得到初始判定表）</a:t>
            </a:r>
            <a:endParaRPr lang="zh-CN" altLang="en-US"/>
          </a:p>
          <a:p>
            <a:endParaRPr lang="zh-CN" altLang="en-US"/>
          </a:p>
          <a:p>
            <a:pPr marL="0" indent="0">
              <a:buNone/>
            </a:pPr>
            <a:r>
              <a:rPr lang="zh-CN" altLang="en-US"/>
              <a:t>5）合并相似规则，用以对初始判断表进行简化。</a:t>
            </a:r>
            <a:endParaRPr lang="zh-CN" altLang="en-US"/>
          </a:p>
          <a:p>
            <a:endParaRPr lang="zh-CN" altLang="en-US"/>
          </a:p>
          <a:p>
            <a:pPr marL="0" indent="0">
              <a:buNone/>
            </a:pPr>
            <a:r>
              <a:rPr lang="zh-CN" altLang="en-US"/>
              <a:t>　有两个或者多条规则具有相同的动作，并且条件项之间存在极为相似的关系就可以进行合并。</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4967605" y="4839335"/>
            <a:ext cx="3211830" cy="1955800"/>
          </a:xfrm>
          <a:prstGeom prst="rect">
            <a:avLst/>
          </a:prstGeom>
        </p:spPr>
      </p:pic>
      <p:pic>
        <p:nvPicPr>
          <p:cNvPr id="5" name="图片 4"/>
          <p:cNvPicPr>
            <a:picLocks noChangeAspect="1"/>
          </p:cNvPicPr>
          <p:nvPr/>
        </p:nvPicPr>
        <p:blipFill>
          <a:blip r:embed="rId1"/>
          <a:stretch>
            <a:fillRect/>
          </a:stretch>
        </p:blipFill>
        <p:spPr>
          <a:xfrm>
            <a:off x="351790" y="4781550"/>
            <a:ext cx="3401060" cy="20713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判定表</a:t>
            </a:r>
            <a:endParaRPr lang="zh-CN" altLang="en-US" dirty="0"/>
          </a:p>
        </p:txBody>
      </p:sp>
      <p:sp>
        <p:nvSpPr>
          <p:cNvPr id="3" name="内容占位符 2"/>
          <p:cNvSpPr>
            <a:spLocks noGrp="1"/>
          </p:cNvSpPr>
          <p:nvPr>
            <p:ph idx="1"/>
          </p:nvPr>
        </p:nvSpPr>
        <p:spPr/>
        <p:txBody>
          <a:bodyPr/>
          <a:lstStyle/>
          <a:p>
            <a:pPr>
              <a:buFont typeface="Wingdings" panose="05000000000000000000" charset="0"/>
              <a:buChar char=""/>
            </a:pPr>
            <a:r>
              <a:rPr lang="zh-CN" altLang="en-US" sz="2400" dirty="0" smtClean="0"/>
              <a:t>判定表（</a:t>
            </a:r>
            <a:r>
              <a:rPr lang="en-US" altLang="zh-CN" sz="2400" dirty="0" smtClean="0"/>
              <a:t>Decision Table</a:t>
            </a:r>
            <a:r>
              <a:rPr lang="zh-CN" altLang="en-US" sz="2400" dirty="0" smtClean="0"/>
              <a:t>）是分析和表达多逻辑条件下执行不同操作的方法。它可以把复杂的逻辑关系和多种条件组合的情况表达得既具体又明确</a:t>
            </a:r>
            <a:endParaRPr lang="zh-CN" altLang="en-US" sz="2400" dirty="0" smtClean="0"/>
          </a:p>
        </p:txBody>
      </p:sp>
      <p:graphicFrame>
        <p:nvGraphicFramePr>
          <p:cNvPr id="95233" name="Object 7"/>
          <p:cNvGraphicFramePr>
            <a:graphicFrameLocks noChangeAspect="1"/>
          </p:cNvGraphicFramePr>
          <p:nvPr/>
        </p:nvGraphicFramePr>
        <p:xfrm>
          <a:off x="714348" y="2720989"/>
          <a:ext cx="7632700" cy="3208341"/>
        </p:xfrm>
        <a:graphic>
          <a:graphicData uri="http://schemas.openxmlformats.org/presentationml/2006/ole">
            <mc:AlternateContent xmlns:mc="http://schemas.openxmlformats.org/markup-compatibility/2006">
              <mc:Choice xmlns:v="urn:schemas-microsoft-com:vml" Requires="v">
                <p:oleObj spid="_x0000_s6145" name="Picture2" r:id="rId1" imgW="35004375" imgH="12344400" progId="Word.Picture.8">
                  <p:embed/>
                </p:oleObj>
              </mc:Choice>
              <mc:Fallback>
                <p:oleObj name="Picture2" r:id="rId1" imgW="35004375" imgH="12344400" progId="Word.Picture.8">
                  <p:embed/>
                  <p:pic>
                    <p:nvPicPr>
                      <p:cNvPr id="0" name="Object 7"/>
                      <p:cNvPicPr>
                        <a:picLocks noChangeAspect="1"/>
                      </p:cNvPicPr>
                      <p:nvPr/>
                    </p:nvPicPr>
                    <p:blipFill>
                      <a:blip r:embed="rId2"/>
                      <a:stretch>
                        <a:fillRect/>
                      </a:stretch>
                    </p:blipFill>
                    <p:spPr>
                      <a:xfrm>
                        <a:off x="714348" y="2720989"/>
                        <a:ext cx="7632700" cy="3208341"/>
                      </a:xfrm>
                      <a:prstGeom prst="rect">
                        <a:avLst/>
                      </a:prstGeom>
                      <a:noFill/>
                      <a:ln w="9525">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dirty="0" smtClean="0"/>
              <a:t>判定表</a:t>
            </a:r>
            <a:endParaRPr lang="zh-CN" altLang="en-US" dirty="0" smtClean="0"/>
          </a:p>
        </p:txBody>
      </p:sp>
      <p:sp>
        <p:nvSpPr>
          <p:cNvPr id="82947" name="Rectangle 3"/>
          <p:cNvSpPr>
            <a:spLocks noGrp="1" noChangeArrowheads="1"/>
          </p:cNvSpPr>
          <p:nvPr>
            <p:ph type="body" idx="1"/>
          </p:nvPr>
        </p:nvSpPr>
        <p:spPr/>
        <p:txBody>
          <a:bodyPr/>
          <a:lstStyle/>
          <a:p>
            <a:pPr eaLnBrk="1" hangingPunct="1"/>
            <a:r>
              <a:rPr lang="zh-CN" altLang="en-US" sz="2400" dirty="0" smtClean="0"/>
              <a:t>判定表的建立步骤</a:t>
            </a:r>
            <a:r>
              <a:rPr lang="en-US" altLang="zh-CN" sz="2400" dirty="0" smtClean="0"/>
              <a:t>:</a:t>
            </a:r>
            <a:endParaRPr lang="zh-CN" altLang="en-US" sz="2000" dirty="0" smtClean="0"/>
          </a:p>
          <a:p>
            <a:pPr marL="914400" lvl="1" indent="-457200" eaLnBrk="1" hangingPunct="1">
              <a:buFont typeface="+mj-lt"/>
              <a:buAutoNum type="arabicPeriod"/>
            </a:pPr>
            <a:r>
              <a:rPr lang="zh-CN" altLang="en-US" sz="2400" dirty="0" smtClean="0"/>
              <a:t>找出所有的因和果</a:t>
            </a:r>
            <a:endParaRPr lang="en-US" altLang="zh-CN" sz="2400" dirty="0" smtClean="0"/>
          </a:p>
          <a:p>
            <a:pPr marL="914400" lvl="1" indent="-457200" eaLnBrk="1" hangingPunct="1">
              <a:buFont typeface="+mj-lt"/>
              <a:buAutoNum type="arabicPeriod"/>
            </a:pPr>
            <a:r>
              <a:rPr lang="zh-CN" altLang="en-US" sz="2400" dirty="0" smtClean="0"/>
              <a:t>例：确定因果存在的组合有多少种。假如有</a:t>
            </a:r>
            <a:r>
              <a:rPr lang="en-US" altLang="zh-CN" sz="2400" dirty="0" smtClean="0"/>
              <a:t>n</a:t>
            </a:r>
            <a:r>
              <a:rPr lang="zh-CN" altLang="en-US" sz="2400" dirty="0" smtClean="0"/>
              <a:t>个条件，每个条件有两个取值</a:t>
            </a:r>
            <a:r>
              <a:rPr lang="en-US" altLang="zh-CN" sz="2400" dirty="0" smtClean="0"/>
              <a:t>2</a:t>
            </a:r>
            <a:r>
              <a:rPr lang="zh-CN" altLang="en-US" sz="2400" dirty="0" smtClean="0"/>
              <a:t>个取值（</a:t>
            </a:r>
            <a:r>
              <a:rPr lang="en-US" altLang="zh-CN" sz="2400" dirty="0" smtClean="0"/>
              <a:t>Y,N</a:t>
            </a:r>
            <a:r>
              <a:rPr lang="zh-CN" altLang="en-US" sz="2400" dirty="0" smtClean="0"/>
              <a:t>）</a:t>
            </a:r>
            <a:r>
              <a:rPr lang="en-US" altLang="zh-CN" sz="2400" dirty="0" smtClean="0"/>
              <a:t>,</a:t>
            </a:r>
            <a:r>
              <a:rPr lang="zh-CN" altLang="en-US" sz="2400" dirty="0" smtClean="0"/>
              <a:t>故有</a:t>
            </a:r>
            <a:r>
              <a:rPr lang="en-US" altLang="zh-CN" sz="2400" dirty="0" smtClean="0"/>
              <a:t>2</a:t>
            </a:r>
            <a:r>
              <a:rPr lang="en-US" altLang="zh-CN" sz="2400" baseline="30000" dirty="0" smtClean="0"/>
              <a:t>n</a:t>
            </a:r>
            <a:r>
              <a:rPr lang="zh-CN" altLang="en-US" sz="2400" dirty="0" smtClean="0"/>
              <a:t>种组合</a:t>
            </a:r>
            <a:endParaRPr lang="en-US" altLang="zh-CN" sz="2400" dirty="0" smtClean="0"/>
          </a:p>
          <a:p>
            <a:pPr marL="914400" lvl="1" indent="-457200" eaLnBrk="1" hangingPunct="1">
              <a:buFont typeface="+mj-lt"/>
              <a:buAutoNum type="arabicPeriod"/>
            </a:pPr>
            <a:r>
              <a:rPr lang="zh-CN" altLang="en-US" sz="2400" dirty="0" smtClean="0"/>
              <a:t>列出所有组合，得到初始判定表。</a:t>
            </a:r>
            <a:endParaRPr lang="en-US" altLang="zh-CN" sz="2400" dirty="0" smtClean="0"/>
          </a:p>
          <a:p>
            <a:pPr marL="914400" lvl="1" indent="-457200" eaLnBrk="1" hangingPunct="1">
              <a:buFont typeface="+mj-lt"/>
              <a:buAutoNum type="arabicPeriod"/>
            </a:pPr>
            <a:r>
              <a:rPr lang="zh-CN" altLang="en-US" sz="2400" dirty="0" smtClean="0"/>
              <a:t>竖着执行，把初始判定表中不可能的情况全部去除，剩下的就是最终判定表</a:t>
            </a:r>
            <a:endParaRPr lang="en-US" altLang="zh-CN" sz="2400" dirty="0" smtClean="0"/>
          </a:p>
          <a:p>
            <a:pPr marL="914400" lvl="1" indent="-457200" eaLnBrk="1" hangingPunct="1">
              <a:buFont typeface="+mj-lt"/>
              <a:buAutoNum type="arabicPeriod"/>
            </a:pPr>
            <a:endParaRPr lang="zh-CN" altLang="en-US" sz="2400" dirty="0" smtClean="0"/>
          </a:p>
        </p:txBody>
      </p:sp>
      <p:pic>
        <p:nvPicPr>
          <p:cNvPr id="96258" name="Picture 2"/>
          <p:cNvPicPr>
            <a:picLocks noChangeAspect="1" noChangeArrowheads="1"/>
          </p:cNvPicPr>
          <p:nvPr/>
        </p:nvPicPr>
        <p:blipFill>
          <a:blip r:embed="rId1" cstate="print"/>
          <a:srcRect/>
          <a:stretch>
            <a:fillRect/>
          </a:stretch>
        </p:blipFill>
        <p:spPr bwMode="auto">
          <a:xfrm>
            <a:off x="899592" y="4149080"/>
            <a:ext cx="4572000" cy="1752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dirty="0" smtClean="0"/>
              <a:t>其它黑盒用例设计方法</a:t>
            </a:r>
            <a:endParaRPr lang="zh-CN" altLang="en-US" dirty="0" smtClean="0"/>
          </a:p>
        </p:txBody>
      </p:sp>
      <p:sp>
        <p:nvSpPr>
          <p:cNvPr id="82947" name="Rectangle 3"/>
          <p:cNvSpPr>
            <a:spLocks noGrp="1" noChangeArrowheads="1"/>
          </p:cNvSpPr>
          <p:nvPr>
            <p:ph type="body" idx="1"/>
          </p:nvPr>
        </p:nvSpPr>
        <p:spPr>
          <a:xfrm>
            <a:off x="0" y="928370"/>
            <a:ext cx="8858250" cy="5643880"/>
          </a:xfrm>
        </p:spPr>
        <p:txBody>
          <a:bodyPr>
            <a:normAutofit/>
          </a:bodyPr>
          <a:lstStyle/>
          <a:p>
            <a:pPr marL="457200" lvl="1" indent="0" eaLnBrk="1" hangingPunct="1">
              <a:buFont typeface="+mj-lt"/>
              <a:buNone/>
            </a:pPr>
            <a:r>
              <a:rPr lang="zh-CN" altLang="en-US" sz="2400" dirty="0" smtClean="0">
                <a:sym typeface="+mn-ea"/>
              </a:rPr>
              <a:t>除了等价类、边界值、错误推测法、场景法、因果图、判定表还有一些不常用到的方法</a:t>
            </a:r>
            <a:endParaRPr lang="zh-CN" altLang="en-US" sz="2400" dirty="0" smtClean="0">
              <a:sym typeface="+mn-ea"/>
            </a:endParaRPr>
          </a:p>
          <a:p>
            <a:pPr lvl="1" eaLnBrk="1" hangingPunct="1">
              <a:buFont typeface="Wingdings" panose="05000000000000000000" charset="0"/>
              <a:buChar char=""/>
            </a:pPr>
            <a:r>
              <a:rPr lang="zh-CN" altLang="en-US" sz="2400" dirty="0" smtClean="0"/>
              <a:t>正交实验法（记名）</a:t>
            </a:r>
            <a:endParaRPr lang="zh-CN" altLang="en-US" sz="2400" dirty="0" smtClean="0"/>
          </a:p>
          <a:p>
            <a:pPr lvl="1" eaLnBrk="1" hangingPunct="1">
              <a:buFont typeface="Wingdings" panose="05000000000000000000" charset="0"/>
              <a:buChar char=""/>
            </a:pPr>
            <a:endParaRPr lang="zh-CN" altLang="en-US" sz="2400" dirty="0" smtClean="0"/>
          </a:p>
          <a:p>
            <a:pPr lvl="1" eaLnBrk="1" hangingPunct="1">
              <a:buFont typeface="Wingdings" panose="05000000000000000000" charset="0"/>
              <a:buChar char=""/>
            </a:pPr>
            <a:r>
              <a:rPr lang="zh-CN" altLang="en-US" sz="2400" dirty="0" smtClean="0"/>
              <a:t>输入域测试法（记名）</a:t>
            </a:r>
            <a:endParaRPr lang="zh-CN" altLang="en-US" sz="2400" dirty="0" smtClean="0"/>
          </a:p>
          <a:p>
            <a:pPr marL="457200" lvl="1" indent="0" eaLnBrk="1" hangingPunct="1">
              <a:buFont typeface="Wingdings" panose="05000000000000000000" charset="0"/>
              <a:buNone/>
            </a:pPr>
            <a:endParaRPr lang="zh-CN" altLang="en-US" sz="2400" dirty="0" smtClean="0"/>
          </a:p>
          <a:p>
            <a:pPr lvl="1" eaLnBrk="1" hangingPunct="1">
              <a:buFont typeface="Wingdings" panose="05000000000000000000" charset="0"/>
              <a:buChar char=""/>
            </a:pPr>
            <a:r>
              <a:rPr lang="zh-CN" altLang="en-US" sz="2400" dirty="0" smtClean="0"/>
              <a:t>输出域覆盖法（记名）</a:t>
            </a:r>
            <a:endParaRPr lang="zh-CN" altLang="en-US" sz="2400" dirty="0" smtClean="0"/>
          </a:p>
          <a:p>
            <a:pPr lvl="1" eaLnBrk="1" hangingPunct="1">
              <a:buFont typeface="Wingdings" panose="05000000000000000000" charset="0"/>
              <a:buChar char=""/>
            </a:pPr>
            <a:endParaRPr lang="zh-CN" altLang="en-US" sz="2400" dirty="0" smtClean="0"/>
          </a:p>
          <a:p>
            <a:pPr lvl="1" eaLnBrk="1" hangingPunct="1">
              <a:buFont typeface="Wingdings" panose="05000000000000000000" charset="0"/>
              <a:buChar char=""/>
            </a:pPr>
            <a:r>
              <a:rPr lang="zh-CN" altLang="en-US" sz="2400" dirty="0" smtClean="0"/>
              <a:t>异常分析法（记名）</a:t>
            </a:r>
            <a:endParaRPr lang="zh-CN" altLang="en-US" sz="2400" dirty="0" smtClean="0"/>
          </a:p>
          <a:p>
            <a:pPr lvl="1" eaLnBrk="1" hangingPunct="1">
              <a:buFont typeface="Wingdings" panose="05000000000000000000" charset="0"/>
              <a:buChar char=""/>
            </a:pPr>
            <a:endParaRPr lang="zh-CN" altLang="en-US" sz="2400" dirty="0" smtClean="0"/>
          </a:p>
          <a:p>
            <a:pPr lvl="1" eaLnBrk="1" hangingPunct="1">
              <a:buFont typeface="Wingdings" panose="05000000000000000000" charset="0"/>
              <a:buChar char=""/>
            </a:pPr>
            <a:r>
              <a:rPr lang="zh-CN" altLang="en-US" sz="2400" dirty="0" smtClean="0"/>
              <a:t>状态迁移法（了解）</a:t>
            </a:r>
            <a:endParaRPr lang="zh-CN" altLang="en-US" sz="2400" dirty="0" smtClean="0"/>
          </a:p>
          <a:p>
            <a:pPr marL="457200" lvl="1" indent="0" eaLnBrk="1" hangingPunct="1">
              <a:buFont typeface="+mj-lt"/>
              <a:buNone/>
            </a:pPr>
            <a:endParaRPr lang="zh-CN" alt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设计原因</a:t>
            </a:r>
            <a:endParaRPr lang="zh-CN" altLang="en-US" dirty="0"/>
          </a:p>
        </p:txBody>
      </p:sp>
      <p:sp>
        <p:nvSpPr>
          <p:cNvPr id="3" name="内容占位符 2"/>
          <p:cNvSpPr>
            <a:spLocks noGrp="1"/>
          </p:cNvSpPr>
          <p:nvPr>
            <p:ph idx="1"/>
          </p:nvPr>
        </p:nvSpPr>
        <p:spPr/>
        <p:txBody>
          <a:bodyPr/>
          <a:lstStyle/>
          <a:p>
            <a:pPr>
              <a:buFont typeface="Wingdings" panose="05000000000000000000" charset="0"/>
              <a:buChar char=""/>
            </a:pPr>
            <a:r>
              <a:rPr lang="zh-CN" altLang="en-US" dirty="0" smtClean="0"/>
              <a:t>为什么要设计出如此多的方法？</a:t>
            </a:r>
            <a:endParaRPr lang="en-US" altLang="zh-CN" dirty="0" smtClean="0"/>
          </a:p>
          <a:p>
            <a:pPr>
              <a:buNone/>
            </a:pPr>
            <a:r>
              <a:rPr lang="en-US" altLang="zh-CN" dirty="0" smtClean="0"/>
              <a:t>	</a:t>
            </a:r>
            <a:r>
              <a:rPr lang="zh-CN" altLang="en-US" sz="2400" dirty="0" smtClean="0"/>
              <a:t>当我们测试一个输入框，条件是：</a:t>
            </a:r>
            <a:r>
              <a:rPr lang="en-US" altLang="zh-CN" sz="2400" dirty="0" smtClean="0"/>
              <a:t>6-20</a:t>
            </a:r>
            <a:r>
              <a:rPr lang="zh-CN" altLang="en-US" sz="2400" dirty="0" smtClean="0"/>
              <a:t>位数字、字母、下划线时，如果把所有满足</a:t>
            </a:r>
            <a:r>
              <a:rPr lang="en-US" altLang="zh-CN" sz="2400" dirty="0" smtClean="0"/>
              <a:t>/</a:t>
            </a:r>
            <a:r>
              <a:rPr lang="zh-CN" altLang="en-US" sz="2400" dirty="0" smtClean="0"/>
              <a:t>不满足的情况全部测试一遍（穷举），那么测几年都不够，面对一个系统，时间就更不可取，因此我们需要一个切实可行的办法把穷举变得可测。</a:t>
            </a:r>
            <a:endParaRPr lang="en-US" altLang="zh-CN" sz="2400" dirty="0" smtClean="0"/>
          </a:p>
          <a:p>
            <a:pPr>
              <a:buNone/>
            </a:pPr>
            <a:endParaRPr lang="en-US" altLang="zh-CN" dirty="0" smtClean="0"/>
          </a:p>
          <a:p>
            <a:pPr>
              <a:buFont typeface="Wingdings" panose="05000000000000000000" charset="0"/>
              <a:buChar char=""/>
            </a:pPr>
            <a:r>
              <a:rPr lang="zh-CN" altLang="en-US" dirty="0" smtClean="0"/>
              <a:t>数学给了我们巨大帮助，其中</a:t>
            </a:r>
            <a:r>
              <a:rPr lang="zh-CN" altLang="en-US" dirty="0" smtClean="0">
                <a:solidFill>
                  <a:srgbClr val="FF0000"/>
                </a:solidFill>
              </a:rPr>
              <a:t>集合</a:t>
            </a:r>
            <a:r>
              <a:rPr lang="zh-CN" altLang="en-US" dirty="0" smtClean="0"/>
              <a:t>就是重要的方法</a:t>
            </a:r>
            <a:endParaRPr lang="zh-CN" alt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9" name="Rectangle 3"/>
          <p:cNvSpPr txBox="1">
            <a:spLocks noChangeArrowheads="1"/>
          </p:cNvSpPr>
          <p:nvPr/>
        </p:nvSpPr>
        <p:spPr>
          <a:xfrm>
            <a:off x="1142976" y="2355850"/>
            <a:ext cx="7215238" cy="576256"/>
          </a:xfrm>
          <a:prstGeom prst="rect">
            <a:avLst/>
          </a:prstGeom>
        </p:spPr>
        <p:txBody>
          <a:bodyPr/>
          <a:lstStyle/>
          <a:p>
            <a:pPr marL="457200" marR="0" lvl="0" indent="-457200" algn="l" defTabSz="914400" rtl="0" eaLnBrk="1" fontAlgn="auto" latinLnBrk="0" hangingPunct="1">
              <a:lnSpc>
                <a:spcPct val="120000"/>
              </a:lnSpc>
              <a:spcBef>
                <a:spcPct val="25000"/>
              </a:spcBef>
              <a:spcAft>
                <a:spcPts val="0"/>
              </a:spcAft>
              <a:buClrTx/>
              <a:buSzTx/>
              <a:buFont typeface="Wingdings" panose="05000000000000000000" charset="0"/>
              <a:buChar char=""/>
              <a:defRPr/>
            </a:pP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黑盒用例设计技术（重点）</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0" name="Rectangle 3"/>
          <p:cNvSpPr txBox="1">
            <a:spLocks noChangeArrowheads="1"/>
          </p:cNvSpPr>
          <p:nvPr/>
        </p:nvSpPr>
        <p:spPr>
          <a:xfrm>
            <a:off x="1142976" y="2998792"/>
            <a:ext cx="7215238" cy="576256"/>
          </a:xfrm>
          <a:prstGeom prst="rect">
            <a:avLst/>
          </a:prstGeom>
        </p:spPr>
        <p:txBody>
          <a:bodyPr/>
          <a:lstStyle/>
          <a:p>
            <a:pPr marL="457200" lvl="0" indent="-457200">
              <a:lnSpc>
                <a:spcPct val="120000"/>
              </a:lnSpc>
              <a:spcBef>
                <a:spcPct val="25000"/>
              </a:spcBef>
              <a:buFont typeface="Wingdings" panose="05000000000000000000" charset="0"/>
              <a:buChar char=""/>
              <a:defRPr/>
            </a:pPr>
            <a:r>
              <a:rPr kumimoji="0" lang="zh-CN" altLang="en-US" sz="3200" b="0" i="0" u="none" strike="noStrike" kern="1200" cap="none" spc="0" normalizeH="0" baseline="0" noProof="0" dirty="0" smtClean="0">
                <a:ln>
                  <a:noFill/>
                </a:ln>
                <a:solidFill>
                  <a:schemeClr val="tx1"/>
                </a:solidFill>
                <a:effectLst/>
                <a:uLnTx/>
                <a:uFillTx/>
                <a:latin typeface="+mn-ea"/>
                <a:ea typeface="+mj-ea"/>
                <a:cs typeface="+mn-cs"/>
              </a:rPr>
              <a:t>设计</a:t>
            </a:r>
            <a:r>
              <a:rPr lang="zh-CN" altLang="en-US" sz="3200" dirty="0" smtClean="0">
                <a:latin typeface="+mn-ea"/>
              </a:rPr>
              <a:t>方法综合策略 </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1" name="Rectangle 3"/>
          <p:cNvSpPr txBox="1">
            <a:spLocks noChangeArrowheads="1"/>
          </p:cNvSpPr>
          <p:nvPr/>
        </p:nvSpPr>
        <p:spPr>
          <a:xfrm>
            <a:off x="1142976" y="1646222"/>
            <a:ext cx="7215238" cy="576256"/>
          </a:xfrm>
          <a:prstGeom prst="rect">
            <a:avLst/>
          </a:prstGeom>
        </p:spPr>
        <p:txBody>
          <a:bodyPr/>
          <a:lstStyle/>
          <a:p>
            <a:pPr marL="457200" lvl="0" indent="-457200">
              <a:lnSpc>
                <a:spcPct val="120000"/>
              </a:lnSpc>
              <a:spcBef>
                <a:spcPct val="25000"/>
              </a:spcBef>
              <a:buFont typeface="Wingdings" panose="05000000000000000000" charset="0"/>
              <a:buChar char=""/>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 </a:t>
            </a:r>
            <a:r>
              <a:rPr lang="zh-CN" altLang="en-US" sz="3200" dirty="0" smtClean="0">
                <a:latin typeface="+mn-ea"/>
              </a:rPr>
              <a:t>测试用例设计规范</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dirty="0" smtClean="0"/>
              <a:t>设计</a:t>
            </a:r>
            <a:r>
              <a:rPr lang="zh-CN" altLang="en-US" b="0" dirty="0" smtClean="0">
                <a:latin typeface="+mj-ea"/>
              </a:rPr>
              <a:t>方法如何选择</a:t>
            </a:r>
            <a:endParaRPr lang="zh-CN" altLang="en-US" b="0" dirty="0">
              <a:latin typeface="+mj-ea"/>
            </a:endParaRPr>
          </a:p>
        </p:txBody>
      </p:sp>
      <p:sp>
        <p:nvSpPr>
          <p:cNvPr id="80899" name="Rectangle 3"/>
          <p:cNvSpPr>
            <a:spLocks noGrp="1" noChangeArrowheads="1"/>
          </p:cNvSpPr>
          <p:nvPr>
            <p:ph idx="1"/>
          </p:nvPr>
        </p:nvSpPr>
        <p:spPr>
          <a:xfrm>
            <a:off x="285720" y="928670"/>
            <a:ext cx="8572560" cy="5500726"/>
          </a:xfrm>
        </p:spPr>
        <p:txBody>
          <a:bodyPr>
            <a:noAutofit/>
          </a:bodyPr>
          <a:lstStyle/>
          <a:p>
            <a:pPr marL="0" lvl="1" indent="0">
              <a:lnSpc>
                <a:spcPct val="150000"/>
              </a:lnSpc>
              <a:spcBef>
                <a:spcPts val="0"/>
              </a:spcBef>
              <a:buFont typeface="Wingdings" panose="05000000000000000000" pitchFamily="2" charset="2"/>
              <a:buChar char="p"/>
            </a:pPr>
            <a:r>
              <a:rPr lang="zh-CN" altLang="en-US" sz="2400" dirty="0" smtClean="0">
                <a:latin typeface="+mn-ea"/>
              </a:rPr>
              <a:t>当遇到需要输入数据时，首先</a:t>
            </a:r>
            <a:r>
              <a:rPr lang="zh-CN" altLang="en-US" sz="2400" dirty="0">
                <a:latin typeface="+mn-ea"/>
              </a:rPr>
              <a:t>进行等价</a:t>
            </a:r>
            <a:r>
              <a:rPr lang="zh-CN" altLang="en-US" sz="2400" dirty="0" smtClean="0">
                <a:latin typeface="+mn-ea"/>
              </a:rPr>
              <a:t>类和边界值，这</a:t>
            </a:r>
            <a:r>
              <a:rPr lang="zh-CN" altLang="en-US" sz="2400" dirty="0">
                <a:latin typeface="+mn-ea"/>
              </a:rPr>
              <a:t>是减少工作量和提高测试</a:t>
            </a:r>
            <a:r>
              <a:rPr lang="zh-CN" altLang="en-US" sz="2400" dirty="0" smtClean="0">
                <a:latin typeface="+mn-ea"/>
              </a:rPr>
              <a:t>效率最</a:t>
            </a:r>
            <a:r>
              <a:rPr lang="zh-CN" altLang="en-US" sz="2400" dirty="0">
                <a:latin typeface="+mn-ea"/>
              </a:rPr>
              <a:t>有效</a:t>
            </a:r>
            <a:r>
              <a:rPr lang="zh-CN" altLang="en-US" sz="2400" dirty="0" smtClean="0">
                <a:latin typeface="+mn-ea"/>
              </a:rPr>
              <a:t>方法</a:t>
            </a:r>
            <a:endParaRPr lang="en-US" altLang="zh-CN" sz="2400" dirty="0" smtClean="0">
              <a:latin typeface="+mn-ea"/>
            </a:endParaRPr>
          </a:p>
          <a:p>
            <a:pPr marL="0" lvl="1" indent="0">
              <a:lnSpc>
                <a:spcPct val="150000"/>
              </a:lnSpc>
              <a:buFont typeface="Wingdings" panose="05000000000000000000" pitchFamily="2" charset="2"/>
              <a:buChar char="p"/>
            </a:pPr>
            <a:r>
              <a:rPr lang="zh-CN" altLang="en-US" sz="2400" dirty="0" smtClean="0">
                <a:latin typeface="+mn-ea"/>
              </a:rPr>
              <a:t>用错误推测法再追加一些测试用例</a:t>
            </a:r>
            <a:endParaRPr lang="en-US" altLang="zh-CN" sz="2400" dirty="0" smtClean="0">
              <a:latin typeface="+mn-ea"/>
            </a:endParaRPr>
          </a:p>
          <a:p>
            <a:pPr marL="0" lvl="1" indent="0">
              <a:lnSpc>
                <a:spcPct val="150000"/>
              </a:lnSpc>
              <a:buFont typeface="Wingdings" panose="05000000000000000000" pitchFamily="2" charset="2"/>
              <a:buChar char="p"/>
            </a:pPr>
            <a:r>
              <a:rPr lang="zh-CN" altLang="en-US" sz="2400" dirty="0" smtClean="0">
                <a:latin typeface="+mn-ea"/>
              </a:rPr>
              <a:t>对照程序逻辑，如果存在组合，用判定表设计用例</a:t>
            </a:r>
            <a:endParaRPr lang="en-US" altLang="zh-CN" sz="2400" dirty="0" smtClean="0">
              <a:latin typeface="+mn-ea"/>
            </a:endParaRPr>
          </a:p>
          <a:p>
            <a:pPr marL="0" lvl="1" indent="0">
              <a:lnSpc>
                <a:spcPct val="150000"/>
              </a:lnSpc>
              <a:buFont typeface="Wingdings" panose="05000000000000000000" pitchFamily="2" charset="2"/>
              <a:buChar char="p"/>
            </a:pPr>
            <a:r>
              <a:rPr lang="zh-CN" altLang="en-US" sz="2400" dirty="0" smtClean="0">
                <a:latin typeface="+mn-ea"/>
              </a:rPr>
              <a:t>对于业务流清晰的功能，利用场景法贯穿整个测试案例过程，再针对不同节点综合使用其他测试方法</a:t>
            </a:r>
            <a:endParaRPr lang="en-US" altLang="zh-CN" sz="2400" dirty="0" smtClean="0">
              <a:latin typeface="+mn-ea"/>
            </a:endParaRPr>
          </a:p>
          <a:p>
            <a:pPr>
              <a:lnSpc>
                <a:spcPct val="150000"/>
              </a:lnSpc>
              <a:buFont typeface="Wingdings" panose="05000000000000000000" pitchFamily="2" charset="2"/>
              <a:buChar char="p"/>
            </a:pPr>
            <a:r>
              <a:rPr lang="zh-CN" altLang="en-US" sz="2400" dirty="0" smtClean="0">
                <a:solidFill>
                  <a:srgbClr val="FF0000"/>
                </a:solidFill>
                <a:latin typeface="+mn-ea"/>
              </a:rPr>
              <a:t>测试用例的设计方法不是单独存在的</a:t>
            </a:r>
            <a:endParaRPr lang="en-US" altLang="zh-CN" sz="2400" dirty="0" smtClean="0">
              <a:latin typeface="+mn-ea"/>
            </a:endParaRPr>
          </a:p>
          <a:p>
            <a:pPr>
              <a:lnSpc>
                <a:spcPct val="150000"/>
              </a:lnSpc>
              <a:buFont typeface="Wingdings" panose="05000000000000000000" pitchFamily="2" charset="2"/>
              <a:buChar char="p"/>
            </a:pPr>
            <a:r>
              <a:rPr lang="zh-CN" altLang="en-US" sz="2400" dirty="0" smtClean="0">
                <a:solidFill>
                  <a:srgbClr val="FF0000"/>
                </a:solidFill>
                <a:latin typeface="+mn-ea"/>
              </a:rPr>
              <a:t>在实际测试中，往往是综合使用各种方法</a:t>
            </a:r>
            <a:r>
              <a:rPr lang="zh-CN" altLang="en-US" sz="2400" dirty="0" smtClean="0">
                <a:latin typeface="+mn-ea"/>
              </a:rPr>
              <a:t>才能有效提高测试效率和测试覆盖度。</a:t>
            </a:r>
            <a:endParaRPr lang="en-US" altLang="zh-CN" sz="2400" dirty="0" smtClean="0">
              <a:latin typeface="+mn-ea"/>
            </a:endParaRPr>
          </a:p>
          <a:p>
            <a:pPr marL="0" lvl="1" indent="0">
              <a:lnSpc>
                <a:spcPct val="150000"/>
              </a:lnSpc>
              <a:buFont typeface="Wingdings" panose="05000000000000000000" pitchFamily="2" charset="2"/>
              <a:buChar char="p"/>
            </a:pPr>
            <a:endParaRPr lang="zh-CN" altLang="en-US" sz="2400" dirty="0" smtClean="0">
              <a:latin typeface="+mn-ea"/>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测试用例的粒度</a:t>
            </a:r>
            <a:endParaRPr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lang="zh-CN" altLang="en-US" sz="2400" dirty="0" smtClean="0">
                <a:latin typeface="+mn-ea"/>
              </a:rPr>
              <a:t>粒度，指的是粗细程度。粒度大，就是说一个用例所涵盖的关注内容比较多，反之同理。</a:t>
            </a:r>
            <a:endParaRPr lang="en-US" altLang="zh-CN" sz="2400" dirty="0" smtClean="0">
              <a:latin typeface="+mn-ea"/>
            </a:endParaRPr>
          </a:p>
          <a:p>
            <a:pPr marL="457200" indent="-457200">
              <a:buFont typeface="+mj-lt"/>
              <a:buAutoNum type="arabicPeriod"/>
            </a:pPr>
            <a:r>
              <a:rPr lang="zh-CN" altLang="en-US" sz="2400" dirty="0" smtClean="0">
                <a:latin typeface="+mn-ea"/>
              </a:rPr>
              <a:t>用例的粒度大，则总的用例数就少，用例看起来也简洁。     </a:t>
            </a:r>
            <a:endParaRPr lang="en-US" altLang="zh-CN" sz="2400" dirty="0" smtClean="0">
              <a:latin typeface="+mn-ea"/>
            </a:endParaRPr>
          </a:p>
          <a:p>
            <a:pPr marL="457200" indent="-457200">
              <a:buFont typeface="+mj-lt"/>
              <a:buAutoNum type="arabicPeriod"/>
            </a:pPr>
            <a:r>
              <a:rPr lang="zh-CN" altLang="en-US" sz="2400" dirty="0" smtClean="0">
                <a:latin typeface="+mn-ea"/>
              </a:rPr>
              <a:t>用例的粒度小，则单条用例关注的测试点很集中，不容易遗漏，并且执行需要的时间比较好估计。</a:t>
            </a:r>
            <a:endParaRPr lang="en-US" altLang="zh-CN" sz="2400" dirty="0" smtClean="0">
              <a:latin typeface="+mn-ea"/>
            </a:endParaRPr>
          </a:p>
          <a:p>
            <a:endParaRPr lang="en-US" altLang="zh-CN" sz="2000" b="1" dirty="0" smtClean="0">
              <a:latin typeface="+mn-ea"/>
            </a:endParaRPr>
          </a:p>
          <a:p>
            <a:r>
              <a:rPr lang="zh-CN" altLang="en-US" dirty="0" smtClean="0">
                <a:solidFill>
                  <a:srgbClr val="FF0000"/>
                </a:solidFill>
                <a:latin typeface="+mn-ea"/>
              </a:rPr>
              <a:t>实际过程中是根据测试时间、项目阶段、主观</a:t>
            </a:r>
            <a:r>
              <a:rPr lang="en-US" altLang="zh-CN" dirty="0" smtClean="0">
                <a:solidFill>
                  <a:srgbClr val="FF0000"/>
                </a:solidFill>
                <a:latin typeface="+mn-ea"/>
              </a:rPr>
              <a:t>/</a:t>
            </a:r>
            <a:r>
              <a:rPr lang="zh-CN" altLang="en-US" dirty="0" smtClean="0">
                <a:solidFill>
                  <a:srgbClr val="FF0000"/>
                </a:solidFill>
                <a:latin typeface="+mn-ea"/>
              </a:rPr>
              <a:t>客观因素综合决定的</a:t>
            </a:r>
            <a:endParaRPr lang="en-US" altLang="zh-CN" dirty="0" smtClean="0">
              <a:solidFill>
                <a:srgbClr val="FF0000"/>
              </a:solidFill>
              <a:latin typeface="+mn-ea"/>
            </a:endParaRPr>
          </a:p>
          <a:p>
            <a:pPr>
              <a:buNone/>
            </a:pP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测试用例的更新</a:t>
            </a:r>
            <a:endParaRPr lang="zh-CN" altLang="en-US" dirty="0"/>
          </a:p>
        </p:txBody>
      </p:sp>
      <p:sp>
        <p:nvSpPr>
          <p:cNvPr id="4" name="内容占位符 3"/>
          <p:cNvSpPr>
            <a:spLocks noGrp="1"/>
          </p:cNvSpPr>
          <p:nvPr>
            <p:ph idx="1"/>
          </p:nvPr>
        </p:nvSpPr>
        <p:spPr/>
        <p:txBody>
          <a:bodyPr>
            <a:normAutofit/>
          </a:bodyPr>
          <a:lstStyle/>
          <a:p>
            <a:pPr marL="0" lvl="1" indent="0">
              <a:lnSpc>
                <a:spcPct val="160000"/>
              </a:lnSpc>
              <a:spcBef>
                <a:spcPts val="0"/>
              </a:spcBef>
              <a:buFont typeface="Wingdings" panose="05000000000000000000" pitchFamily="2" charset="2"/>
              <a:buChar char="p"/>
            </a:pPr>
            <a:r>
              <a:rPr lang="zh-CN" altLang="en-US" sz="2400" dirty="0" smtClean="0">
                <a:latin typeface="+mn-ea"/>
              </a:rPr>
              <a:t>测试用例并不可能一开始就写得很完美，可能也有写错的，可能也有遗漏的测试点</a:t>
            </a:r>
            <a:endParaRPr lang="en-US" altLang="zh-CN" sz="2400" dirty="0" smtClean="0">
              <a:latin typeface="+mn-ea"/>
            </a:endParaRPr>
          </a:p>
          <a:p>
            <a:pPr marL="0" lvl="1" indent="0">
              <a:lnSpc>
                <a:spcPct val="160000"/>
              </a:lnSpc>
              <a:spcBef>
                <a:spcPts val="0"/>
              </a:spcBef>
              <a:buFont typeface="Wingdings" panose="05000000000000000000" pitchFamily="2" charset="2"/>
              <a:buChar char="p"/>
            </a:pPr>
            <a:endParaRPr lang="en-US" altLang="zh-CN" sz="2400" dirty="0" smtClean="0">
              <a:latin typeface="+mn-ea"/>
            </a:endParaRPr>
          </a:p>
          <a:p>
            <a:pPr marL="0" lvl="1" indent="0">
              <a:lnSpc>
                <a:spcPct val="160000"/>
              </a:lnSpc>
              <a:spcBef>
                <a:spcPts val="0"/>
              </a:spcBef>
              <a:buFont typeface="Wingdings" panose="05000000000000000000" pitchFamily="2" charset="2"/>
              <a:buChar char="p"/>
            </a:pPr>
            <a:r>
              <a:rPr lang="zh-CN" altLang="en-US" sz="2400" dirty="0" smtClean="0">
                <a:latin typeface="+mn-ea"/>
              </a:rPr>
              <a:t>随着软件的版本不断更新，软件本身的需求和规格以及设计都可能在不断的变更。</a:t>
            </a:r>
            <a:endParaRPr lang="en-US" altLang="zh-CN" sz="2400" dirty="0" smtClean="0">
              <a:latin typeface="+mn-ea"/>
            </a:endParaRPr>
          </a:p>
          <a:p>
            <a:pPr marL="0" lvl="1" indent="0">
              <a:lnSpc>
                <a:spcPct val="160000"/>
              </a:lnSpc>
              <a:spcBef>
                <a:spcPts val="0"/>
              </a:spcBef>
              <a:buFont typeface="Wingdings" panose="05000000000000000000" pitchFamily="2" charset="2"/>
              <a:buChar char="p"/>
            </a:pPr>
            <a:endParaRPr lang="en-US" altLang="zh-CN" sz="2400" dirty="0" smtClean="0">
              <a:latin typeface="+mn-ea"/>
            </a:endParaRPr>
          </a:p>
          <a:p>
            <a:pPr marL="0" lvl="1" indent="0">
              <a:lnSpc>
                <a:spcPct val="160000"/>
              </a:lnSpc>
              <a:spcBef>
                <a:spcPts val="0"/>
              </a:spcBef>
              <a:buFont typeface="Wingdings" panose="05000000000000000000" pitchFamily="2" charset="2"/>
              <a:buChar char="p"/>
            </a:pPr>
            <a:r>
              <a:rPr lang="zh-CN" altLang="en-US" sz="2400" dirty="0" smtClean="0">
                <a:latin typeface="+mn-ea"/>
              </a:rPr>
              <a:t>随着测试的不断开展，测试人员对产品的理解逐渐加深。</a:t>
            </a:r>
            <a:endParaRPr lang="en-US" altLang="zh-CN" sz="2400" dirty="0" smtClean="0">
              <a:latin typeface="+mn-ea"/>
            </a:endParaRPr>
          </a:p>
          <a:p>
            <a:pPr marL="0" lvl="1" indent="0">
              <a:lnSpc>
                <a:spcPct val="160000"/>
              </a:lnSpc>
              <a:spcBef>
                <a:spcPts val="0"/>
              </a:spcBef>
              <a:buFont typeface="Wingdings" panose="05000000000000000000" pitchFamily="2" charset="2"/>
              <a:buChar char="p"/>
            </a:pPr>
            <a:endParaRPr lang="en-US" altLang="zh-CN" sz="2400" dirty="0" smtClean="0">
              <a:latin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5225"/>
            <a:ext cx="2133600" cy="476250"/>
          </a:xfrm>
        </p:spPr>
        <p:txBody>
          <a:bodyPr/>
          <a:lstStyle/>
          <a:p>
            <a:fld id="{ECE20286-B4D7-4C17-8073-86BA3FF968C5}" type="slidenum">
              <a:rPr lang="en-US" altLang="zh-CN"/>
            </a:fld>
            <a:endParaRPr lang="en-US" altLang="zh-CN"/>
          </a:p>
        </p:txBody>
      </p:sp>
      <p:sp>
        <p:nvSpPr>
          <p:cNvPr id="15" name="标题 1"/>
          <p:cNvSpPr>
            <a:spLocks noGrp="1"/>
          </p:cNvSpPr>
          <p:nvPr>
            <p:ph type="title"/>
          </p:nvPr>
        </p:nvSpPr>
        <p:spPr>
          <a:xfrm>
            <a:off x="-32" y="71438"/>
            <a:ext cx="8388456" cy="642918"/>
          </a:xfrm>
        </p:spPr>
        <p:txBody>
          <a:bodyPr>
            <a:noAutofit/>
          </a:bodyPr>
          <a:lstStyle/>
          <a:p>
            <a:r>
              <a:rPr lang="zh-CN" altLang="en-US" smtClean="0"/>
              <a:t>将来的你一定会感谢现在拼命的自己</a:t>
            </a:r>
            <a:endParaRPr lang="zh-CN" altLang="en-US" dirty="0"/>
          </a:p>
        </p:txBody>
      </p:sp>
      <p:sp>
        <p:nvSpPr>
          <p:cNvPr id="2" name="TextBox 1"/>
          <p:cNvSpPr txBox="1"/>
          <p:nvPr/>
        </p:nvSpPr>
        <p:spPr>
          <a:xfrm>
            <a:off x="329912" y="5949280"/>
            <a:ext cx="8784976" cy="523220"/>
          </a:xfrm>
          <a:prstGeom prst="rect">
            <a:avLst/>
          </a:prstGeom>
          <a:noFill/>
        </p:spPr>
        <p:txBody>
          <a:bodyPr wrap="square" rtlCol="0">
            <a:spAutoFit/>
          </a:bodyPr>
          <a:lstStyle/>
          <a:p>
            <a:r>
              <a:rPr lang="zh-CN" altLang="en-US" sz="2800" dirty="0" smtClean="0"/>
              <a:t>          每天叫醒你的不是闹钟，而是心中的梦想</a:t>
            </a:r>
            <a:endParaRPr lang="zh-CN" altLang="en-US" sz="28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1124744"/>
            <a:ext cx="8248189" cy="45365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等价类</a:t>
            </a:r>
            <a:endParaRPr lang="zh-CN" altLang="en-US" dirty="0" smtClean="0"/>
          </a:p>
        </p:txBody>
      </p:sp>
      <p:sp>
        <p:nvSpPr>
          <p:cNvPr id="23555" name="Rectangle 3"/>
          <p:cNvSpPr>
            <a:spLocks noGrp="1" noChangeArrowheads="1"/>
          </p:cNvSpPr>
          <p:nvPr>
            <p:ph idx="1"/>
          </p:nvPr>
        </p:nvSpPr>
        <p:spPr/>
        <p:txBody>
          <a:bodyPr/>
          <a:lstStyle/>
          <a:p>
            <a:pPr eaLnBrk="1" hangingPunct="1">
              <a:buFont typeface="Wingdings" panose="05000000000000000000" charset="0"/>
              <a:buChar char=""/>
            </a:pPr>
            <a:r>
              <a:rPr lang="zh-CN" altLang="en-US" sz="2400" dirty="0" smtClean="0"/>
              <a:t>是把所有可能的输入数据</a:t>
            </a:r>
            <a:r>
              <a:rPr lang="en-US" altLang="zh-CN" sz="2400" dirty="0" smtClean="0"/>
              <a:t>,</a:t>
            </a:r>
            <a:r>
              <a:rPr lang="zh-CN" altLang="en-US" sz="2400" dirty="0" smtClean="0"/>
              <a:t>即程序的输入域划分成若干部分（子集）</a:t>
            </a:r>
            <a:r>
              <a:rPr lang="en-US" altLang="zh-CN" sz="2400" dirty="0" smtClean="0"/>
              <a:t>,</a:t>
            </a:r>
            <a:r>
              <a:rPr lang="zh-CN" altLang="en-US" sz="2400" dirty="0" smtClean="0"/>
              <a:t>然后从每一个子集中选取少数具有代表性的数据作为测试用例</a:t>
            </a:r>
            <a:endParaRPr lang="en-US" altLang="zh-CN" sz="2400" dirty="0" smtClean="0"/>
          </a:p>
          <a:p>
            <a:pPr eaLnBrk="1" hangingPunct="1">
              <a:buFont typeface="Wingdings" panose="05000000000000000000" pitchFamily="2" charset="2"/>
              <a:buChar char="p"/>
            </a:pPr>
            <a:endParaRPr lang="en-US" altLang="zh-CN" sz="2400" dirty="0" smtClean="0"/>
          </a:p>
          <a:p>
            <a:pPr eaLnBrk="1" hangingPunct="1">
              <a:buFont typeface="Wingdings" panose="05000000000000000000" pitchFamily="2" charset="2"/>
              <a:buChar char="p"/>
            </a:pPr>
            <a:endParaRPr lang="en-US" altLang="zh-CN" sz="2400" dirty="0" smtClean="0"/>
          </a:p>
          <a:p>
            <a:pPr eaLnBrk="1" hangingPunct="1">
              <a:buFont typeface="Wingdings" panose="05000000000000000000" charset="0"/>
              <a:buChar char=""/>
            </a:pPr>
            <a:r>
              <a:rPr lang="zh-CN" altLang="en-US" sz="2400" dirty="0" smtClean="0"/>
              <a:t>现实中，如：计算器的加法</a:t>
            </a:r>
            <a:endParaRPr lang="en-US" altLang="zh-CN" sz="2400" dirty="0" smtClean="0"/>
          </a:p>
          <a:p>
            <a:pPr eaLnBrk="1" hangingPunct="1">
              <a:buNone/>
            </a:pPr>
            <a:endParaRPr lang="en-US" altLang="zh-CN" sz="2400" dirty="0" smtClean="0"/>
          </a:p>
          <a:p>
            <a:pPr eaLnBrk="1" hangingPunct="1">
              <a:buNone/>
            </a:pPr>
            <a:endParaRPr lang="en-US" altLang="zh-CN" sz="2400" dirty="0" smtClean="0"/>
          </a:p>
        </p:txBody>
      </p:sp>
      <p:sp>
        <p:nvSpPr>
          <p:cNvPr id="4" name="Rectangle 3"/>
          <p:cNvSpPr txBox="1">
            <a:spLocks noChangeArrowheads="1"/>
          </p:cNvSpPr>
          <p:nvPr/>
        </p:nvSpPr>
        <p:spPr>
          <a:xfrm>
            <a:off x="285720" y="3429000"/>
            <a:ext cx="8572560" cy="27146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等价类划分</a:t>
            </a:r>
            <a:endParaRPr lang="zh-CN" altLang="en-US" dirty="0" smtClean="0"/>
          </a:p>
        </p:txBody>
      </p:sp>
      <p:sp>
        <p:nvSpPr>
          <p:cNvPr id="25603" name="Rectangle 3"/>
          <p:cNvSpPr>
            <a:spLocks noGrp="1" noChangeArrowheads="1"/>
          </p:cNvSpPr>
          <p:nvPr>
            <p:ph idx="1"/>
          </p:nvPr>
        </p:nvSpPr>
        <p:spPr/>
        <p:txBody>
          <a:bodyPr>
            <a:normAutofit/>
          </a:bodyPr>
          <a:lstStyle/>
          <a:p>
            <a:pPr>
              <a:lnSpc>
                <a:spcPct val="90000"/>
              </a:lnSpc>
              <a:buNone/>
            </a:pPr>
            <a:r>
              <a:rPr lang="zh-CN" altLang="en-US" sz="2800" b="1" dirty="0" smtClean="0">
                <a:solidFill>
                  <a:srgbClr val="FF0000"/>
                </a:solidFill>
              </a:rPr>
              <a:t>首先把等价类划为有效等价类和无效等价类两个部分</a:t>
            </a:r>
            <a:endParaRPr lang="en-US" altLang="zh-CN" sz="2800" b="1" dirty="0" smtClean="0">
              <a:solidFill>
                <a:srgbClr val="FF0000"/>
              </a:solidFill>
            </a:endParaRPr>
          </a:p>
          <a:p>
            <a:pPr>
              <a:lnSpc>
                <a:spcPct val="90000"/>
              </a:lnSpc>
              <a:buFont typeface="Wingdings" panose="05000000000000000000" pitchFamily="2" charset="2"/>
              <a:buChar char="p"/>
            </a:pPr>
            <a:endParaRPr lang="en-US" altLang="zh-CN" sz="2400" dirty="0" smtClean="0"/>
          </a:p>
          <a:p>
            <a:pPr>
              <a:lnSpc>
                <a:spcPct val="90000"/>
              </a:lnSpc>
              <a:buFont typeface="Wingdings" panose="05000000000000000000" charset="0"/>
              <a:buChar char=""/>
            </a:pPr>
            <a:r>
              <a:rPr lang="zh-CN" altLang="en-US" sz="2400" dirty="0" smtClean="0"/>
              <a:t>有效等价类</a:t>
            </a:r>
            <a:endParaRPr lang="en-US" altLang="zh-CN" sz="2400" dirty="0" smtClean="0"/>
          </a:p>
          <a:p>
            <a:pPr marL="914400" lvl="1" indent="-457200">
              <a:lnSpc>
                <a:spcPct val="90000"/>
              </a:lnSpc>
              <a:buFont typeface="+mj-lt"/>
              <a:buAutoNum type="arabicPeriod"/>
            </a:pPr>
            <a:r>
              <a:rPr lang="zh-CN" altLang="en-US" sz="2400" dirty="0" smtClean="0"/>
              <a:t>合理的、有意义的、接收后按照正常流程执行的数据所构成的集合</a:t>
            </a:r>
            <a:endParaRPr lang="en-US" altLang="zh-CN" sz="2400" dirty="0" smtClean="0"/>
          </a:p>
          <a:p>
            <a:pPr marL="914400" lvl="1" indent="-457200">
              <a:lnSpc>
                <a:spcPct val="90000"/>
              </a:lnSpc>
              <a:buFont typeface="+mj-lt"/>
              <a:buAutoNum type="arabicPeriod"/>
            </a:pPr>
            <a:r>
              <a:rPr lang="zh-CN" altLang="en-US" sz="2400" dirty="0" smtClean="0"/>
              <a:t>利用有效等价类可检验是否实现了需求所规定的功能</a:t>
            </a:r>
            <a:endParaRPr lang="en-US" altLang="zh-CN" sz="2400" dirty="0" smtClean="0"/>
          </a:p>
          <a:p>
            <a:pPr marL="914400" lvl="1" indent="-457200">
              <a:lnSpc>
                <a:spcPct val="90000"/>
              </a:lnSpc>
              <a:buFont typeface="+mj-lt"/>
              <a:buAutoNum type="arabicPeriod"/>
            </a:pPr>
            <a:endParaRPr lang="zh-CN" altLang="en-US" sz="2400" dirty="0" smtClean="0"/>
          </a:p>
          <a:p>
            <a:pPr>
              <a:lnSpc>
                <a:spcPct val="90000"/>
              </a:lnSpc>
              <a:buFont typeface="Wingdings" panose="05000000000000000000" charset="0"/>
              <a:buChar char=""/>
            </a:pPr>
            <a:r>
              <a:rPr lang="zh-CN" altLang="en-US" sz="2400" dirty="0" smtClean="0"/>
              <a:t> 无效等价类</a:t>
            </a:r>
            <a:endParaRPr lang="zh-CN" altLang="en-US" sz="2400" dirty="0" smtClean="0"/>
          </a:p>
          <a:p>
            <a:pPr marL="914400" lvl="1" indent="-457200">
              <a:lnSpc>
                <a:spcPct val="90000"/>
              </a:lnSpc>
              <a:buFont typeface="+mj-lt"/>
              <a:buAutoNum type="arabicPeriod"/>
            </a:pPr>
            <a:r>
              <a:rPr lang="zh-CN" altLang="en-US" sz="2400" dirty="0" smtClean="0"/>
              <a:t>不合理的、没有意义的、接收后按照非法流程执行或无法继续执行的数据所构成的集合</a:t>
            </a:r>
            <a:endParaRPr lang="en-US" altLang="zh-CN" sz="2400" dirty="0" smtClean="0"/>
          </a:p>
          <a:p>
            <a:pPr marL="914400" lvl="1" indent="-457200">
              <a:lnSpc>
                <a:spcPct val="90000"/>
              </a:lnSpc>
              <a:buFont typeface="+mj-lt"/>
              <a:buAutoNum type="arabicPeriod"/>
            </a:pPr>
            <a:r>
              <a:rPr lang="zh-CN" altLang="en-US" sz="2400" dirty="0" smtClean="0"/>
              <a:t>利用无效等价类可检验在异常状态下程序是否给出了友好提示或作出了相应判断</a:t>
            </a:r>
            <a:endParaRPr lang="en-US" altLang="zh-CN" sz="2400" dirty="0" smtClean="0"/>
          </a:p>
          <a:p>
            <a:pPr lvl="1">
              <a:lnSpc>
                <a:spcPct val="90000"/>
              </a:lnSpc>
              <a:buFont typeface="Wingdings" panose="05000000000000000000" pitchFamily="2" charset="2"/>
              <a:buNone/>
            </a:pPr>
            <a:endParaRPr lang="zh-CN" altLang="en-US" sz="2400" dirty="0" smtClean="0"/>
          </a:p>
          <a:p>
            <a:pPr lvl="1">
              <a:lnSpc>
                <a:spcPct val="90000"/>
              </a:lnSpc>
              <a:buFont typeface="Wingdings" panose="05000000000000000000" pitchFamily="2" charset="2"/>
              <a:buNone/>
            </a:pPr>
            <a:r>
              <a:rPr lang="zh-CN" altLang="en-US" sz="2400" dirty="0" smtClean="0"/>
              <a:t>    </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smtClean="0"/>
              <a:t>等价类划分细则</a:t>
            </a:r>
            <a:endParaRPr lang="zh-CN" altLang="en-US" dirty="0" smtClean="0"/>
          </a:p>
        </p:txBody>
      </p:sp>
      <p:sp>
        <p:nvSpPr>
          <p:cNvPr id="27651" name="Rectangle 3"/>
          <p:cNvSpPr>
            <a:spLocks noGrp="1" noChangeArrowheads="1"/>
          </p:cNvSpPr>
          <p:nvPr>
            <p:ph idx="1"/>
          </p:nvPr>
        </p:nvSpPr>
        <p:spPr/>
        <p:txBody>
          <a:bodyPr/>
          <a:lstStyle/>
          <a:p>
            <a:pPr marL="457200" indent="-457200">
              <a:lnSpc>
                <a:spcPct val="90000"/>
              </a:lnSpc>
              <a:buFont typeface="+mj-lt"/>
              <a:buAutoNum type="arabicPeriod"/>
            </a:pPr>
            <a:r>
              <a:rPr lang="zh-CN" altLang="en-US" sz="2400" dirty="0" smtClean="0"/>
              <a:t>在输入条件规定了取值范围或值的个数的情况下</a:t>
            </a:r>
            <a:r>
              <a:rPr lang="en-US" altLang="zh-CN" sz="2400" dirty="0" smtClean="0"/>
              <a:t>,</a:t>
            </a:r>
            <a:r>
              <a:rPr lang="zh-CN" altLang="en-US" sz="2400" dirty="0" smtClean="0"/>
              <a:t>则可以确立一个有效等价类和两个无效等价类。</a:t>
            </a:r>
            <a:endParaRPr lang="zh-CN" altLang="en-US" sz="2400" dirty="0" smtClean="0"/>
          </a:p>
          <a:p>
            <a:pPr marL="857250" lvl="2" indent="-457200">
              <a:lnSpc>
                <a:spcPct val="90000"/>
              </a:lnSpc>
              <a:buNone/>
            </a:pPr>
            <a:r>
              <a:rPr lang="zh-CN" altLang="en-US" sz="2000" dirty="0" smtClean="0"/>
              <a:t>  如：学生成绩区间</a:t>
            </a:r>
            <a:r>
              <a:rPr lang="en-US" altLang="zh-CN" sz="2000" dirty="0" smtClean="0"/>
              <a:t>0</a:t>
            </a:r>
            <a:r>
              <a:rPr lang="zh-CN" altLang="en-US" sz="2000" dirty="0" smtClean="0"/>
              <a:t>～</a:t>
            </a:r>
            <a:r>
              <a:rPr lang="en-US" altLang="zh-CN" sz="2000" dirty="0" smtClean="0"/>
              <a:t>100</a:t>
            </a:r>
            <a:r>
              <a:rPr lang="zh-CN" altLang="en-US" sz="2000" dirty="0" smtClean="0"/>
              <a:t>，那么要选取小于</a:t>
            </a:r>
            <a:r>
              <a:rPr lang="en-US" altLang="zh-CN" sz="2000" dirty="0" smtClean="0"/>
              <a:t>0</a:t>
            </a:r>
            <a:r>
              <a:rPr lang="zh-CN" altLang="en-US" sz="2000" dirty="0" smtClean="0"/>
              <a:t>，</a:t>
            </a:r>
            <a:r>
              <a:rPr lang="en-US" altLang="zh-CN" sz="2000" dirty="0" smtClean="0"/>
              <a:t>0</a:t>
            </a:r>
            <a:r>
              <a:rPr lang="zh-CN" altLang="en-US" sz="2000" dirty="0" smtClean="0"/>
              <a:t>到</a:t>
            </a:r>
            <a:r>
              <a:rPr lang="en-US" altLang="zh-CN" sz="2000" dirty="0" smtClean="0"/>
              <a:t>100</a:t>
            </a:r>
            <a:r>
              <a:rPr lang="zh-CN" altLang="en-US" sz="2000" dirty="0" smtClean="0"/>
              <a:t>之间，大于</a:t>
            </a:r>
            <a:r>
              <a:rPr lang="en-US" altLang="zh-CN" sz="2000" dirty="0" smtClean="0"/>
              <a:t>100</a:t>
            </a:r>
            <a:endParaRPr lang="en-US" altLang="zh-CN" sz="2000" dirty="0" smtClean="0"/>
          </a:p>
          <a:p>
            <a:pPr marL="857250" lvl="2" indent="-457200">
              <a:lnSpc>
                <a:spcPct val="90000"/>
              </a:lnSpc>
              <a:buNone/>
            </a:pPr>
            <a:endParaRPr lang="en-US" altLang="zh-CN" sz="2000" dirty="0" smtClean="0"/>
          </a:p>
          <a:p>
            <a:pPr marL="857250" lvl="2" indent="-457200">
              <a:lnSpc>
                <a:spcPct val="90000"/>
              </a:lnSpc>
              <a:buNone/>
            </a:pPr>
            <a:endParaRPr lang="en-US" altLang="zh-CN" sz="2000" dirty="0" smtClean="0"/>
          </a:p>
          <a:p>
            <a:pPr marL="857250" lvl="2" indent="-457200">
              <a:lnSpc>
                <a:spcPct val="90000"/>
              </a:lnSpc>
              <a:buNone/>
            </a:pPr>
            <a:endParaRPr lang="en-US" altLang="zh-CN" sz="2000" dirty="0" smtClean="0"/>
          </a:p>
          <a:p>
            <a:pPr marL="857250" lvl="2" indent="-457200">
              <a:lnSpc>
                <a:spcPct val="90000"/>
              </a:lnSpc>
              <a:buNone/>
            </a:pPr>
            <a:endParaRPr lang="en-US" altLang="zh-CN" sz="2000" dirty="0" smtClean="0"/>
          </a:p>
          <a:p>
            <a:pPr marL="857250" lvl="2" indent="-457200">
              <a:lnSpc>
                <a:spcPct val="90000"/>
              </a:lnSpc>
              <a:buNone/>
            </a:pPr>
            <a:endParaRPr lang="en-US" altLang="zh-CN" sz="2000" dirty="0" smtClean="0"/>
          </a:p>
          <a:p>
            <a:pPr marL="457200" indent="-457200">
              <a:lnSpc>
                <a:spcPct val="90000"/>
              </a:lnSpc>
              <a:buFont typeface="+mj-lt"/>
              <a:buAutoNum type="arabicPeriod"/>
              <a:defRPr/>
            </a:pPr>
            <a:r>
              <a:rPr lang="zh-CN" altLang="en-US" sz="2400" dirty="0" smtClean="0"/>
              <a:t>在输入条件规定了输入值的集合或者规定了“必须如何”的条件的情况下</a:t>
            </a:r>
            <a:r>
              <a:rPr lang="en-US" altLang="zh-CN" sz="2400" dirty="0" smtClean="0"/>
              <a:t>,</a:t>
            </a:r>
            <a:r>
              <a:rPr lang="zh-CN" altLang="en-US" sz="2400" dirty="0" smtClean="0"/>
              <a:t>可确立一个有效等价类和一个无效等价类。</a:t>
            </a:r>
            <a:endParaRPr lang="en-US" altLang="zh-CN" sz="2400" dirty="0" smtClean="0"/>
          </a:p>
          <a:p>
            <a:pPr marL="457200" indent="-457200">
              <a:lnSpc>
                <a:spcPct val="90000"/>
              </a:lnSpc>
              <a:buNone/>
              <a:defRPr/>
            </a:pPr>
            <a:r>
              <a:rPr lang="en-US" altLang="zh-CN" sz="2000" dirty="0" smtClean="0"/>
              <a:t>	</a:t>
            </a:r>
            <a:r>
              <a:rPr lang="zh-CN" altLang="en-US" sz="2000" dirty="0" smtClean="0"/>
              <a:t>如：姓名必须输入中文，那么要选取中文一次，非中文一次</a:t>
            </a:r>
            <a:endParaRPr lang="en-US" altLang="zh-CN" sz="2000" dirty="0" smtClean="0"/>
          </a:p>
          <a:p>
            <a:pPr marL="457200" indent="-457200">
              <a:lnSpc>
                <a:spcPct val="90000"/>
              </a:lnSpc>
              <a:buFont typeface="+mj-lt"/>
              <a:buAutoNum type="arabicPeriod"/>
              <a:defRPr/>
            </a:pPr>
            <a:endParaRPr lang="zh-CN" altLang="en-US" sz="2400" dirty="0" smtClean="0"/>
          </a:p>
          <a:p>
            <a:pPr marL="457200" indent="-457200">
              <a:lnSpc>
                <a:spcPct val="90000"/>
              </a:lnSpc>
              <a:buFont typeface="+mj-lt"/>
              <a:buAutoNum type="arabicPeriod" startAt="3"/>
              <a:defRPr/>
            </a:pPr>
            <a:r>
              <a:rPr lang="zh-CN" altLang="en-US" sz="2400" dirty="0" smtClean="0"/>
              <a:t>在输入条件是一个布尔量的情况下</a:t>
            </a:r>
            <a:r>
              <a:rPr lang="en-US" altLang="zh-CN" sz="2400" dirty="0" smtClean="0"/>
              <a:t>,</a:t>
            </a:r>
            <a:r>
              <a:rPr lang="zh-CN" altLang="en-US" sz="2400" dirty="0" smtClean="0"/>
              <a:t>可确定一个有效等价类和一个无效等价类。</a:t>
            </a:r>
            <a:endParaRPr lang="en-US" altLang="zh-CN" sz="2400" dirty="0" smtClean="0"/>
          </a:p>
          <a:p>
            <a:pPr marL="457200" indent="-457200">
              <a:lnSpc>
                <a:spcPct val="90000"/>
              </a:lnSpc>
              <a:buNone/>
              <a:defRPr/>
            </a:pPr>
            <a:r>
              <a:rPr lang="en-US" altLang="zh-CN" sz="2000" dirty="0" smtClean="0"/>
              <a:t>	</a:t>
            </a:r>
            <a:r>
              <a:rPr lang="zh-CN" altLang="en-US" sz="2000" dirty="0" smtClean="0"/>
              <a:t>如：删除功能中，只有管理员能删除用户，测试时，用管理员执行删除走一次，不用管理员执行删除走一次</a:t>
            </a:r>
            <a:endParaRPr lang="zh-CN" altLang="en-US" sz="2000" dirty="0" smtClean="0"/>
          </a:p>
          <a:p>
            <a:pPr lvl="1">
              <a:lnSpc>
                <a:spcPct val="90000"/>
              </a:lnSpc>
              <a:spcBef>
                <a:spcPct val="0"/>
              </a:spcBef>
              <a:buFontTx/>
              <a:buNone/>
            </a:pPr>
            <a:endParaRPr lang="en-US" altLang="zh-CN" dirty="0" smtClean="0"/>
          </a:p>
          <a:p>
            <a:pPr lvl="1" eaLnBrk="1" hangingPunct="1">
              <a:lnSpc>
                <a:spcPct val="90000"/>
              </a:lnSpc>
              <a:buFont typeface="Wingdings" panose="05000000000000000000" pitchFamily="2" charset="2"/>
              <a:buNone/>
            </a:pPr>
            <a:endParaRPr lang="en-US" altLang="zh-CN" dirty="0" smtClean="0"/>
          </a:p>
        </p:txBody>
      </p:sp>
      <p:grpSp>
        <p:nvGrpSpPr>
          <p:cNvPr id="18" name="组合 17"/>
          <p:cNvGrpSpPr/>
          <p:nvPr/>
        </p:nvGrpSpPr>
        <p:grpSpPr>
          <a:xfrm>
            <a:off x="1185890" y="1928802"/>
            <a:ext cx="7243762" cy="1502152"/>
            <a:chOff x="1185890" y="1857364"/>
            <a:chExt cx="7243762" cy="1502152"/>
          </a:xfrm>
        </p:grpSpPr>
        <p:sp>
          <p:nvSpPr>
            <p:cNvPr id="10" name="Rectangle 22"/>
            <p:cNvSpPr>
              <a:spLocks noChangeArrowheads="1"/>
            </p:cNvSpPr>
            <p:nvPr/>
          </p:nvSpPr>
          <p:spPr bwMode="auto">
            <a:xfrm>
              <a:off x="4086228" y="2500306"/>
              <a:ext cx="1914532" cy="705321"/>
            </a:xfrm>
            <a:prstGeom prst="rect">
              <a:avLst/>
            </a:prstGeom>
            <a:noFill/>
            <a:ln w="12700">
              <a:noFill/>
              <a:miter lim="800000"/>
            </a:ln>
          </p:spPr>
          <p:txBody>
            <a:bodyPr wrap="square" lIns="90488" tIns="44450" rIns="90488" bIns="44450">
              <a:spAutoFit/>
            </a:bodyPr>
            <a:lstStyle/>
            <a:p>
              <a:pPr eaLnBrk="0" hangingPunct="0"/>
              <a:r>
                <a:rPr kumimoji="1" lang="en-US" altLang="zh-CN" sz="2000" b="1" dirty="0">
                  <a:latin typeface="+mn-ea"/>
                </a:rPr>
                <a:t> </a:t>
              </a:r>
              <a:r>
                <a:rPr kumimoji="1" lang="zh-CN" altLang="en-US" sz="2000" b="1" dirty="0" smtClean="0">
                  <a:solidFill>
                    <a:srgbClr val="7B00E4"/>
                  </a:solidFill>
                  <a:latin typeface="+mn-ea"/>
                </a:rPr>
                <a:t>有效等价类</a:t>
              </a:r>
              <a:endParaRPr kumimoji="1" lang="zh-CN" altLang="en-US" sz="2000" b="1" dirty="0">
                <a:solidFill>
                  <a:srgbClr val="7B00E4"/>
                </a:solidFill>
                <a:latin typeface="+mn-ea"/>
              </a:endParaRPr>
            </a:p>
            <a:p>
              <a:pPr eaLnBrk="0" hangingPunct="0"/>
              <a:r>
                <a:rPr kumimoji="1" lang="en-US" altLang="zh-CN" sz="2000" b="1" dirty="0" smtClean="0">
                  <a:solidFill>
                    <a:srgbClr val="7B00E4"/>
                  </a:solidFill>
                  <a:latin typeface="+mn-ea"/>
                </a:rPr>
                <a:t>0≤</a:t>
              </a:r>
              <a:r>
                <a:rPr kumimoji="1" lang="zh-CN" altLang="en-US" sz="2000" b="1" dirty="0">
                  <a:solidFill>
                    <a:srgbClr val="7B00E4"/>
                  </a:solidFill>
                  <a:latin typeface="+mn-ea"/>
                </a:rPr>
                <a:t>成绩≤</a:t>
              </a:r>
              <a:r>
                <a:rPr kumimoji="1" lang="en-US" altLang="zh-CN" sz="2000" b="1" dirty="0">
                  <a:solidFill>
                    <a:srgbClr val="7B00E4"/>
                  </a:solidFill>
                  <a:latin typeface="+mn-ea"/>
                </a:rPr>
                <a:t>100</a:t>
              </a:r>
              <a:endParaRPr kumimoji="1" lang="en-US" altLang="zh-CN" sz="2000" b="1" dirty="0">
                <a:solidFill>
                  <a:srgbClr val="7B00E4"/>
                </a:solidFill>
                <a:latin typeface="+mn-ea"/>
              </a:endParaRPr>
            </a:p>
          </p:txBody>
        </p:sp>
        <p:grpSp>
          <p:nvGrpSpPr>
            <p:cNvPr id="17" name="组合 16"/>
            <p:cNvGrpSpPr/>
            <p:nvPr/>
          </p:nvGrpSpPr>
          <p:grpSpPr>
            <a:xfrm>
              <a:off x="1185890" y="1857364"/>
              <a:ext cx="7243762" cy="1502152"/>
              <a:chOff x="1185890" y="1857364"/>
              <a:chExt cx="7243762" cy="1502152"/>
            </a:xfrm>
          </p:grpSpPr>
          <p:sp>
            <p:nvSpPr>
              <p:cNvPr id="4" name="Line 16"/>
              <p:cNvSpPr>
                <a:spLocks noChangeShapeType="1"/>
              </p:cNvSpPr>
              <p:nvPr/>
            </p:nvSpPr>
            <p:spPr bwMode="auto">
              <a:xfrm>
                <a:off x="1185890" y="2366965"/>
                <a:ext cx="7243762" cy="0"/>
              </a:xfrm>
              <a:prstGeom prst="line">
                <a:avLst/>
              </a:prstGeom>
              <a:noFill/>
              <a:ln w="50800">
                <a:solidFill>
                  <a:schemeClr val="tx1"/>
                </a:solidFill>
                <a:round/>
              </a:ln>
            </p:spPr>
            <p:txBody>
              <a:bodyPr wrap="none" anchor="ctr"/>
              <a:lstStyle/>
              <a:p>
                <a:endParaRPr lang="zh-CN" altLang="en-US"/>
              </a:p>
            </p:txBody>
          </p:sp>
          <p:sp>
            <p:nvSpPr>
              <p:cNvPr id="5" name="Line 17"/>
              <p:cNvSpPr>
                <a:spLocks noChangeShapeType="1"/>
              </p:cNvSpPr>
              <p:nvPr/>
            </p:nvSpPr>
            <p:spPr bwMode="auto">
              <a:xfrm>
                <a:off x="3594100" y="2201865"/>
                <a:ext cx="0" cy="155575"/>
              </a:xfrm>
              <a:prstGeom prst="line">
                <a:avLst/>
              </a:prstGeom>
              <a:noFill/>
              <a:ln w="25400">
                <a:solidFill>
                  <a:schemeClr val="tx1"/>
                </a:solidFill>
                <a:round/>
              </a:ln>
            </p:spPr>
            <p:txBody>
              <a:bodyPr wrap="none" anchor="ctr"/>
              <a:lstStyle/>
              <a:p>
                <a:endParaRPr lang="zh-CN" altLang="en-US"/>
              </a:p>
            </p:txBody>
          </p:sp>
          <p:sp>
            <p:nvSpPr>
              <p:cNvPr id="6" name="Line 18"/>
              <p:cNvSpPr>
                <a:spLocks noChangeShapeType="1"/>
              </p:cNvSpPr>
              <p:nvPr/>
            </p:nvSpPr>
            <p:spPr bwMode="auto">
              <a:xfrm>
                <a:off x="6257925" y="2201865"/>
                <a:ext cx="0" cy="155575"/>
              </a:xfrm>
              <a:prstGeom prst="line">
                <a:avLst/>
              </a:prstGeom>
              <a:noFill/>
              <a:ln w="25400">
                <a:solidFill>
                  <a:schemeClr val="tx1"/>
                </a:solidFill>
                <a:round/>
              </a:ln>
            </p:spPr>
            <p:txBody>
              <a:bodyPr wrap="none" anchor="ctr"/>
              <a:lstStyle/>
              <a:p>
                <a:endParaRPr lang="zh-CN" altLang="en-US"/>
              </a:p>
            </p:txBody>
          </p:sp>
          <p:sp>
            <p:nvSpPr>
              <p:cNvPr id="7" name="Line 19"/>
              <p:cNvSpPr>
                <a:spLocks noChangeShapeType="1"/>
              </p:cNvSpPr>
              <p:nvPr/>
            </p:nvSpPr>
            <p:spPr bwMode="auto">
              <a:xfrm>
                <a:off x="3594100" y="2489202"/>
                <a:ext cx="0" cy="828000"/>
              </a:xfrm>
              <a:prstGeom prst="line">
                <a:avLst/>
              </a:prstGeom>
              <a:noFill/>
              <a:ln w="12700">
                <a:solidFill>
                  <a:schemeClr val="tx1"/>
                </a:solidFill>
                <a:round/>
              </a:ln>
            </p:spPr>
            <p:txBody>
              <a:bodyPr wrap="none" anchor="ctr"/>
              <a:lstStyle/>
              <a:p>
                <a:endParaRPr lang="zh-CN" altLang="en-US"/>
              </a:p>
            </p:txBody>
          </p:sp>
          <p:sp>
            <p:nvSpPr>
              <p:cNvPr id="8" name="Line 20"/>
              <p:cNvSpPr>
                <a:spLocks noChangeShapeType="1"/>
              </p:cNvSpPr>
              <p:nvPr/>
            </p:nvSpPr>
            <p:spPr bwMode="auto">
              <a:xfrm>
                <a:off x="6257925" y="2489202"/>
                <a:ext cx="0" cy="828000"/>
              </a:xfrm>
              <a:prstGeom prst="line">
                <a:avLst/>
              </a:prstGeom>
              <a:noFill/>
              <a:ln w="12700">
                <a:solidFill>
                  <a:schemeClr val="tx1"/>
                </a:solidFill>
                <a:round/>
              </a:ln>
            </p:spPr>
            <p:txBody>
              <a:bodyPr wrap="none" anchor="ctr"/>
              <a:lstStyle/>
              <a:p>
                <a:endParaRPr lang="zh-CN" altLang="en-US"/>
              </a:p>
            </p:txBody>
          </p:sp>
          <p:sp>
            <p:nvSpPr>
              <p:cNvPr id="9" name="Rectangle 21"/>
              <p:cNvSpPr>
                <a:spLocks noChangeArrowheads="1"/>
              </p:cNvSpPr>
              <p:nvPr/>
            </p:nvSpPr>
            <p:spPr bwMode="auto">
              <a:xfrm>
                <a:off x="3428992" y="1857364"/>
                <a:ext cx="3357585" cy="397545"/>
              </a:xfrm>
              <a:prstGeom prst="rect">
                <a:avLst/>
              </a:prstGeom>
              <a:noFill/>
              <a:ln w="12700">
                <a:noFill/>
                <a:miter lim="800000"/>
              </a:ln>
            </p:spPr>
            <p:txBody>
              <a:bodyPr wrap="square" lIns="90488" tIns="44450" rIns="90488" bIns="44450">
                <a:spAutoFit/>
              </a:bodyPr>
              <a:lstStyle/>
              <a:p>
                <a:pPr eaLnBrk="0" hangingPunct="0"/>
                <a:r>
                  <a:rPr kumimoji="1" lang="en-US" altLang="zh-CN" sz="2000" dirty="0">
                    <a:latin typeface="黑体" panose="02010609060101010101" pitchFamily="49" charset="-122"/>
                    <a:ea typeface="黑体" panose="02010609060101010101" pitchFamily="49" charset="-122"/>
                  </a:rPr>
                  <a:t>0         </a:t>
                </a:r>
                <a:r>
                  <a:rPr kumimoji="1" lang="en-US" altLang="zh-CN" sz="2000" dirty="0" smtClean="0">
                    <a:latin typeface="黑体" panose="02010609060101010101" pitchFamily="49" charset="-122"/>
                    <a:ea typeface="黑体" panose="02010609060101010101" pitchFamily="49" charset="-122"/>
                  </a:rPr>
                  <a:t>          100</a:t>
                </a:r>
                <a:endParaRPr kumimoji="1" lang="en-US" altLang="zh-CN" sz="2000" dirty="0">
                  <a:latin typeface="黑体" panose="02010609060101010101" pitchFamily="49" charset="-122"/>
                  <a:ea typeface="黑体" panose="02010609060101010101" pitchFamily="49" charset="-122"/>
                </a:endParaRPr>
              </a:p>
            </p:txBody>
          </p:sp>
          <p:sp>
            <p:nvSpPr>
              <p:cNvPr id="11" name="Rectangle 23"/>
              <p:cNvSpPr>
                <a:spLocks noChangeArrowheads="1"/>
              </p:cNvSpPr>
              <p:nvPr/>
            </p:nvSpPr>
            <p:spPr bwMode="auto">
              <a:xfrm>
                <a:off x="6619875" y="2500306"/>
                <a:ext cx="1524025" cy="859210"/>
              </a:xfrm>
              <a:prstGeom prst="rect">
                <a:avLst/>
              </a:prstGeom>
              <a:noFill/>
              <a:ln w="12700">
                <a:noFill/>
                <a:miter lim="800000"/>
              </a:ln>
            </p:spPr>
            <p:txBody>
              <a:bodyPr wrap="square" lIns="90488" tIns="44450" rIns="90488" bIns="44450">
                <a:spAutoFit/>
              </a:bodyPr>
              <a:lstStyle/>
              <a:p>
                <a:pPr eaLnBrk="0" hangingPunct="0"/>
                <a:r>
                  <a:rPr kumimoji="1" lang="zh-CN" altLang="en-US" sz="2000" b="1" dirty="0">
                    <a:solidFill>
                      <a:srgbClr val="FF0000"/>
                    </a:solidFill>
                    <a:latin typeface="+mn-ea"/>
                  </a:rPr>
                  <a:t>无效等价类</a:t>
                </a:r>
                <a:endParaRPr kumimoji="1" lang="zh-CN" altLang="en-US" sz="2000" b="1" dirty="0">
                  <a:solidFill>
                    <a:srgbClr val="FF0000"/>
                  </a:solidFill>
                  <a:latin typeface="+mn-ea"/>
                </a:endParaRPr>
              </a:p>
              <a:p>
                <a:pPr eaLnBrk="0" hangingPunct="0">
                  <a:spcBef>
                    <a:spcPct val="50000"/>
                  </a:spcBef>
                </a:pPr>
                <a:r>
                  <a:rPr kumimoji="1" lang="zh-CN" altLang="en-US" sz="2000" b="1" dirty="0">
                    <a:solidFill>
                      <a:srgbClr val="FF0000"/>
                    </a:solidFill>
                    <a:latin typeface="+mn-ea"/>
                  </a:rPr>
                  <a:t> 成绩</a:t>
                </a:r>
                <a:r>
                  <a:rPr kumimoji="1" lang="en-US" altLang="zh-CN" sz="2000" b="1" dirty="0">
                    <a:solidFill>
                      <a:srgbClr val="FF0000"/>
                    </a:solidFill>
                    <a:latin typeface="+mn-ea"/>
                  </a:rPr>
                  <a:t>&gt;100</a:t>
                </a:r>
                <a:endParaRPr kumimoji="1" lang="en-US" altLang="zh-CN" sz="2000" b="1" dirty="0">
                  <a:solidFill>
                    <a:srgbClr val="FF0000"/>
                  </a:solidFill>
                  <a:latin typeface="+mn-ea"/>
                </a:endParaRPr>
              </a:p>
            </p:txBody>
          </p:sp>
          <p:sp>
            <p:nvSpPr>
              <p:cNvPr id="12" name="Rectangle 24"/>
              <p:cNvSpPr>
                <a:spLocks noChangeArrowheads="1"/>
              </p:cNvSpPr>
              <p:nvPr/>
            </p:nvSpPr>
            <p:spPr bwMode="auto">
              <a:xfrm>
                <a:off x="1452570" y="2484440"/>
                <a:ext cx="1619232" cy="828432"/>
              </a:xfrm>
              <a:prstGeom prst="rect">
                <a:avLst/>
              </a:prstGeom>
              <a:noFill/>
              <a:ln w="12700">
                <a:noFill/>
                <a:miter lim="800000"/>
              </a:ln>
            </p:spPr>
            <p:txBody>
              <a:bodyPr wrap="square" lIns="90488" tIns="44450" rIns="90488" bIns="44450">
                <a:spAutoFit/>
              </a:bodyPr>
              <a:lstStyle/>
              <a:p>
                <a:pPr eaLnBrk="0" hangingPunct="0"/>
                <a:r>
                  <a:rPr kumimoji="1" lang="en-US" altLang="zh-CN" sz="2000" b="1" dirty="0">
                    <a:solidFill>
                      <a:srgbClr val="FF0000"/>
                    </a:solidFill>
                    <a:latin typeface="+mn-ea"/>
                  </a:rPr>
                  <a:t> </a:t>
                </a:r>
                <a:r>
                  <a:rPr kumimoji="1" lang="zh-CN" altLang="en-US" sz="2000" b="1" dirty="0">
                    <a:solidFill>
                      <a:srgbClr val="FF0000"/>
                    </a:solidFill>
                    <a:latin typeface="+mn-ea"/>
                  </a:rPr>
                  <a:t>无效等价类</a:t>
                </a:r>
                <a:endParaRPr kumimoji="1" lang="zh-CN" altLang="en-US" sz="2000" b="1" dirty="0">
                  <a:solidFill>
                    <a:srgbClr val="FF0000"/>
                  </a:solidFill>
                  <a:latin typeface="+mn-ea"/>
                </a:endParaRPr>
              </a:p>
              <a:p>
                <a:pPr eaLnBrk="0" hangingPunct="0">
                  <a:spcBef>
                    <a:spcPct val="40000"/>
                  </a:spcBef>
                </a:pPr>
                <a:r>
                  <a:rPr kumimoji="1" lang="zh-CN" altLang="en-US" sz="2000" b="1" dirty="0">
                    <a:solidFill>
                      <a:srgbClr val="FF0000"/>
                    </a:solidFill>
                    <a:latin typeface="+mn-ea"/>
                  </a:rPr>
                  <a:t>   成绩</a:t>
                </a:r>
                <a:r>
                  <a:rPr kumimoji="1" lang="en-US" altLang="zh-CN" sz="2000" b="1" dirty="0">
                    <a:solidFill>
                      <a:srgbClr val="FF0000"/>
                    </a:solidFill>
                    <a:latin typeface="+mn-ea"/>
                  </a:rPr>
                  <a:t>&lt;0</a:t>
                </a:r>
                <a:endParaRPr kumimoji="1" lang="en-US" altLang="zh-CN" sz="2000" b="1" dirty="0">
                  <a:solidFill>
                    <a:srgbClr val="FF0000"/>
                  </a:solidFill>
                  <a:latin typeface="+mn-ea"/>
                </a:endParaRPr>
              </a:p>
            </p:txBody>
          </p:sp>
          <p:sp>
            <p:nvSpPr>
              <p:cNvPr id="13" name="Line 25"/>
              <p:cNvSpPr>
                <a:spLocks noChangeShapeType="1"/>
              </p:cNvSpPr>
              <p:nvPr/>
            </p:nvSpPr>
            <p:spPr bwMode="auto">
              <a:xfrm>
                <a:off x="3044825" y="2776540"/>
                <a:ext cx="538163" cy="0"/>
              </a:xfrm>
              <a:prstGeom prst="line">
                <a:avLst/>
              </a:prstGeom>
              <a:noFill/>
              <a:ln w="25400">
                <a:solidFill>
                  <a:srgbClr val="7B00E4"/>
                </a:solidFill>
                <a:round/>
                <a:tailEnd type="triangle" w="med" len="med"/>
              </a:ln>
            </p:spPr>
            <p:txBody>
              <a:bodyPr wrap="none" anchor="ctr"/>
              <a:lstStyle/>
              <a:p>
                <a:endParaRPr lang="zh-CN" altLang="en-US"/>
              </a:p>
            </p:txBody>
          </p:sp>
          <p:sp>
            <p:nvSpPr>
              <p:cNvPr id="14" name="Line 26"/>
              <p:cNvSpPr>
                <a:spLocks noChangeShapeType="1"/>
              </p:cNvSpPr>
              <p:nvPr/>
            </p:nvSpPr>
            <p:spPr bwMode="auto">
              <a:xfrm>
                <a:off x="5778500" y="2776540"/>
                <a:ext cx="468313" cy="0"/>
              </a:xfrm>
              <a:prstGeom prst="line">
                <a:avLst/>
              </a:prstGeom>
              <a:noFill/>
              <a:ln w="25400">
                <a:solidFill>
                  <a:srgbClr val="037C03"/>
                </a:solidFill>
                <a:round/>
                <a:tailEnd type="triangle" w="med" len="med"/>
              </a:ln>
            </p:spPr>
            <p:txBody>
              <a:bodyPr wrap="none" anchor="ctr"/>
              <a:lstStyle/>
              <a:p>
                <a:endParaRPr lang="zh-CN" altLang="en-US"/>
              </a:p>
            </p:txBody>
          </p:sp>
          <p:sp>
            <p:nvSpPr>
              <p:cNvPr id="15" name="Line 27"/>
              <p:cNvSpPr>
                <a:spLocks noChangeShapeType="1"/>
              </p:cNvSpPr>
              <p:nvPr/>
            </p:nvSpPr>
            <p:spPr bwMode="auto">
              <a:xfrm flipH="1">
                <a:off x="3594100" y="2776540"/>
                <a:ext cx="584200" cy="0"/>
              </a:xfrm>
              <a:prstGeom prst="line">
                <a:avLst/>
              </a:prstGeom>
              <a:noFill/>
              <a:ln w="25400">
                <a:solidFill>
                  <a:srgbClr val="037C03"/>
                </a:solidFill>
                <a:round/>
                <a:tailEnd type="triangle" w="med" len="med"/>
              </a:ln>
            </p:spPr>
            <p:txBody>
              <a:bodyPr wrap="none" anchor="ctr"/>
              <a:lstStyle/>
              <a:p>
                <a:endParaRPr lang="zh-CN" altLang="en-US"/>
              </a:p>
            </p:txBody>
          </p:sp>
          <p:sp>
            <p:nvSpPr>
              <p:cNvPr id="16" name="Line 28"/>
              <p:cNvSpPr>
                <a:spLocks noChangeShapeType="1"/>
              </p:cNvSpPr>
              <p:nvPr/>
            </p:nvSpPr>
            <p:spPr bwMode="auto">
              <a:xfrm flipH="1">
                <a:off x="6246813" y="2776540"/>
                <a:ext cx="442912" cy="0"/>
              </a:xfrm>
              <a:prstGeom prst="line">
                <a:avLst/>
              </a:prstGeom>
              <a:noFill/>
              <a:ln w="25400">
                <a:solidFill>
                  <a:srgbClr val="7B00E4"/>
                </a:solidFill>
                <a:round/>
                <a:tailEnd type="triangle" w="med" len="med"/>
              </a:ln>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smtClean="0">
                <a:solidFill>
                  <a:srgbClr val="FF0000"/>
                </a:solidFill>
              </a:rPr>
              <a:t>等价类设计用例方法</a:t>
            </a:r>
            <a:endParaRPr lang="zh-CN" altLang="en-US" dirty="0" smtClean="0">
              <a:solidFill>
                <a:srgbClr val="FF0000"/>
              </a:solidFill>
            </a:endParaRPr>
          </a:p>
        </p:txBody>
      </p:sp>
      <p:sp>
        <p:nvSpPr>
          <p:cNvPr id="31747" name="Rectangle 3"/>
          <p:cNvSpPr>
            <a:spLocks noGrp="1" noChangeArrowheads="1"/>
          </p:cNvSpPr>
          <p:nvPr>
            <p:ph idx="1"/>
          </p:nvPr>
        </p:nvSpPr>
        <p:spPr/>
        <p:txBody>
          <a:bodyPr/>
          <a:lstStyle/>
          <a:p>
            <a:pPr marL="914400" lvl="1" indent="-457200" eaLnBrk="1" hangingPunct="1">
              <a:lnSpc>
                <a:spcPct val="80000"/>
              </a:lnSpc>
              <a:buFont typeface="+mj-lt"/>
              <a:buAutoNum type="arabicPeriod"/>
            </a:pPr>
            <a:r>
              <a:rPr lang="zh-CN" altLang="en-US" sz="2400" dirty="0" smtClean="0"/>
              <a:t>划分为有效和无效两个部分</a:t>
            </a:r>
            <a:endParaRPr lang="en-US" altLang="zh-CN" sz="2400" dirty="0" smtClean="0"/>
          </a:p>
          <a:p>
            <a:pPr marL="914400" lvl="1" indent="-457200" eaLnBrk="1" hangingPunct="1">
              <a:lnSpc>
                <a:spcPct val="80000"/>
              </a:lnSpc>
              <a:buFont typeface="+mj-lt"/>
              <a:buAutoNum type="arabicPeriod"/>
            </a:pPr>
            <a:endParaRPr lang="en-US" altLang="zh-CN" sz="2200" dirty="0" smtClean="0"/>
          </a:p>
          <a:p>
            <a:pPr marL="914400" lvl="1" indent="-457200">
              <a:lnSpc>
                <a:spcPct val="80000"/>
              </a:lnSpc>
              <a:buFont typeface="+mj-lt"/>
              <a:buAutoNum type="arabicPeriod"/>
            </a:pPr>
            <a:r>
              <a:rPr lang="zh-CN" altLang="en-US" sz="2400" dirty="0" smtClean="0"/>
              <a:t>列出所有的有效类和无效类</a:t>
            </a:r>
            <a:endParaRPr lang="en-US" altLang="zh-CN" sz="2100" dirty="0" smtClean="0"/>
          </a:p>
          <a:p>
            <a:pPr marL="914400" lvl="1" indent="-457200">
              <a:lnSpc>
                <a:spcPct val="80000"/>
              </a:lnSpc>
              <a:buFont typeface="+mj-lt"/>
              <a:buAutoNum type="arabicPeriod"/>
            </a:pPr>
            <a:endParaRPr lang="en-US" altLang="zh-CN" sz="2100" dirty="0" smtClean="0"/>
          </a:p>
          <a:p>
            <a:pPr marL="914400" lvl="1" indent="-457200">
              <a:lnSpc>
                <a:spcPct val="80000"/>
              </a:lnSpc>
              <a:buFont typeface="+mj-lt"/>
              <a:buAutoNum type="arabicPeriod"/>
            </a:pPr>
            <a:r>
              <a:rPr lang="zh-CN" altLang="en-US" sz="2400" dirty="0" smtClean="0"/>
              <a:t>设计足够少的测试用例，使其足够多的覆盖有效类</a:t>
            </a:r>
            <a:endParaRPr lang="en-US" altLang="zh-CN" sz="2400" dirty="0" smtClean="0"/>
          </a:p>
          <a:p>
            <a:pPr marL="914400" lvl="1" indent="-457200">
              <a:lnSpc>
                <a:spcPct val="80000"/>
              </a:lnSpc>
              <a:buFont typeface="+mj-lt"/>
              <a:buAutoNum type="arabicPeriod"/>
            </a:pPr>
            <a:endParaRPr lang="en-US" altLang="zh-CN" sz="2400" dirty="0" smtClean="0"/>
          </a:p>
          <a:p>
            <a:pPr marL="914400" lvl="1" indent="-457200">
              <a:lnSpc>
                <a:spcPct val="80000"/>
              </a:lnSpc>
              <a:buFont typeface="+mj-lt"/>
              <a:buAutoNum type="arabicPeriod"/>
            </a:pPr>
            <a:r>
              <a:rPr lang="zh-CN" altLang="en-US" sz="2400" dirty="0" smtClean="0"/>
              <a:t>设计足够多的测试用例，使其一一覆盖无效类</a:t>
            </a:r>
            <a:endParaRPr lang="zh-CN" alt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等价类划分实例</a:t>
            </a:r>
            <a:endParaRPr lang="zh-CN" altLang="en-US" dirty="0" smtClean="0"/>
          </a:p>
        </p:txBody>
      </p:sp>
      <p:sp>
        <p:nvSpPr>
          <p:cNvPr id="32771" name="Rectangle 3"/>
          <p:cNvSpPr>
            <a:spLocks noGrp="1" noChangeArrowheads="1"/>
          </p:cNvSpPr>
          <p:nvPr>
            <p:ph type="body" idx="1"/>
          </p:nvPr>
        </p:nvSpPr>
        <p:spPr/>
        <p:txBody>
          <a:bodyPr/>
          <a:lstStyle/>
          <a:p>
            <a:pPr eaLnBrk="1" hangingPunct="1">
              <a:buNone/>
            </a:pPr>
            <a:r>
              <a:rPr lang="zh-CN" altLang="en-US" sz="2400" dirty="0" smtClean="0"/>
              <a:t>     例</a:t>
            </a:r>
            <a:r>
              <a:rPr lang="en-US" altLang="zh-CN" sz="2400" dirty="0" smtClean="0"/>
              <a:t>1</a:t>
            </a:r>
            <a:r>
              <a:rPr lang="zh-CN" altLang="en-US" sz="2400" dirty="0" smtClean="0"/>
              <a:t>：某程序规定：</a:t>
            </a:r>
            <a:r>
              <a:rPr lang="zh-CN" altLang="en-US" sz="2400" dirty="0" smtClean="0">
                <a:latin typeface="Arial" panose="020B0604020202020204" pitchFamily="34" charset="0"/>
              </a:rPr>
              <a:t>“</a:t>
            </a:r>
            <a:r>
              <a:rPr lang="zh-CN" altLang="en-US" sz="2400" dirty="0" smtClean="0"/>
              <a:t>输入三个整数 </a:t>
            </a:r>
            <a:r>
              <a:rPr lang="en-US" altLang="zh-CN" sz="2400" dirty="0" smtClean="0"/>
              <a:t>a </a:t>
            </a:r>
            <a:r>
              <a:rPr lang="zh-CN" altLang="en-US" sz="2400" dirty="0" smtClean="0"/>
              <a:t>、 </a:t>
            </a:r>
            <a:r>
              <a:rPr lang="en-US" altLang="zh-CN" sz="2400" dirty="0" smtClean="0"/>
              <a:t>b </a:t>
            </a:r>
            <a:r>
              <a:rPr lang="zh-CN" altLang="en-US" sz="2400" dirty="0" smtClean="0"/>
              <a:t>、 </a:t>
            </a:r>
            <a:r>
              <a:rPr lang="en-US" altLang="zh-CN" sz="2400" dirty="0" smtClean="0"/>
              <a:t>c </a:t>
            </a:r>
            <a:r>
              <a:rPr lang="zh-CN" altLang="en-US" sz="2400" dirty="0" smtClean="0"/>
              <a:t>分别作为三边的边长构成三角形。通过程序判定所构成的三角形的类型，当此三角形为一般三角形、等腰三角形及等边三角形时，分别作计算 </a:t>
            </a:r>
            <a:r>
              <a:rPr lang="en-US" altLang="zh-CN" sz="2400" dirty="0" smtClean="0">
                <a:latin typeface="Arial" panose="020B0604020202020204" pitchFamily="34" charset="0"/>
              </a:rPr>
              <a:t>…</a:t>
            </a:r>
            <a:r>
              <a:rPr lang="en-US" altLang="zh-CN" sz="2400" dirty="0" smtClean="0"/>
              <a:t> </a:t>
            </a:r>
            <a:r>
              <a:rPr lang="en-US" altLang="zh-CN" sz="2400" dirty="0" smtClean="0">
                <a:latin typeface="Arial" panose="020B0604020202020204" pitchFamily="34" charset="0"/>
              </a:rPr>
              <a:t>”</a:t>
            </a:r>
            <a:r>
              <a:rPr lang="zh-CN" altLang="en-US" sz="2400" dirty="0" smtClean="0"/>
              <a:t>。用等价类划分方法为该程序进行测试用例设计。</a:t>
            </a:r>
            <a:endParaRPr lang="zh-CN" alt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6AB7EC"/>
            </a:gs>
            <a:gs pos="50000">
              <a:srgbClr val="BDE9FF"/>
            </a:gs>
            <a:gs pos="100000">
              <a:srgbClr val="6AB7EC"/>
            </a:gs>
          </a:gsLst>
          <a:lin ang="5400000" scaled="1"/>
        </a:gradFill>
        <a:ln w="9525">
          <a:noFill/>
          <a:round/>
        </a:ln>
        <a:effectLst>
          <a:outerShdw dist="35921" dir="2700000" algn="ctr" rotWithShape="0">
            <a:srgbClr val="B2B2B2"/>
          </a:outerShdw>
        </a:effectLst>
      </a:spPr>
      <a:bodyPr wrap="none" lIns="91092" tIns="45543" rIns="91092" bIns="45543" anchor="ctr"/>
      <a:lstStyle>
        <a:defPPr>
          <a:spcBef>
            <a:spcPct val="20000"/>
          </a:spcBef>
          <a:defRPr sz="2400" dirty="0" smtClean="0">
            <a:latin typeface="+mn-ea"/>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5099</Words>
  <Application>WPS 演示</Application>
  <PresentationFormat>全屏显示(4:3)</PresentationFormat>
  <Paragraphs>394</Paragraphs>
  <Slides>44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44</vt:i4>
      </vt:variant>
    </vt:vector>
  </HeadingPairs>
  <TitlesOfParts>
    <vt:vector size="60" baseType="lpstr">
      <vt:lpstr>Arial</vt:lpstr>
      <vt:lpstr>宋体</vt:lpstr>
      <vt:lpstr>Wingdings</vt:lpstr>
      <vt:lpstr>黑体</vt:lpstr>
      <vt:lpstr>Wingdings</vt:lpstr>
      <vt:lpstr>Calibri</vt:lpstr>
      <vt:lpstr>微软雅黑</vt:lpstr>
      <vt:lpstr>Arial Unicode MS</vt:lpstr>
      <vt:lpstr>Verdana</vt:lpstr>
      <vt:lpstr>Arial</vt:lpstr>
      <vt:lpstr>Office 主题</vt:lpstr>
      <vt:lpstr>Word.Document.8</vt:lpstr>
      <vt:lpstr>Word.Document.8</vt:lpstr>
      <vt:lpstr>PBrush</vt:lpstr>
      <vt:lpstr>Word.Picture.8</vt:lpstr>
      <vt:lpstr>Word.Picture.8</vt:lpstr>
      <vt:lpstr>PowerPoint 演示文稿</vt:lpstr>
      <vt:lpstr>目录</vt:lpstr>
      <vt:lpstr>黑盒用例设计方法</vt:lpstr>
      <vt:lpstr>设计原因</vt:lpstr>
      <vt:lpstr>等价类</vt:lpstr>
      <vt:lpstr>等价类划分</vt:lpstr>
      <vt:lpstr>等价类划分细则</vt:lpstr>
      <vt:lpstr>等价类设计用例方法</vt:lpstr>
      <vt:lpstr>等价类划分实例</vt:lpstr>
      <vt:lpstr>等价类划分实例</vt:lpstr>
      <vt:lpstr>等价类划分实例</vt:lpstr>
      <vt:lpstr>等价类划分实例</vt:lpstr>
      <vt:lpstr>等价类划分实例</vt:lpstr>
      <vt:lpstr>等价类划分实例</vt:lpstr>
      <vt:lpstr>边界值分析法</vt:lpstr>
      <vt:lpstr>边界值分析法 </vt:lpstr>
      <vt:lpstr>与等价划分的区别</vt:lpstr>
      <vt:lpstr>边界值细则</vt:lpstr>
      <vt:lpstr>边界值 － 图片上传</vt:lpstr>
      <vt:lpstr>边界值 － 图片上传-</vt:lpstr>
      <vt:lpstr>边界值点定义</vt:lpstr>
      <vt:lpstr>开区间与闭区间</vt:lpstr>
      <vt:lpstr>错误推测法 </vt:lpstr>
      <vt:lpstr>场景法</vt:lpstr>
      <vt:lpstr>场景法应用</vt:lpstr>
      <vt:lpstr>场景法设计步骤</vt:lpstr>
      <vt:lpstr>场景法例子</vt:lpstr>
      <vt:lpstr>场景法例子</vt:lpstr>
      <vt:lpstr>场景法例子</vt:lpstr>
      <vt:lpstr>场景法例子</vt:lpstr>
      <vt:lpstr>基于因果图的测试</vt:lpstr>
      <vt:lpstr>因果图符号</vt:lpstr>
      <vt:lpstr>因果图的约束符号</vt:lpstr>
      <vt:lpstr>因果图示例</vt:lpstr>
      <vt:lpstr>判定表</vt:lpstr>
      <vt:lpstr>判定表</vt:lpstr>
      <vt:lpstr>判定表</vt:lpstr>
      <vt:lpstr>判定表</vt:lpstr>
      <vt:lpstr>其它黑盒用例设计方法</vt:lpstr>
      <vt:lpstr>目录</vt:lpstr>
      <vt:lpstr>设计方法如何选择</vt:lpstr>
      <vt:lpstr>测试用例的粒度</vt:lpstr>
      <vt:lpstr>测试用例的更新</vt:lpstr>
      <vt:lpstr>将来的你一定会感谢现在拼命的自己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vince</dc:creator>
  <cp:lastModifiedBy>Administrator</cp:lastModifiedBy>
  <cp:revision>381</cp:revision>
  <dcterms:created xsi:type="dcterms:W3CDTF">2013-07-09T06:34:00Z</dcterms:created>
  <dcterms:modified xsi:type="dcterms:W3CDTF">2017-11-27T08:00:24Z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