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27" r:id="rId3"/>
    <p:sldId id="371" r:id="rId4"/>
    <p:sldId id="372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402" r:id="rId16"/>
    <p:sldId id="403" r:id="rId17"/>
    <p:sldId id="404" r:id="rId18"/>
    <p:sldId id="405" r:id="rId19"/>
    <p:sldId id="428" r:id="rId20"/>
    <p:sldId id="328" r:id="rId21"/>
    <p:sldId id="329" r:id="rId22"/>
    <p:sldId id="429" r:id="rId23"/>
    <p:sldId id="332" r:id="rId24"/>
    <p:sldId id="331" r:id="rId25"/>
    <p:sldId id="333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e" initials="xi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#1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#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#3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75B0A-245C-474D-92A3-76C19B2A6E39}" type="doc">
      <dgm:prSet loTypeId="urn:microsoft.com/office/officeart/2005/8/layout/vList2#11" loCatId="list" qsTypeId="urn:microsoft.com/office/officeart/2005/8/quickstyle/simple1#11" qsCatId="simple" csTypeId="urn:microsoft.com/office/officeart/2005/8/colors/accent6_2#1" csCatId="accent1" phldr="1"/>
      <dgm:spPr/>
      <dgm:t>
        <a:bodyPr/>
        <a:lstStyle/>
        <a:p>
          <a:endParaRPr lang="zh-CN" altLang="en-US"/>
        </a:p>
      </dgm:t>
    </dgm:pt>
    <dgm:pt modelId="{76ACFB2A-4FD6-4D75-983C-5EC432A8E95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>数据库简介和</a:t>
          </a:r>
          <a:r>
            <a:rPr lang="en-US" altLang="zh-CN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>MySQL</a:t>
          </a:r>
          <a:r>
            <a:rPr lang="zh-CN" altLang="en-US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>入门</a:t>
          </a:r>
        </a:p>
      </dgm:t>
    </dgm:pt>
    <dgm:pt modelId="{C7B9AE8E-6A91-4E17-B0EF-CE7983FEAE50}" type="parTrans" cxnId="{73F5BB9F-1763-41A7-8EB1-BC28976E995C}">
      <dgm:prSet/>
      <dgm:spPr/>
      <dgm:t>
        <a:bodyPr/>
        <a:lstStyle/>
        <a:p>
          <a:endParaRPr lang="zh-CN" altLang="en-US"/>
        </a:p>
      </dgm:t>
    </dgm:pt>
    <dgm:pt modelId="{AD703321-A221-40FA-B7C6-B2F17A6AC729}" type="sibTrans" cxnId="{73F5BB9F-1763-41A7-8EB1-BC28976E995C}">
      <dgm:prSet/>
      <dgm:spPr/>
      <dgm:t>
        <a:bodyPr/>
        <a:lstStyle/>
        <a:p>
          <a:endParaRPr lang="zh-CN" altLang="en-US"/>
        </a:p>
      </dgm:t>
    </dgm:pt>
    <dgm:pt modelId="{C0AC7200-FCF9-4E2C-ACDD-9BBBC5474EF6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en-US" altLang="zh-CN" sz="2000" dirty="0">
              <a:sym typeface="+mn-ea"/>
            </a:rPr>
            <a:t>Navicat for </a:t>
          </a:r>
          <a:r>
            <a:rPr lang="en-US" altLang="zh-CN" sz="2000" dirty="0">
              <a:latin typeface="+mj-ea"/>
              <a:sym typeface="+mn-ea"/>
            </a:rPr>
            <a:t>MySQL</a:t>
          </a:r>
          <a:r>
            <a:rPr lang="zh-CN" altLang="en-US" sz="2000" dirty="0">
              <a:latin typeface="+mj-ea"/>
              <a:sym typeface="+mn-ea"/>
            </a:rPr>
            <a:t>工具简介</a:t>
          </a:r>
        </a:p>
      </dgm:t>
    </dgm:pt>
    <dgm:pt modelId="{988F110D-D608-4B87-93DA-3542849F22A0}" type="parTrans" cxnId="{73D0C010-38F0-49BA-AFF3-E1F338CDF0A1}">
      <dgm:prSet/>
      <dgm:spPr/>
      <dgm:t>
        <a:bodyPr/>
        <a:lstStyle/>
        <a:p>
          <a:endParaRPr lang="zh-CN" altLang="en-US"/>
        </a:p>
      </dgm:t>
    </dgm:pt>
    <dgm:pt modelId="{FC2EF4C4-719E-4B8E-A0C5-61844C3C1CB2}" type="sibTrans" cxnId="{73D0C010-38F0-49BA-AFF3-E1F338CDF0A1}">
      <dgm:prSet/>
      <dgm:spPr/>
      <dgm:t>
        <a:bodyPr/>
        <a:lstStyle/>
        <a:p>
          <a:endParaRPr lang="zh-CN" altLang="en-US"/>
        </a:p>
      </dgm:t>
    </dgm:pt>
    <dgm:pt modelId="{FF4EFB52-5C36-47F7-90D5-E35EB641290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数据查询语言</a:t>
          </a:r>
          <a:r>
            <a:rPr lang="en-US" altLang="zh-CN" sz="2000" dirty="0">
              <a:latin typeface="+mj-ea"/>
              <a:ea typeface="+mj-ea"/>
              <a:sym typeface="+mn-ea"/>
            </a:rPr>
            <a:t>DDL,DML,DCL</a:t>
          </a:r>
        </a:p>
      </dgm:t>
    </dgm:pt>
    <dgm:pt modelId="{D9104FB0-5AA0-42B3-84D1-CB54A83B21B0}" type="parTrans" cxnId="{1F5344BA-EE3E-415C-A2C8-4DB09BBF6598}">
      <dgm:prSet/>
      <dgm:spPr/>
      <dgm:t>
        <a:bodyPr/>
        <a:lstStyle/>
        <a:p>
          <a:endParaRPr lang="zh-CN" altLang="en-US"/>
        </a:p>
      </dgm:t>
    </dgm:pt>
    <dgm:pt modelId="{8A6E9D4E-BE54-409C-A77C-A23C38AD617D}" type="sibTrans" cxnId="{1F5344BA-EE3E-415C-A2C8-4DB09BBF6598}">
      <dgm:prSet/>
      <dgm:spPr/>
      <dgm:t>
        <a:bodyPr/>
        <a:lstStyle/>
        <a:p>
          <a:endParaRPr lang="zh-CN" altLang="en-US"/>
        </a:p>
      </dgm:t>
    </dgm:pt>
    <dgm:pt modelId="{497C71C9-F3C2-440A-8EBD-ACF214CC10CD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数据定义语言</a:t>
          </a:r>
          <a:r>
            <a:rPr lang="en-US" altLang="zh-CN" sz="2000" dirty="0">
              <a:latin typeface="+mj-ea"/>
              <a:ea typeface="+mj-ea"/>
              <a:sym typeface="+mn-ea"/>
            </a:rPr>
            <a:t>DQL</a:t>
          </a:r>
        </a:p>
      </dgm:t>
    </dgm:pt>
    <dgm:pt modelId="{54FB3D46-AFC9-497A-89A7-CF68B34DC065}" type="parTrans" cxnId="{9FACCEA3-BEBE-493E-A66B-70EE59F1E140}">
      <dgm:prSet/>
      <dgm:spPr/>
      <dgm:t>
        <a:bodyPr/>
        <a:lstStyle/>
        <a:p>
          <a:endParaRPr lang="zh-CN" altLang="en-US"/>
        </a:p>
      </dgm:t>
    </dgm:pt>
    <dgm:pt modelId="{551C0A93-E3CD-4B06-B080-774F2A422B98}" type="sibTrans" cxnId="{9FACCEA3-BEBE-493E-A66B-70EE59F1E140}">
      <dgm:prSet/>
      <dgm:spPr/>
      <dgm:t>
        <a:bodyPr/>
        <a:lstStyle/>
        <a:p>
          <a:endParaRPr lang="zh-CN" altLang="en-US"/>
        </a:p>
      </dgm:t>
    </dgm:pt>
    <dgm:pt modelId="{9020F87B-5DA1-4843-9E01-F4F5061211B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sym typeface="+mn-ea"/>
            </a:rPr>
            <a:t>完整性约束</a:t>
          </a:r>
        </a:p>
      </dgm:t>
    </dgm:pt>
    <dgm:pt modelId="{6C25CCD4-6A5B-41A4-904D-0E42D44ADAD7}" type="parTrans" cxnId="{8A961AFB-C4BE-4EC9-BF55-8AFFF728A423}">
      <dgm:prSet/>
      <dgm:spPr/>
      <dgm:t>
        <a:bodyPr/>
        <a:lstStyle/>
        <a:p>
          <a:endParaRPr lang="zh-CN" altLang="en-US"/>
        </a:p>
      </dgm:t>
    </dgm:pt>
    <dgm:pt modelId="{3888EC32-C4BF-44A0-B7DA-91BFF5F6AEDB}" type="sibTrans" cxnId="{8A961AFB-C4BE-4EC9-BF55-8AFFF728A423}">
      <dgm:prSet/>
      <dgm:spPr/>
      <dgm:t>
        <a:bodyPr/>
        <a:lstStyle/>
        <a:p>
          <a:endParaRPr lang="zh-CN" altLang="en-US"/>
        </a:p>
      </dgm:t>
    </dgm:pt>
    <dgm:pt modelId="{16F0B0FE-53C5-43F2-8E73-0E0B04BA87C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sz="2000" dirty="0">
              <a:latin typeface="+mj-ea"/>
              <a:ea typeface="+mj-ea"/>
              <a:sym typeface="+mn-ea"/>
            </a:rPr>
            <a:t>编码，导入导出</a:t>
          </a:r>
        </a:p>
      </dgm:t>
    </dgm:pt>
    <dgm:pt modelId="{B2D0F3EA-49B9-407A-B620-F6F07E4C5444}" type="parTrans" cxnId="{1F826CC7-C422-4687-937C-BA29FE491416}">
      <dgm:prSet/>
      <dgm:spPr/>
      <dgm:t>
        <a:bodyPr/>
        <a:lstStyle/>
        <a:p>
          <a:endParaRPr lang="zh-CN" altLang="en-US"/>
        </a:p>
      </dgm:t>
    </dgm:pt>
    <dgm:pt modelId="{2C20A48A-17A4-4C2E-874B-CCF0D5CF89C6}" type="sibTrans" cxnId="{1F826CC7-C422-4687-937C-BA29FE491416}">
      <dgm:prSet/>
      <dgm:spPr/>
      <dgm:t>
        <a:bodyPr/>
        <a:lstStyle/>
        <a:p>
          <a:endParaRPr lang="zh-CN" altLang="en-US"/>
        </a:p>
      </dgm:t>
    </dgm:pt>
    <dgm:pt modelId="{313FA9A5-B59B-4F26-B59F-C101C06B6D9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存储过程、视图、索引</a:t>
          </a:r>
        </a:p>
      </dgm:t>
    </dgm:pt>
    <dgm:pt modelId="{A948CC5B-2027-4164-825E-9FAD1EAE5B1A}" type="parTrans" cxnId="{38AF5129-BF66-45FA-B08F-3754D23FB458}">
      <dgm:prSet/>
      <dgm:spPr/>
      <dgm:t>
        <a:bodyPr/>
        <a:lstStyle/>
        <a:p>
          <a:endParaRPr lang="zh-CN" altLang="en-US"/>
        </a:p>
      </dgm:t>
    </dgm:pt>
    <dgm:pt modelId="{12F59F78-F98D-41A9-A0B7-017A084EAACD}" type="sibTrans" cxnId="{38AF5129-BF66-45FA-B08F-3754D23FB458}">
      <dgm:prSet/>
      <dgm:spPr/>
      <dgm:t>
        <a:bodyPr/>
        <a:lstStyle/>
        <a:p>
          <a:endParaRPr lang="zh-CN" altLang="en-US"/>
        </a:p>
      </dgm:t>
    </dgm:pt>
    <dgm:pt modelId="{FAE82A4A-867F-4C7B-97E0-007BF00790AA}" type="pres">
      <dgm:prSet presAssocID="{09C75B0A-245C-474D-92A3-76C19B2A6E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B8A09B-1B8B-42F2-A63D-6688ECA2B652}" type="pres">
      <dgm:prSet presAssocID="{76ACFB2A-4FD6-4D75-983C-5EC432A8E959}" presName="parentText" presStyleLbl="node1" presStyleIdx="0" presStyleCnt="7" custLinFactY="-1020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CA196-3001-443C-AF36-407DAAFC272E}" type="pres">
      <dgm:prSet presAssocID="{AD703321-A221-40FA-B7C6-B2F17A6AC729}" presName="spacer" presStyleCnt="0"/>
      <dgm:spPr/>
    </dgm:pt>
    <dgm:pt modelId="{1575AA7A-C58B-437D-B981-3D75AFBF0318}" type="pres">
      <dgm:prSet presAssocID="{C0AC7200-FCF9-4E2C-ACDD-9BBBC5474EF6}" presName="parentText" presStyleLbl="node1" presStyleIdx="1" presStyleCnt="7" custLinFactNeighborY="-553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A7AF5-95CF-4163-B699-0B927C15E1B2}" type="pres">
      <dgm:prSet presAssocID="{FC2EF4C4-719E-4B8E-A0C5-61844C3C1CB2}" presName="spacer" presStyleCnt="0"/>
      <dgm:spPr/>
    </dgm:pt>
    <dgm:pt modelId="{28DC96C5-CD2B-417B-9686-E648EAA0A472}" type="pres">
      <dgm:prSet presAssocID="{FF4EFB52-5C36-47F7-90D5-E35EB6412909}" presName="parentText" presStyleLbl="node1" presStyleIdx="2" presStyleCnt="7" custLinFactNeighborY="-8956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CCD27-B65D-4057-A544-C892657D596E}" type="pres">
      <dgm:prSet presAssocID="{8A6E9D4E-BE54-409C-A77C-A23C38AD617D}" presName="spacer" presStyleCnt="0"/>
      <dgm:spPr/>
    </dgm:pt>
    <dgm:pt modelId="{F83D2861-46DC-407C-B33B-66AF3D90BBC9}" type="pres">
      <dgm:prSet presAssocID="{497C71C9-F3C2-440A-8EBD-ACF214CC10CD}" presName="parentText" presStyleLbl="node1" presStyleIdx="3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CC0A3-60C6-47CF-8175-EED98BF5F88B}" type="pres">
      <dgm:prSet presAssocID="{551C0A93-E3CD-4B06-B080-774F2A422B98}" presName="spacer" presStyleCnt="0"/>
      <dgm:spPr/>
    </dgm:pt>
    <dgm:pt modelId="{10471877-BBB0-4EED-AA6F-8241335AF973}" type="pres">
      <dgm:prSet presAssocID="{9020F87B-5DA1-4843-9E01-F4F5061211B9}" presName="parentText" presStyleLbl="node1" presStyleIdx="4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8F405-82CD-4E03-AF5B-F3F695C23B2E}" type="pres">
      <dgm:prSet presAssocID="{3888EC32-C4BF-44A0-B7DA-91BFF5F6AEDB}" presName="spacer" presStyleCnt="0"/>
      <dgm:spPr/>
    </dgm:pt>
    <dgm:pt modelId="{396D8653-BDE5-464E-8076-18DEC2294977}" type="pres">
      <dgm:prSet presAssocID="{16F0B0FE-53C5-43F2-8E73-0E0B04BA87C8}" presName="parentText" presStyleLbl="node1" presStyleIdx="5" presStyleCnt="7" custLinFactY="-524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CFD7A-0446-42C5-A031-3482634B629F}" type="pres">
      <dgm:prSet presAssocID="{2C20A48A-17A4-4C2E-874B-CCF0D5CF89C6}" presName="spacer" presStyleCnt="0"/>
      <dgm:spPr/>
    </dgm:pt>
    <dgm:pt modelId="{5D544425-2D4F-4442-AED3-C21E44C04313}" type="pres">
      <dgm:prSet presAssocID="{313FA9A5-B59B-4F26-B59F-C101C06B6D98}" presName="parentText" presStyleLbl="node1" presStyleIdx="6" presStyleCnt="7" custLinFactY="-10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E66BDE-E31A-4B1F-BCE6-8AFB0DD15A85}" type="presOf" srcId="{76ACFB2A-4FD6-4D75-983C-5EC432A8E959}" destId="{0DB8A09B-1B8B-42F2-A63D-6688ECA2B652}" srcOrd="0" destOrd="0" presId="urn:microsoft.com/office/officeart/2005/8/layout/vList2#11"/>
    <dgm:cxn modelId="{38AF5129-BF66-45FA-B08F-3754D23FB458}" srcId="{09C75B0A-245C-474D-92A3-76C19B2A6E39}" destId="{313FA9A5-B59B-4F26-B59F-C101C06B6D98}" srcOrd="6" destOrd="0" parTransId="{A948CC5B-2027-4164-825E-9FAD1EAE5B1A}" sibTransId="{12F59F78-F98D-41A9-A0B7-017A084EAACD}"/>
    <dgm:cxn modelId="{1F5344BA-EE3E-415C-A2C8-4DB09BBF6598}" srcId="{09C75B0A-245C-474D-92A3-76C19B2A6E39}" destId="{FF4EFB52-5C36-47F7-90D5-E35EB6412909}" srcOrd="2" destOrd="0" parTransId="{D9104FB0-5AA0-42B3-84D1-CB54A83B21B0}" sibTransId="{8A6E9D4E-BE54-409C-A77C-A23C38AD617D}"/>
    <dgm:cxn modelId="{72B7C7F5-DE16-4B4B-9A05-95F9A5AB4CA9}" type="presOf" srcId="{09C75B0A-245C-474D-92A3-76C19B2A6E39}" destId="{FAE82A4A-867F-4C7B-97E0-007BF00790AA}" srcOrd="0" destOrd="0" presId="urn:microsoft.com/office/officeart/2005/8/layout/vList2#11"/>
    <dgm:cxn modelId="{73D0C010-38F0-49BA-AFF3-E1F338CDF0A1}" srcId="{09C75B0A-245C-474D-92A3-76C19B2A6E39}" destId="{C0AC7200-FCF9-4E2C-ACDD-9BBBC5474EF6}" srcOrd="1" destOrd="0" parTransId="{988F110D-D608-4B87-93DA-3542849F22A0}" sibTransId="{FC2EF4C4-719E-4B8E-A0C5-61844C3C1CB2}"/>
    <dgm:cxn modelId="{73F5BB9F-1763-41A7-8EB1-BC28976E995C}" srcId="{09C75B0A-245C-474D-92A3-76C19B2A6E39}" destId="{76ACFB2A-4FD6-4D75-983C-5EC432A8E959}" srcOrd="0" destOrd="0" parTransId="{C7B9AE8E-6A91-4E17-B0EF-CE7983FEAE50}" sibTransId="{AD703321-A221-40FA-B7C6-B2F17A6AC729}"/>
    <dgm:cxn modelId="{1D3970A0-BECA-4DAA-BAE0-6C050B904600}" type="presOf" srcId="{16F0B0FE-53C5-43F2-8E73-0E0B04BA87C8}" destId="{396D8653-BDE5-464E-8076-18DEC2294977}" srcOrd="0" destOrd="0" presId="urn:microsoft.com/office/officeart/2005/8/layout/vList2#11"/>
    <dgm:cxn modelId="{56F6E001-4978-47E3-8E41-5430CBEE966D}" type="presOf" srcId="{FF4EFB52-5C36-47F7-90D5-E35EB6412909}" destId="{28DC96C5-CD2B-417B-9686-E648EAA0A472}" srcOrd="0" destOrd="0" presId="urn:microsoft.com/office/officeart/2005/8/layout/vList2#11"/>
    <dgm:cxn modelId="{9C19BFDC-BF15-44C8-8931-B1FA0FEEF4B9}" type="presOf" srcId="{313FA9A5-B59B-4F26-B59F-C101C06B6D98}" destId="{5D544425-2D4F-4442-AED3-C21E44C04313}" srcOrd="0" destOrd="0" presId="urn:microsoft.com/office/officeart/2005/8/layout/vList2#11"/>
    <dgm:cxn modelId="{32A23F20-D88E-40C2-B964-2915B72F2801}" type="presOf" srcId="{497C71C9-F3C2-440A-8EBD-ACF214CC10CD}" destId="{F83D2861-46DC-407C-B33B-66AF3D90BBC9}" srcOrd="0" destOrd="0" presId="urn:microsoft.com/office/officeart/2005/8/layout/vList2#11"/>
    <dgm:cxn modelId="{7872568F-ACD5-404A-B727-429FB745471F}" type="presOf" srcId="{9020F87B-5DA1-4843-9E01-F4F5061211B9}" destId="{10471877-BBB0-4EED-AA6F-8241335AF973}" srcOrd="0" destOrd="0" presId="urn:microsoft.com/office/officeart/2005/8/layout/vList2#11"/>
    <dgm:cxn modelId="{9FACCEA3-BEBE-493E-A66B-70EE59F1E140}" srcId="{09C75B0A-245C-474D-92A3-76C19B2A6E39}" destId="{497C71C9-F3C2-440A-8EBD-ACF214CC10CD}" srcOrd="3" destOrd="0" parTransId="{54FB3D46-AFC9-497A-89A7-CF68B34DC065}" sibTransId="{551C0A93-E3CD-4B06-B080-774F2A422B98}"/>
    <dgm:cxn modelId="{0F7B4691-CDEC-407E-A5FA-8D7EFD8F88E1}" type="presOf" srcId="{C0AC7200-FCF9-4E2C-ACDD-9BBBC5474EF6}" destId="{1575AA7A-C58B-437D-B981-3D75AFBF0318}" srcOrd="0" destOrd="0" presId="urn:microsoft.com/office/officeart/2005/8/layout/vList2#11"/>
    <dgm:cxn modelId="{8A961AFB-C4BE-4EC9-BF55-8AFFF728A423}" srcId="{09C75B0A-245C-474D-92A3-76C19B2A6E39}" destId="{9020F87B-5DA1-4843-9E01-F4F5061211B9}" srcOrd="4" destOrd="0" parTransId="{6C25CCD4-6A5B-41A4-904D-0E42D44ADAD7}" sibTransId="{3888EC32-C4BF-44A0-B7DA-91BFF5F6AEDB}"/>
    <dgm:cxn modelId="{1F826CC7-C422-4687-937C-BA29FE491416}" srcId="{09C75B0A-245C-474D-92A3-76C19B2A6E39}" destId="{16F0B0FE-53C5-43F2-8E73-0E0B04BA87C8}" srcOrd="5" destOrd="0" parTransId="{B2D0F3EA-49B9-407A-B620-F6F07E4C5444}" sibTransId="{2C20A48A-17A4-4C2E-874B-CCF0D5CF89C6}"/>
    <dgm:cxn modelId="{CB924F7F-1B60-491E-9080-CEA0ADC997F6}" type="presParOf" srcId="{FAE82A4A-867F-4C7B-97E0-007BF00790AA}" destId="{0DB8A09B-1B8B-42F2-A63D-6688ECA2B652}" srcOrd="0" destOrd="0" presId="urn:microsoft.com/office/officeart/2005/8/layout/vList2#11"/>
    <dgm:cxn modelId="{89768B1B-5154-4B47-9EB9-66E8BDED1E28}" type="presParOf" srcId="{FAE82A4A-867F-4C7B-97E0-007BF00790AA}" destId="{C17CA196-3001-443C-AF36-407DAAFC272E}" srcOrd="1" destOrd="0" presId="urn:microsoft.com/office/officeart/2005/8/layout/vList2#11"/>
    <dgm:cxn modelId="{FEE08026-62AC-4824-BDB3-16D7F083D947}" type="presParOf" srcId="{FAE82A4A-867F-4C7B-97E0-007BF00790AA}" destId="{1575AA7A-C58B-437D-B981-3D75AFBF0318}" srcOrd="2" destOrd="0" presId="urn:microsoft.com/office/officeart/2005/8/layout/vList2#11"/>
    <dgm:cxn modelId="{446A54BB-B046-41C1-BF32-47C40901522A}" type="presParOf" srcId="{FAE82A4A-867F-4C7B-97E0-007BF00790AA}" destId="{3D5A7AF5-95CF-4163-B699-0B927C15E1B2}" srcOrd="3" destOrd="0" presId="urn:microsoft.com/office/officeart/2005/8/layout/vList2#11"/>
    <dgm:cxn modelId="{B34CB13D-2855-419F-ACE1-BC475FD7872B}" type="presParOf" srcId="{FAE82A4A-867F-4C7B-97E0-007BF00790AA}" destId="{28DC96C5-CD2B-417B-9686-E648EAA0A472}" srcOrd="4" destOrd="0" presId="urn:microsoft.com/office/officeart/2005/8/layout/vList2#11"/>
    <dgm:cxn modelId="{4A697853-9A4E-4236-80CC-77D846A6C086}" type="presParOf" srcId="{FAE82A4A-867F-4C7B-97E0-007BF00790AA}" destId="{646CCD27-B65D-4057-A544-C892657D596E}" srcOrd="5" destOrd="0" presId="urn:microsoft.com/office/officeart/2005/8/layout/vList2#11"/>
    <dgm:cxn modelId="{B5FDC22D-17FF-4E3B-B0A9-A651975D79C9}" type="presParOf" srcId="{FAE82A4A-867F-4C7B-97E0-007BF00790AA}" destId="{F83D2861-46DC-407C-B33B-66AF3D90BBC9}" srcOrd="6" destOrd="0" presId="urn:microsoft.com/office/officeart/2005/8/layout/vList2#11"/>
    <dgm:cxn modelId="{67941EDF-F62E-4CB3-A2EF-4963B3C7D503}" type="presParOf" srcId="{FAE82A4A-867F-4C7B-97E0-007BF00790AA}" destId="{DBDCC0A3-60C6-47CF-8175-EED98BF5F88B}" srcOrd="7" destOrd="0" presId="urn:microsoft.com/office/officeart/2005/8/layout/vList2#11"/>
    <dgm:cxn modelId="{EA0C8B18-8FF0-4E96-B0AE-E8285B28E619}" type="presParOf" srcId="{FAE82A4A-867F-4C7B-97E0-007BF00790AA}" destId="{10471877-BBB0-4EED-AA6F-8241335AF973}" srcOrd="8" destOrd="0" presId="urn:microsoft.com/office/officeart/2005/8/layout/vList2#11"/>
    <dgm:cxn modelId="{00034374-A19A-446E-8AA1-2D961AF4000F}" type="presParOf" srcId="{FAE82A4A-867F-4C7B-97E0-007BF00790AA}" destId="{2598F405-82CD-4E03-AF5B-F3F695C23B2E}" srcOrd="9" destOrd="0" presId="urn:microsoft.com/office/officeart/2005/8/layout/vList2#11"/>
    <dgm:cxn modelId="{9B8D663E-4B3F-4514-9767-F9A9D0731359}" type="presParOf" srcId="{FAE82A4A-867F-4C7B-97E0-007BF00790AA}" destId="{396D8653-BDE5-464E-8076-18DEC2294977}" srcOrd="10" destOrd="0" presId="urn:microsoft.com/office/officeart/2005/8/layout/vList2#11"/>
    <dgm:cxn modelId="{FF121D44-2E2D-4EFF-991F-C3A955FBDAB5}" type="presParOf" srcId="{FAE82A4A-867F-4C7B-97E0-007BF00790AA}" destId="{DCBCFD7A-0446-42C5-A031-3482634B629F}" srcOrd="11" destOrd="0" presId="urn:microsoft.com/office/officeart/2005/8/layout/vList2#11"/>
    <dgm:cxn modelId="{1926AB83-B159-45E6-97D4-CB9C0C002DFD}" type="presParOf" srcId="{FAE82A4A-867F-4C7B-97E0-007BF00790AA}" destId="{5D544425-2D4F-4442-AED3-C21E44C04313}" srcOrd="12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75B0A-245C-474D-92A3-76C19B2A6E39}" type="doc">
      <dgm:prSet loTypeId="urn:microsoft.com/office/officeart/2005/8/layout/vList2#11" loCatId="list" qsTypeId="urn:microsoft.com/office/officeart/2005/8/quickstyle/simple1#11" qsCatId="simple" csTypeId="urn:microsoft.com/office/officeart/2005/8/colors/accent6_2#2" csCatId="accent1" phldr="1"/>
      <dgm:spPr/>
      <dgm:t>
        <a:bodyPr/>
        <a:lstStyle/>
        <a:p>
          <a:endParaRPr lang="zh-CN" altLang="en-US"/>
        </a:p>
      </dgm:t>
    </dgm:pt>
    <dgm:pt modelId="{76ACFB2A-4FD6-4D75-983C-5EC432A8E95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数据库简介和</a:t>
          </a:r>
          <a:r>
            <a:rPr lang="en-US" altLang="zh-CN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MySQL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入门</a:t>
          </a:r>
        </a:p>
      </dgm:t>
    </dgm:pt>
    <dgm:pt modelId="{C7B9AE8E-6A91-4E17-B0EF-CE7983FEAE50}" type="parTrans" cxnId="{01CE6C87-F00C-4111-9325-9D4576782940}">
      <dgm:prSet/>
      <dgm:spPr/>
      <dgm:t>
        <a:bodyPr/>
        <a:lstStyle/>
        <a:p>
          <a:endParaRPr lang="zh-CN" altLang="en-US"/>
        </a:p>
      </dgm:t>
    </dgm:pt>
    <dgm:pt modelId="{AD703321-A221-40FA-B7C6-B2F17A6AC729}" type="sibTrans" cxnId="{01CE6C87-F00C-4111-9325-9D4576782940}">
      <dgm:prSet/>
      <dgm:spPr/>
      <dgm:t>
        <a:bodyPr/>
        <a:lstStyle/>
        <a:p>
          <a:endParaRPr lang="zh-CN" altLang="en-US"/>
        </a:p>
      </dgm:t>
    </dgm:pt>
    <dgm:pt modelId="{C0AC7200-FCF9-4E2C-ACDD-9BBBC5474EF6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en-US" altLang="zh-CN" sz="2000" dirty="0">
              <a:solidFill>
                <a:srgbClr val="FF0000"/>
              </a:solidFill>
              <a:sym typeface="+mn-ea"/>
            </a:rPr>
            <a:t>Navicat for </a:t>
          </a:r>
          <a:r>
            <a:rPr lang="en-US" altLang="zh-CN" sz="2000" dirty="0">
              <a:solidFill>
                <a:srgbClr val="FF0000"/>
              </a:solidFill>
              <a:latin typeface="+mj-ea"/>
              <a:sym typeface="+mn-ea"/>
            </a:rPr>
            <a:t>MySQL</a:t>
          </a:r>
          <a:r>
            <a:rPr lang="zh-CN" altLang="en-US" sz="2000" dirty="0">
              <a:solidFill>
                <a:srgbClr val="FF0000"/>
              </a:solidFill>
              <a:latin typeface="+mj-ea"/>
              <a:sym typeface="+mn-ea"/>
            </a:rPr>
            <a:t>工具简介</a:t>
          </a:r>
        </a:p>
      </dgm:t>
    </dgm:pt>
    <dgm:pt modelId="{988F110D-D608-4B87-93DA-3542849F22A0}" type="parTrans" cxnId="{CA11616C-DE3D-4A6E-8AD2-D12F35D041EE}">
      <dgm:prSet/>
      <dgm:spPr/>
      <dgm:t>
        <a:bodyPr/>
        <a:lstStyle/>
        <a:p>
          <a:endParaRPr lang="zh-CN" altLang="en-US"/>
        </a:p>
      </dgm:t>
    </dgm:pt>
    <dgm:pt modelId="{FC2EF4C4-719E-4B8E-A0C5-61844C3C1CB2}" type="sibTrans" cxnId="{CA11616C-DE3D-4A6E-8AD2-D12F35D041EE}">
      <dgm:prSet/>
      <dgm:spPr/>
      <dgm:t>
        <a:bodyPr/>
        <a:lstStyle/>
        <a:p>
          <a:endParaRPr lang="zh-CN" altLang="en-US"/>
        </a:p>
      </dgm:t>
    </dgm:pt>
    <dgm:pt modelId="{FF4EFB52-5C36-47F7-90D5-E35EB641290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数据查询语言</a:t>
          </a:r>
          <a:r>
            <a:rPr lang="en-US" altLang="zh-CN" sz="2000" dirty="0">
              <a:latin typeface="+mj-ea"/>
              <a:ea typeface="+mj-ea"/>
              <a:sym typeface="+mn-ea"/>
            </a:rPr>
            <a:t>DDL,DML,DCL</a:t>
          </a:r>
        </a:p>
      </dgm:t>
    </dgm:pt>
    <dgm:pt modelId="{D9104FB0-5AA0-42B3-84D1-CB54A83B21B0}" type="parTrans" cxnId="{FB54FE93-87CC-4A1D-8446-EF5A85077E3A}">
      <dgm:prSet/>
      <dgm:spPr/>
      <dgm:t>
        <a:bodyPr/>
        <a:lstStyle/>
        <a:p>
          <a:endParaRPr lang="zh-CN" altLang="en-US"/>
        </a:p>
      </dgm:t>
    </dgm:pt>
    <dgm:pt modelId="{8A6E9D4E-BE54-409C-A77C-A23C38AD617D}" type="sibTrans" cxnId="{FB54FE93-87CC-4A1D-8446-EF5A85077E3A}">
      <dgm:prSet/>
      <dgm:spPr/>
      <dgm:t>
        <a:bodyPr/>
        <a:lstStyle/>
        <a:p>
          <a:endParaRPr lang="zh-CN" altLang="en-US"/>
        </a:p>
      </dgm:t>
    </dgm:pt>
    <dgm:pt modelId="{497C71C9-F3C2-440A-8EBD-ACF214CC10CD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数据定义语言</a:t>
          </a:r>
          <a:r>
            <a:rPr lang="en-US" altLang="zh-CN" sz="2000" dirty="0">
              <a:latin typeface="+mj-ea"/>
              <a:ea typeface="+mj-ea"/>
              <a:sym typeface="+mn-ea"/>
            </a:rPr>
            <a:t>DQL</a:t>
          </a:r>
        </a:p>
      </dgm:t>
    </dgm:pt>
    <dgm:pt modelId="{54FB3D46-AFC9-497A-89A7-CF68B34DC065}" type="parTrans" cxnId="{1E83413C-16CA-40B4-A989-715768538FA7}">
      <dgm:prSet/>
      <dgm:spPr/>
      <dgm:t>
        <a:bodyPr/>
        <a:lstStyle/>
        <a:p>
          <a:endParaRPr lang="zh-CN" altLang="en-US"/>
        </a:p>
      </dgm:t>
    </dgm:pt>
    <dgm:pt modelId="{551C0A93-E3CD-4B06-B080-774F2A422B98}" type="sibTrans" cxnId="{1E83413C-16CA-40B4-A989-715768538FA7}">
      <dgm:prSet/>
      <dgm:spPr/>
      <dgm:t>
        <a:bodyPr/>
        <a:lstStyle/>
        <a:p>
          <a:endParaRPr lang="zh-CN" altLang="en-US"/>
        </a:p>
      </dgm:t>
    </dgm:pt>
    <dgm:pt modelId="{9020F87B-5DA1-4843-9E01-F4F5061211B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sym typeface="+mn-ea"/>
            </a:rPr>
            <a:t>完整性约束</a:t>
          </a:r>
        </a:p>
      </dgm:t>
    </dgm:pt>
    <dgm:pt modelId="{6C25CCD4-6A5B-41A4-904D-0E42D44ADAD7}" type="parTrans" cxnId="{73E3BB82-3F98-4AD0-B073-05767E327D07}">
      <dgm:prSet/>
      <dgm:spPr/>
      <dgm:t>
        <a:bodyPr/>
        <a:lstStyle/>
        <a:p>
          <a:endParaRPr lang="zh-CN" altLang="en-US"/>
        </a:p>
      </dgm:t>
    </dgm:pt>
    <dgm:pt modelId="{3888EC32-C4BF-44A0-B7DA-91BFF5F6AEDB}" type="sibTrans" cxnId="{73E3BB82-3F98-4AD0-B073-05767E327D07}">
      <dgm:prSet/>
      <dgm:spPr/>
      <dgm:t>
        <a:bodyPr/>
        <a:lstStyle/>
        <a:p>
          <a:endParaRPr lang="zh-CN" altLang="en-US"/>
        </a:p>
      </dgm:t>
    </dgm:pt>
    <dgm:pt modelId="{16F0B0FE-53C5-43F2-8E73-0E0B04BA87C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sz="2000" dirty="0">
              <a:latin typeface="+mj-ea"/>
              <a:ea typeface="+mj-ea"/>
              <a:sym typeface="+mn-ea"/>
            </a:rPr>
            <a:t>编码，导入导出</a:t>
          </a:r>
        </a:p>
      </dgm:t>
    </dgm:pt>
    <dgm:pt modelId="{B2D0F3EA-49B9-407A-B620-F6F07E4C5444}" type="parTrans" cxnId="{AA307781-19C3-4428-BEE9-33A2AD230E45}">
      <dgm:prSet/>
      <dgm:spPr/>
      <dgm:t>
        <a:bodyPr/>
        <a:lstStyle/>
        <a:p>
          <a:endParaRPr lang="zh-CN" altLang="en-US"/>
        </a:p>
      </dgm:t>
    </dgm:pt>
    <dgm:pt modelId="{2C20A48A-17A4-4C2E-874B-CCF0D5CF89C6}" type="sibTrans" cxnId="{AA307781-19C3-4428-BEE9-33A2AD230E45}">
      <dgm:prSet/>
      <dgm:spPr/>
      <dgm:t>
        <a:bodyPr/>
        <a:lstStyle/>
        <a:p>
          <a:endParaRPr lang="zh-CN" altLang="en-US"/>
        </a:p>
      </dgm:t>
    </dgm:pt>
    <dgm:pt modelId="{313FA9A5-B59B-4F26-B59F-C101C06B6D9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存储过程、视图、索引</a:t>
          </a:r>
        </a:p>
      </dgm:t>
    </dgm:pt>
    <dgm:pt modelId="{A948CC5B-2027-4164-825E-9FAD1EAE5B1A}" type="parTrans" cxnId="{E9332854-2ABE-4E36-B2F2-5E2876100A09}">
      <dgm:prSet/>
      <dgm:spPr/>
      <dgm:t>
        <a:bodyPr/>
        <a:lstStyle/>
        <a:p>
          <a:endParaRPr lang="zh-CN" altLang="en-US"/>
        </a:p>
      </dgm:t>
    </dgm:pt>
    <dgm:pt modelId="{12F59F78-F98D-41A9-A0B7-017A084EAACD}" type="sibTrans" cxnId="{E9332854-2ABE-4E36-B2F2-5E2876100A09}">
      <dgm:prSet/>
      <dgm:spPr/>
      <dgm:t>
        <a:bodyPr/>
        <a:lstStyle/>
        <a:p>
          <a:endParaRPr lang="zh-CN" altLang="en-US"/>
        </a:p>
      </dgm:t>
    </dgm:pt>
    <dgm:pt modelId="{FAE82A4A-867F-4C7B-97E0-007BF00790AA}" type="pres">
      <dgm:prSet presAssocID="{09C75B0A-245C-474D-92A3-76C19B2A6E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B8A09B-1B8B-42F2-A63D-6688ECA2B652}" type="pres">
      <dgm:prSet presAssocID="{76ACFB2A-4FD6-4D75-983C-5EC432A8E959}" presName="parentText" presStyleLbl="node1" presStyleIdx="0" presStyleCnt="7" custLinFactY="-1020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CA196-3001-443C-AF36-407DAAFC272E}" type="pres">
      <dgm:prSet presAssocID="{AD703321-A221-40FA-B7C6-B2F17A6AC729}" presName="spacer" presStyleCnt="0"/>
      <dgm:spPr/>
    </dgm:pt>
    <dgm:pt modelId="{1575AA7A-C58B-437D-B981-3D75AFBF0318}" type="pres">
      <dgm:prSet presAssocID="{C0AC7200-FCF9-4E2C-ACDD-9BBBC5474EF6}" presName="parentText" presStyleLbl="node1" presStyleIdx="1" presStyleCnt="7" custLinFactNeighborY="-553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A7AF5-95CF-4163-B699-0B927C15E1B2}" type="pres">
      <dgm:prSet presAssocID="{FC2EF4C4-719E-4B8E-A0C5-61844C3C1CB2}" presName="spacer" presStyleCnt="0"/>
      <dgm:spPr/>
    </dgm:pt>
    <dgm:pt modelId="{28DC96C5-CD2B-417B-9686-E648EAA0A472}" type="pres">
      <dgm:prSet presAssocID="{FF4EFB52-5C36-47F7-90D5-E35EB6412909}" presName="parentText" presStyleLbl="node1" presStyleIdx="2" presStyleCnt="7" custLinFactNeighborY="-8956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CCD27-B65D-4057-A544-C892657D596E}" type="pres">
      <dgm:prSet presAssocID="{8A6E9D4E-BE54-409C-A77C-A23C38AD617D}" presName="spacer" presStyleCnt="0"/>
      <dgm:spPr/>
    </dgm:pt>
    <dgm:pt modelId="{F83D2861-46DC-407C-B33B-66AF3D90BBC9}" type="pres">
      <dgm:prSet presAssocID="{497C71C9-F3C2-440A-8EBD-ACF214CC10CD}" presName="parentText" presStyleLbl="node1" presStyleIdx="3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CC0A3-60C6-47CF-8175-EED98BF5F88B}" type="pres">
      <dgm:prSet presAssocID="{551C0A93-E3CD-4B06-B080-774F2A422B98}" presName="spacer" presStyleCnt="0"/>
      <dgm:spPr/>
    </dgm:pt>
    <dgm:pt modelId="{10471877-BBB0-4EED-AA6F-8241335AF973}" type="pres">
      <dgm:prSet presAssocID="{9020F87B-5DA1-4843-9E01-F4F5061211B9}" presName="parentText" presStyleLbl="node1" presStyleIdx="4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8F405-82CD-4E03-AF5B-F3F695C23B2E}" type="pres">
      <dgm:prSet presAssocID="{3888EC32-C4BF-44A0-B7DA-91BFF5F6AEDB}" presName="spacer" presStyleCnt="0"/>
      <dgm:spPr/>
    </dgm:pt>
    <dgm:pt modelId="{396D8653-BDE5-464E-8076-18DEC2294977}" type="pres">
      <dgm:prSet presAssocID="{16F0B0FE-53C5-43F2-8E73-0E0B04BA87C8}" presName="parentText" presStyleLbl="node1" presStyleIdx="5" presStyleCnt="7" custLinFactY="-524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CFD7A-0446-42C5-A031-3482634B629F}" type="pres">
      <dgm:prSet presAssocID="{2C20A48A-17A4-4C2E-874B-CCF0D5CF89C6}" presName="spacer" presStyleCnt="0"/>
      <dgm:spPr/>
    </dgm:pt>
    <dgm:pt modelId="{5D544425-2D4F-4442-AED3-C21E44C04313}" type="pres">
      <dgm:prSet presAssocID="{313FA9A5-B59B-4F26-B59F-C101C06B6D98}" presName="parentText" presStyleLbl="node1" presStyleIdx="6" presStyleCnt="7" custLinFactY="-10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F34F22-B142-4C94-A519-DEF7529F91E9}" type="presOf" srcId="{C0AC7200-FCF9-4E2C-ACDD-9BBBC5474EF6}" destId="{1575AA7A-C58B-437D-B981-3D75AFBF0318}" srcOrd="0" destOrd="0" presId="urn:microsoft.com/office/officeart/2005/8/layout/vList2#11"/>
    <dgm:cxn modelId="{FA9A1CC1-8872-4742-B07E-994C0223CCA1}" type="presOf" srcId="{9020F87B-5DA1-4843-9E01-F4F5061211B9}" destId="{10471877-BBB0-4EED-AA6F-8241335AF973}" srcOrd="0" destOrd="0" presId="urn:microsoft.com/office/officeart/2005/8/layout/vList2#11"/>
    <dgm:cxn modelId="{CA11616C-DE3D-4A6E-8AD2-D12F35D041EE}" srcId="{09C75B0A-245C-474D-92A3-76C19B2A6E39}" destId="{C0AC7200-FCF9-4E2C-ACDD-9BBBC5474EF6}" srcOrd="1" destOrd="0" parTransId="{988F110D-D608-4B87-93DA-3542849F22A0}" sibTransId="{FC2EF4C4-719E-4B8E-A0C5-61844C3C1CB2}"/>
    <dgm:cxn modelId="{73E3BB82-3F98-4AD0-B073-05767E327D07}" srcId="{09C75B0A-245C-474D-92A3-76C19B2A6E39}" destId="{9020F87B-5DA1-4843-9E01-F4F5061211B9}" srcOrd="4" destOrd="0" parTransId="{6C25CCD4-6A5B-41A4-904D-0E42D44ADAD7}" sibTransId="{3888EC32-C4BF-44A0-B7DA-91BFF5F6AEDB}"/>
    <dgm:cxn modelId="{1CF77723-EB14-4402-9707-99800996A5ED}" type="presOf" srcId="{FF4EFB52-5C36-47F7-90D5-E35EB6412909}" destId="{28DC96C5-CD2B-417B-9686-E648EAA0A472}" srcOrd="0" destOrd="0" presId="urn:microsoft.com/office/officeart/2005/8/layout/vList2#11"/>
    <dgm:cxn modelId="{01CE6C87-F00C-4111-9325-9D4576782940}" srcId="{09C75B0A-245C-474D-92A3-76C19B2A6E39}" destId="{76ACFB2A-4FD6-4D75-983C-5EC432A8E959}" srcOrd="0" destOrd="0" parTransId="{C7B9AE8E-6A91-4E17-B0EF-CE7983FEAE50}" sibTransId="{AD703321-A221-40FA-B7C6-B2F17A6AC729}"/>
    <dgm:cxn modelId="{AA307781-19C3-4428-BEE9-33A2AD230E45}" srcId="{09C75B0A-245C-474D-92A3-76C19B2A6E39}" destId="{16F0B0FE-53C5-43F2-8E73-0E0B04BA87C8}" srcOrd="5" destOrd="0" parTransId="{B2D0F3EA-49B9-407A-B620-F6F07E4C5444}" sibTransId="{2C20A48A-17A4-4C2E-874B-CCF0D5CF89C6}"/>
    <dgm:cxn modelId="{E9332854-2ABE-4E36-B2F2-5E2876100A09}" srcId="{09C75B0A-245C-474D-92A3-76C19B2A6E39}" destId="{313FA9A5-B59B-4F26-B59F-C101C06B6D98}" srcOrd="6" destOrd="0" parTransId="{A948CC5B-2027-4164-825E-9FAD1EAE5B1A}" sibTransId="{12F59F78-F98D-41A9-A0B7-017A084EAACD}"/>
    <dgm:cxn modelId="{AC0181C2-19BD-40FC-A620-39AF30C5A32C}" type="presOf" srcId="{16F0B0FE-53C5-43F2-8E73-0E0B04BA87C8}" destId="{396D8653-BDE5-464E-8076-18DEC2294977}" srcOrd="0" destOrd="0" presId="urn:microsoft.com/office/officeart/2005/8/layout/vList2#11"/>
    <dgm:cxn modelId="{1109E0E7-10A4-4C36-BCC3-87E4A6316805}" type="presOf" srcId="{76ACFB2A-4FD6-4D75-983C-5EC432A8E959}" destId="{0DB8A09B-1B8B-42F2-A63D-6688ECA2B652}" srcOrd="0" destOrd="0" presId="urn:microsoft.com/office/officeart/2005/8/layout/vList2#11"/>
    <dgm:cxn modelId="{F310D536-8E32-4AA1-87FC-1D648E57007F}" type="presOf" srcId="{497C71C9-F3C2-440A-8EBD-ACF214CC10CD}" destId="{F83D2861-46DC-407C-B33B-66AF3D90BBC9}" srcOrd="0" destOrd="0" presId="urn:microsoft.com/office/officeart/2005/8/layout/vList2#11"/>
    <dgm:cxn modelId="{FB54FE93-87CC-4A1D-8446-EF5A85077E3A}" srcId="{09C75B0A-245C-474D-92A3-76C19B2A6E39}" destId="{FF4EFB52-5C36-47F7-90D5-E35EB6412909}" srcOrd="2" destOrd="0" parTransId="{D9104FB0-5AA0-42B3-84D1-CB54A83B21B0}" sibTransId="{8A6E9D4E-BE54-409C-A77C-A23C38AD617D}"/>
    <dgm:cxn modelId="{F47DFC67-D5EC-43BB-BD0D-68E59E5CAD58}" type="presOf" srcId="{313FA9A5-B59B-4F26-B59F-C101C06B6D98}" destId="{5D544425-2D4F-4442-AED3-C21E44C04313}" srcOrd="0" destOrd="0" presId="urn:microsoft.com/office/officeart/2005/8/layout/vList2#11"/>
    <dgm:cxn modelId="{209CA708-A695-45D7-877A-42D4B518A5FD}" type="presOf" srcId="{09C75B0A-245C-474D-92A3-76C19B2A6E39}" destId="{FAE82A4A-867F-4C7B-97E0-007BF00790AA}" srcOrd="0" destOrd="0" presId="urn:microsoft.com/office/officeart/2005/8/layout/vList2#11"/>
    <dgm:cxn modelId="{1E83413C-16CA-40B4-A989-715768538FA7}" srcId="{09C75B0A-245C-474D-92A3-76C19B2A6E39}" destId="{497C71C9-F3C2-440A-8EBD-ACF214CC10CD}" srcOrd="3" destOrd="0" parTransId="{54FB3D46-AFC9-497A-89A7-CF68B34DC065}" sibTransId="{551C0A93-E3CD-4B06-B080-774F2A422B98}"/>
    <dgm:cxn modelId="{347422E3-A3EF-4AF4-A33E-E4C46DC57883}" type="presParOf" srcId="{FAE82A4A-867F-4C7B-97E0-007BF00790AA}" destId="{0DB8A09B-1B8B-42F2-A63D-6688ECA2B652}" srcOrd="0" destOrd="0" presId="urn:microsoft.com/office/officeart/2005/8/layout/vList2#11"/>
    <dgm:cxn modelId="{7E29AE67-4DEF-413A-9B59-9A1D9DDE2F6F}" type="presParOf" srcId="{FAE82A4A-867F-4C7B-97E0-007BF00790AA}" destId="{C17CA196-3001-443C-AF36-407DAAFC272E}" srcOrd="1" destOrd="0" presId="urn:microsoft.com/office/officeart/2005/8/layout/vList2#11"/>
    <dgm:cxn modelId="{BCA6EB45-E809-4C23-8821-EE1613761145}" type="presParOf" srcId="{FAE82A4A-867F-4C7B-97E0-007BF00790AA}" destId="{1575AA7A-C58B-437D-B981-3D75AFBF0318}" srcOrd="2" destOrd="0" presId="urn:microsoft.com/office/officeart/2005/8/layout/vList2#11"/>
    <dgm:cxn modelId="{1122439D-0D89-486C-AED8-D047E96626EA}" type="presParOf" srcId="{FAE82A4A-867F-4C7B-97E0-007BF00790AA}" destId="{3D5A7AF5-95CF-4163-B699-0B927C15E1B2}" srcOrd="3" destOrd="0" presId="urn:microsoft.com/office/officeart/2005/8/layout/vList2#11"/>
    <dgm:cxn modelId="{59A527E5-5CDD-4E88-8E7C-41DDBFCEEE78}" type="presParOf" srcId="{FAE82A4A-867F-4C7B-97E0-007BF00790AA}" destId="{28DC96C5-CD2B-417B-9686-E648EAA0A472}" srcOrd="4" destOrd="0" presId="urn:microsoft.com/office/officeart/2005/8/layout/vList2#11"/>
    <dgm:cxn modelId="{994C9259-C9D6-4473-BB1E-37D789E885A8}" type="presParOf" srcId="{FAE82A4A-867F-4C7B-97E0-007BF00790AA}" destId="{646CCD27-B65D-4057-A544-C892657D596E}" srcOrd="5" destOrd="0" presId="urn:microsoft.com/office/officeart/2005/8/layout/vList2#11"/>
    <dgm:cxn modelId="{BEAA9977-EE5F-43CF-B0B5-4709B81DDB65}" type="presParOf" srcId="{FAE82A4A-867F-4C7B-97E0-007BF00790AA}" destId="{F83D2861-46DC-407C-B33B-66AF3D90BBC9}" srcOrd="6" destOrd="0" presId="urn:microsoft.com/office/officeart/2005/8/layout/vList2#11"/>
    <dgm:cxn modelId="{2A20A9A4-3EFA-4B4D-8D27-81AE2F2402E1}" type="presParOf" srcId="{FAE82A4A-867F-4C7B-97E0-007BF00790AA}" destId="{DBDCC0A3-60C6-47CF-8175-EED98BF5F88B}" srcOrd="7" destOrd="0" presId="urn:microsoft.com/office/officeart/2005/8/layout/vList2#11"/>
    <dgm:cxn modelId="{D032AC91-0DC8-4307-899E-A98A32B6419F}" type="presParOf" srcId="{FAE82A4A-867F-4C7B-97E0-007BF00790AA}" destId="{10471877-BBB0-4EED-AA6F-8241335AF973}" srcOrd="8" destOrd="0" presId="urn:microsoft.com/office/officeart/2005/8/layout/vList2#11"/>
    <dgm:cxn modelId="{FFEA9E4C-F24A-4523-AA61-8114E9CFD39F}" type="presParOf" srcId="{FAE82A4A-867F-4C7B-97E0-007BF00790AA}" destId="{2598F405-82CD-4E03-AF5B-F3F695C23B2E}" srcOrd="9" destOrd="0" presId="urn:microsoft.com/office/officeart/2005/8/layout/vList2#11"/>
    <dgm:cxn modelId="{1646D346-184E-4B01-B1B1-7D4856918027}" type="presParOf" srcId="{FAE82A4A-867F-4C7B-97E0-007BF00790AA}" destId="{396D8653-BDE5-464E-8076-18DEC2294977}" srcOrd="10" destOrd="0" presId="urn:microsoft.com/office/officeart/2005/8/layout/vList2#11"/>
    <dgm:cxn modelId="{092AA83D-383E-4009-8195-EA517695527A}" type="presParOf" srcId="{FAE82A4A-867F-4C7B-97E0-007BF00790AA}" destId="{DCBCFD7A-0446-42C5-A031-3482634B629F}" srcOrd="11" destOrd="0" presId="urn:microsoft.com/office/officeart/2005/8/layout/vList2#11"/>
    <dgm:cxn modelId="{2BEE63D9-CBF7-45EC-A2A6-2FB52B0F4C4A}" type="presParOf" srcId="{FAE82A4A-867F-4C7B-97E0-007BF00790AA}" destId="{5D544425-2D4F-4442-AED3-C21E44C04313}" srcOrd="12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C75B0A-245C-474D-92A3-76C19B2A6E39}" type="doc">
      <dgm:prSet loTypeId="urn:microsoft.com/office/officeart/2005/8/layout/vList2#11" loCatId="list" qsTypeId="urn:microsoft.com/office/officeart/2005/8/quickstyle/simple1#11" qsCatId="simple" csTypeId="urn:microsoft.com/office/officeart/2005/8/colors/accent6_2#3" csCatId="accent1" phldr="1"/>
      <dgm:spPr/>
      <dgm:t>
        <a:bodyPr/>
        <a:lstStyle/>
        <a:p>
          <a:endParaRPr lang="zh-CN" altLang="en-US"/>
        </a:p>
      </dgm:t>
    </dgm:pt>
    <dgm:pt modelId="{76ACFB2A-4FD6-4D75-983C-5EC432A8E95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数据库简介和</a:t>
          </a:r>
          <a:r>
            <a:rPr lang="en-US" altLang="zh-CN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MySQL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入门</a:t>
          </a:r>
        </a:p>
      </dgm:t>
    </dgm:pt>
    <dgm:pt modelId="{C7B9AE8E-6A91-4E17-B0EF-CE7983FEAE50}" type="parTrans" cxnId="{805B6DCF-2153-40DC-BE4E-325D0AE7EE0C}">
      <dgm:prSet/>
      <dgm:spPr/>
      <dgm:t>
        <a:bodyPr/>
        <a:lstStyle/>
        <a:p>
          <a:endParaRPr lang="zh-CN" altLang="en-US"/>
        </a:p>
      </dgm:t>
    </dgm:pt>
    <dgm:pt modelId="{AD703321-A221-40FA-B7C6-B2F17A6AC729}" type="sibTrans" cxnId="{805B6DCF-2153-40DC-BE4E-325D0AE7EE0C}">
      <dgm:prSet/>
      <dgm:spPr/>
      <dgm:t>
        <a:bodyPr/>
        <a:lstStyle/>
        <a:p>
          <a:endParaRPr lang="zh-CN" altLang="en-US"/>
        </a:p>
      </dgm:t>
    </dgm:pt>
    <dgm:pt modelId="{C0AC7200-FCF9-4E2C-ACDD-9BBBC5474EF6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en-US" altLang="zh-CN" sz="2000" dirty="0">
              <a:sym typeface="+mn-ea"/>
            </a:rPr>
            <a:t>Navicat for </a:t>
          </a:r>
          <a:r>
            <a:rPr lang="en-US" altLang="zh-CN" sz="2000" dirty="0">
              <a:latin typeface="+mj-ea"/>
              <a:sym typeface="+mn-ea"/>
            </a:rPr>
            <a:t>MySQL</a:t>
          </a:r>
          <a:r>
            <a:rPr lang="zh-CN" altLang="en-US" sz="2000" dirty="0">
              <a:latin typeface="+mj-ea"/>
              <a:sym typeface="+mn-ea"/>
            </a:rPr>
            <a:t>工具简介</a:t>
          </a:r>
        </a:p>
      </dgm:t>
    </dgm:pt>
    <dgm:pt modelId="{988F110D-D608-4B87-93DA-3542849F22A0}" type="parTrans" cxnId="{4A3F0E36-24B9-4892-91DC-B4BD74E6A199}">
      <dgm:prSet/>
      <dgm:spPr/>
      <dgm:t>
        <a:bodyPr/>
        <a:lstStyle/>
        <a:p>
          <a:endParaRPr lang="zh-CN" altLang="en-US"/>
        </a:p>
      </dgm:t>
    </dgm:pt>
    <dgm:pt modelId="{FC2EF4C4-719E-4B8E-A0C5-61844C3C1CB2}" type="sibTrans" cxnId="{4A3F0E36-24B9-4892-91DC-B4BD74E6A199}">
      <dgm:prSet/>
      <dgm:spPr/>
      <dgm:t>
        <a:bodyPr/>
        <a:lstStyle/>
        <a:p>
          <a:endParaRPr lang="zh-CN" altLang="en-US"/>
        </a:p>
      </dgm:t>
    </dgm:pt>
    <dgm:pt modelId="{FF4EFB52-5C36-47F7-90D5-E35EB641290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>数据查询语言</a:t>
          </a:r>
          <a:r>
            <a:rPr lang="en-US" altLang="zh-CN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>DDL,DML,DCL</a:t>
          </a:r>
        </a:p>
      </dgm:t>
    </dgm:pt>
    <dgm:pt modelId="{D9104FB0-5AA0-42B3-84D1-CB54A83B21B0}" type="parTrans" cxnId="{387FF38F-4813-4984-8D6E-1F53C643260A}">
      <dgm:prSet/>
      <dgm:spPr/>
      <dgm:t>
        <a:bodyPr/>
        <a:lstStyle/>
        <a:p>
          <a:endParaRPr lang="zh-CN" altLang="en-US"/>
        </a:p>
      </dgm:t>
    </dgm:pt>
    <dgm:pt modelId="{8A6E9D4E-BE54-409C-A77C-A23C38AD617D}" type="sibTrans" cxnId="{387FF38F-4813-4984-8D6E-1F53C643260A}">
      <dgm:prSet/>
      <dgm:spPr/>
      <dgm:t>
        <a:bodyPr/>
        <a:lstStyle/>
        <a:p>
          <a:endParaRPr lang="zh-CN" altLang="en-US"/>
        </a:p>
      </dgm:t>
    </dgm:pt>
    <dgm:pt modelId="{497C71C9-F3C2-440A-8EBD-ACF214CC10CD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数据定义语言</a:t>
          </a:r>
          <a:r>
            <a:rPr lang="en-US" altLang="zh-CN" sz="2000" dirty="0">
              <a:latin typeface="+mj-ea"/>
              <a:ea typeface="+mj-ea"/>
              <a:sym typeface="+mn-ea"/>
            </a:rPr>
            <a:t>DQL</a:t>
          </a:r>
        </a:p>
      </dgm:t>
    </dgm:pt>
    <dgm:pt modelId="{54FB3D46-AFC9-497A-89A7-CF68B34DC065}" type="parTrans" cxnId="{1728D9F1-C971-4E27-9B25-6B36F50AF515}">
      <dgm:prSet/>
      <dgm:spPr/>
      <dgm:t>
        <a:bodyPr/>
        <a:lstStyle/>
        <a:p>
          <a:endParaRPr lang="zh-CN" altLang="en-US"/>
        </a:p>
      </dgm:t>
    </dgm:pt>
    <dgm:pt modelId="{551C0A93-E3CD-4B06-B080-774F2A422B98}" type="sibTrans" cxnId="{1728D9F1-C971-4E27-9B25-6B36F50AF515}">
      <dgm:prSet/>
      <dgm:spPr/>
      <dgm:t>
        <a:bodyPr/>
        <a:lstStyle/>
        <a:p>
          <a:endParaRPr lang="zh-CN" altLang="en-US"/>
        </a:p>
      </dgm:t>
    </dgm:pt>
    <dgm:pt modelId="{9020F87B-5DA1-4843-9E01-F4F5061211B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sym typeface="+mn-ea"/>
            </a:rPr>
            <a:t>完整性约束</a:t>
          </a:r>
        </a:p>
      </dgm:t>
    </dgm:pt>
    <dgm:pt modelId="{6C25CCD4-6A5B-41A4-904D-0E42D44ADAD7}" type="parTrans" cxnId="{A7A3ABDC-DC7B-4D10-A91F-FC700AB28FCC}">
      <dgm:prSet/>
      <dgm:spPr/>
      <dgm:t>
        <a:bodyPr/>
        <a:lstStyle/>
        <a:p>
          <a:endParaRPr lang="zh-CN" altLang="en-US"/>
        </a:p>
      </dgm:t>
    </dgm:pt>
    <dgm:pt modelId="{3888EC32-C4BF-44A0-B7DA-91BFF5F6AEDB}" type="sibTrans" cxnId="{A7A3ABDC-DC7B-4D10-A91F-FC700AB28FCC}">
      <dgm:prSet/>
      <dgm:spPr/>
      <dgm:t>
        <a:bodyPr/>
        <a:lstStyle/>
        <a:p>
          <a:endParaRPr lang="zh-CN" altLang="en-US"/>
        </a:p>
      </dgm:t>
    </dgm:pt>
    <dgm:pt modelId="{16F0B0FE-53C5-43F2-8E73-0E0B04BA87C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sz="2000" dirty="0">
              <a:latin typeface="+mj-ea"/>
              <a:ea typeface="+mj-ea"/>
              <a:sym typeface="+mn-ea"/>
            </a:rPr>
            <a:t>编码，导入导出</a:t>
          </a:r>
        </a:p>
      </dgm:t>
    </dgm:pt>
    <dgm:pt modelId="{B2D0F3EA-49B9-407A-B620-F6F07E4C5444}" type="parTrans" cxnId="{03EDDC9E-947E-449B-ADF9-08970FF13300}">
      <dgm:prSet/>
      <dgm:spPr/>
      <dgm:t>
        <a:bodyPr/>
        <a:lstStyle/>
        <a:p>
          <a:endParaRPr lang="zh-CN" altLang="en-US"/>
        </a:p>
      </dgm:t>
    </dgm:pt>
    <dgm:pt modelId="{2C20A48A-17A4-4C2E-874B-CCF0D5CF89C6}" type="sibTrans" cxnId="{03EDDC9E-947E-449B-ADF9-08970FF13300}">
      <dgm:prSet/>
      <dgm:spPr/>
      <dgm:t>
        <a:bodyPr/>
        <a:lstStyle/>
        <a:p>
          <a:endParaRPr lang="zh-CN" altLang="en-US"/>
        </a:p>
      </dgm:t>
    </dgm:pt>
    <dgm:pt modelId="{313FA9A5-B59B-4F26-B59F-C101C06B6D9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存储过程、视图、索引</a:t>
          </a:r>
        </a:p>
      </dgm:t>
    </dgm:pt>
    <dgm:pt modelId="{A948CC5B-2027-4164-825E-9FAD1EAE5B1A}" type="parTrans" cxnId="{08ECD39C-74DD-4E95-AE5B-523495F54513}">
      <dgm:prSet/>
      <dgm:spPr/>
      <dgm:t>
        <a:bodyPr/>
        <a:lstStyle/>
        <a:p>
          <a:endParaRPr lang="zh-CN" altLang="en-US"/>
        </a:p>
      </dgm:t>
    </dgm:pt>
    <dgm:pt modelId="{12F59F78-F98D-41A9-A0B7-017A084EAACD}" type="sibTrans" cxnId="{08ECD39C-74DD-4E95-AE5B-523495F54513}">
      <dgm:prSet/>
      <dgm:spPr/>
      <dgm:t>
        <a:bodyPr/>
        <a:lstStyle/>
        <a:p>
          <a:endParaRPr lang="zh-CN" altLang="en-US"/>
        </a:p>
      </dgm:t>
    </dgm:pt>
    <dgm:pt modelId="{FAE82A4A-867F-4C7B-97E0-007BF00790AA}" type="pres">
      <dgm:prSet presAssocID="{09C75B0A-245C-474D-92A3-76C19B2A6E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B8A09B-1B8B-42F2-A63D-6688ECA2B652}" type="pres">
      <dgm:prSet presAssocID="{76ACFB2A-4FD6-4D75-983C-5EC432A8E959}" presName="parentText" presStyleLbl="node1" presStyleIdx="0" presStyleCnt="7" custLinFactY="-1020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CA196-3001-443C-AF36-407DAAFC272E}" type="pres">
      <dgm:prSet presAssocID="{AD703321-A221-40FA-B7C6-B2F17A6AC729}" presName="spacer" presStyleCnt="0"/>
      <dgm:spPr/>
    </dgm:pt>
    <dgm:pt modelId="{1575AA7A-C58B-437D-B981-3D75AFBF0318}" type="pres">
      <dgm:prSet presAssocID="{C0AC7200-FCF9-4E2C-ACDD-9BBBC5474EF6}" presName="parentText" presStyleLbl="node1" presStyleIdx="1" presStyleCnt="7" custLinFactNeighborY="-553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A7AF5-95CF-4163-B699-0B927C15E1B2}" type="pres">
      <dgm:prSet presAssocID="{FC2EF4C4-719E-4B8E-A0C5-61844C3C1CB2}" presName="spacer" presStyleCnt="0"/>
      <dgm:spPr/>
    </dgm:pt>
    <dgm:pt modelId="{28DC96C5-CD2B-417B-9686-E648EAA0A472}" type="pres">
      <dgm:prSet presAssocID="{FF4EFB52-5C36-47F7-90D5-E35EB6412909}" presName="parentText" presStyleLbl="node1" presStyleIdx="2" presStyleCnt="7" custLinFactNeighborY="-8956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CCD27-B65D-4057-A544-C892657D596E}" type="pres">
      <dgm:prSet presAssocID="{8A6E9D4E-BE54-409C-A77C-A23C38AD617D}" presName="spacer" presStyleCnt="0"/>
      <dgm:spPr/>
    </dgm:pt>
    <dgm:pt modelId="{F83D2861-46DC-407C-B33B-66AF3D90BBC9}" type="pres">
      <dgm:prSet presAssocID="{497C71C9-F3C2-440A-8EBD-ACF214CC10CD}" presName="parentText" presStyleLbl="node1" presStyleIdx="3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CC0A3-60C6-47CF-8175-EED98BF5F88B}" type="pres">
      <dgm:prSet presAssocID="{551C0A93-E3CD-4B06-B080-774F2A422B98}" presName="spacer" presStyleCnt="0"/>
      <dgm:spPr/>
    </dgm:pt>
    <dgm:pt modelId="{10471877-BBB0-4EED-AA6F-8241335AF973}" type="pres">
      <dgm:prSet presAssocID="{9020F87B-5DA1-4843-9E01-F4F5061211B9}" presName="parentText" presStyleLbl="node1" presStyleIdx="4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8F405-82CD-4E03-AF5B-F3F695C23B2E}" type="pres">
      <dgm:prSet presAssocID="{3888EC32-C4BF-44A0-B7DA-91BFF5F6AEDB}" presName="spacer" presStyleCnt="0"/>
      <dgm:spPr/>
    </dgm:pt>
    <dgm:pt modelId="{396D8653-BDE5-464E-8076-18DEC2294977}" type="pres">
      <dgm:prSet presAssocID="{16F0B0FE-53C5-43F2-8E73-0E0B04BA87C8}" presName="parentText" presStyleLbl="node1" presStyleIdx="5" presStyleCnt="7" custLinFactY="-524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CFD7A-0446-42C5-A031-3482634B629F}" type="pres">
      <dgm:prSet presAssocID="{2C20A48A-17A4-4C2E-874B-CCF0D5CF89C6}" presName="spacer" presStyleCnt="0"/>
      <dgm:spPr/>
    </dgm:pt>
    <dgm:pt modelId="{5D544425-2D4F-4442-AED3-C21E44C04313}" type="pres">
      <dgm:prSet presAssocID="{313FA9A5-B59B-4F26-B59F-C101C06B6D98}" presName="parentText" presStyleLbl="node1" presStyleIdx="6" presStyleCnt="7" custLinFactY="-10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A6626E-B4D3-4A3B-945D-389B22DF6FFE}" type="presOf" srcId="{9020F87B-5DA1-4843-9E01-F4F5061211B9}" destId="{10471877-BBB0-4EED-AA6F-8241335AF973}" srcOrd="0" destOrd="0" presId="urn:microsoft.com/office/officeart/2005/8/layout/vList2#11"/>
    <dgm:cxn modelId="{7B8CE244-6500-4E77-B81F-4D3D8E86E90D}" type="presOf" srcId="{313FA9A5-B59B-4F26-B59F-C101C06B6D98}" destId="{5D544425-2D4F-4442-AED3-C21E44C04313}" srcOrd="0" destOrd="0" presId="urn:microsoft.com/office/officeart/2005/8/layout/vList2#11"/>
    <dgm:cxn modelId="{4A3F0E36-24B9-4892-91DC-B4BD74E6A199}" srcId="{09C75B0A-245C-474D-92A3-76C19B2A6E39}" destId="{C0AC7200-FCF9-4E2C-ACDD-9BBBC5474EF6}" srcOrd="1" destOrd="0" parTransId="{988F110D-D608-4B87-93DA-3542849F22A0}" sibTransId="{FC2EF4C4-719E-4B8E-A0C5-61844C3C1CB2}"/>
    <dgm:cxn modelId="{2220B768-FDC0-4A71-8FEF-AFDA627D651D}" type="presOf" srcId="{09C75B0A-245C-474D-92A3-76C19B2A6E39}" destId="{FAE82A4A-867F-4C7B-97E0-007BF00790AA}" srcOrd="0" destOrd="0" presId="urn:microsoft.com/office/officeart/2005/8/layout/vList2#11"/>
    <dgm:cxn modelId="{A7A3ABDC-DC7B-4D10-A91F-FC700AB28FCC}" srcId="{09C75B0A-245C-474D-92A3-76C19B2A6E39}" destId="{9020F87B-5DA1-4843-9E01-F4F5061211B9}" srcOrd="4" destOrd="0" parTransId="{6C25CCD4-6A5B-41A4-904D-0E42D44ADAD7}" sibTransId="{3888EC32-C4BF-44A0-B7DA-91BFF5F6AEDB}"/>
    <dgm:cxn modelId="{387FF38F-4813-4984-8D6E-1F53C643260A}" srcId="{09C75B0A-245C-474D-92A3-76C19B2A6E39}" destId="{FF4EFB52-5C36-47F7-90D5-E35EB6412909}" srcOrd="2" destOrd="0" parTransId="{D9104FB0-5AA0-42B3-84D1-CB54A83B21B0}" sibTransId="{8A6E9D4E-BE54-409C-A77C-A23C38AD617D}"/>
    <dgm:cxn modelId="{7C605E74-FF44-44B6-898C-3A5DA71A2D89}" type="presOf" srcId="{76ACFB2A-4FD6-4D75-983C-5EC432A8E959}" destId="{0DB8A09B-1B8B-42F2-A63D-6688ECA2B652}" srcOrd="0" destOrd="0" presId="urn:microsoft.com/office/officeart/2005/8/layout/vList2#11"/>
    <dgm:cxn modelId="{EF110BC1-181A-4D0C-8004-4A0B5632378D}" type="presOf" srcId="{497C71C9-F3C2-440A-8EBD-ACF214CC10CD}" destId="{F83D2861-46DC-407C-B33B-66AF3D90BBC9}" srcOrd="0" destOrd="0" presId="urn:microsoft.com/office/officeart/2005/8/layout/vList2#11"/>
    <dgm:cxn modelId="{1728D9F1-C971-4E27-9B25-6B36F50AF515}" srcId="{09C75B0A-245C-474D-92A3-76C19B2A6E39}" destId="{497C71C9-F3C2-440A-8EBD-ACF214CC10CD}" srcOrd="3" destOrd="0" parTransId="{54FB3D46-AFC9-497A-89A7-CF68B34DC065}" sibTransId="{551C0A93-E3CD-4B06-B080-774F2A422B98}"/>
    <dgm:cxn modelId="{A4F26520-5989-422B-BB5D-CCA379A8D685}" type="presOf" srcId="{FF4EFB52-5C36-47F7-90D5-E35EB6412909}" destId="{28DC96C5-CD2B-417B-9686-E648EAA0A472}" srcOrd="0" destOrd="0" presId="urn:microsoft.com/office/officeart/2005/8/layout/vList2#11"/>
    <dgm:cxn modelId="{03EDDC9E-947E-449B-ADF9-08970FF13300}" srcId="{09C75B0A-245C-474D-92A3-76C19B2A6E39}" destId="{16F0B0FE-53C5-43F2-8E73-0E0B04BA87C8}" srcOrd="5" destOrd="0" parTransId="{B2D0F3EA-49B9-407A-B620-F6F07E4C5444}" sibTransId="{2C20A48A-17A4-4C2E-874B-CCF0D5CF89C6}"/>
    <dgm:cxn modelId="{9655F26C-7FE1-44C8-B19A-39751732D805}" type="presOf" srcId="{16F0B0FE-53C5-43F2-8E73-0E0B04BA87C8}" destId="{396D8653-BDE5-464E-8076-18DEC2294977}" srcOrd="0" destOrd="0" presId="urn:microsoft.com/office/officeart/2005/8/layout/vList2#11"/>
    <dgm:cxn modelId="{08ECD39C-74DD-4E95-AE5B-523495F54513}" srcId="{09C75B0A-245C-474D-92A3-76C19B2A6E39}" destId="{313FA9A5-B59B-4F26-B59F-C101C06B6D98}" srcOrd="6" destOrd="0" parTransId="{A948CC5B-2027-4164-825E-9FAD1EAE5B1A}" sibTransId="{12F59F78-F98D-41A9-A0B7-017A084EAACD}"/>
    <dgm:cxn modelId="{6B0B3984-8F64-4245-9445-B75C486AFA1A}" type="presOf" srcId="{C0AC7200-FCF9-4E2C-ACDD-9BBBC5474EF6}" destId="{1575AA7A-C58B-437D-B981-3D75AFBF0318}" srcOrd="0" destOrd="0" presId="urn:microsoft.com/office/officeart/2005/8/layout/vList2#11"/>
    <dgm:cxn modelId="{805B6DCF-2153-40DC-BE4E-325D0AE7EE0C}" srcId="{09C75B0A-245C-474D-92A3-76C19B2A6E39}" destId="{76ACFB2A-4FD6-4D75-983C-5EC432A8E959}" srcOrd="0" destOrd="0" parTransId="{C7B9AE8E-6A91-4E17-B0EF-CE7983FEAE50}" sibTransId="{AD703321-A221-40FA-B7C6-B2F17A6AC729}"/>
    <dgm:cxn modelId="{471F5508-7294-4D90-A62F-91036D404C45}" type="presParOf" srcId="{FAE82A4A-867F-4C7B-97E0-007BF00790AA}" destId="{0DB8A09B-1B8B-42F2-A63D-6688ECA2B652}" srcOrd="0" destOrd="0" presId="urn:microsoft.com/office/officeart/2005/8/layout/vList2#11"/>
    <dgm:cxn modelId="{AD760C2A-C367-440E-8680-A27C7110B5F1}" type="presParOf" srcId="{FAE82A4A-867F-4C7B-97E0-007BF00790AA}" destId="{C17CA196-3001-443C-AF36-407DAAFC272E}" srcOrd="1" destOrd="0" presId="urn:microsoft.com/office/officeart/2005/8/layout/vList2#11"/>
    <dgm:cxn modelId="{CFEF3954-FA7D-430E-97F0-252935FABC7A}" type="presParOf" srcId="{FAE82A4A-867F-4C7B-97E0-007BF00790AA}" destId="{1575AA7A-C58B-437D-B981-3D75AFBF0318}" srcOrd="2" destOrd="0" presId="urn:microsoft.com/office/officeart/2005/8/layout/vList2#11"/>
    <dgm:cxn modelId="{504F0D02-B333-4E30-AA74-EF2FA10CC215}" type="presParOf" srcId="{FAE82A4A-867F-4C7B-97E0-007BF00790AA}" destId="{3D5A7AF5-95CF-4163-B699-0B927C15E1B2}" srcOrd="3" destOrd="0" presId="urn:microsoft.com/office/officeart/2005/8/layout/vList2#11"/>
    <dgm:cxn modelId="{8F0806C8-2D7C-4F82-A61C-6D4BD5AF257F}" type="presParOf" srcId="{FAE82A4A-867F-4C7B-97E0-007BF00790AA}" destId="{28DC96C5-CD2B-417B-9686-E648EAA0A472}" srcOrd="4" destOrd="0" presId="urn:microsoft.com/office/officeart/2005/8/layout/vList2#11"/>
    <dgm:cxn modelId="{ECD74041-4E02-49ED-A48C-F67908D2CC5B}" type="presParOf" srcId="{FAE82A4A-867F-4C7B-97E0-007BF00790AA}" destId="{646CCD27-B65D-4057-A544-C892657D596E}" srcOrd="5" destOrd="0" presId="urn:microsoft.com/office/officeart/2005/8/layout/vList2#11"/>
    <dgm:cxn modelId="{01245873-1D02-45A5-AC37-A228C17C835B}" type="presParOf" srcId="{FAE82A4A-867F-4C7B-97E0-007BF00790AA}" destId="{F83D2861-46DC-407C-B33B-66AF3D90BBC9}" srcOrd="6" destOrd="0" presId="urn:microsoft.com/office/officeart/2005/8/layout/vList2#11"/>
    <dgm:cxn modelId="{03324468-2E4F-4338-BC6A-538BB638CFEB}" type="presParOf" srcId="{FAE82A4A-867F-4C7B-97E0-007BF00790AA}" destId="{DBDCC0A3-60C6-47CF-8175-EED98BF5F88B}" srcOrd="7" destOrd="0" presId="urn:microsoft.com/office/officeart/2005/8/layout/vList2#11"/>
    <dgm:cxn modelId="{047337DC-30B3-418C-82CC-30E677DD9DDA}" type="presParOf" srcId="{FAE82A4A-867F-4C7B-97E0-007BF00790AA}" destId="{10471877-BBB0-4EED-AA6F-8241335AF973}" srcOrd="8" destOrd="0" presId="urn:microsoft.com/office/officeart/2005/8/layout/vList2#11"/>
    <dgm:cxn modelId="{A3D801FE-992C-4E49-8F01-23E24684F5DA}" type="presParOf" srcId="{FAE82A4A-867F-4C7B-97E0-007BF00790AA}" destId="{2598F405-82CD-4E03-AF5B-F3F695C23B2E}" srcOrd="9" destOrd="0" presId="urn:microsoft.com/office/officeart/2005/8/layout/vList2#11"/>
    <dgm:cxn modelId="{F6B142F6-5066-4787-9DEE-457FE65DBBE6}" type="presParOf" srcId="{FAE82A4A-867F-4C7B-97E0-007BF00790AA}" destId="{396D8653-BDE5-464E-8076-18DEC2294977}" srcOrd="10" destOrd="0" presId="urn:microsoft.com/office/officeart/2005/8/layout/vList2#11"/>
    <dgm:cxn modelId="{7C206793-4C2C-4815-AC06-6B1736AAB040}" type="presParOf" srcId="{FAE82A4A-867F-4C7B-97E0-007BF00790AA}" destId="{DCBCFD7A-0446-42C5-A031-3482634B629F}" srcOrd="11" destOrd="0" presId="urn:microsoft.com/office/officeart/2005/8/layout/vList2#11"/>
    <dgm:cxn modelId="{96E3AC26-D6E3-4119-A107-9FAEA849FC34}" type="presParOf" srcId="{FAE82A4A-867F-4C7B-97E0-007BF00790AA}" destId="{5D544425-2D4F-4442-AED3-C21E44C04313}" srcOrd="12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8A09B-1B8B-42F2-A63D-6688ECA2B652}">
      <dsp:nvSpPr>
        <dsp:cNvPr id="0" name=""/>
        <dsp:cNvSpPr/>
      </dsp:nvSpPr>
      <dsp:spPr>
        <a:xfrm>
          <a:off x="0" y="0"/>
          <a:ext cx="5616624" cy="5143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◆  </a:t>
          </a:r>
          <a:r>
            <a:rPr lang="zh-CN" altLang="en-US" sz="2000" kern="1200" dirty="0">
              <a:solidFill>
                <a:srgbClr val="FF0000"/>
              </a:solidFill>
              <a:latin typeface="+mj-ea"/>
              <a:ea typeface="+mj-ea"/>
              <a:sym typeface="+mn-ea"/>
            </a:rPr>
            <a:t>数据库简介和</a:t>
          </a:r>
          <a:r>
            <a:rPr lang="en-US" altLang="zh-CN" sz="2000" kern="1200" dirty="0">
              <a:solidFill>
                <a:srgbClr val="FF0000"/>
              </a:solidFill>
              <a:latin typeface="+mj-ea"/>
              <a:ea typeface="+mj-ea"/>
              <a:sym typeface="+mn-ea"/>
            </a:rPr>
            <a:t>MySQL</a:t>
          </a:r>
          <a:r>
            <a:rPr lang="zh-CN" altLang="en-US" sz="2000" kern="1200" dirty="0">
              <a:solidFill>
                <a:srgbClr val="FF0000"/>
              </a:solidFill>
              <a:latin typeface="+mj-ea"/>
              <a:ea typeface="+mj-ea"/>
              <a:sym typeface="+mn-ea"/>
            </a:rPr>
            <a:t>入门</a:t>
          </a:r>
        </a:p>
      </dsp:txBody>
      <dsp:txXfrm>
        <a:off x="25109" y="25109"/>
        <a:ext cx="5566406" cy="464149"/>
      </dsp:txXfrm>
    </dsp:sp>
    <dsp:sp modelId="{1575AA7A-C58B-437D-B981-3D75AFBF0318}">
      <dsp:nvSpPr>
        <dsp:cNvPr id="0" name=""/>
        <dsp:cNvSpPr/>
      </dsp:nvSpPr>
      <dsp:spPr>
        <a:xfrm>
          <a:off x="0" y="521448"/>
          <a:ext cx="5616624" cy="5143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◆  </a:t>
          </a:r>
          <a:r>
            <a:rPr lang="en-US" altLang="zh-CN" sz="2000" kern="1200" dirty="0">
              <a:sym typeface="+mn-ea"/>
            </a:rPr>
            <a:t>Navicat for </a:t>
          </a:r>
          <a:r>
            <a:rPr lang="en-US" altLang="zh-CN" sz="2000" kern="1200" dirty="0">
              <a:latin typeface="+mj-ea"/>
              <a:sym typeface="+mn-ea"/>
            </a:rPr>
            <a:t>MySQL</a:t>
          </a:r>
          <a:r>
            <a:rPr lang="zh-CN" altLang="en-US" sz="2000" kern="1200" dirty="0">
              <a:latin typeface="+mj-ea"/>
              <a:sym typeface="+mn-ea"/>
            </a:rPr>
            <a:t>工具简介</a:t>
          </a:r>
        </a:p>
      </dsp:txBody>
      <dsp:txXfrm>
        <a:off x="25109" y="546557"/>
        <a:ext cx="5566406" cy="464149"/>
      </dsp:txXfrm>
    </dsp:sp>
    <dsp:sp modelId="{28DC96C5-CD2B-417B-9686-E648EAA0A472}">
      <dsp:nvSpPr>
        <dsp:cNvPr id="0" name=""/>
        <dsp:cNvSpPr/>
      </dsp:nvSpPr>
      <dsp:spPr>
        <a:xfrm>
          <a:off x="0" y="1043246"/>
          <a:ext cx="5616624" cy="5143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◆  </a:t>
          </a:r>
          <a:r>
            <a:rPr lang="zh-CN" altLang="en-US" sz="2000" kern="1200" dirty="0">
              <a:latin typeface="+mj-ea"/>
              <a:ea typeface="+mj-ea"/>
              <a:sym typeface="+mn-ea"/>
            </a:rPr>
            <a:t>数据查询语言</a:t>
          </a:r>
          <a:r>
            <a:rPr lang="en-US" altLang="zh-CN" sz="2000" kern="1200" dirty="0">
              <a:latin typeface="+mj-ea"/>
              <a:ea typeface="+mj-ea"/>
              <a:sym typeface="+mn-ea"/>
            </a:rPr>
            <a:t>DDL,DML,DCL</a:t>
          </a:r>
        </a:p>
      </dsp:txBody>
      <dsp:txXfrm>
        <a:off x="25109" y="1068355"/>
        <a:ext cx="5566406" cy="464149"/>
      </dsp:txXfrm>
    </dsp:sp>
    <dsp:sp modelId="{F83D2861-46DC-407C-B33B-66AF3D90BBC9}">
      <dsp:nvSpPr>
        <dsp:cNvPr id="0" name=""/>
        <dsp:cNvSpPr/>
      </dsp:nvSpPr>
      <dsp:spPr>
        <a:xfrm>
          <a:off x="0" y="1561534"/>
          <a:ext cx="5616624" cy="5143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◆  </a:t>
          </a:r>
          <a:r>
            <a:rPr lang="zh-CN" altLang="en-US" sz="2000" kern="1200" dirty="0">
              <a:latin typeface="+mj-ea"/>
              <a:ea typeface="+mj-ea"/>
              <a:sym typeface="+mn-ea"/>
            </a:rPr>
            <a:t>数据定义语言</a:t>
          </a:r>
          <a:r>
            <a:rPr lang="en-US" altLang="zh-CN" sz="2000" kern="1200" dirty="0">
              <a:latin typeface="+mj-ea"/>
              <a:ea typeface="+mj-ea"/>
              <a:sym typeface="+mn-ea"/>
            </a:rPr>
            <a:t>DQL</a:t>
          </a:r>
        </a:p>
      </dsp:txBody>
      <dsp:txXfrm>
        <a:off x="25109" y="1586643"/>
        <a:ext cx="5566406" cy="464149"/>
      </dsp:txXfrm>
    </dsp:sp>
    <dsp:sp modelId="{10471877-BBB0-4EED-AA6F-8241335AF973}">
      <dsp:nvSpPr>
        <dsp:cNvPr id="0" name=""/>
        <dsp:cNvSpPr/>
      </dsp:nvSpPr>
      <dsp:spPr>
        <a:xfrm>
          <a:off x="0" y="2087194"/>
          <a:ext cx="5616624" cy="5143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◆  </a:t>
          </a:r>
          <a:r>
            <a:rPr lang="zh-CN" altLang="en-US" sz="2000" kern="1200" dirty="0">
              <a:latin typeface="+mj-ea"/>
              <a:sym typeface="+mn-ea"/>
            </a:rPr>
            <a:t>完整性约束</a:t>
          </a:r>
        </a:p>
      </dsp:txBody>
      <dsp:txXfrm>
        <a:off x="25109" y="2112303"/>
        <a:ext cx="5566406" cy="464149"/>
      </dsp:txXfrm>
    </dsp:sp>
    <dsp:sp modelId="{396D8653-BDE5-464E-8076-18DEC2294977}">
      <dsp:nvSpPr>
        <dsp:cNvPr id="0" name=""/>
        <dsp:cNvSpPr/>
      </dsp:nvSpPr>
      <dsp:spPr>
        <a:xfrm>
          <a:off x="0" y="2592090"/>
          <a:ext cx="5616624" cy="5143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◆  </a:t>
          </a:r>
          <a:r>
            <a:rPr sz="2000" kern="1200" dirty="0">
              <a:latin typeface="+mj-ea"/>
              <a:ea typeface="+mj-ea"/>
              <a:sym typeface="+mn-ea"/>
            </a:rPr>
            <a:t>编码，导入导出</a:t>
          </a:r>
        </a:p>
      </dsp:txBody>
      <dsp:txXfrm>
        <a:off x="25109" y="2617199"/>
        <a:ext cx="5566406" cy="464149"/>
      </dsp:txXfrm>
    </dsp:sp>
    <dsp:sp modelId="{5D544425-2D4F-4442-AED3-C21E44C04313}">
      <dsp:nvSpPr>
        <dsp:cNvPr id="0" name=""/>
        <dsp:cNvSpPr/>
      </dsp:nvSpPr>
      <dsp:spPr>
        <a:xfrm>
          <a:off x="0" y="3090684"/>
          <a:ext cx="5616624" cy="5143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◆  </a:t>
          </a:r>
          <a:r>
            <a:rPr lang="zh-CN" altLang="en-US" sz="2000" kern="1200" dirty="0">
              <a:latin typeface="+mj-ea"/>
              <a:ea typeface="+mj-ea"/>
              <a:sym typeface="+mn-ea"/>
            </a:rPr>
            <a:t>存储过程、视图、索引</a:t>
          </a:r>
        </a:p>
      </dsp:txBody>
      <dsp:txXfrm>
        <a:off x="25109" y="3115793"/>
        <a:ext cx="5566406" cy="464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3910" y="6356350"/>
            <a:ext cx="2743200" cy="365125"/>
          </a:xfrm>
        </p:spPr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Word_97_-_2003___1.doc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521532" y="2166002"/>
            <a:ext cx="11044777" cy="857399"/>
          </a:xfrm>
        </p:spPr>
        <p:txBody>
          <a:bodyPr>
            <a:normAutofit/>
          </a:bodyPr>
          <a:lstStyle/>
          <a:p>
            <a:r>
              <a:rPr lang="en-US" altLang="zh-CN" sz="4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4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</a:t>
            </a:r>
            <a:endParaRPr lang="zh-CN" altLang="en-US" sz="4800" b="1" dirty="0">
              <a:ln w="18415" cmpd="sng">
                <a:noFill/>
                <a:prstDash val="solid"/>
              </a:ln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内容占位符 3"/>
          <p:cNvSpPr>
            <a:spLocks noGrp="1"/>
          </p:cNvSpPr>
          <p:nvPr>
            <p:ph idx="4294967295"/>
          </p:nvPr>
        </p:nvSpPr>
        <p:spPr>
          <a:xfrm>
            <a:off x="1981200" y="704850"/>
            <a:ext cx="8229600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1.</a:t>
            </a:r>
            <a:r>
              <a:rPr lang="zh-CN" altLang="en-US" sz="2400" smtClean="0">
                <a:solidFill>
                  <a:srgbClr val="00B050"/>
                </a:solidFill>
              </a:rPr>
              <a:t>它使用的核心线程是完全多线程</a:t>
            </a:r>
            <a:r>
              <a:rPr lang="en-US" altLang="zh-CN" sz="2400" smtClean="0">
                <a:solidFill>
                  <a:srgbClr val="00B050"/>
                </a:solidFill>
              </a:rPr>
              <a:t>,</a:t>
            </a:r>
            <a:r>
              <a:rPr lang="zh-CN" altLang="en-US" sz="2400" smtClean="0">
                <a:solidFill>
                  <a:srgbClr val="00B050"/>
                </a:solidFill>
              </a:rPr>
              <a:t>支持多处理器。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2.</a:t>
            </a:r>
            <a:r>
              <a:rPr lang="zh-CN" altLang="en-US" sz="2400" smtClean="0">
                <a:solidFill>
                  <a:srgbClr val="00B050"/>
                </a:solidFill>
              </a:rPr>
              <a:t>有多种列类型：</a:t>
            </a:r>
            <a:r>
              <a:rPr lang="en-US" altLang="zh-CN" sz="2400" smtClean="0">
                <a:solidFill>
                  <a:srgbClr val="00B050"/>
                </a:solidFill>
              </a:rPr>
              <a:t>1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2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3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4</a:t>
            </a:r>
            <a:r>
              <a:rPr lang="zh-CN" altLang="en-US" sz="2400" smtClean="0">
                <a:solidFill>
                  <a:srgbClr val="00B050"/>
                </a:solidFill>
              </a:rPr>
              <a:t>、和</a:t>
            </a:r>
            <a:r>
              <a:rPr lang="en-US" altLang="zh-CN" sz="2400" smtClean="0">
                <a:solidFill>
                  <a:srgbClr val="00B050"/>
                </a:solidFill>
              </a:rPr>
              <a:t>8</a:t>
            </a:r>
            <a:r>
              <a:rPr lang="zh-CN" altLang="en-US" sz="2400" smtClean="0">
                <a:solidFill>
                  <a:srgbClr val="00B050"/>
                </a:solidFill>
              </a:rPr>
              <a:t>字节长度自有符号／无符号整数、</a:t>
            </a:r>
            <a:r>
              <a:rPr lang="en-US" altLang="zh-CN" sz="2400" smtClean="0">
                <a:solidFill>
                  <a:srgbClr val="00B050"/>
                </a:solidFill>
              </a:rPr>
              <a:t>FLOAT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DOUBLE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CHAR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VARCHAR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TEXT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BLOB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DATE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TIME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DATETIME</a:t>
            </a:r>
            <a:r>
              <a:rPr lang="zh-CN" altLang="en-US" sz="2400" smtClean="0">
                <a:solidFill>
                  <a:srgbClr val="00B050"/>
                </a:solidFill>
              </a:rPr>
              <a:t>、 </a:t>
            </a:r>
            <a:r>
              <a:rPr lang="en-US" altLang="zh-CN" sz="2400" smtClean="0">
                <a:solidFill>
                  <a:srgbClr val="00B050"/>
                </a:solidFill>
              </a:rPr>
              <a:t>TIMESTAMP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YEAR</a:t>
            </a:r>
            <a:r>
              <a:rPr lang="zh-CN" altLang="en-US" sz="2400" smtClean="0">
                <a:solidFill>
                  <a:srgbClr val="00B050"/>
                </a:solidFill>
              </a:rPr>
              <a:t>、和</a:t>
            </a:r>
            <a:r>
              <a:rPr lang="en-US" altLang="zh-CN" sz="2400" smtClean="0">
                <a:solidFill>
                  <a:srgbClr val="00B050"/>
                </a:solidFill>
              </a:rPr>
              <a:t>ENUM</a:t>
            </a:r>
            <a:r>
              <a:rPr lang="zh-CN" altLang="en-US" sz="2400" smtClean="0">
                <a:solidFill>
                  <a:srgbClr val="00B050"/>
                </a:solidFill>
              </a:rPr>
              <a:t>类型。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3</a:t>
            </a:r>
            <a:r>
              <a:rPr lang="zh-CN" altLang="en-US" sz="2400" smtClean="0">
                <a:solidFill>
                  <a:srgbClr val="00B050"/>
                </a:solidFill>
              </a:rPr>
              <a:t>． 它通过一个高度优化的类库实现</a:t>
            </a:r>
            <a:r>
              <a:rPr lang="en-US" altLang="zh-CN" sz="2400" smtClean="0">
                <a:solidFill>
                  <a:srgbClr val="00B050"/>
                </a:solidFill>
              </a:rPr>
              <a:t>SQL</a:t>
            </a:r>
            <a:r>
              <a:rPr lang="zh-CN" altLang="en-US" sz="2400" smtClean="0">
                <a:solidFill>
                  <a:srgbClr val="00B050"/>
                </a:solidFill>
              </a:rPr>
              <a:t>函数库并像他们能达到的一样快速，通常在查询初始化后不该有任何内存分配。没有内存漏洞。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4</a:t>
            </a:r>
            <a:r>
              <a:rPr lang="zh-CN" altLang="en-US" sz="2400" smtClean="0">
                <a:solidFill>
                  <a:srgbClr val="00B050"/>
                </a:solidFill>
              </a:rPr>
              <a:t>． 全面支持</a:t>
            </a:r>
            <a:r>
              <a:rPr lang="en-US" altLang="zh-CN" sz="2400" smtClean="0">
                <a:solidFill>
                  <a:srgbClr val="00B050"/>
                </a:solidFill>
              </a:rPr>
              <a:t>SQL</a:t>
            </a:r>
            <a:r>
              <a:rPr lang="zh-CN" altLang="en-US" sz="2400" smtClean="0">
                <a:solidFill>
                  <a:srgbClr val="00B050"/>
                </a:solidFill>
              </a:rPr>
              <a:t>的</a:t>
            </a:r>
            <a:r>
              <a:rPr lang="en-US" altLang="zh-CN" sz="2400" smtClean="0">
                <a:solidFill>
                  <a:srgbClr val="00B050"/>
                </a:solidFill>
              </a:rPr>
              <a:t>GROUP BY</a:t>
            </a:r>
            <a:r>
              <a:rPr lang="zh-CN" altLang="en-US" sz="2400" smtClean="0">
                <a:solidFill>
                  <a:srgbClr val="00B050"/>
                </a:solidFill>
              </a:rPr>
              <a:t>和</a:t>
            </a:r>
            <a:r>
              <a:rPr lang="en-US" altLang="zh-CN" sz="2400" smtClean="0">
                <a:solidFill>
                  <a:srgbClr val="00B050"/>
                </a:solidFill>
              </a:rPr>
              <a:t>ORDER BY</a:t>
            </a:r>
            <a:r>
              <a:rPr lang="zh-CN" altLang="en-US" sz="2400" smtClean="0">
                <a:solidFill>
                  <a:srgbClr val="00B050"/>
                </a:solidFill>
              </a:rPr>
              <a:t>子句，支持聚合函数</a:t>
            </a:r>
            <a:r>
              <a:rPr lang="en-US" altLang="zh-CN" sz="2400" smtClean="0">
                <a:solidFill>
                  <a:srgbClr val="00B050"/>
                </a:solidFill>
              </a:rPr>
              <a:t>(COUNT()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COUNT(DISTINCT)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AVG()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STD()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SUM()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MAX()</a:t>
            </a:r>
            <a:r>
              <a:rPr lang="zh-CN" altLang="en-US" sz="2400" smtClean="0">
                <a:solidFill>
                  <a:srgbClr val="00B050"/>
                </a:solidFill>
              </a:rPr>
              <a:t>和</a:t>
            </a:r>
            <a:r>
              <a:rPr lang="en-US" altLang="zh-CN" sz="2400" smtClean="0">
                <a:solidFill>
                  <a:srgbClr val="00B050"/>
                </a:solidFill>
              </a:rPr>
              <a:t>MIN())</a:t>
            </a:r>
            <a:r>
              <a:rPr lang="zh-CN" altLang="en-US" sz="2400" smtClean="0">
                <a:solidFill>
                  <a:srgbClr val="00B050"/>
                </a:solidFill>
              </a:rPr>
              <a:t>。你可以在同一查询中混来自不同数据库的表。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5</a:t>
            </a:r>
            <a:r>
              <a:rPr lang="zh-CN" altLang="en-US" sz="2400" smtClean="0">
                <a:solidFill>
                  <a:srgbClr val="00B050"/>
                </a:solidFill>
              </a:rPr>
              <a:t>． 支持</a:t>
            </a:r>
            <a:r>
              <a:rPr lang="en-US" altLang="zh-CN" sz="2400" smtClean="0">
                <a:solidFill>
                  <a:srgbClr val="00B050"/>
                </a:solidFill>
              </a:rPr>
              <a:t>ANSI SQL</a:t>
            </a:r>
            <a:r>
              <a:rPr lang="zh-CN" altLang="en-US" sz="2400" smtClean="0">
                <a:solidFill>
                  <a:srgbClr val="00B050"/>
                </a:solidFill>
              </a:rPr>
              <a:t>的</a:t>
            </a:r>
            <a:r>
              <a:rPr lang="en-US" altLang="zh-CN" sz="2400" smtClean="0">
                <a:solidFill>
                  <a:srgbClr val="00B050"/>
                </a:solidFill>
              </a:rPr>
              <a:t>LEFT 0UTER JOIN</a:t>
            </a:r>
            <a:r>
              <a:rPr lang="zh-CN" altLang="en-US" sz="2400" smtClean="0">
                <a:solidFill>
                  <a:srgbClr val="00B050"/>
                </a:solidFill>
              </a:rPr>
              <a:t>和</a:t>
            </a:r>
            <a:r>
              <a:rPr lang="en-US" altLang="zh-CN" sz="2400" smtClean="0">
                <a:solidFill>
                  <a:srgbClr val="00B050"/>
                </a:solidFill>
              </a:rPr>
              <a:t>ODBC</a:t>
            </a:r>
            <a:r>
              <a:rPr lang="zh-CN" altLang="en-US" sz="2400" smtClean="0">
                <a:solidFill>
                  <a:srgbClr val="00B050"/>
                </a:solidFill>
              </a:rPr>
              <a:t>。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6</a:t>
            </a:r>
            <a:r>
              <a:rPr lang="zh-CN" altLang="en-US" sz="2400" smtClean="0">
                <a:solidFill>
                  <a:srgbClr val="00B050"/>
                </a:solidFill>
              </a:rPr>
              <a:t>． 所有列都有缺省值。你可以用</a:t>
            </a:r>
            <a:r>
              <a:rPr lang="en-US" altLang="zh-CN" sz="2400" smtClean="0">
                <a:solidFill>
                  <a:srgbClr val="00B050"/>
                </a:solidFill>
              </a:rPr>
              <a:t>INSERT</a:t>
            </a:r>
            <a:r>
              <a:rPr lang="zh-CN" altLang="en-US" sz="2400" smtClean="0">
                <a:solidFill>
                  <a:srgbClr val="00B050"/>
                </a:solidFill>
              </a:rPr>
              <a:t>插入一个表列的子集，那些没用明确给定值的列设置为他们的决省值。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7</a:t>
            </a:r>
            <a:r>
              <a:rPr lang="zh-CN" altLang="en-US" sz="2400" smtClean="0">
                <a:solidFill>
                  <a:srgbClr val="00B050"/>
                </a:solidFill>
              </a:rPr>
              <a:t>． </a:t>
            </a:r>
            <a:r>
              <a:rPr lang="en-US" altLang="zh-CN" sz="2400" smtClean="0">
                <a:solidFill>
                  <a:srgbClr val="00B050"/>
                </a:solidFill>
              </a:rPr>
              <a:t>MySQL</a:t>
            </a:r>
            <a:r>
              <a:rPr lang="zh-CN" altLang="en-US" sz="2400" smtClean="0">
                <a:solidFill>
                  <a:srgbClr val="00B050"/>
                </a:solidFill>
              </a:rPr>
              <a:t>可以工作在不同的平台上。支持</a:t>
            </a:r>
            <a:r>
              <a:rPr lang="en-US" altLang="zh-CN" sz="2400" smtClean="0">
                <a:solidFill>
                  <a:srgbClr val="00B050"/>
                </a:solidFill>
              </a:rPr>
              <a:t>C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C</a:t>
            </a:r>
            <a:r>
              <a:rPr lang="zh-CN" altLang="en-US" sz="2400" smtClean="0">
                <a:solidFill>
                  <a:srgbClr val="00B050"/>
                </a:solidFill>
              </a:rPr>
              <a:t>＋＋、</a:t>
            </a:r>
            <a:r>
              <a:rPr lang="en-US" altLang="zh-CN" sz="2400" smtClean="0">
                <a:solidFill>
                  <a:srgbClr val="00B050"/>
                </a:solidFill>
              </a:rPr>
              <a:t>Java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Perl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PHP</a:t>
            </a:r>
            <a:r>
              <a:rPr lang="zh-CN" altLang="en-US" sz="2400" smtClean="0">
                <a:solidFill>
                  <a:srgbClr val="00B050"/>
                </a:solidFill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</a:rPr>
              <a:t>Python</a:t>
            </a:r>
            <a:r>
              <a:rPr lang="zh-CN" altLang="en-US" sz="2400" smtClean="0">
                <a:solidFill>
                  <a:srgbClr val="00B050"/>
                </a:solidFill>
              </a:rPr>
              <a:t>和</a:t>
            </a:r>
            <a:r>
              <a:rPr lang="en-US" altLang="zh-CN" sz="2400" smtClean="0">
                <a:solidFill>
                  <a:srgbClr val="00B050"/>
                </a:solidFill>
              </a:rPr>
              <a:t>TCL API</a:t>
            </a:r>
            <a:r>
              <a:rPr lang="zh-CN" altLang="en-US" sz="2400" smtClean="0">
                <a:solidFill>
                  <a:srgbClr val="00B050"/>
                </a:solidFill>
              </a:rPr>
              <a:t>。 </a:t>
            </a:r>
          </a:p>
        </p:txBody>
      </p:sp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1007745" y="277178"/>
            <a:ext cx="6858000" cy="642937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MySQL的优点</a:t>
            </a:r>
            <a:r>
              <a:rPr lang="zh-CN" altLang="en-US" sz="3200" smtClean="0">
                <a:solidFill>
                  <a:srgbClr val="00B050"/>
                </a:solidFill>
                <a:latin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内容占位符 3"/>
          <p:cNvSpPr>
            <a:spLocks noGrp="1"/>
          </p:cNvSpPr>
          <p:nvPr>
            <p:ph idx="4294967295"/>
          </p:nvPr>
        </p:nvSpPr>
        <p:spPr>
          <a:xfrm>
            <a:off x="1847850" y="1196975"/>
            <a:ext cx="8229600" cy="5327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1.</a:t>
            </a:r>
            <a:r>
              <a:rPr lang="zh-CN" altLang="en-US" sz="2400" smtClean="0">
                <a:solidFill>
                  <a:srgbClr val="00B050"/>
                </a:solidFill>
              </a:rPr>
              <a:t>下载相应的版本</a:t>
            </a:r>
            <a:r>
              <a:rPr lang="en-US" altLang="zh-CN" sz="2400" smtClean="0">
                <a:solidFill>
                  <a:srgbClr val="00B050"/>
                </a:solidFill>
              </a:rPr>
              <a:t>:mysql-5.5.28-winx64.msi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2.</a:t>
            </a:r>
            <a:r>
              <a:rPr lang="zh-CN" altLang="zh-CN" sz="2400" smtClean="0">
                <a:solidFill>
                  <a:srgbClr val="00B050"/>
                </a:solidFill>
              </a:rPr>
              <a:t>选择安装类型， “</a:t>
            </a:r>
            <a:r>
              <a:rPr lang="en-US" altLang="zh-CN" sz="2400" smtClean="0">
                <a:solidFill>
                  <a:srgbClr val="00B050"/>
                </a:solidFill>
              </a:rPr>
              <a:t>Typical</a:t>
            </a:r>
            <a:r>
              <a:rPr lang="zh-CN" altLang="zh-CN" sz="2400" smtClean="0">
                <a:solidFill>
                  <a:srgbClr val="00B050"/>
                </a:solidFill>
              </a:rPr>
              <a:t>（默认）”、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3.</a:t>
            </a:r>
            <a:r>
              <a:rPr lang="zh-CN" altLang="zh-CN" sz="2400" smtClean="0">
                <a:solidFill>
                  <a:srgbClr val="00B050"/>
                </a:solidFill>
              </a:rPr>
              <a:t>选择配置方式，</a:t>
            </a:r>
            <a:r>
              <a:rPr lang="en-US" altLang="zh-CN" sz="2400" smtClean="0">
                <a:solidFill>
                  <a:srgbClr val="00B050"/>
                </a:solidFill>
              </a:rPr>
              <a:t> Configuration</a:t>
            </a:r>
            <a:r>
              <a:rPr lang="zh-CN" altLang="zh-CN" sz="2400" smtClean="0">
                <a:solidFill>
                  <a:srgbClr val="00B050"/>
                </a:solidFill>
              </a:rPr>
              <a:t>（标准配置）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4.</a:t>
            </a:r>
            <a:r>
              <a:rPr lang="zh-CN" altLang="zh-CN" sz="2400" smtClean="0">
                <a:solidFill>
                  <a:srgbClr val="00B050"/>
                </a:solidFill>
              </a:rPr>
              <a:t>选择服务器类型，“</a:t>
            </a:r>
            <a:r>
              <a:rPr lang="en-US" altLang="zh-CN" sz="2400" smtClean="0">
                <a:solidFill>
                  <a:srgbClr val="00B050"/>
                </a:solidFill>
              </a:rPr>
              <a:t>Developer Machine</a:t>
            </a:r>
            <a:r>
              <a:rPr lang="zh-CN" altLang="zh-CN" sz="2400" smtClean="0">
                <a:solidFill>
                  <a:srgbClr val="00B050"/>
                </a:solidFill>
              </a:rPr>
              <a:t>（开发测试类，</a:t>
            </a:r>
            <a:r>
              <a:rPr lang="en-US" altLang="zh-CN" sz="2400" smtClean="0">
                <a:solidFill>
                  <a:srgbClr val="00B050"/>
                </a:solidFill>
              </a:rPr>
              <a:t>MySQL </a:t>
            </a:r>
            <a:r>
              <a:rPr lang="zh-CN" altLang="zh-CN" sz="2400" smtClean="0">
                <a:solidFill>
                  <a:srgbClr val="00B050"/>
                </a:solidFill>
              </a:rPr>
              <a:t>占用很少资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5.</a:t>
            </a:r>
            <a:r>
              <a:rPr lang="zh-CN" altLang="en-US" sz="2400" smtClean="0">
                <a:solidFill>
                  <a:srgbClr val="00B050"/>
                </a:solidFill>
              </a:rPr>
              <a:t>一直下一步到编码格式选择</a:t>
            </a:r>
            <a:r>
              <a:rPr lang="en-US" altLang="zh-CN" sz="2400" smtClean="0">
                <a:solidFill>
                  <a:srgbClr val="00B050"/>
                </a:solidFill>
              </a:rPr>
              <a:t>utf-8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6.</a:t>
            </a:r>
            <a:r>
              <a:rPr lang="zh-CN" altLang="en-US" sz="2400" smtClean="0">
                <a:solidFill>
                  <a:srgbClr val="00B050"/>
                </a:solidFill>
              </a:rPr>
              <a:t>下一步到输入密码以及确认密码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7.</a:t>
            </a:r>
            <a:r>
              <a:rPr lang="zh-CN" altLang="en-US" sz="2400" smtClean="0">
                <a:solidFill>
                  <a:srgbClr val="00B050"/>
                </a:solidFill>
              </a:rPr>
              <a:t>完成</a:t>
            </a:r>
          </a:p>
        </p:txBody>
      </p:sp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1002030" y="303848"/>
            <a:ext cx="6858000" cy="642937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MySQL安装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28825" y="535813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showAsIcon="1" r:id="rId4" imgW="971550" imgH="666750" progId="Word.Document.8">
                  <p:embed/>
                </p:oleObj>
              </mc:Choice>
              <mc:Fallback>
                <p:oleObj showAsIcon="1" r:id="rId4" imgW="971550" imgH="666750" progId="Word.Document.8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825" y="535813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内容占位符 4"/>
          <p:cNvSpPr>
            <a:spLocks noGrp="1"/>
          </p:cNvSpPr>
          <p:nvPr>
            <p:ph idx="4294967295"/>
          </p:nvPr>
        </p:nvSpPr>
        <p:spPr>
          <a:xfrm>
            <a:off x="1981200" y="1033463"/>
            <a:ext cx="8229600" cy="530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1.</a:t>
            </a:r>
            <a:r>
              <a:rPr lang="zh-CN" altLang="en-US" sz="2400" smtClean="0">
                <a:solidFill>
                  <a:srgbClr val="00B050"/>
                </a:solidFill>
              </a:rPr>
              <a:t>配置环境变量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smtClean="0">
                <a:solidFill>
                  <a:srgbClr val="00B050"/>
                </a:solidFill>
              </a:rPr>
              <a:t>例如</a:t>
            </a:r>
            <a:r>
              <a:rPr lang="en-US" altLang="zh-CN" sz="2400" smtClean="0">
                <a:solidFill>
                  <a:srgbClr val="00B050"/>
                </a:solidFill>
              </a:rPr>
              <a:t>: </a:t>
            </a:r>
            <a:r>
              <a:rPr lang="zh-CN" altLang="zh-CN" sz="2400" smtClean="0">
                <a:solidFill>
                  <a:srgbClr val="00B050"/>
                </a:solidFill>
              </a:rPr>
              <a:t>安装</a:t>
            </a:r>
            <a:r>
              <a:rPr lang="en-US" altLang="zh-CN" sz="2400" smtClean="0">
                <a:solidFill>
                  <a:srgbClr val="00B050"/>
                </a:solidFill>
              </a:rPr>
              <a:t>mysql</a:t>
            </a:r>
            <a:r>
              <a:rPr lang="zh-CN" altLang="zh-CN" sz="2400" smtClean="0">
                <a:solidFill>
                  <a:srgbClr val="00B050"/>
                </a:solidFill>
              </a:rPr>
              <a:t>到</a:t>
            </a:r>
            <a:r>
              <a:rPr lang="en-US" altLang="zh-CN" sz="2400" smtClean="0">
                <a:solidFill>
                  <a:srgbClr val="00B050"/>
                </a:solidFill>
              </a:rPr>
              <a:t>C:/program files/mysql</a:t>
            </a:r>
            <a:r>
              <a:rPr lang="zh-CN" altLang="zh-CN" sz="2400" smtClean="0">
                <a:solidFill>
                  <a:srgbClr val="00B050"/>
                </a:solidFill>
              </a:rPr>
              <a:t>目录下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40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1)</a:t>
            </a:r>
            <a:r>
              <a:rPr lang="zh-CN" altLang="zh-CN" sz="2400" smtClean="0">
                <a:solidFill>
                  <a:srgbClr val="00B050"/>
                </a:solidFill>
              </a:rPr>
              <a:t>打开</a:t>
            </a:r>
            <a:r>
              <a:rPr lang="en-US" altLang="zh-CN" sz="2400" smtClean="0">
                <a:solidFill>
                  <a:srgbClr val="00B050"/>
                </a:solidFill>
              </a:rPr>
              <a:t>win7</a:t>
            </a:r>
            <a:r>
              <a:rPr lang="zh-CN" altLang="zh-CN" sz="2400" smtClean="0">
                <a:solidFill>
                  <a:srgbClr val="00B050"/>
                </a:solidFill>
              </a:rPr>
              <a:t>系统——计算机——系统属性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2)</a:t>
            </a:r>
            <a:r>
              <a:rPr lang="zh-CN" altLang="zh-CN" sz="2400" smtClean="0">
                <a:solidFill>
                  <a:srgbClr val="00B050"/>
                </a:solidFill>
              </a:rPr>
              <a:t>点击环境变量，进入环境变量设置菜单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3)</a:t>
            </a:r>
            <a:r>
              <a:rPr lang="zh-CN" altLang="zh-CN" sz="2400" smtClean="0">
                <a:solidFill>
                  <a:srgbClr val="00B050"/>
                </a:solidFill>
              </a:rPr>
              <a:t>选中系统变量中的“</a:t>
            </a:r>
            <a:r>
              <a:rPr lang="en-US" altLang="zh-CN" sz="2400" smtClean="0">
                <a:solidFill>
                  <a:srgbClr val="00B050"/>
                </a:solidFill>
              </a:rPr>
              <a:t>path</a:t>
            </a:r>
            <a:r>
              <a:rPr lang="zh-CN" altLang="zh-CN" sz="2400" smtClean="0">
                <a:solidFill>
                  <a:srgbClr val="00B050"/>
                </a:solidFill>
              </a:rPr>
              <a:t>”，在</a:t>
            </a:r>
            <a:r>
              <a:rPr lang="en-US" altLang="zh-CN" sz="2400" smtClean="0">
                <a:solidFill>
                  <a:srgbClr val="00B050"/>
                </a:solidFill>
              </a:rPr>
              <a:t>path</a:t>
            </a:r>
            <a:r>
              <a:rPr lang="zh-CN" altLang="zh-CN" sz="2400" smtClean="0">
                <a:solidFill>
                  <a:srgbClr val="00B050"/>
                </a:solidFill>
              </a:rPr>
              <a:t>值开头处输入：</a:t>
            </a:r>
            <a:r>
              <a:rPr lang="en-US" altLang="zh-CN" sz="2400" smtClean="0">
                <a:solidFill>
                  <a:srgbClr val="00B050"/>
                </a:solidFill>
              </a:rPr>
              <a:t>C:\program files\mysql\bin;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4)</a:t>
            </a:r>
            <a:r>
              <a:rPr lang="zh-CN" altLang="zh-CN" sz="2400" smtClean="0">
                <a:solidFill>
                  <a:srgbClr val="00B050"/>
                </a:solidFill>
              </a:rPr>
              <a:t>开始——搜索——</a:t>
            </a:r>
            <a:r>
              <a:rPr lang="en-US" altLang="zh-CN" sz="2400" smtClean="0">
                <a:solidFill>
                  <a:srgbClr val="00B050"/>
                </a:solidFill>
              </a:rPr>
              <a:t>CMD</a:t>
            </a:r>
            <a:r>
              <a:rPr lang="zh-CN" altLang="zh-CN" sz="2400" smtClean="0">
                <a:solidFill>
                  <a:srgbClr val="00B050"/>
                </a:solidFill>
              </a:rPr>
              <a:t>，打开</a:t>
            </a:r>
            <a:r>
              <a:rPr lang="en-US" altLang="zh-CN" sz="2400" smtClean="0">
                <a:solidFill>
                  <a:srgbClr val="00B050"/>
                </a:solidFill>
              </a:rPr>
              <a:t>CMD</a:t>
            </a:r>
            <a:r>
              <a:rPr lang="zh-CN" altLang="zh-CN" sz="2400" smtClean="0">
                <a:solidFill>
                  <a:srgbClr val="00B050"/>
                </a:solidFill>
              </a:rPr>
              <a:t>命令行，输入</a:t>
            </a:r>
            <a:r>
              <a:rPr lang="zh-CN" altLang="en-US" sz="2400" smtClean="0">
                <a:solidFill>
                  <a:srgbClr val="00B050"/>
                </a:solidFill>
              </a:rPr>
              <a:t>“</a:t>
            </a:r>
            <a:r>
              <a:rPr lang="en-US" altLang="zh-CN" sz="2400" smtClean="0">
                <a:solidFill>
                  <a:srgbClr val="00B050"/>
                </a:solidFill>
              </a:rPr>
              <a:t>mysql -u </a:t>
            </a:r>
            <a:r>
              <a:rPr lang="zh-CN" altLang="zh-CN" sz="2400" smtClean="0">
                <a:solidFill>
                  <a:srgbClr val="00B050"/>
                </a:solidFill>
              </a:rPr>
              <a:t>用户名</a:t>
            </a:r>
            <a:r>
              <a:rPr lang="en-US" altLang="zh-CN" sz="2400" smtClean="0">
                <a:solidFill>
                  <a:srgbClr val="00B050"/>
                </a:solidFill>
              </a:rPr>
              <a:t> -p </a:t>
            </a:r>
            <a:r>
              <a:rPr lang="zh-CN" altLang="en-US" sz="2400" smtClean="0">
                <a:solidFill>
                  <a:srgbClr val="00B050"/>
                </a:solidFill>
              </a:rPr>
              <a:t>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smtClean="0">
                <a:solidFill>
                  <a:srgbClr val="00B050"/>
                </a:solidFill>
              </a:rPr>
              <a:t>登陆</a:t>
            </a:r>
            <a:r>
              <a:rPr lang="en-US" altLang="zh-CN" sz="2400" smtClean="0">
                <a:solidFill>
                  <a:srgbClr val="00B050"/>
                </a:solidFill>
              </a:rPr>
              <a:t>mysql:mysql -u </a:t>
            </a:r>
            <a:r>
              <a:rPr lang="zh-CN" altLang="zh-CN" sz="2400" smtClean="0">
                <a:solidFill>
                  <a:srgbClr val="00B050"/>
                </a:solidFill>
              </a:rPr>
              <a:t>用户名：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smtClean="0">
                <a:solidFill>
                  <a:srgbClr val="00B050"/>
                </a:solidFill>
              </a:rPr>
              <a:t>用户名处输入</a:t>
            </a:r>
            <a:r>
              <a:rPr lang="en-US" altLang="zh-CN" sz="2400" smtClean="0">
                <a:solidFill>
                  <a:srgbClr val="00B050"/>
                </a:solidFill>
              </a:rPr>
              <a:t>mysql</a:t>
            </a:r>
            <a:r>
              <a:rPr lang="zh-CN" altLang="zh-CN" sz="2400" smtClean="0">
                <a:solidFill>
                  <a:srgbClr val="00B050"/>
                </a:solidFill>
              </a:rPr>
              <a:t>的用户名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-p</a:t>
            </a:r>
            <a:r>
              <a:rPr lang="zh-CN" altLang="zh-CN" sz="2400" smtClean="0">
                <a:solidFill>
                  <a:srgbClr val="00B050"/>
                </a:solidFill>
              </a:rPr>
              <a:t>： 表示要输入密码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3000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3000" smtClean="0"/>
          </a:p>
        </p:txBody>
      </p:sp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>
          <a:xfrm>
            <a:off x="990600" y="300038"/>
            <a:ext cx="6858000" cy="642937"/>
          </a:xfrm>
        </p:spPr>
        <p:txBody>
          <a:bodyPr/>
          <a:lstStyle/>
          <a:p>
            <a:pPr algn="l" fontAlgn="auto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配置环境变量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4"/>
          <p:cNvSpPr>
            <a:spLocks noGrp="1"/>
          </p:cNvSpPr>
          <p:nvPr>
            <p:ph idx="4294967295"/>
          </p:nvPr>
        </p:nvSpPr>
        <p:spPr>
          <a:xfrm>
            <a:off x="1981200" y="884873"/>
            <a:ext cx="8229600" cy="530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00B050"/>
                </a:solidFill>
              </a:rPr>
              <a:t>登陆到</a:t>
            </a:r>
            <a:r>
              <a:rPr lang="en-US" altLang="zh-CN" sz="2000" dirty="0" smtClean="0">
                <a:solidFill>
                  <a:srgbClr val="00B050"/>
                </a:solidFill>
              </a:rPr>
              <a:t>MySQL</a:t>
            </a:r>
            <a:r>
              <a:rPr lang="zh-CN" altLang="en-US" sz="2000" dirty="0" smtClean="0">
                <a:solidFill>
                  <a:srgbClr val="00B050"/>
                </a:solidFill>
              </a:rPr>
              <a:t>后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B050"/>
                </a:solidFill>
              </a:rPr>
              <a:t>mysql</a:t>
            </a:r>
            <a:r>
              <a:rPr lang="en-US" altLang="zh-CN" sz="2000" dirty="0" smtClean="0">
                <a:solidFill>
                  <a:srgbClr val="00B050"/>
                </a:solidFill>
              </a:rPr>
              <a:t>&gt;show databases;       </a:t>
            </a:r>
            <a:r>
              <a:rPr lang="zh-CN" altLang="zh-CN" sz="2000" dirty="0" smtClean="0">
                <a:solidFill>
                  <a:srgbClr val="00B050"/>
                </a:solidFill>
              </a:rPr>
              <a:t>查看数据库中有几个实例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B050"/>
                </a:solidFill>
              </a:rPr>
              <a:t>mysql</a:t>
            </a:r>
            <a:r>
              <a:rPr lang="en-US" altLang="zh-CN" sz="2000" dirty="0" smtClean="0">
                <a:solidFill>
                  <a:srgbClr val="00B050"/>
                </a:solidFill>
              </a:rPr>
              <a:t>&gt;use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mysql</a:t>
            </a:r>
            <a:r>
              <a:rPr lang="en-US" altLang="zh-CN" sz="2000" dirty="0" smtClean="0">
                <a:solidFill>
                  <a:srgbClr val="00B050"/>
                </a:solidFill>
              </a:rPr>
              <a:t>;                   </a:t>
            </a:r>
            <a:r>
              <a:rPr lang="zh-CN" altLang="zh-CN" sz="2000" dirty="0" smtClean="0">
                <a:solidFill>
                  <a:srgbClr val="00B050"/>
                </a:solidFill>
              </a:rPr>
              <a:t>访问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mysql</a:t>
            </a:r>
            <a:r>
              <a:rPr lang="zh-CN" altLang="zh-CN" sz="2000" dirty="0" smtClean="0">
                <a:solidFill>
                  <a:srgbClr val="00B050"/>
                </a:solidFill>
              </a:rPr>
              <a:t>实例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B050"/>
                </a:solidFill>
              </a:rPr>
              <a:t>mysql</a:t>
            </a:r>
            <a:r>
              <a:rPr lang="en-US" altLang="zh-CN" sz="2000" dirty="0" smtClean="0">
                <a:solidFill>
                  <a:srgbClr val="00B050"/>
                </a:solidFill>
              </a:rPr>
              <a:t>&gt;show tables;               </a:t>
            </a:r>
            <a:r>
              <a:rPr lang="zh-CN" altLang="zh-CN" sz="2000" dirty="0" smtClean="0">
                <a:solidFill>
                  <a:srgbClr val="00B050"/>
                </a:solidFill>
              </a:rPr>
              <a:t>显示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mysql</a:t>
            </a:r>
            <a:r>
              <a:rPr lang="zh-CN" altLang="zh-CN" sz="2000" dirty="0" smtClean="0">
                <a:solidFill>
                  <a:srgbClr val="00B050"/>
                </a:solidFill>
              </a:rPr>
              <a:t>实例中的表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B050"/>
                </a:solidFill>
              </a:rPr>
              <a:t>mysql</a:t>
            </a:r>
            <a:r>
              <a:rPr lang="en-US" altLang="zh-CN" sz="2000" dirty="0" smtClean="0">
                <a:solidFill>
                  <a:srgbClr val="00B050"/>
                </a:solidFill>
              </a:rPr>
              <a:t>&gt;select host, user from user;</a:t>
            </a:r>
            <a:r>
              <a:rPr lang="zh-CN" altLang="zh-CN" sz="2000" dirty="0" smtClean="0">
                <a:solidFill>
                  <a:srgbClr val="00B050"/>
                </a:solidFill>
              </a:rPr>
              <a:t>查看</a:t>
            </a:r>
            <a:r>
              <a:rPr lang="en-US" altLang="zh-CN" sz="2000" dirty="0" smtClean="0">
                <a:solidFill>
                  <a:srgbClr val="00B050"/>
                </a:solidFill>
              </a:rPr>
              <a:t>user</a:t>
            </a:r>
            <a:r>
              <a:rPr lang="zh-CN" altLang="zh-CN" sz="2000" dirty="0" smtClean="0">
                <a:solidFill>
                  <a:srgbClr val="00B050"/>
                </a:solidFill>
              </a:rPr>
              <a:t>表中的数据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B050"/>
                </a:solidFill>
              </a:rPr>
              <a:t>mysql</a:t>
            </a:r>
            <a:r>
              <a:rPr lang="en-US" altLang="zh-CN" sz="2000" dirty="0" smtClean="0">
                <a:solidFill>
                  <a:srgbClr val="00B050"/>
                </a:solidFill>
              </a:rPr>
              <a:t>&gt;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upda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grant ALL PRIVILEGES ON *.* to root@"%" identified by "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mysql</a:t>
            </a:r>
            <a:r>
              <a:rPr lang="en-US" altLang="zh-CN" sz="2000" dirty="0" smtClean="0">
                <a:solidFill>
                  <a:srgbClr val="00B050"/>
                </a:solidFill>
              </a:rPr>
              <a:t>" WITH GRANT OPTION;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zh-CN" sz="2000" dirty="0" smtClean="0">
                <a:solidFill>
                  <a:srgbClr val="00B050"/>
                </a:solidFill>
              </a:rPr>
              <a:t>注意：上面一句中％的意思就是容许任何机器从远程访问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mysql</a:t>
            </a:r>
            <a:r>
              <a:rPr lang="zh-CN" altLang="zh-CN" sz="2000" dirty="0" smtClean="0">
                <a:solidFill>
                  <a:srgbClr val="00B050"/>
                </a:solidFill>
              </a:rPr>
              <a:t>数据库</a:t>
            </a:r>
            <a:r>
              <a:rPr lang="en-US" altLang="zh-CN" sz="2000" dirty="0" smtClean="0">
                <a:solidFill>
                  <a:srgbClr val="00B050"/>
                </a:solidFill>
              </a:rPr>
              <a:t>,</a:t>
            </a:r>
            <a:r>
              <a:rPr lang="zh-CN" altLang="zh-CN" sz="2000" dirty="0" smtClean="0">
                <a:solidFill>
                  <a:srgbClr val="00B050"/>
                </a:solidFill>
              </a:rPr>
              <a:t>手动打上去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update  </a:t>
            </a:r>
            <a:r>
              <a:rPr lang="en-US" altLang="zh-CN" sz="2000" dirty="0" smtClean="0">
                <a:solidFill>
                  <a:srgbClr val="00B050"/>
                </a:solidFill>
              </a:rPr>
              <a:t>user  set host=’%’ where user=’root’  and host=’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localhost.localdomain</a:t>
            </a:r>
            <a:r>
              <a:rPr lang="en-US" altLang="zh-CN" sz="2000" dirty="0" smtClean="0">
                <a:solidFill>
                  <a:srgbClr val="00B050"/>
                </a:solidFill>
              </a:rPr>
              <a:t>’;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zh-CN" sz="2000" dirty="0" smtClean="0">
                <a:solidFill>
                  <a:srgbClr val="00B050"/>
                </a:solidFill>
              </a:rPr>
              <a:t>给所有的数据库权限给</a:t>
            </a:r>
            <a:r>
              <a:rPr lang="en-US" altLang="zh-CN" sz="2000" dirty="0" smtClean="0">
                <a:solidFill>
                  <a:srgbClr val="00B050"/>
                </a:solidFill>
              </a:rPr>
              <a:t>root,</a:t>
            </a:r>
            <a:r>
              <a:rPr lang="zh-CN" altLang="zh-CN" sz="2000" dirty="0" smtClean="0">
                <a:solidFill>
                  <a:srgbClr val="00B050"/>
                </a:solidFill>
              </a:rPr>
              <a:t>且将</a:t>
            </a:r>
            <a:r>
              <a:rPr lang="en-US" altLang="zh-CN" sz="2000" dirty="0" smtClean="0">
                <a:solidFill>
                  <a:srgbClr val="00B050"/>
                </a:solidFill>
              </a:rPr>
              <a:t>root</a:t>
            </a:r>
            <a:r>
              <a:rPr lang="zh-CN" altLang="zh-CN" sz="2000" dirty="0" smtClean="0">
                <a:solidFill>
                  <a:srgbClr val="00B050"/>
                </a:solidFill>
              </a:rPr>
              <a:t>密码改为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mysql</a:t>
            </a:r>
            <a:r>
              <a:rPr lang="en-US" altLang="zh-CN" sz="2000" dirty="0" smtClean="0">
                <a:solidFill>
                  <a:srgbClr val="00B050"/>
                </a:solidFill>
              </a:rPr>
              <a:t>. </a:t>
            </a:r>
            <a:r>
              <a:rPr lang="zh-CN" altLang="zh-CN" sz="2000" dirty="0" smtClean="0">
                <a:solidFill>
                  <a:srgbClr val="00B050"/>
                </a:solidFill>
              </a:rPr>
              <a:t>请手动打上去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flush privileges;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zh-CN" sz="2000" dirty="0" smtClean="0">
                <a:solidFill>
                  <a:srgbClr val="00B050"/>
                </a:solidFill>
              </a:rPr>
              <a:t>针对用户改了密码进行更新</a:t>
            </a:r>
            <a:r>
              <a:rPr lang="en-US" altLang="zh-CN" sz="2000" dirty="0" smtClean="0">
                <a:solidFill>
                  <a:srgbClr val="00B050"/>
                </a:solidFill>
              </a:rPr>
              <a:t>,</a:t>
            </a:r>
            <a:r>
              <a:rPr lang="zh-CN" altLang="zh-CN" sz="2000" dirty="0" smtClean="0">
                <a:solidFill>
                  <a:srgbClr val="00B050"/>
                </a:solidFill>
              </a:rPr>
              <a:t>请注意是否成功执行了各条语句的提示信息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zh-CN" sz="2000" dirty="0" smtClean="0">
              <a:solidFill>
                <a:srgbClr val="00B050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1013460" y="254318"/>
            <a:ext cx="6858000" cy="642937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远程登陆配置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3"/>
          <p:cNvSpPr>
            <a:spLocks noGrp="1"/>
          </p:cNvSpPr>
          <p:nvPr>
            <p:ph idx="4294967295"/>
          </p:nvPr>
        </p:nvSpPr>
        <p:spPr>
          <a:xfrm>
            <a:off x="1807845" y="693420"/>
            <a:ext cx="8534400" cy="5857875"/>
          </a:xfrm>
        </p:spPr>
        <p:txBody>
          <a:bodyPr/>
          <a:lstStyle/>
          <a:p>
            <a:pPr eaLnBrk="1" latinLnBrk="1" hangingPunct="1">
              <a:lnSpc>
                <a:spcPct val="80000"/>
              </a:lnSpc>
              <a:buFont typeface="Wingdings" panose="05000000000000000000" charset="0"/>
              <a:buChar char=""/>
            </a:pPr>
            <a:r>
              <a:rPr lang="zh-CN" altLang="zh-CN" sz="2000" b="1" smtClean="0">
                <a:solidFill>
                  <a:srgbClr val="00B050"/>
                </a:solidFill>
              </a:rPr>
              <a:t>解决方法</a:t>
            </a:r>
            <a:r>
              <a:rPr lang="en-US" altLang="zh-CN" sz="2000" b="1" smtClean="0">
                <a:solidFill>
                  <a:srgbClr val="00B050"/>
                </a:solidFill>
              </a:rPr>
              <a:t>1</a:t>
            </a:r>
            <a:r>
              <a:rPr lang="zh-CN" altLang="zh-CN" sz="1800" b="1" smtClean="0">
                <a:solidFill>
                  <a:srgbClr val="00B050"/>
                </a:solidFill>
              </a:rPr>
              <a:t>：</a:t>
            </a:r>
            <a:r>
              <a:rPr lang="en-US" altLang="zh-CN" sz="1800" b="1" smtClean="0">
                <a:solidFill>
                  <a:srgbClr val="00B050"/>
                </a:solidFill>
              </a:rPr>
              <a:t/>
            </a:r>
            <a:br>
              <a:rPr lang="en-US" altLang="zh-CN" sz="1800" b="1" smtClean="0">
                <a:solidFill>
                  <a:srgbClr val="00B050"/>
                </a:solidFill>
              </a:rPr>
            </a:br>
            <a:r>
              <a:rPr lang="zh-CN" altLang="zh-CN" sz="2000" smtClean="0">
                <a:solidFill>
                  <a:srgbClr val="00B050"/>
                </a:solidFill>
              </a:rPr>
              <a:t>一种方法：你可以安装</a:t>
            </a:r>
            <a:r>
              <a:rPr lang="en-US" altLang="zh-CN" sz="2000" smtClean="0">
                <a:solidFill>
                  <a:srgbClr val="00B050"/>
                </a:solidFill>
              </a:rPr>
              <a:t>MySQL</a:t>
            </a:r>
            <a:r>
              <a:rPr lang="zh-CN" altLang="zh-CN" sz="2000" smtClean="0">
                <a:solidFill>
                  <a:srgbClr val="00B050"/>
                </a:solidFill>
              </a:rPr>
              <a:t>的时候在这一步时它默认的服务名是</a:t>
            </a:r>
            <a:r>
              <a:rPr lang="en-US" altLang="zh-CN" sz="2000" smtClean="0">
                <a:solidFill>
                  <a:srgbClr val="00B050"/>
                </a:solidFill>
              </a:rPr>
              <a:t>“MySQL” </a:t>
            </a:r>
            <a:r>
              <a:rPr lang="zh-CN" altLang="zh-CN" sz="2000" smtClean="0">
                <a:solidFill>
                  <a:srgbClr val="00B050"/>
                </a:solidFill>
              </a:rPr>
              <a:t>只需要把这个名字改了就可以了。</a:t>
            </a:r>
          </a:p>
          <a:p>
            <a:pPr eaLnBrk="1" latinLnBrk="1" hangingPunct="1">
              <a:lnSpc>
                <a:spcPct val="80000"/>
              </a:lnSpc>
              <a:buFont typeface="Wingdings" panose="05000000000000000000" charset="0"/>
              <a:buChar char=""/>
            </a:pPr>
            <a:endParaRPr lang="zh-CN" altLang="zh-CN" sz="200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"/>
            </a:pPr>
            <a:r>
              <a:rPr lang="zh-CN" altLang="en-US" sz="2000" b="1" smtClean="0">
                <a:solidFill>
                  <a:srgbClr val="00B050"/>
                </a:solidFill>
              </a:rPr>
              <a:t>解决办法</a:t>
            </a:r>
            <a:r>
              <a:rPr lang="en-US" altLang="zh-CN" sz="2000" b="1" smtClean="0">
                <a:solidFill>
                  <a:srgbClr val="00B050"/>
                </a:solidFill>
              </a:rPr>
              <a:t>2</a:t>
            </a:r>
            <a:r>
              <a:rPr lang="zh-CN" altLang="zh-CN" sz="2000" smtClean="0">
                <a:solidFill>
                  <a:srgbClr val="00B050"/>
                </a:solidFill>
              </a:rPr>
              <a:t>：</a:t>
            </a:r>
            <a:r>
              <a:rPr lang="en-US" altLang="zh-CN" sz="2000" smtClean="0">
                <a:solidFill>
                  <a:srgbClr val="00B050"/>
                </a:solidFill>
              </a:rPr>
              <a:t/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1</a:t>
            </a:r>
            <a:r>
              <a:rPr lang="zh-CN" altLang="zh-CN" sz="2000" smtClean="0">
                <a:solidFill>
                  <a:srgbClr val="00B050"/>
                </a:solidFill>
              </a:rPr>
              <a:t>、卸载</a:t>
            </a:r>
            <a:r>
              <a:rPr lang="en-US" altLang="zh-CN" sz="2000" smtClean="0">
                <a:solidFill>
                  <a:srgbClr val="00B050"/>
                </a:solidFill>
              </a:rPr>
              <a:t>MySQL   </a:t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2</a:t>
            </a:r>
            <a:r>
              <a:rPr lang="zh-CN" altLang="zh-CN" sz="2000" smtClean="0">
                <a:solidFill>
                  <a:srgbClr val="00B050"/>
                </a:solidFill>
              </a:rPr>
              <a:t>、删除安装目录及数据存放目录</a:t>
            </a:r>
            <a:r>
              <a:rPr lang="en-US" altLang="zh-CN" sz="2000" smtClean="0">
                <a:solidFill>
                  <a:srgbClr val="00B050"/>
                </a:solidFill>
              </a:rPr>
              <a:t>   </a:t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3</a:t>
            </a:r>
            <a:r>
              <a:rPr lang="zh-CN" altLang="zh-CN" sz="2000" smtClean="0">
                <a:solidFill>
                  <a:srgbClr val="00B050"/>
                </a:solidFill>
              </a:rPr>
              <a:t>、在注册表</a:t>
            </a:r>
            <a:r>
              <a:rPr lang="en-US" altLang="zh-CN" sz="2000" smtClean="0">
                <a:solidFill>
                  <a:srgbClr val="00B050"/>
                </a:solidFill>
              </a:rPr>
              <a:t>(regedit)</a:t>
            </a:r>
            <a:r>
              <a:rPr lang="zh-CN" altLang="zh-CN" sz="2000" smtClean="0">
                <a:solidFill>
                  <a:srgbClr val="00B050"/>
                </a:solidFill>
              </a:rPr>
              <a:t>查询</a:t>
            </a:r>
            <a:r>
              <a:rPr lang="en-US" altLang="zh-CN" sz="2000" smtClean="0">
                <a:solidFill>
                  <a:srgbClr val="00B050"/>
                </a:solidFill>
              </a:rPr>
              <a:t>mysql</a:t>
            </a:r>
            <a:r>
              <a:rPr lang="zh-CN" altLang="zh-CN" sz="2000" smtClean="0">
                <a:solidFill>
                  <a:srgbClr val="00B050"/>
                </a:solidFill>
              </a:rPr>
              <a:t>，全部删除</a:t>
            </a:r>
            <a:r>
              <a:rPr lang="en-US" altLang="zh-CN" sz="2000" smtClean="0">
                <a:solidFill>
                  <a:srgbClr val="00B050"/>
                </a:solidFill>
              </a:rPr>
              <a:t>   </a:t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4</a:t>
            </a:r>
            <a:r>
              <a:rPr lang="zh-CN" altLang="zh-CN" sz="2000" smtClean="0">
                <a:solidFill>
                  <a:srgbClr val="00B050"/>
                </a:solidFill>
              </a:rPr>
              <a:t>、在</a:t>
            </a:r>
            <a:r>
              <a:rPr lang="en-US" altLang="zh-CN" sz="2000" smtClean="0">
                <a:solidFill>
                  <a:srgbClr val="00B050"/>
                </a:solidFill>
              </a:rPr>
              <a:t>c</a:t>
            </a:r>
            <a:r>
              <a:rPr lang="zh-CN" altLang="zh-CN" sz="2000" smtClean="0">
                <a:solidFill>
                  <a:srgbClr val="00B050"/>
                </a:solidFill>
              </a:rPr>
              <a:t>盘查询</a:t>
            </a:r>
            <a:r>
              <a:rPr lang="en-US" altLang="zh-CN" sz="2000" smtClean="0">
                <a:solidFill>
                  <a:srgbClr val="00B050"/>
                </a:solidFill>
              </a:rPr>
              <a:t>MySQL</a:t>
            </a:r>
            <a:r>
              <a:rPr lang="zh-CN" altLang="zh-CN" sz="2000" smtClean="0">
                <a:solidFill>
                  <a:srgbClr val="00B050"/>
                </a:solidFill>
              </a:rPr>
              <a:t>，全部删除</a:t>
            </a:r>
            <a:r>
              <a:rPr lang="en-US" altLang="zh-CN" sz="2000" smtClean="0">
                <a:solidFill>
                  <a:srgbClr val="00B050"/>
                </a:solidFill>
              </a:rPr>
              <a:t>   </a:t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5</a:t>
            </a:r>
            <a:r>
              <a:rPr lang="zh-CN" altLang="zh-CN" sz="2000" smtClean="0">
                <a:solidFill>
                  <a:srgbClr val="00B050"/>
                </a:solidFill>
              </a:rPr>
              <a:t>、重新安装就好了</a:t>
            </a:r>
            <a:r>
              <a:rPr lang="en-US" altLang="zh-CN" sz="2000" smtClean="0">
                <a:solidFill>
                  <a:srgbClr val="00B050"/>
                </a:solidFill>
              </a:rPr>
              <a:t/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/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zh-CN" altLang="zh-CN" sz="2000" smtClean="0">
                <a:solidFill>
                  <a:srgbClr val="00B050"/>
                </a:solidFill>
              </a:rPr>
              <a:t>注意的是注册表</a:t>
            </a:r>
            <a:r>
              <a:rPr lang="en-US" altLang="zh-CN" sz="2000" smtClean="0">
                <a:solidFill>
                  <a:srgbClr val="00B050"/>
                </a:solidFill>
              </a:rPr>
              <a:t> cmd -&gt; regedit</a:t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1.HKEY_LOCAL_MACHINE\SYSTEM\ControlSet001\Services\Eventlog\Application\MySQL </a:t>
            </a:r>
            <a:r>
              <a:rPr lang="zh-CN" altLang="zh-CN" sz="2000" smtClean="0">
                <a:solidFill>
                  <a:srgbClr val="00B050"/>
                </a:solidFill>
              </a:rPr>
              <a:t>目录</a:t>
            </a:r>
            <a:r>
              <a:rPr lang="en-US" altLang="zh-CN" sz="2000" smtClean="0">
                <a:solidFill>
                  <a:srgbClr val="00B050"/>
                </a:solidFill>
              </a:rPr>
              <a:t/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2.HKEY_LOCAL_MACHINE\SYSTEM\ControlSet002\Services\Eventlog\Application\MySQL </a:t>
            </a:r>
            <a:r>
              <a:rPr lang="zh-CN" altLang="zh-CN" sz="2000" smtClean="0">
                <a:solidFill>
                  <a:srgbClr val="00B050"/>
                </a:solidFill>
              </a:rPr>
              <a:t>目录</a:t>
            </a:r>
            <a:r>
              <a:rPr lang="en-US" altLang="zh-CN" sz="2000" smtClean="0">
                <a:solidFill>
                  <a:srgbClr val="00B050"/>
                </a:solidFill>
              </a:rPr>
              <a:t/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3.HKEY_LOCAL_MACHINE\SYSTEM\CurrentControlSet\Services\Eventlog\Application\MySQL </a:t>
            </a:r>
            <a:r>
              <a:rPr lang="zh-CN" altLang="zh-CN" sz="2000" smtClean="0">
                <a:solidFill>
                  <a:srgbClr val="00B050"/>
                </a:solidFill>
              </a:rPr>
              <a:t>目录</a:t>
            </a:r>
            <a:r>
              <a:rPr lang="en-US" altLang="zh-CN" sz="2000" smtClean="0">
                <a:solidFill>
                  <a:srgbClr val="00B050"/>
                </a:solidFill>
              </a:rPr>
              <a:t/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4.HKEY_LOCAL_MACHINE\SYSTEM\CurrentControl001t\Services\MYSQL </a:t>
            </a:r>
            <a:r>
              <a:rPr lang="zh-CN" altLang="zh-CN" sz="2000" smtClean="0">
                <a:solidFill>
                  <a:srgbClr val="00B050"/>
                </a:solidFill>
              </a:rPr>
              <a:t>目录</a:t>
            </a:r>
            <a:r>
              <a:rPr lang="en-US" altLang="zh-CN" sz="2000" smtClean="0">
                <a:solidFill>
                  <a:srgbClr val="00B050"/>
                </a:solidFill>
              </a:rPr>
              <a:t/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5.HKEY_LOCAL_MACHINE\SYSTEM\CurrentControl002\Services\MYSQL </a:t>
            </a:r>
            <a:r>
              <a:rPr lang="zh-CN" altLang="zh-CN" sz="2000" smtClean="0">
                <a:solidFill>
                  <a:srgbClr val="00B050"/>
                </a:solidFill>
              </a:rPr>
              <a:t>目录</a:t>
            </a:r>
            <a:r>
              <a:rPr lang="en-US" altLang="zh-CN" sz="2000" smtClean="0">
                <a:solidFill>
                  <a:srgbClr val="00B050"/>
                </a:solidFill>
              </a:rPr>
              <a:t/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6.HKEY_LOCAL_MACHINE\SYSTEM\CurrentControlSet\Services\MYSQL </a:t>
            </a:r>
            <a:r>
              <a:rPr lang="zh-CN" altLang="zh-CN" sz="2000" smtClean="0">
                <a:solidFill>
                  <a:srgbClr val="00B050"/>
                </a:solidFill>
              </a:rPr>
              <a:t>目录</a:t>
            </a:r>
            <a:r>
              <a:rPr lang="en-US" altLang="zh-CN" sz="2000" smtClean="0">
                <a:solidFill>
                  <a:srgbClr val="00B050"/>
                </a:solidFill>
              </a:rPr>
              <a:t/>
            </a:r>
            <a:br>
              <a:rPr lang="en-US" altLang="zh-CN" sz="2000" smtClean="0">
                <a:solidFill>
                  <a:srgbClr val="00B050"/>
                </a:solidFill>
              </a:rPr>
            </a:br>
            <a:r>
              <a:rPr lang="en-US" altLang="zh-CN" sz="2000" smtClean="0">
                <a:solidFill>
                  <a:srgbClr val="00B050"/>
                </a:solidFill>
              </a:rPr>
              <a:t>7.</a:t>
            </a:r>
            <a:r>
              <a:rPr lang="zh-CN" altLang="zh-CN" sz="2000" smtClean="0">
                <a:solidFill>
                  <a:srgbClr val="00B050"/>
                </a:solidFill>
              </a:rPr>
              <a:t>删除</a:t>
            </a:r>
            <a:r>
              <a:rPr lang="en-US" altLang="zh-CN" sz="2000" smtClean="0">
                <a:solidFill>
                  <a:srgbClr val="00B050"/>
                </a:solidFill>
              </a:rPr>
              <a:t>C:\Documents and Settings\All Users\Application Data\MySQL </a:t>
            </a:r>
            <a:r>
              <a:rPr lang="zh-CN" altLang="zh-CN" sz="2000" smtClean="0">
                <a:solidFill>
                  <a:srgbClr val="00B050"/>
                </a:solidFill>
              </a:rPr>
              <a:t>目录</a:t>
            </a:r>
          </a:p>
        </p:txBody>
      </p:sp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967740" y="261938"/>
            <a:ext cx="6858000" cy="642937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MySQL卸载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35685" y="255905"/>
            <a:ext cx="9694545" cy="29229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MySQL目录结构</a:t>
            </a:r>
            <a:endParaRPr lang="zh-CN" altLang="en-US" sz="32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zh-CN" altLang="en-US" sz="32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的数据存储目录为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目录通常在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C:\Documents and Settings\All Users\Application Data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MySQL\MySQL Server 5.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\data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位置。在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下的每个目录都代表一个数据库。</a:t>
            </a: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的安装目录下：</a:t>
            </a: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目录中都是可执行文件；</a:t>
            </a: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my.ini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文件是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MySQL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的配置文件；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5850" y="3861435"/>
            <a:ext cx="10031730" cy="2284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启动和关闭mysql服务器</a:t>
            </a:r>
          </a:p>
          <a:p>
            <a:pPr indent="0"/>
            <a:endParaRPr lang="zh-CN" altLang="en-US" sz="105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l 启动：net start mysql；</a:t>
            </a: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l 关闭：net stop mysql；</a:t>
            </a: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在启动mysql服务后，打开windows任务管理器，会有一个名为mysqld.exe的进程运行，所以mysqld.exe才是MySQL服务器程序</a:t>
            </a:r>
            <a:endParaRPr lang="en-US" altLang="zh-CN" sz="2000">
              <a:solidFill>
                <a:srgbClr val="00B05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17195" y="1151890"/>
            <a:ext cx="11410950" cy="3846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en-US" sz="32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操作。登录</a:t>
            </a:r>
            <a:r>
              <a:rPr lang="en-US" altLang="zh-CN" sz="32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en-US" sz="32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需要使用</a:t>
            </a:r>
            <a:r>
              <a:rPr lang="en-US" altLang="zh-CN" sz="32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MySQL</a:t>
            </a:r>
            <a:r>
              <a:rPr lang="zh-CN" altLang="en-US" sz="32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的客户端程序：</a:t>
            </a:r>
            <a:r>
              <a:rPr lang="en-US" altLang="zh-CN" sz="32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mysql.exe</a:t>
            </a:r>
          </a:p>
          <a:p>
            <a:pPr indent="266700"/>
            <a:endParaRPr lang="en-US" altLang="zh-CN" sz="3200" b="0">
              <a:latin typeface="Wingdings" panose="05000000000000000000" charset="0"/>
              <a:cs typeface="Wingdings" panose="05000000000000000000" charset="0"/>
            </a:endParaRPr>
          </a:p>
          <a:p>
            <a:pPr indent="26670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登录：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 -u root -p 123 -h localhost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indent="26670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Ø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-u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：后面的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root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是用户名，这里使用的是超级管理员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root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indent="26670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Ø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-p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：后面的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123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是密码，这是在安装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MySQL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时就已经指定的密码；</a:t>
            </a:r>
          </a:p>
          <a:p>
            <a:pPr indent="26670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Ø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-h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：后面给出的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localhost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是服务器主机名，它是可以省略的，例如：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mysql -u root -p 123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indent="26670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Ø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-P: 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端口连接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默认端口不用写（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3306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），如果是其它端口</a:t>
            </a:r>
          </a:p>
          <a:p>
            <a:pPr indent="26670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退出：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quit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exit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indent="266700"/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indent="266700"/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在登录成功后，打开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任务管理器，会有一个名为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mysql.exe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的进程运行，所以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mysql.exe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是客户端程序。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9970" y="277495"/>
            <a:ext cx="11209020" cy="427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什么是SQL</a:t>
            </a:r>
            <a:endParaRPr lang="en-US" altLang="zh-CN" sz="32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en-US" altLang="zh-CN" sz="20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Structured Query Language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）是“结构化查询语言”，它是对关系型数据库的操作语言。它可以应用到所有关系型数据库中，例如：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MySQL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Oracle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SQL Server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等。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SQ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标准（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ANSI/ISO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）有：</a:t>
            </a: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SQL-92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1992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年发布的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语言标准；</a:t>
            </a: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SQL:1999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1999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年发布的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语言标签；</a:t>
            </a: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SQL:2003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2003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年发布的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语言标签；</a:t>
            </a:r>
          </a:p>
          <a:p>
            <a:pPr indent="0"/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indent="0"/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这些标准就与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的版本一样，在新的版本中总要有一些语法的变化。不同时期的数据库对不同标准做了实现。</a:t>
            </a:r>
          </a:p>
          <a:p>
            <a:pPr indent="0"/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虽然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可以用在所有关系型数据库中，但很多数据库还都有标准之后的一些语法，我们可以称之为“方言”。例如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MySQL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LIMIT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语句就是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MySQL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独有的方言，其它数据库都不支持！当然，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Oracle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SQL Server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都有自己的方言。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83845" y="163195"/>
            <a:ext cx="10320655" cy="554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语法要求</a:t>
            </a:r>
            <a:endParaRPr lang="zh-CN" altLang="en-US" sz="32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0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20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语句可以单行或多行书写，以分号结尾；</a:t>
            </a:r>
          </a:p>
          <a:p>
            <a:pPr indent="0"/>
            <a:endParaRPr lang="zh-CN" altLang="en-US" sz="20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zh-CN" altLang="en-US" sz="20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可以用空格和缩进来来增强语句的可读性；</a:t>
            </a:r>
          </a:p>
          <a:p>
            <a:pPr indent="0"/>
            <a:endParaRPr lang="zh-CN" altLang="en-US" sz="20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1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zh-CN" altLang="en-US" sz="20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关键字不区别大小写，建议使用大写；</a:t>
            </a:r>
          </a:p>
          <a:p>
            <a:pPr indent="0"/>
            <a:endParaRPr lang="zh-CN" altLang="en-US" sz="20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zh-CN" altLang="en-US" sz="20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32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32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分类</a:t>
            </a: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DDL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Data Definition Language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）：数据定义语言，用来定义数据库对象：库、表、列等；</a:t>
            </a:r>
          </a:p>
          <a:p>
            <a:pPr indent="0"/>
            <a:endParaRPr lang="zh-CN" altLang="en-US" sz="20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DML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Data Manipulation Language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）：数据操作语言，用来定义数据库记录（数据）；</a:t>
            </a:r>
          </a:p>
          <a:p>
            <a:pPr indent="0"/>
            <a:endParaRPr lang="zh-CN" altLang="en-US" sz="20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DCL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Data Control Language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）：数据控制语言，用来定义访问权限和安全级别；</a:t>
            </a:r>
          </a:p>
          <a:p>
            <a:pPr indent="0"/>
            <a:endParaRPr lang="zh-CN" altLang="en-US" sz="20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  <a:sym typeface="+mn-ea"/>
              </a:rPr>
              <a:t>l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DQL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Data Query Language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）：数据查询语言，用来查询记录（数据）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59401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3431704" y="1916832"/>
          <a:ext cx="561662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59401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3431704" y="1916832"/>
          <a:ext cx="561662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>
            <a:spLocks noGrp="1"/>
          </p:cNvSpPr>
          <p:nvPr>
            <p:ph idx="4294967295"/>
          </p:nvPr>
        </p:nvSpPr>
        <p:spPr>
          <a:xfrm>
            <a:off x="1809750" y="1314450"/>
            <a:ext cx="8572500" cy="3482975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"/>
            </a:pPr>
            <a:r>
              <a:rPr lang="en-US" altLang="zh-CN" smtClean="0">
                <a:solidFill>
                  <a:srgbClr val="00B050"/>
                </a:solidFill>
              </a:rPr>
              <a:t>Navicat For  MySQL</a:t>
            </a:r>
            <a:r>
              <a:rPr lang="zh-CN" altLang="en-US" smtClean="0">
                <a:solidFill>
                  <a:srgbClr val="00B050"/>
                </a:solidFill>
              </a:rPr>
              <a:t>是一套专为</a:t>
            </a:r>
            <a:r>
              <a:rPr lang="en-US" altLang="zh-CN" smtClean="0">
                <a:solidFill>
                  <a:srgbClr val="00B050"/>
                </a:solidFill>
              </a:rPr>
              <a:t>MySQL</a:t>
            </a:r>
            <a:r>
              <a:rPr lang="zh-CN" altLang="en-US" smtClean="0">
                <a:solidFill>
                  <a:srgbClr val="00B050"/>
                </a:solidFill>
              </a:rPr>
              <a:t>设计的强大数据库管理及开发工具</a:t>
            </a:r>
            <a:r>
              <a:rPr lang="en-US" altLang="zh-CN" smtClean="0">
                <a:solidFill>
                  <a:srgbClr val="00B050"/>
                </a:solidFill>
              </a:rPr>
              <a:t>.</a:t>
            </a:r>
          </a:p>
          <a:p>
            <a:pPr eaLnBrk="1" hangingPunct="1">
              <a:buFont typeface="Wingdings" panose="05000000000000000000" charset="0"/>
              <a:buChar char=""/>
            </a:pPr>
            <a:r>
              <a:rPr lang="en-US" altLang="zh-CN" smtClean="0">
                <a:solidFill>
                  <a:srgbClr val="00B050"/>
                </a:solidFill>
              </a:rPr>
              <a:t>Navicat For </a:t>
            </a:r>
            <a:r>
              <a:rPr lang="zh-CN" altLang="en-US" smtClean="0">
                <a:solidFill>
                  <a:srgbClr val="00B050"/>
                </a:solidFill>
              </a:rPr>
              <a:t> </a:t>
            </a:r>
            <a:r>
              <a:rPr lang="en-US" altLang="zh-CN" smtClean="0">
                <a:solidFill>
                  <a:srgbClr val="00B050"/>
                </a:solidFill>
              </a:rPr>
              <a:t>MySQL</a:t>
            </a:r>
            <a:r>
              <a:rPr lang="zh-CN" altLang="en-US" smtClean="0">
                <a:solidFill>
                  <a:srgbClr val="00B050"/>
                </a:solidFill>
              </a:rPr>
              <a:t>最新版本的功能，包括触发器、存储过程、函数、事件、检索、权限管理等等。</a:t>
            </a:r>
          </a:p>
          <a:p>
            <a:pPr eaLnBrk="1" hangingPunct="1">
              <a:buFont typeface="Wingdings" panose="05000000000000000000" charset="0"/>
              <a:buChar char=""/>
            </a:pPr>
            <a:r>
              <a:rPr lang="zh-CN" altLang="en-US" smtClean="0">
                <a:solidFill>
                  <a:srgbClr val="00B050"/>
                </a:solidFill>
              </a:rPr>
              <a:t>简单理解：</a:t>
            </a:r>
            <a:r>
              <a:rPr lang="en-US" altLang="zh-CN" smtClean="0">
                <a:solidFill>
                  <a:srgbClr val="00B050"/>
                </a:solidFill>
              </a:rPr>
              <a:t>Navicat</a:t>
            </a:r>
            <a:r>
              <a:rPr lang="zh-CN" altLang="en-US" smtClean="0">
                <a:solidFill>
                  <a:srgbClr val="00B050"/>
                </a:solidFill>
              </a:rPr>
              <a:t>是一个</a:t>
            </a:r>
            <a:r>
              <a:rPr lang="zh-CN" altLang="en-US" b="1" smtClean="0">
                <a:solidFill>
                  <a:srgbClr val="00B050"/>
                </a:solidFill>
              </a:rPr>
              <a:t>图形界面工具</a:t>
            </a:r>
          </a:p>
        </p:txBody>
      </p:sp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1062990" y="286068"/>
            <a:ext cx="6858000" cy="642937"/>
          </a:xfrm>
        </p:spPr>
        <p:txBody>
          <a:bodyPr vert="horz" rtlCol="0">
            <a:normAutofit/>
          </a:bodyPr>
          <a:lstStyle/>
          <a:p>
            <a:pPr lvl="0" algn="l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Navicat For MySQL简介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/>
          <p:cNvSpPr>
            <a:spLocks noGrp="1"/>
          </p:cNvSpPr>
          <p:nvPr>
            <p:ph idx="4294967295"/>
          </p:nvPr>
        </p:nvSpPr>
        <p:spPr>
          <a:xfrm>
            <a:off x="1809750" y="928688"/>
            <a:ext cx="8572500" cy="5643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Navicat </a:t>
            </a:r>
            <a:r>
              <a:rPr lang="zh-CN" altLang="en-US" sz="2000" smtClean="0">
                <a:solidFill>
                  <a:srgbClr val="00B050"/>
                </a:solidFill>
              </a:rPr>
              <a:t>常规选项主要包括以下内容：</a:t>
            </a:r>
          </a:p>
          <a:p>
            <a:pPr eaLnBrk="1" hangingPunct="1">
              <a:buFont typeface="Wingdings" panose="05000000000000000000" charset="0"/>
              <a:buChar char=""/>
            </a:pPr>
            <a:r>
              <a:rPr lang="zh-CN" altLang="en-US" sz="2000" smtClean="0">
                <a:solidFill>
                  <a:srgbClr val="00B050"/>
                </a:solidFill>
              </a:rPr>
              <a:t>       窗口在工作列显示：每打开一个新窗口时会自动显示在 </a:t>
            </a:r>
            <a:r>
              <a:rPr lang="en-US" altLang="zh-CN" sz="2000" smtClean="0">
                <a:solidFill>
                  <a:srgbClr val="00B050"/>
                </a:solidFill>
              </a:rPr>
              <a:t>Windows </a:t>
            </a:r>
            <a:r>
              <a:rPr lang="zh-CN" altLang="en-US" sz="2000" smtClean="0">
                <a:solidFill>
                  <a:srgbClr val="00B050"/>
                </a:solidFill>
              </a:rPr>
              <a:t>任务栏。停用该选项后，当退出 </a:t>
            </a:r>
            <a:r>
              <a:rPr lang="en-US" altLang="zh-CN" sz="2000" smtClean="0">
                <a:solidFill>
                  <a:srgbClr val="00B050"/>
                </a:solidFill>
              </a:rPr>
              <a:t>Navicat </a:t>
            </a:r>
            <a:r>
              <a:rPr lang="zh-CN" altLang="en-US" sz="2000" smtClean="0">
                <a:solidFill>
                  <a:srgbClr val="00B050"/>
                </a:solidFill>
              </a:rPr>
              <a:t>主窗口时，所有窗口（例如：表、查询）将会关闭。需要注意的是，需要重新启动 </a:t>
            </a:r>
            <a:r>
              <a:rPr lang="en-US" altLang="zh-CN" sz="2000" smtClean="0">
                <a:solidFill>
                  <a:srgbClr val="00B050"/>
                </a:solidFill>
              </a:rPr>
              <a:t>Navicat </a:t>
            </a:r>
            <a:r>
              <a:rPr lang="zh-CN" altLang="en-US" sz="2000" smtClean="0">
                <a:solidFill>
                  <a:srgbClr val="00B050"/>
                </a:solidFill>
              </a:rPr>
              <a:t>才生效。</a:t>
            </a:r>
          </a:p>
          <a:p>
            <a:pPr eaLnBrk="1" hangingPunct="1">
              <a:buFont typeface="Wingdings" panose="05000000000000000000" charset="0"/>
              <a:buChar char=""/>
            </a:pPr>
            <a:endParaRPr lang="zh-CN" altLang="en-US" sz="2000" smtClean="0">
              <a:solidFill>
                <a:srgbClr val="00B050"/>
              </a:solidFill>
            </a:endParaRPr>
          </a:p>
          <a:p>
            <a:pPr eaLnBrk="1" hangingPunct="1">
              <a:buFont typeface="Wingdings" panose="05000000000000000000" charset="0"/>
              <a:buChar char=""/>
            </a:pPr>
            <a:r>
              <a:rPr lang="zh-CN" altLang="en-US" sz="2000" smtClean="0">
                <a:solidFill>
                  <a:srgbClr val="00B050"/>
                </a:solidFill>
              </a:rPr>
              <a:t>自动保存：定义“自动保存间隔（</a:t>
            </a:r>
            <a:r>
              <a:rPr lang="en-US" altLang="zh-CN" sz="2000" smtClean="0">
                <a:solidFill>
                  <a:srgbClr val="00B050"/>
                </a:solidFill>
              </a:rPr>
              <a:t>s</a:t>
            </a:r>
            <a:r>
              <a:rPr lang="zh-CN" altLang="en-US" sz="2000" smtClean="0">
                <a:solidFill>
                  <a:srgbClr val="00B050"/>
                </a:solidFill>
              </a:rPr>
              <a:t>）”（例如：</a:t>
            </a:r>
            <a:r>
              <a:rPr lang="en-US" altLang="zh-CN" sz="2000" smtClean="0">
                <a:solidFill>
                  <a:srgbClr val="00B050"/>
                </a:solidFill>
              </a:rPr>
              <a:t>30 </a:t>
            </a:r>
            <a:r>
              <a:rPr lang="zh-CN" altLang="en-US" sz="2000" smtClean="0">
                <a:solidFill>
                  <a:srgbClr val="00B050"/>
                </a:solidFill>
              </a:rPr>
              <a:t>秒），在 </a:t>
            </a:r>
            <a:r>
              <a:rPr lang="en-US" altLang="zh-CN" sz="2000" smtClean="0">
                <a:solidFill>
                  <a:srgbClr val="00B050"/>
                </a:solidFill>
              </a:rPr>
              <a:t>SQL </a:t>
            </a:r>
            <a:r>
              <a:rPr lang="zh-CN" altLang="en-US" sz="2000" smtClean="0">
                <a:solidFill>
                  <a:srgbClr val="00B050"/>
                </a:solidFill>
              </a:rPr>
              <a:t>编辑器作出修改后自动保存。</a:t>
            </a:r>
          </a:p>
          <a:p>
            <a:pPr eaLnBrk="1" hangingPunct="1">
              <a:buFont typeface="Wingdings" panose="05000000000000000000" charset="0"/>
              <a:buChar char=""/>
            </a:pPr>
            <a:endParaRPr lang="zh-CN" altLang="en-US" sz="2000" smtClean="0">
              <a:solidFill>
                <a:srgbClr val="00B050"/>
              </a:solidFill>
            </a:endParaRPr>
          </a:p>
          <a:p>
            <a:pPr eaLnBrk="1" hangingPunct="1">
              <a:buFont typeface="Wingdings" panose="05000000000000000000" charset="0"/>
              <a:buChar char=""/>
            </a:pPr>
            <a:r>
              <a:rPr lang="zh-CN" altLang="en-US" sz="2000" smtClean="0">
                <a:solidFill>
                  <a:srgbClr val="00B050"/>
                </a:solidFill>
              </a:rPr>
              <a:t>停靠：打开窗口：打开新的窗口“到主窗口”、“到停靠窗口”或“作为一个新的窗口”</a:t>
            </a:r>
          </a:p>
          <a:p>
            <a:pPr eaLnBrk="1" hangingPunct="1">
              <a:buFont typeface="Wingdings" panose="05000000000000000000" charset="0"/>
              <a:buChar char=""/>
            </a:pPr>
            <a:endParaRPr lang="zh-CN" altLang="en-US" sz="2000" smtClean="0">
              <a:solidFill>
                <a:srgbClr val="00B050"/>
              </a:solidFill>
            </a:endParaRPr>
          </a:p>
          <a:p>
            <a:pPr eaLnBrk="1" hangingPunct="1">
              <a:buFont typeface="Wingdings" panose="05000000000000000000" charset="0"/>
              <a:buChar char=""/>
            </a:pPr>
            <a:r>
              <a:rPr lang="zh-CN" altLang="en-US" sz="2000" smtClean="0">
                <a:solidFill>
                  <a:srgbClr val="00B050"/>
                </a:solidFill>
              </a:rPr>
              <a:t>允许重复打开表单：勾选此选项，用户可以把已选择的窗口重复打开。</a:t>
            </a:r>
          </a:p>
        </p:txBody>
      </p:sp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1104900" y="246698"/>
            <a:ext cx="6858000" cy="642937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  <a:latin typeface="宋体" panose="02010600030101010101" pitchFamily="2" charset="-122"/>
              </a:rPr>
              <a:t>Navicat</a:t>
            </a:r>
            <a:r>
              <a:rPr lang="zh-CN" altLang="en-US" sz="4000" smtClean="0">
                <a:solidFill>
                  <a:srgbClr val="00B050"/>
                </a:solidFill>
                <a:latin typeface="宋体" panose="02010600030101010101" pitchFamily="2" charset="-122"/>
              </a:rPr>
              <a:t>使用技巧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59401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3431704" y="1916832"/>
          <a:ext cx="561662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1066800" y="254318"/>
            <a:ext cx="6858000" cy="642937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创建数据库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02105" y="981075"/>
            <a:ext cx="8896350" cy="5256530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"/>
              <a:defRPr/>
            </a:pPr>
            <a:r>
              <a:rPr lang="zh-CN" altLang="zh-CN" sz="3200" dirty="0">
                <a:solidFill>
                  <a:srgbClr val="00B050"/>
                </a:solidFill>
                <a:latin typeface="+mn-lt"/>
                <a:ea typeface="+mn-ea"/>
              </a:rPr>
              <a:t>说明：创建数据库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  <a:ea typeface="+mn-ea"/>
              </a:rPr>
              <a:t/>
            </a:r>
            <a:br>
              <a:rPr lang="en-US" altLang="zh-CN" sz="3200" b="1" dirty="0">
                <a:solidFill>
                  <a:srgbClr val="00B050"/>
                </a:solidFill>
                <a:latin typeface="+mn-lt"/>
                <a:ea typeface="+mn-ea"/>
              </a:rPr>
            </a:br>
            <a:r>
              <a:rPr lang="en-US" altLang="zh-CN" sz="3200" dirty="0">
                <a:solidFill>
                  <a:srgbClr val="00B050"/>
                </a:solidFill>
                <a:latin typeface="+mn-lt"/>
                <a:ea typeface="+mn-ea"/>
                <a:sym typeface="+mn-ea"/>
              </a:rPr>
              <a:t>CREATE DATABASE [IF NOT EXISTS] </a:t>
            </a:r>
            <a:r>
              <a:rPr lang="zh-CN" altLang="zh-CN" sz="3200" b="1" dirty="0">
                <a:solidFill>
                  <a:srgbClr val="00B050"/>
                </a:solidFill>
                <a:latin typeface="+mn-lt"/>
                <a:ea typeface="+mn-ea"/>
              </a:rPr>
              <a:t>数据库名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  <a:ea typeface="+mn-ea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>
              <a:solidFill>
                <a:srgbClr val="00B050"/>
              </a:solidFill>
              <a:latin typeface="+mn-lt"/>
              <a:ea typeface="+mn-ea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"/>
              <a:defRPr/>
            </a:pPr>
            <a:r>
              <a:rPr lang="zh-CN" altLang="zh-CN" sz="3200" b="1" dirty="0">
                <a:solidFill>
                  <a:srgbClr val="00B050"/>
                </a:solidFill>
                <a:latin typeface="+mn-lt"/>
                <a:ea typeface="+mn-ea"/>
              </a:rPr>
              <a:t>例：建立一个名为</a:t>
            </a:r>
            <a:r>
              <a:rPr lang="en-US" altLang="zh-CN" sz="3200" b="1" dirty="0" err="1">
                <a:solidFill>
                  <a:srgbClr val="00B050"/>
                </a:solidFill>
                <a:latin typeface="+mn-lt"/>
                <a:ea typeface="+mn-ea"/>
              </a:rPr>
              <a:t>xhkdb</a:t>
            </a:r>
            <a:r>
              <a:rPr lang="zh-CN" altLang="zh-CN" sz="3200" b="1" dirty="0">
                <a:solidFill>
                  <a:srgbClr val="00B050"/>
                </a:solidFill>
                <a:latin typeface="+mn-lt"/>
                <a:ea typeface="+mn-ea"/>
              </a:rPr>
              <a:t>的数据库</a:t>
            </a:r>
            <a:r>
              <a:rPr lang="en-US" altLang="zh-CN" sz="3200" dirty="0">
                <a:solidFill>
                  <a:srgbClr val="00B050"/>
                </a:solidFill>
                <a:latin typeface="+mn-lt"/>
                <a:ea typeface="+mn-ea"/>
              </a:rPr>
              <a:t/>
            </a:r>
            <a:br>
              <a:rPr lang="en-US" altLang="zh-CN" sz="3200" dirty="0">
                <a:solidFill>
                  <a:srgbClr val="00B050"/>
                </a:solidFill>
                <a:latin typeface="+mn-lt"/>
                <a:ea typeface="+mn-ea"/>
              </a:rPr>
            </a:br>
            <a:r>
              <a:rPr lang="en-US" altLang="zh-CN" sz="2800" dirty="0">
                <a:solidFill>
                  <a:srgbClr val="00B050"/>
                </a:solidFill>
                <a:latin typeface="+mn-lt"/>
                <a:ea typeface="+mn-ea"/>
                <a:sym typeface="+mn-ea"/>
              </a:rPr>
              <a:t>CREATE DATABASE</a:t>
            </a:r>
            <a:r>
              <a:rPr lang="en-US" altLang="zh-CN" sz="2800" dirty="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r>
              <a:rPr lang="en-US" altLang="zh-CN" sz="2800" dirty="0" err="1">
                <a:solidFill>
                  <a:srgbClr val="00B050"/>
                </a:solidFill>
                <a:latin typeface="+mn-lt"/>
                <a:ea typeface="+mn-ea"/>
              </a:rPr>
              <a:t>xhkdb</a:t>
            </a:r>
            <a:r>
              <a:rPr lang="en-US" altLang="zh-CN" sz="2800" dirty="0">
                <a:solidFill>
                  <a:srgbClr val="00B050"/>
                </a:solidFill>
                <a:latin typeface="+mn-lt"/>
                <a:ea typeface="+mn-ea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B050"/>
                </a:solidFill>
                <a:latin typeface="+mn-lt"/>
                <a:ea typeface="+mn-ea"/>
              </a:rPr>
              <a:t>注意：创建数据库之前要先连接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MySQL</a:t>
            </a:r>
            <a:r>
              <a:rPr lang="zh-CN" altLang="zh-CN" sz="2800" b="1" dirty="0">
                <a:solidFill>
                  <a:srgbClr val="00B050"/>
                </a:solidFill>
                <a:latin typeface="+mn-lt"/>
                <a:ea typeface="+mn-ea"/>
              </a:rPr>
              <a:t>服务器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1013460" y="254318"/>
            <a:ext cx="6858000" cy="642937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基本操作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824355" y="981075"/>
            <a:ext cx="8762365" cy="5256530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"/>
              <a:defRPr/>
            </a:pPr>
            <a:endParaRPr altLang="zh-CN" sz="3200" dirty="0"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"/>
              <a:defRPr/>
            </a:pPr>
            <a:r>
              <a:rPr altLang="zh-CN" sz="2400" dirty="0">
                <a:solidFill>
                  <a:srgbClr val="00B050"/>
                </a:solidFill>
                <a:latin typeface="+mn-lt"/>
                <a:ea typeface="+mn-ea"/>
              </a:rPr>
              <a:t>查看所有数据库名称：SHOW DATABASES；　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"/>
              <a:defRPr/>
            </a:pPr>
            <a:endParaRPr altLang="zh-CN" sz="2400" dirty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"/>
              <a:defRPr/>
            </a:pPr>
            <a:r>
              <a:rPr altLang="zh-CN" sz="2400" dirty="0">
                <a:solidFill>
                  <a:srgbClr val="00B050"/>
                </a:solidFill>
                <a:latin typeface="+mn-lt"/>
                <a:ea typeface="+mn-ea"/>
              </a:rPr>
              <a:t>切换数据库：USE mydb1，切换到mydb1数据库</a:t>
            </a:r>
            <a:r>
              <a:rPr altLang="zh-CN" sz="3200" dirty="0">
                <a:solidFill>
                  <a:srgbClr val="00B050"/>
                </a:solidFill>
                <a:latin typeface="+mn-lt"/>
                <a:ea typeface="+mn-ea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1127760" y="261938"/>
            <a:ext cx="6858000" cy="642937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删除数据库</a:t>
            </a:r>
          </a:p>
        </p:txBody>
      </p:sp>
      <p:sp>
        <p:nvSpPr>
          <p:cNvPr id="21506" name="Rectangle 3"/>
          <p:cNvSpPr txBox="1">
            <a:spLocks noChangeArrowheads="1"/>
          </p:cNvSpPr>
          <p:nvPr/>
        </p:nvSpPr>
        <p:spPr bwMode="auto">
          <a:xfrm>
            <a:off x="1669415" y="1057910"/>
            <a:ext cx="7291070" cy="545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说明：删除数据库</a:t>
            </a:r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</a:rPr>
              <a:t/>
            </a:r>
            <a:br>
              <a:rPr lang="en-US" altLang="zh-CN" sz="2000" b="1">
                <a:solidFill>
                  <a:srgbClr val="00B050"/>
                </a:solidFill>
                <a:latin typeface="Calibri" panose="020F0502020204030204" charset="0"/>
              </a:rPr>
            </a:b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DROP DATABASE [IF EXISTS]</a:t>
            </a: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</a:rPr>
              <a:t>数据库名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zh-CN" sz="2000" b="1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</a:rPr>
              <a:t>例如：删除名为</a:t>
            </a:r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</a:rPr>
              <a:t> xhkdb</a:t>
            </a: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</a:rPr>
              <a:t>的数据库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/>
            </a:r>
            <a:b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</a:b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DROP DATABASE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 xhkdb;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例如：DROP DATABASE mydb1，删除名为mydb1的数据库。如果这个数据库不存在，那么会报错。DROP DATABASE IF EXISTS mydb1，就算mydb1不存在，也不会的报错。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1051560" y="269558"/>
            <a:ext cx="6858000" cy="642937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常用数据类型</a:t>
            </a:r>
          </a:p>
        </p:txBody>
      </p:sp>
      <p:pic>
        <p:nvPicPr>
          <p:cNvPr id="2253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975" y="951865"/>
            <a:ext cx="8250555" cy="525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1047115" y="244158"/>
            <a:ext cx="6858000" cy="642937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 TABLE创建表</a:t>
            </a:r>
          </a:p>
        </p:txBody>
      </p:sp>
      <p:sp>
        <p:nvSpPr>
          <p:cNvPr id="23554" name="Rectangle 3"/>
          <p:cNvSpPr txBox="1">
            <a:spLocks noChangeArrowheads="1"/>
          </p:cNvSpPr>
          <p:nvPr/>
        </p:nvSpPr>
        <p:spPr bwMode="auto">
          <a:xfrm>
            <a:off x="1849755" y="1052830"/>
            <a:ext cx="7391400" cy="561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buFont typeface="Wingdings" panose="05000000000000000000" charset="0"/>
              <a:buChar char=""/>
            </a:pP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</a:rPr>
              <a:t>说明：创建新表</a:t>
            </a:r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</a:rPr>
              <a:t/>
            </a:r>
            <a:br>
              <a:rPr lang="en-US" altLang="zh-CN" sz="2000" b="1">
                <a:solidFill>
                  <a:srgbClr val="00B050"/>
                </a:solidFill>
                <a:latin typeface="Calibri" panose="020F0502020204030204" charset="0"/>
              </a:rPr>
            </a:br>
            <a:r>
              <a:rPr altLang="zh-CN" sz="2000" b="1">
                <a:solidFill>
                  <a:srgbClr val="00B050"/>
                </a:solidFill>
                <a:latin typeface="Calibri" panose="020F0502020204030204" charset="0"/>
              </a:rPr>
              <a:t>创建表：</a:t>
            </a:r>
          </a:p>
          <a:p>
            <a:r>
              <a:rPr altLang="zh-CN" sz="2000" b="1">
                <a:solidFill>
                  <a:srgbClr val="00B050"/>
                </a:solidFill>
                <a:latin typeface="Calibri" panose="020F0502020204030204" charset="0"/>
              </a:rPr>
              <a:t>CREATE TABLE 表名(</a:t>
            </a:r>
          </a:p>
          <a:p>
            <a:r>
              <a:rPr altLang="zh-CN" sz="2000" b="1">
                <a:solidFill>
                  <a:srgbClr val="00B050"/>
                </a:solidFill>
                <a:latin typeface="Calibri" panose="020F0502020204030204" charset="0"/>
              </a:rPr>
              <a:t>  列名 列类型,</a:t>
            </a:r>
          </a:p>
          <a:p>
            <a:r>
              <a:rPr altLang="zh-CN" sz="2000" b="1">
                <a:solidFill>
                  <a:srgbClr val="00B050"/>
                </a:solidFill>
                <a:latin typeface="Calibri" panose="020F0502020204030204" charset="0"/>
              </a:rPr>
              <a:t>  列名 列类型,</a:t>
            </a:r>
          </a:p>
          <a:p>
            <a:r>
              <a:rPr altLang="zh-CN" sz="2000" b="1">
                <a:solidFill>
                  <a:srgbClr val="00B050"/>
                </a:solidFill>
                <a:latin typeface="Calibri" panose="020F0502020204030204" charset="0"/>
              </a:rPr>
              <a:t>  ......</a:t>
            </a:r>
          </a:p>
          <a:p>
            <a:r>
              <a:rPr altLang="zh-CN" sz="2000" b="1">
                <a:solidFill>
                  <a:srgbClr val="00B050"/>
                </a:solidFill>
                <a:latin typeface="Calibri" panose="020F0502020204030204" charset="0"/>
              </a:rPr>
              <a:t>);</a:t>
            </a:r>
          </a:p>
          <a:p>
            <a:endParaRPr lang="zh-CN" altLang="zh-CN" sz="2000" b="1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 </a:t>
            </a: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</a:rPr>
              <a:t>例如：</a:t>
            </a:r>
            <a:r>
              <a:rPr lang="zh-CN" altLang="en-US" sz="2000" b="1">
                <a:solidFill>
                  <a:srgbClr val="00B050"/>
                </a:solidFill>
                <a:latin typeface="Calibri" panose="020F0502020204030204" charset="0"/>
              </a:rPr>
              <a:t>创建一个名</a:t>
            </a: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</a:rPr>
              <a:t>为</a:t>
            </a:r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stu</a:t>
            </a: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</a:rPr>
              <a:t>的数据库</a:t>
            </a:r>
          </a:p>
          <a:p>
            <a:endParaRPr lang="zh-CN" altLang="zh-CN" sz="2000" b="1">
              <a:solidFill>
                <a:srgbClr val="00B050"/>
              </a:solidFill>
              <a:latin typeface="Calibri" panose="020F0502020204030204" charset="0"/>
            </a:endParaRPr>
          </a:p>
          <a:p>
            <a:pPr marL="0" indent="0"/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CREATE TABLE </a:t>
            </a:r>
            <a:r>
              <a:rPr lang="en-US" altLang="zh-CN" sz="2000" b="1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stu</a:t>
            </a:r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(</a:t>
            </a:r>
          </a:p>
          <a:p>
            <a:pPr marL="0" indent="0"/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sid	</a:t>
            </a:r>
            <a:r>
              <a:rPr lang="en-US" altLang="zh-CN" sz="2000" b="1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CHAR(6),</a:t>
            </a:r>
          </a:p>
          <a:p>
            <a:pPr marL="0" indent="0"/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sname	VARCHAR(20),</a:t>
            </a:r>
          </a:p>
          <a:p>
            <a:pPr marL="0" indent="0"/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age		INT,</a:t>
            </a:r>
          </a:p>
          <a:p>
            <a:pPr marL="0" indent="0"/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gender	VARCHAR(10) </a:t>
            </a:r>
          </a:p>
          <a:p>
            <a:pPr marL="0" indent="0"/>
            <a:r>
              <a:rPr lang="en-US" altLang="zh-CN" sz="2000" b="1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)</a:t>
            </a:r>
            <a:r>
              <a:rPr lang="en-US" altLang="zh-CN" sz="2000" b="1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/>
        </p:nvSpPr>
        <p:spPr>
          <a:xfrm>
            <a:off x="1079500" y="186373"/>
            <a:ext cx="6858000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操作表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1664970" y="675640"/>
            <a:ext cx="8774430" cy="5939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查看当前数据库中所有表名称：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SHOW TABLES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　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查看指定表的创建语句：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SHOW CREATE TABLE emp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，看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emp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表的创建语句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查看表结构：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DESC emp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，查看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emp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表结构；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删除表：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DROP TABLE emp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，删除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emp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表；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修改表：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1. 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修改之添加列：给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stu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表添加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classname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列：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ALTER TABLE stu ADD (classname varchar(100));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2. 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修改之修改列类型：修改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stu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表的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gender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列类型为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CHAR(2)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ALTER TABLE stu MODIFY 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gender CHAR(2);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3. 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修改之修改列名：修改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stu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表的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gender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列名为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sex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ALTER TABLE stu change gender sex CHAR(2);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4. 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修改之删除列：删除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stu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表的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classname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列：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ALTER TABLE stu DROP classname;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5. 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修改之修改表名称：修改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stu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表名称为</a:t>
            </a:r>
            <a:r>
              <a:rPr lang="en-US" altLang="zh-CN" sz="20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student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ALTER TABLE stu RENAME TO student;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 idx="4294967295"/>
          </p:nvPr>
        </p:nvSpPr>
        <p:spPr>
          <a:xfrm>
            <a:off x="1089660" y="300038"/>
            <a:ext cx="6858000" cy="642937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 INTO插入表数据</a:t>
            </a:r>
          </a:p>
        </p:txBody>
      </p:sp>
      <p:sp>
        <p:nvSpPr>
          <p:cNvPr id="25602" name="Rectangle 3"/>
          <p:cNvSpPr txBox="1">
            <a:spLocks noChangeArrowheads="1"/>
          </p:cNvSpPr>
          <p:nvPr/>
        </p:nvSpPr>
        <p:spPr bwMode="auto">
          <a:xfrm>
            <a:off x="1784350" y="1052830"/>
            <a:ext cx="9012555" cy="561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说明：</a:t>
            </a: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表插入数据</a:t>
            </a:r>
            <a:endParaRPr lang="zh-CN" altLang="zh-CN" sz="2000" b="1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altLang="zh-CN" sz="2000">
                <a:solidFill>
                  <a:srgbClr val="00B050"/>
                </a:solidFill>
                <a:latin typeface="Calibri" panose="020F0502020204030204" charset="0"/>
              </a:rPr>
              <a:t>语法：</a:t>
            </a:r>
          </a:p>
          <a:p>
            <a:r>
              <a:rPr altLang="zh-CN" sz="2000">
                <a:solidFill>
                  <a:srgbClr val="00B050"/>
                </a:solidFill>
                <a:latin typeface="Calibri" panose="020F0502020204030204" charset="0"/>
              </a:rPr>
              <a:t>INSERT INTO 表名(列名1,列名2, …) VALUES(值1, 值2)</a:t>
            </a:r>
          </a:p>
          <a:p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 </a:t>
            </a:r>
          </a:p>
          <a:p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例如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: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INSERT INTO stu(sid, sname,age,gender) VALUES('s_1001', 'zhangSan', 23, 'male');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INSERT INTO stu(sid, sname) VALUES('s_1001', 'zhangSan');</a:t>
            </a:r>
          </a:p>
          <a:p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lang="zh-CN" altLang="en-US" sz="2000">
                <a:solidFill>
                  <a:srgbClr val="00B050"/>
                </a:solidFill>
                <a:latin typeface="Calibri" panose="020F0502020204030204" charset="0"/>
              </a:rPr>
              <a:t>注意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:[因为没有插入age和gender列的数据，所以该条记录的age和gender值上为NULL]      </a:t>
            </a:r>
            <a:r>
              <a:rPr lang="en-US" altLang="zh-CN" sz="3200">
                <a:solidFill>
                  <a:srgbClr val="FF0000"/>
                </a:solidFill>
                <a:latin typeface="Calibri" panose="020F0502020204030204" charset="0"/>
              </a:rPr>
              <a:t>    </a:t>
            </a:r>
            <a:endParaRPr lang="zh-CN" altLang="zh-CN" sz="3200">
              <a:solidFill>
                <a:srgbClr val="FF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979170" y="265113"/>
            <a:ext cx="6858000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什么是数据库，以及好处</a:t>
            </a:r>
            <a:r>
              <a:rPr lang="zh-CN" altLang="en-US" sz="3200" smtClean="0">
                <a:solidFill>
                  <a:srgbClr val="00B050"/>
                </a:solidFill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377825" y="1035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690495" y="1351915"/>
            <a:ext cx="941641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57175"/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数据库就是用来</a:t>
            </a:r>
            <a:r>
              <a:rPr lang="zh-CN" altLang="en-US" sz="2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存储和管理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数据的仓库！</a:t>
            </a:r>
          </a:p>
          <a:p>
            <a:pPr marL="0" indent="257175"/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数据库存储数据的优先：</a:t>
            </a:r>
          </a:p>
          <a:p>
            <a:pPr marL="0" indent="257175"/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数据库的好处：</a:t>
            </a:r>
          </a:p>
          <a:p>
            <a:pPr marL="0" indent="257175"/>
            <a:r>
              <a:rPr lang="en-US" altLang="zh-CN" sz="24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可存储大量数据；</a:t>
            </a:r>
          </a:p>
          <a:p>
            <a:pPr marL="0" indent="257175"/>
            <a:r>
              <a:rPr lang="en-US" altLang="zh-CN" sz="24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方便检索；</a:t>
            </a:r>
          </a:p>
          <a:p>
            <a:pPr marL="0" indent="257175"/>
            <a:r>
              <a:rPr lang="en-US" altLang="zh-CN" sz="24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保持数据的一致性、完整性；</a:t>
            </a:r>
          </a:p>
          <a:p>
            <a:pPr marL="0" indent="257175"/>
            <a:r>
              <a:rPr lang="en-US" altLang="zh-CN" sz="24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安全，可共享；</a:t>
            </a:r>
          </a:p>
          <a:p>
            <a:pPr marL="0" indent="257175"/>
            <a:r>
              <a:rPr lang="en-US" altLang="zh-CN" sz="24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通过组合分析，可产生新数据。</a:t>
            </a:r>
          </a:p>
          <a:p>
            <a:pPr marL="0" indent="257175"/>
            <a:endParaRPr lang="zh-CN" altLang="en-US" sz="24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57175"/>
            <a:endParaRPr lang="zh-CN" altLang="en-US" sz="24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57175"/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 idx="4294967295"/>
          </p:nvPr>
        </p:nvSpPr>
        <p:spPr>
          <a:xfrm>
            <a:off x="1054735" y="330518"/>
            <a:ext cx="6858000" cy="642937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UPDATE</a:t>
            </a:r>
            <a:r>
              <a:rPr lang="zh-CN" altLang="en-US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修改表数据</a:t>
            </a:r>
          </a:p>
        </p:txBody>
      </p:sp>
      <p:sp>
        <p:nvSpPr>
          <p:cNvPr id="27650" name="Rectangle 3"/>
          <p:cNvSpPr txBox="1">
            <a:spLocks noChangeArrowheads="1"/>
          </p:cNvSpPr>
          <p:nvPr/>
        </p:nvSpPr>
        <p:spPr bwMode="auto">
          <a:xfrm>
            <a:off x="1703388" y="981075"/>
            <a:ext cx="8785225" cy="561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说明：修改表数据</a:t>
            </a:r>
          </a:p>
          <a:p>
            <a:pPr indent="0">
              <a:buFont typeface="Wingdings" panose="05000000000000000000" charset="0"/>
              <a:buNone/>
            </a:pPr>
            <a:r>
              <a:rPr altLang="zh-CN" sz="2000">
                <a:solidFill>
                  <a:srgbClr val="00B050"/>
                </a:solidFill>
                <a:latin typeface="Calibri" panose="020F0502020204030204" charset="0"/>
              </a:rPr>
              <a:t>语法：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altLang="zh-CN" sz="2000">
                <a:solidFill>
                  <a:srgbClr val="00B050"/>
                </a:solidFill>
                <a:latin typeface="Calibri" panose="020F0502020204030204" charset="0"/>
              </a:rPr>
              <a:t>UPDATE 表名 SET 列名1=值1, … 列名n=值n [WHERE 条件]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/>
            </a:r>
            <a:b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</a:b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 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 b="1">
              <a:solidFill>
                <a:srgbClr val="00B050"/>
              </a:solidFill>
              <a:latin typeface="Calibri" panose="020F0502020204030204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例如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: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UPDATE stu SET sname=’zhangSanSan’, age=’32’ WHERE sid=’s_1001’;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UPDATE stu SET sname=’liSi’, age=’20’ WHERE age&gt;50 AND gender=’male’;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UPDATE stu SET sname=’wangWu’, age=’30’ WHERE age&gt;60 OR gender=’female’;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UPDATE stu SET gender=’female’ WHERE gender IS NULL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UPDATE stu SET age=age+1 WHERE sname=’zhaoLiu’;</a:t>
            </a:r>
          </a:p>
          <a:p>
            <a:endParaRPr lang="en-US" altLang="zh-CN" sz="2000" b="1">
              <a:solidFill>
                <a:srgbClr val="00B050"/>
              </a:solidFill>
              <a:latin typeface="Calibri" panose="020F0502020204030204" charset="0"/>
            </a:endParaRPr>
          </a:p>
          <a:p>
            <a:endParaRPr lang="en-US" altLang="zh-CN" sz="3200">
              <a:latin typeface="Calibri" panose="020F0502020204030204" charset="0"/>
            </a:endParaRPr>
          </a:p>
          <a:p>
            <a:endParaRPr lang="zh-CN" altLang="zh-CN" sz="320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 idx="4294967295"/>
          </p:nvPr>
        </p:nvSpPr>
        <p:spPr>
          <a:xfrm>
            <a:off x="1054735" y="286068"/>
            <a:ext cx="6858000" cy="642937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DELETE,</a:t>
            </a: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TRUNCATE</a:t>
            </a: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删除表数据</a:t>
            </a:r>
          </a:p>
        </p:txBody>
      </p:sp>
      <p:sp>
        <p:nvSpPr>
          <p:cNvPr id="26626" name="Rectangle 3"/>
          <p:cNvSpPr txBox="1">
            <a:spLocks noChangeArrowheads="1"/>
          </p:cNvSpPr>
          <p:nvPr/>
        </p:nvSpPr>
        <p:spPr bwMode="auto">
          <a:xfrm>
            <a:off x="1754505" y="896620"/>
            <a:ext cx="6962775" cy="5953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说明：删除表</a:t>
            </a: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数据</a:t>
            </a:r>
          </a:p>
          <a:p>
            <a:r>
              <a:rPr sz="2000">
                <a:solidFill>
                  <a:srgbClr val="00B050"/>
                </a:solidFill>
                <a:latin typeface="Calibri" panose="020F0502020204030204" charset="0"/>
              </a:rPr>
              <a:t>语法：</a:t>
            </a:r>
          </a:p>
          <a:p>
            <a:r>
              <a:rPr sz="2000">
                <a:solidFill>
                  <a:srgbClr val="00B050"/>
                </a:solidFill>
                <a:latin typeface="Calibri" panose="020F0502020204030204" charset="0"/>
              </a:rPr>
              <a:t>DELETE FROM 表名 [WHERE 条件]</a:t>
            </a:r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例如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:</a:t>
            </a:r>
          </a:p>
          <a:p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DELETE FROM stu WHERE sid=’s_1001’003B</a:t>
            </a:r>
          </a:p>
          <a:p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DELETE FROM stu WHERE sname=’chenQi’ OR age &gt; 30;</a:t>
            </a:r>
          </a:p>
          <a:p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DELETE FROM stu;[删除表所有记录]</a:t>
            </a:r>
          </a:p>
          <a:p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语法：</a:t>
            </a:r>
          </a:p>
          <a:p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TRUNCATE TABLE 表名</a:t>
            </a:r>
          </a:p>
          <a:p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TRUNCATE TABLE stu;</a:t>
            </a:r>
          </a:p>
          <a:p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[删除stu表，再创建stu表。等同与删除stu表所有记录。]</a:t>
            </a:r>
          </a:p>
          <a:p>
            <a:endParaRPr lang="zh-CN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注意事项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:</a:t>
            </a: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虽然TRUNCATE和DELETE都可以删除表的所有记录，但有原理不同。DELETE的效率没有TRUNCATE高！</a:t>
            </a:r>
          </a:p>
          <a:p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TRUNCATE其实属性DDL语句，因为它是先DROP TABLE，再CREATE TABLE。而且TRUNCATE删除的记录是无法回滚的，但DELETE删除的记录是可以回滚的（回滚是事务的知识！）。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 idx="4294967295"/>
          </p:nvPr>
        </p:nvSpPr>
        <p:spPr>
          <a:xfrm>
            <a:off x="1104900" y="216218"/>
            <a:ext cx="6858000" cy="642937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用户创建,权限操作</a:t>
            </a:r>
            <a:endParaRPr lang="zh-CN" altLang="en-US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8674" name="Rectangle 3"/>
          <p:cNvSpPr txBox="1">
            <a:spLocks noChangeArrowheads="1"/>
          </p:cNvSpPr>
          <p:nvPr/>
        </p:nvSpPr>
        <p:spPr bwMode="auto">
          <a:xfrm>
            <a:off x="1631950" y="685165"/>
            <a:ext cx="8785225" cy="59620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 b="1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说明：</a:t>
            </a: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创建用户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语法：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CREATE USER 用户名@地址 IDENTIFIED BY '密码';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例如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: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CREATE USER user1@localhost IDENTIFIED BY ‘123’;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[user1用户只能在localhost这个IP登录mysql服务器]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CREATE USER user2@’%’ IDENTIFIED BY ‘123’;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[user2用户可以在任何电脑上登录mysql服务器]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给用户授权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语法：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GRANT 权限1, … , 权限n ON 数据库.* TO 用户名</a:t>
            </a:r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GRANT CREATE,ALTER,DROP,INSERT,UPDATE,DELETE,SELECT ON mydb1.* TO user1@localhost;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000">
              <a:solidFill>
                <a:srgbClr val="00B050"/>
              </a:solidFill>
              <a:latin typeface="Calibri" panose="020F0502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GRANT ALL ON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*</a:t>
            </a:r>
            <a:r>
              <a:rPr lang="zh-CN" altLang="zh-CN" sz="2000">
                <a:solidFill>
                  <a:srgbClr val="00B050"/>
                </a:solidFill>
                <a:latin typeface="Calibri" panose="020F0502020204030204" charset="0"/>
              </a:rPr>
              <a:t>.* TO user2@localhost;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[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charset="0"/>
              </a:rPr>
              <a:t>给所有数据库的所有表权限给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charset="0"/>
              </a:rPr>
              <a:t>user2]</a:t>
            </a:r>
          </a:p>
        </p:txBody>
      </p:sp>
      <p:pic>
        <p:nvPicPr>
          <p:cNvPr id="286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8025" y="188913"/>
            <a:ext cx="216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/>
        </p:nvSpPr>
        <p:spPr>
          <a:xfrm>
            <a:off x="1043940" y="200978"/>
            <a:ext cx="6858000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9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撤销授权,查看用户权限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05305" y="953135"/>
            <a:ext cx="74999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说明：</a:t>
            </a:r>
            <a:r>
              <a:rPr lang="zh-CN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创建用户</a:t>
            </a:r>
          </a:p>
          <a:p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语法：</a:t>
            </a:r>
          </a:p>
          <a:p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SHOW GRANTS FOR 用户名</a:t>
            </a:r>
          </a:p>
          <a:p>
            <a:endParaRPr lang="zh-CN" altLang="en-US" sz="200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sz="2000">
                <a:solidFill>
                  <a:srgbClr val="00B050"/>
                </a:solidFill>
                <a:effectLst/>
                <a:latin typeface="华文细黑" panose="02010600040101010101" charset="-122"/>
                <a:ea typeface="华文细黑" panose="02010600040101010101" charset="-122"/>
              </a:rPr>
              <a:t>例如</a:t>
            </a:r>
            <a:r>
              <a:rPr lang="en-US" altLang="zh-CN" sz="2000">
                <a:solidFill>
                  <a:srgbClr val="00B050"/>
                </a:solidFill>
                <a:effectLst/>
                <a:latin typeface="华文细黑" panose="02010600040101010101" charset="-122"/>
                <a:ea typeface="华文细黑" panose="02010600040101010101" charset="-122"/>
              </a:rPr>
              <a:t>:SHOW GRANTS FOR user1@localhost;</a:t>
            </a:r>
          </a:p>
          <a:p>
            <a:endParaRPr lang="en-US" altLang="zh-CN" sz="2000">
              <a:solidFill>
                <a:srgbClr val="00B050"/>
              </a:solidFill>
              <a:effectLst/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en-US" altLang="zh-CN" sz="2000">
              <a:solidFill>
                <a:srgbClr val="00B050"/>
              </a:solidFill>
              <a:effectLst/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说明：</a:t>
            </a:r>
            <a:r>
              <a:rPr lang="en-US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删除用户</a:t>
            </a:r>
          </a:p>
          <a:p>
            <a:r>
              <a:rPr lang="en-US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语法：</a:t>
            </a:r>
          </a:p>
          <a:p>
            <a:r>
              <a:rPr lang="en-US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DROP USER 用户名</a:t>
            </a:r>
          </a:p>
          <a:p>
            <a:endParaRPr lang="en-US" altLang="zh-CN" sz="200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例如</a:t>
            </a:r>
            <a:r>
              <a:rPr lang="en-US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:</a:t>
            </a:r>
            <a:r>
              <a:rPr lang="en-US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DROP USER user1@localhost;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/>
        </p:nvSpPr>
        <p:spPr>
          <a:xfrm>
            <a:off x="1051560" y="200978"/>
            <a:ext cx="6858000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9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修改密码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05305" y="953135"/>
            <a:ext cx="74999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"/>
            </a:pPr>
            <a:r>
              <a:rPr lang="zh-CN"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说明：</a:t>
            </a:r>
            <a:r>
              <a:rPr lang="zh-CN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创建用户</a:t>
            </a:r>
          </a:p>
          <a:p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语法：</a:t>
            </a:r>
          </a:p>
          <a:p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USE mysql;</a:t>
            </a:r>
          </a:p>
          <a:p>
            <a:endParaRPr lang="zh-CN" altLang="en-US" sz="200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UPDATE USER SET PASSWORD=PASSWORD(‘密码’) WHERE User=’用户名’ and Host=’IP’;</a:t>
            </a:r>
          </a:p>
          <a:p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FLUSH PRIVILEGES;</a:t>
            </a:r>
          </a:p>
          <a:p>
            <a:endParaRPr lang="zh-CN" altLang="en-US" sz="200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例如</a:t>
            </a:r>
            <a:r>
              <a:rPr lang="en-US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:</a:t>
            </a:r>
          </a:p>
          <a:p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UPDATE USER SET PASSWORD=PASSWORD('1234') WHERE User='user2' and Host=</a:t>
            </a:r>
            <a:r>
              <a:rPr lang="en-US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'</a:t>
            </a:r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localhost</a:t>
            </a:r>
            <a:r>
              <a:rPr lang="en-US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'</a:t>
            </a:r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;</a:t>
            </a:r>
          </a:p>
          <a:p>
            <a:endParaRPr lang="zh-CN" altLang="en-US" sz="200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FLUSH PRIVILEGES;   </a:t>
            </a:r>
          </a:p>
          <a:p>
            <a:r>
              <a:rPr lang="en-US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[</a:t>
            </a:r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一定要记的加这一步</a:t>
            </a:r>
            <a:r>
              <a:rPr lang="en-US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,</a:t>
            </a:r>
            <a:r>
              <a:rPr lang="zh-CN" altLang="en-US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刷新密码</a:t>
            </a:r>
            <a:r>
              <a:rPr lang="en-US" altLang="zh-CN" sz="200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564515" y="219393"/>
            <a:ext cx="6858000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</a:t>
            </a:r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常见数据库</a:t>
            </a:r>
            <a:endParaRPr lang="zh-CN" altLang="en-US"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377825" y="1035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21585" y="1542415"/>
            <a:ext cx="94164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57175"/>
            <a:r>
              <a:rPr lang="zh-CN" altLang="en-US" sz="240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常见数据库</a:t>
            </a:r>
            <a:endParaRPr lang="zh-CN" altLang="en-US" sz="240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57175"/>
            <a:r>
              <a:rPr lang="en-US" altLang="zh-CN" sz="24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Oracle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（神喻）：甲骨文（最高！）；</a:t>
            </a:r>
          </a:p>
          <a:p>
            <a:pPr marL="0" indent="257175"/>
            <a:r>
              <a:rPr lang="en-US" altLang="zh-CN" sz="24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DB2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400" b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IBM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marL="0" indent="257175"/>
            <a:r>
              <a:rPr lang="en-US" altLang="zh-CN" sz="24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 Server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：微软；</a:t>
            </a:r>
          </a:p>
          <a:p>
            <a:pPr marL="0" indent="257175"/>
            <a:r>
              <a:rPr lang="en-US" altLang="zh-CN" sz="24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Sybase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：赛尔斯；</a:t>
            </a:r>
          </a:p>
          <a:p>
            <a:pPr marL="0" indent="257175"/>
            <a:r>
              <a:rPr lang="en-US" altLang="zh-CN" sz="2400" b="0">
                <a:solidFill>
                  <a:srgbClr val="00B050"/>
                </a:solidFill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lang="en-US" altLang="zh-CN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en-US" sz="24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：甲骨文；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 idx="4294967295"/>
          </p:nvPr>
        </p:nvSpPr>
        <p:spPr>
          <a:xfrm>
            <a:off x="927735" y="313373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什么是数据库</a:t>
            </a:r>
          </a:p>
        </p:txBody>
      </p:sp>
      <p:sp>
        <p:nvSpPr>
          <p:cNvPr id="8194" name="内容占位符 2"/>
          <p:cNvSpPr>
            <a:spLocks noGrp="1"/>
          </p:cNvSpPr>
          <p:nvPr>
            <p:ph idx="4294967295"/>
          </p:nvPr>
        </p:nvSpPr>
        <p:spPr>
          <a:xfrm>
            <a:off x="431800" y="936625"/>
            <a:ext cx="8572500" cy="5643563"/>
          </a:xfrm>
        </p:spPr>
        <p:txBody>
          <a:bodyPr/>
          <a:lstStyle/>
          <a:p>
            <a:pPr lvl="1" algn="l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algn="l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00530" y="742950"/>
            <a:ext cx="8680450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57175" algn="l"/>
            <a:r>
              <a:rPr lang="zh-CN" altLang="en-US" sz="1600">
                <a:solidFill>
                  <a:srgbClr val="00B050"/>
                </a:solidFill>
              </a:rPr>
              <a:t>　理解数据库</a:t>
            </a:r>
          </a:p>
          <a:p>
            <a:pPr marL="285750" indent="-285750" algn="l">
              <a:buFont typeface="Wingdings" panose="05000000000000000000" charset="0"/>
              <a:buChar char=""/>
            </a:pPr>
            <a:r>
              <a:rPr lang="zh-CN" altLang="en-US" sz="1600">
                <a:solidFill>
                  <a:srgbClr val="00B050"/>
                </a:solidFill>
              </a:rPr>
              <a:t>RDBMS = 管理员（manager）+仓库（database）</a:t>
            </a:r>
          </a:p>
          <a:p>
            <a:pPr marL="285750" indent="-285750" algn="l">
              <a:buFont typeface="Wingdings" panose="05000000000000000000" charset="0"/>
              <a:buChar char=""/>
            </a:pPr>
            <a:r>
              <a:rPr lang="zh-CN" altLang="en-US" sz="1600">
                <a:solidFill>
                  <a:srgbClr val="00B050"/>
                </a:solidFill>
              </a:rPr>
              <a:t>database = N个table</a:t>
            </a:r>
          </a:p>
          <a:p>
            <a:pPr marL="285750" indent="-285750" algn="l">
              <a:buFont typeface="Wingdings" panose="05000000000000000000" charset="0"/>
              <a:buChar char=""/>
            </a:pPr>
            <a:r>
              <a:rPr lang="zh-CN" altLang="en-US" sz="1600">
                <a:solidFill>
                  <a:srgbClr val="00B050"/>
                </a:solidFill>
              </a:rPr>
              <a:t>table</a:t>
            </a:r>
            <a:r>
              <a:rPr lang="en-US" altLang="zh-CN" sz="1600">
                <a:solidFill>
                  <a:srgbClr val="00B050"/>
                </a:solidFill>
              </a:rPr>
              <a:t>(</a:t>
            </a:r>
            <a:r>
              <a:rPr lang="zh-CN" altLang="zh-CN" sz="1600">
                <a:solidFill>
                  <a:srgbClr val="00B050"/>
                </a:solidFill>
                <a:sym typeface="+mn-ea"/>
              </a:rPr>
              <a:t>货架</a:t>
            </a:r>
            <a:r>
              <a:rPr lang="en-US" altLang="zh-CN" sz="1600">
                <a:solidFill>
                  <a:srgbClr val="00B050"/>
                </a:solidFill>
              </a:rPr>
              <a:t>):</a:t>
            </a:r>
            <a:endParaRPr lang="en-US" altLang="zh-CN" sz="1600">
              <a:solidFill>
                <a:srgbClr val="00B050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"/>
            </a:pPr>
            <a:r>
              <a:rPr lang="zh-CN" altLang="en-US" sz="1600">
                <a:solidFill>
                  <a:srgbClr val="00B050"/>
                </a:solidFill>
              </a:rPr>
              <a:t>表结构：定义表的列名和列类型！</a:t>
            </a:r>
          </a:p>
          <a:p>
            <a:pPr marL="285750" indent="-285750" algn="l">
              <a:buFont typeface="Wingdings" panose="05000000000000000000" charset="0"/>
              <a:buChar char=""/>
            </a:pPr>
            <a:r>
              <a:rPr lang="zh-CN" altLang="en-US" sz="1600">
                <a:solidFill>
                  <a:srgbClr val="00B050"/>
                </a:solidFill>
              </a:rPr>
              <a:t>表记录：一行一行的记录！</a:t>
            </a: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r>
              <a:rPr lang="zh-CN" altLang="en-US" sz="1600">
                <a:solidFill>
                  <a:srgbClr val="00B050"/>
                </a:solidFill>
              </a:rPr>
              <a:t>我们现在所说的数据库泛指“关系型数据库管理系统（RDBMS - Relational database management system）”，即“数据库服务器”。</a:t>
            </a: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endParaRPr lang="zh-CN" altLang="en-US" sz="1600">
              <a:solidFill>
                <a:srgbClr val="00B050"/>
              </a:solidFill>
            </a:endParaRPr>
          </a:p>
          <a:p>
            <a:pPr marL="0" indent="257175" algn="l"/>
            <a:r>
              <a:rPr lang="zh-CN" altLang="en-US" sz="1600">
                <a:solidFill>
                  <a:srgbClr val="00B050"/>
                </a:solidFill>
              </a:rPr>
              <a:t>当我们安装了数据库服务器后，就可以在数据库服务器中创建数据库，每个数据库中还可以包含多张表。</a:t>
            </a:r>
            <a:r>
              <a:rPr lang="zh-CN" altLang="zh-CN" sz="1600">
                <a:solidFill>
                  <a:srgbClr val="00B050"/>
                </a:solidFill>
                <a:sym typeface="+mn-ea"/>
              </a:rPr>
              <a:t>货架</a:t>
            </a:r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03" y="3297873"/>
            <a:ext cx="2809875" cy="204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45" y="3251200"/>
            <a:ext cx="2924175" cy="2094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 idx="4294967295"/>
          </p:nvPr>
        </p:nvSpPr>
        <p:spPr>
          <a:xfrm>
            <a:off x="982980" y="31527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什么是数据库</a:t>
            </a:r>
          </a:p>
        </p:txBody>
      </p:sp>
      <p:sp>
        <p:nvSpPr>
          <p:cNvPr id="8194" name="内容占位符 2"/>
          <p:cNvSpPr>
            <a:spLocks noGrp="1"/>
          </p:cNvSpPr>
          <p:nvPr>
            <p:ph idx="4294967295"/>
          </p:nvPr>
        </p:nvSpPr>
        <p:spPr>
          <a:xfrm>
            <a:off x="1774825" y="908050"/>
            <a:ext cx="8572500" cy="5643563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25345" y="908050"/>
            <a:ext cx="7426325" cy="1176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/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数据库表就是一个多行多列的表格。在创建表时，需要指定表的列数，以及列名称，列类型等信息。而不用指定表格的行数，行数是没有上限的。下面是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tab_student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表的结构：</a:t>
            </a:r>
          </a:p>
          <a:p>
            <a:pPr marL="0" indent="266700"/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136390" y="2084070"/>
            <a:ext cx="2495550" cy="141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2232660" y="3289300"/>
            <a:ext cx="7212330" cy="1422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endParaRPr lang="en-US" altLang="zh-CN" sz="1050" b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/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indent="0" algn="ctr"/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当把表格创建好了之后，就可以向表格中添加数据了。向表格添加数据是以行为单位的！下面是</a:t>
            </a:r>
            <a:r>
              <a:rPr lang="en-US" altLang="zh-CN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s_student</a:t>
            </a:r>
            <a:r>
              <a:rPr lang="zh-CN" altLang="en-US" sz="2000" b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表的记录：</a:t>
            </a:r>
          </a:p>
          <a:p>
            <a:pPr marL="0" indent="0" algn="ctr"/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/>
          </a:p>
        </p:txBody>
      </p:sp>
      <p:graphicFrame>
        <p:nvGraphicFramePr>
          <p:cNvPr id="9" name="表格 8"/>
          <p:cNvGraphicFramePr/>
          <p:nvPr/>
        </p:nvGraphicFramePr>
        <p:xfrm>
          <a:off x="3606165" y="4711700"/>
          <a:ext cx="3556000" cy="607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000"/>
                <a:gridCol w="889000"/>
                <a:gridCol w="889000"/>
                <a:gridCol w="889000"/>
              </a:tblGrid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s_id</a:t>
                      </a:r>
                      <a:endParaRPr lang="zh-CN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s_name</a:t>
                      </a:r>
                      <a:endParaRPr lang="zh-CN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s_age</a:t>
                      </a:r>
                      <a:endParaRPr lang="zh-CN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s_sex</a:t>
                      </a:r>
                      <a:endParaRPr lang="zh-CN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S_1001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zhangSan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male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5E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S_1002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liSi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female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8C0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125345" y="5643880"/>
            <a:ext cx="7524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B050"/>
                </a:solidFill>
              </a:rPr>
              <a:t>总结</a:t>
            </a:r>
            <a:r>
              <a:rPr lang="en-US" altLang="zh-CN" sz="2000">
                <a:solidFill>
                  <a:srgbClr val="00B050"/>
                </a:solidFill>
              </a:rPr>
              <a:t>: </a:t>
            </a:r>
            <a:r>
              <a:rPr lang="zh-CN" altLang="en-US" sz="2000">
                <a:solidFill>
                  <a:srgbClr val="00B050"/>
                </a:solidFill>
              </a:rPr>
              <a:t>我们可以想象我这个总仓库管理员</a:t>
            </a:r>
            <a:r>
              <a:rPr lang="en-US" altLang="zh-CN" sz="2000">
                <a:solidFill>
                  <a:srgbClr val="00B050"/>
                </a:solidFill>
              </a:rPr>
              <a:t>,</a:t>
            </a:r>
            <a:r>
              <a:rPr lang="zh-CN" altLang="en-US" sz="2000">
                <a:solidFill>
                  <a:srgbClr val="00B050"/>
                </a:solidFill>
              </a:rPr>
              <a:t>管理着很多小型仓库</a:t>
            </a:r>
            <a:r>
              <a:rPr lang="en-US" altLang="zh-CN" sz="2000">
                <a:solidFill>
                  <a:srgbClr val="00B050"/>
                </a:solidFill>
              </a:rPr>
              <a:t>(</a:t>
            </a:r>
            <a:r>
              <a:rPr lang="zh-CN" altLang="en-US" sz="2000">
                <a:solidFill>
                  <a:srgbClr val="00B050"/>
                </a:solidFill>
              </a:rPr>
              <a:t>数据库</a:t>
            </a:r>
            <a:r>
              <a:rPr lang="en-US" altLang="zh-CN" sz="2000">
                <a:solidFill>
                  <a:srgbClr val="00B050"/>
                </a:solidFill>
              </a:rPr>
              <a:t>),</a:t>
            </a:r>
            <a:r>
              <a:rPr lang="zh-CN" altLang="en-US" sz="2000">
                <a:solidFill>
                  <a:srgbClr val="00B050"/>
                </a:solidFill>
              </a:rPr>
              <a:t>仓库里面有很多货架</a:t>
            </a:r>
            <a:r>
              <a:rPr lang="en-US" altLang="zh-CN" sz="2000">
                <a:solidFill>
                  <a:srgbClr val="00B050"/>
                </a:solidFill>
              </a:rPr>
              <a:t>(</a:t>
            </a:r>
            <a:r>
              <a:rPr lang="zh-CN" altLang="en-US" sz="2000">
                <a:solidFill>
                  <a:srgbClr val="00B050"/>
                </a:solidFill>
              </a:rPr>
              <a:t>表</a:t>
            </a:r>
            <a:r>
              <a:rPr lang="en-US" altLang="zh-CN" sz="2000">
                <a:solidFill>
                  <a:srgbClr val="00B050"/>
                </a:solidFill>
              </a:rPr>
              <a:t>),</a:t>
            </a:r>
            <a:r>
              <a:rPr lang="zh-CN" altLang="en-US" sz="2000">
                <a:solidFill>
                  <a:srgbClr val="00B050"/>
                </a:solidFill>
              </a:rPr>
              <a:t>而货架上放着很多的物品</a:t>
            </a:r>
            <a:r>
              <a:rPr lang="en-US" altLang="zh-CN" sz="2000">
                <a:solidFill>
                  <a:srgbClr val="00B050"/>
                </a:solidFill>
              </a:rPr>
              <a:t>(</a:t>
            </a:r>
            <a:r>
              <a:rPr lang="zh-CN" altLang="en-US" sz="2000">
                <a:solidFill>
                  <a:srgbClr val="00B050"/>
                </a:solidFill>
              </a:rPr>
              <a:t>数据</a:t>
            </a:r>
            <a:r>
              <a:rPr lang="en-US" altLang="zh-CN" sz="2000">
                <a:solidFill>
                  <a:srgbClr val="00B05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 idx="4294967295"/>
          </p:nvPr>
        </p:nvSpPr>
        <p:spPr>
          <a:xfrm>
            <a:off x="967740" y="322263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什么是MySQL数据库</a:t>
            </a:r>
          </a:p>
        </p:txBody>
      </p:sp>
      <p:sp>
        <p:nvSpPr>
          <p:cNvPr id="8194" name="内容占位符 2"/>
          <p:cNvSpPr>
            <a:spLocks noGrp="1"/>
          </p:cNvSpPr>
          <p:nvPr>
            <p:ph idx="4294967295"/>
          </p:nvPr>
        </p:nvSpPr>
        <p:spPr>
          <a:xfrm>
            <a:off x="1831975" y="908050"/>
            <a:ext cx="8572500" cy="5643563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</a:t>
            </a:r>
            <a:r>
              <a:rPr lang="en-US" altLang="zh-CN" smtClean="0">
                <a:solidFill>
                  <a:srgbClr val="00B050"/>
                </a:solidFill>
              </a:rPr>
              <a:t>  MySQL</a:t>
            </a:r>
            <a:r>
              <a:rPr lang="zh-CN" altLang="en-US" smtClean="0">
                <a:solidFill>
                  <a:srgbClr val="00B050"/>
                </a:solidFill>
              </a:rPr>
              <a:t>是一种开放源代码的关系型数据库管理系统（</a:t>
            </a:r>
            <a:r>
              <a:rPr lang="en-US" altLang="zh-CN" smtClean="0">
                <a:solidFill>
                  <a:srgbClr val="00B050"/>
                </a:solidFill>
              </a:rPr>
              <a:t>RDBMS</a:t>
            </a:r>
            <a:r>
              <a:rPr lang="zh-CN" altLang="en-US" smtClean="0">
                <a:solidFill>
                  <a:srgbClr val="00B050"/>
                </a:solidFill>
              </a:rPr>
              <a:t>），</a:t>
            </a:r>
            <a:r>
              <a:rPr lang="en-US" altLang="zh-CN" smtClean="0">
                <a:solidFill>
                  <a:srgbClr val="00B050"/>
                </a:solidFill>
              </a:rPr>
              <a:t>MySQL</a:t>
            </a:r>
            <a:r>
              <a:rPr lang="zh-CN" altLang="en-US" smtClean="0">
                <a:solidFill>
                  <a:srgbClr val="00B050"/>
                </a:solidFill>
              </a:rPr>
              <a:t>数据库系统使用最常用的数据库管理语言</a:t>
            </a:r>
            <a:r>
              <a:rPr lang="en-US" altLang="zh-CN" smtClean="0">
                <a:solidFill>
                  <a:srgbClr val="00B050"/>
                </a:solidFill>
              </a:rPr>
              <a:t>--</a:t>
            </a:r>
            <a:r>
              <a:rPr lang="zh-CN" altLang="en-US" smtClean="0">
                <a:solidFill>
                  <a:srgbClr val="00B050"/>
                </a:solidFill>
              </a:rPr>
              <a:t>结构化查询语言（</a:t>
            </a:r>
            <a:r>
              <a:rPr lang="en-US" altLang="zh-CN" smtClean="0">
                <a:solidFill>
                  <a:srgbClr val="00B050"/>
                </a:solidFill>
              </a:rPr>
              <a:t>SQL</a:t>
            </a:r>
            <a:r>
              <a:rPr lang="zh-CN" altLang="en-US" smtClean="0">
                <a:solidFill>
                  <a:srgbClr val="00B050"/>
                </a:solidFill>
              </a:rPr>
              <a:t>）进行数据库管理</a:t>
            </a:r>
          </a:p>
        </p:txBody>
      </p:sp>
      <p:pic>
        <p:nvPicPr>
          <p:cNvPr id="8195" name="Picture 2" descr="C:\Users\Administrator\Desktop\162614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7913" y="3162300"/>
            <a:ext cx="4824412" cy="2378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 idx="4294967295"/>
          </p:nvPr>
        </p:nvSpPr>
        <p:spPr>
          <a:xfrm>
            <a:off x="1015365" y="317500"/>
            <a:ext cx="7786688" cy="642938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MySQL数据库的应用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924685" y="800735"/>
            <a:ext cx="8342630" cy="52565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内容占位符 2"/>
          <p:cNvSpPr>
            <a:spLocks noGrp="1"/>
          </p:cNvSpPr>
          <p:nvPr>
            <p:ph idx="4294967295"/>
          </p:nvPr>
        </p:nvSpPr>
        <p:spPr>
          <a:xfrm>
            <a:off x="1952625" y="1519238"/>
            <a:ext cx="8229600" cy="46974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 </a:t>
            </a:r>
            <a:r>
              <a:rPr lang="en-US" altLang="zh-CN" sz="2400" smtClean="0">
                <a:solidFill>
                  <a:srgbClr val="00B050"/>
                </a:solidFill>
              </a:rPr>
              <a:t>  MySQL</a:t>
            </a:r>
            <a:r>
              <a:rPr lang="zh-CN" altLang="en-US" sz="2400" smtClean="0">
                <a:solidFill>
                  <a:srgbClr val="00B050"/>
                </a:solidFill>
              </a:rPr>
              <a:t>是一个关系型数据库管理系统，由瑞典</a:t>
            </a:r>
            <a:r>
              <a:rPr lang="en-US" altLang="zh-CN" sz="2400" smtClean="0">
                <a:solidFill>
                  <a:srgbClr val="00B050"/>
                </a:solidFill>
              </a:rPr>
              <a:t>MySQL AB </a:t>
            </a:r>
            <a:r>
              <a:rPr lang="zh-CN" altLang="en-US" sz="2400" smtClean="0">
                <a:solidFill>
                  <a:srgbClr val="00B050"/>
                </a:solidFill>
              </a:rPr>
              <a:t>公司开发，目前属于 </a:t>
            </a:r>
            <a:r>
              <a:rPr lang="en-US" altLang="zh-CN" sz="2400" smtClean="0">
                <a:solidFill>
                  <a:srgbClr val="00B050"/>
                </a:solidFill>
              </a:rPr>
              <a:t>Oracle </a:t>
            </a:r>
            <a:r>
              <a:rPr lang="zh-CN" altLang="en-US" sz="2400" smtClean="0">
                <a:solidFill>
                  <a:srgbClr val="00B050"/>
                </a:solidFill>
              </a:rPr>
              <a:t>旗下产品。</a:t>
            </a:r>
            <a:r>
              <a:rPr lang="en-US" altLang="zh-CN" sz="2400" smtClean="0">
                <a:solidFill>
                  <a:srgbClr val="00B050"/>
                </a:solidFill>
              </a:rPr>
              <a:t>MySQL </a:t>
            </a:r>
            <a:r>
              <a:rPr lang="zh-CN" altLang="en-US" sz="2400" smtClean="0">
                <a:solidFill>
                  <a:srgbClr val="00B050"/>
                </a:solidFill>
              </a:rPr>
              <a:t>是最流行的关系型数据库管理系统之一，在 </a:t>
            </a:r>
            <a:r>
              <a:rPr lang="en-US" altLang="zh-CN" sz="2400" smtClean="0">
                <a:solidFill>
                  <a:srgbClr val="00B050"/>
                </a:solidFill>
              </a:rPr>
              <a:t>WEB </a:t>
            </a:r>
            <a:r>
              <a:rPr lang="zh-CN" altLang="en-US" sz="2400" smtClean="0">
                <a:solidFill>
                  <a:srgbClr val="00B050"/>
                </a:solidFill>
              </a:rPr>
              <a:t>应用方面，</a:t>
            </a:r>
            <a:r>
              <a:rPr lang="en-US" altLang="zh-CN" sz="2400" smtClean="0">
                <a:solidFill>
                  <a:srgbClr val="00B050"/>
                </a:solidFill>
              </a:rPr>
              <a:t>MySQL</a:t>
            </a:r>
            <a:r>
              <a:rPr lang="zh-CN" altLang="en-US" sz="2400" smtClean="0">
                <a:solidFill>
                  <a:srgbClr val="00B050"/>
                </a:solidFill>
              </a:rPr>
              <a:t>是最好的 </a:t>
            </a:r>
            <a:r>
              <a:rPr lang="en-US" altLang="zh-CN" sz="2400" smtClean="0">
                <a:solidFill>
                  <a:srgbClr val="00B050"/>
                </a:solidFill>
              </a:rPr>
              <a:t>RDBMS (Relational Database Management System</a:t>
            </a:r>
            <a:r>
              <a:rPr lang="zh-CN" altLang="en-US" sz="2400" smtClean="0">
                <a:solidFill>
                  <a:srgbClr val="00B050"/>
                </a:solidFill>
              </a:rPr>
              <a:t>，关系数据库管理系统</a:t>
            </a:r>
            <a:r>
              <a:rPr lang="en-US" altLang="zh-CN" sz="2400" smtClean="0">
                <a:solidFill>
                  <a:srgbClr val="00B050"/>
                </a:solidFill>
              </a:rPr>
              <a:t>) </a:t>
            </a:r>
            <a:r>
              <a:rPr lang="zh-CN" altLang="en-US" sz="2400" smtClean="0">
                <a:solidFill>
                  <a:srgbClr val="00B050"/>
                </a:solidFill>
              </a:rPr>
              <a:t>应用软件。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B050"/>
                </a:solidFill>
              </a:rPr>
              <a:t>    一般中小型网站的开发都选择 </a:t>
            </a:r>
            <a:r>
              <a:rPr lang="en-US" altLang="zh-CN" sz="2400" smtClean="0">
                <a:solidFill>
                  <a:srgbClr val="00B050"/>
                </a:solidFill>
              </a:rPr>
              <a:t>MySQL </a:t>
            </a:r>
            <a:r>
              <a:rPr lang="zh-CN" altLang="en-US" sz="2400" smtClean="0">
                <a:solidFill>
                  <a:srgbClr val="00B050"/>
                </a:solidFill>
              </a:rPr>
              <a:t>作为网站数据库。</a:t>
            </a:r>
          </a:p>
        </p:txBody>
      </p:sp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1005840" y="31146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MySQL名字的来源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林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1948</Words>
  <Application>Microsoft Office PowerPoint</Application>
  <PresentationFormat>宽屏</PresentationFormat>
  <Paragraphs>355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黑体</vt:lpstr>
      <vt:lpstr>华文行楷</vt:lpstr>
      <vt:lpstr>华文细黑</vt:lpstr>
      <vt:lpstr>宋体</vt:lpstr>
      <vt:lpstr>Arial</vt:lpstr>
      <vt:lpstr>Calibri</vt:lpstr>
      <vt:lpstr>Calibri Light</vt:lpstr>
      <vt:lpstr>Wingdings</vt:lpstr>
      <vt:lpstr>林山</vt:lpstr>
      <vt:lpstr>Microsoft Word 97 - 2003 文档</vt:lpstr>
      <vt:lpstr>MySQL数据库系统</vt:lpstr>
      <vt:lpstr>PowerPoint 演示文稿</vt:lpstr>
      <vt:lpstr>PowerPoint 演示文稿</vt:lpstr>
      <vt:lpstr>PowerPoint 演示文稿</vt:lpstr>
      <vt:lpstr>什么是数据库</vt:lpstr>
      <vt:lpstr>什么是数据库</vt:lpstr>
      <vt:lpstr>什么是MySQL数据库</vt:lpstr>
      <vt:lpstr>MySQL数据库的应用</vt:lpstr>
      <vt:lpstr>MySQL名字的来源</vt:lpstr>
      <vt:lpstr>MySQL的优点：</vt:lpstr>
      <vt:lpstr>MySQL安装</vt:lpstr>
      <vt:lpstr>配置环境变量</vt:lpstr>
      <vt:lpstr>远程登陆配置</vt:lpstr>
      <vt:lpstr>MySQL卸载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Navicat For MySQL简介</vt:lpstr>
      <vt:lpstr>Navicat使用技巧</vt:lpstr>
      <vt:lpstr>PowerPoint 演示文稿</vt:lpstr>
      <vt:lpstr>创建数据库</vt:lpstr>
      <vt:lpstr>基本操作</vt:lpstr>
      <vt:lpstr>删除数据库</vt:lpstr>
      <vt:lpstr>常用数据类型</vt:lpstr>
      <vt:lpstr>CREATE TABLE创建表</vt:lpstr>
      <vt:lpstr>PowerPoint 演示文稿</vt:lpstr>
      <vt:lpstr>INSERT INTO插入表数据</vt:lpstr>
      <vt:lpstr>UPDATE修改表数据</vt:lpstr>
      <vt:lpstr>DELETE,TRUNCATE删除表数据</vt:lpstr>
      <vt:lpstr>用户创建,权限操作</vt:lpstr>
      <vt:lpstr>PowerPoint 演示文稿</vt:lpstr>
      <vt:lpstr>PowerPoint 演示文稿</vt:lpstr>
    </vt:vector>
  </TitlesOfParts>
  <Manager>新研科技</Manager>
  <Company>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admin</cp:lastModifiedBy>
  <cp:revision>96</cp:revision>
  <dcterms:created xsi:type="dcterms:W3CDTF">2018-02-01T07:53:00Z</dcterms:created>
  <dcterms:modified xsi:type="dcterms:W3CDTF">2019-07-24T03:22:22Z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