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73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6" r:id="rId14"/>
    <p:sldId id="357" r:id="rId15"/>
    <p:sldId id="358" r:id="rId16"/>
    <p:sldId id="359" r:id="rId17"/>
    <p:sldId id="360" r:id="rId18"/>
    <p:sldId id="361" r:id="rId19"/>
    <p:sldId id="36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e" initials="xie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C75B0A-245C-474D-92A3-76C19B2A6E39}" type="doc">
      <dgm:prSet loTypeId="urn:microsoft.com/office/officeart/2005/8/layout/vList2#11" loCatId="list" qsTypeId="urn:microsoft.com/office/officeart/2005/8/quickstyle/simple1#11" qsCatId="simple" csTypeId="urn:microsoft.com/office/officeart/2005/8/colors/accent6_2" csCatId="accent1" phldr="1"/>
      <dgm:spPr/>
      <dgm:t>
        <a:bodyPr/>
        <a:lstStyle/>
        <a:p>
          <a:endParaRPr lang="zh-CN" altLang="en-US"/>
        </a:p>
      </dgm:t>
    </dgm:pt>
    <dgm:pt modelId="{76ACFB2A-4FD6-4D75-983C-5EC432A8E959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>
              <a:solidFill>
                <a:schemeClr val="bg1"/>
              </a:solidFill>
            </a:rPr>
            <a:t>◆  </a:t>
          </a:r>
          <a:r>
            <a:rPr lang="zh-CN" altLang="en-US" sz="2000" dirty="0">
              <a:solidFill>
                <a:schemeClr val="bg1"/>
              </a:solidFill>
              <a:latin typeface="+mj-ea"/>
              <a:ea typeface="+mj-ea"/>
              <a:sym typeface="+mn-ea"/>
            </a:rPr>
            <a:t>数据库简介和</a:t>
          </a:r>
          <a:r>
            <a:rPr lang="en-US" altLang="zh-CN" sz="2000" dirty="0">
              <a:solidFill>
                <a:schemeClr val="bg1"/>
              </a:solidFill>
              <a:latin typeface="+mj-ea"/>
              <a:ea typeface="+mj-ea"/>
              <a:sym typeface="+mn-ea"/>
            </a:rPr>
            <a:t>MySQL</a:t>
          </a:r>
          <a:r>
            <a:rPr lang="zh-CN" altLang="en-US" sz="2000" dirty="0">
              <a:solidFill>
                <a:schemeClr val="bg1"/>
              </a:solidFill>
              <a:latin typeface="+mj-ea"/>
              <a:ea typeface="+mj-ea"/>
              <a:sym typeface="+mn-ea"/>
            </a:rPr>
            <a:t>入门</a:t>
          </a:r>
          <a:r>
            <a:rPr lang="zh-CN" altLang="en-US" sz="2000" dirty="0">
              <a:solidFill>
                <a:schemeClr val="bg1"/>
              </a:solidFill>
              <a:latin typeface="+mj-ea"/>
              <a:ea typeface="+mj-ea"/>
              <a:sym typeface="+mn-ea"/>
            </a:rPr>
            <a:t/>
          </a:r>
          <a:endParaRPr lang="zh-CN" altLang="en-US" sz="2000" dirty="0">
            <a:solidFill>
              <a:schemeClr val="bg1"/>
            </a:solidFill>
            <a:latin typeface="+mj-ea"/>
            <a:ea typeface="+mj-ea"/>
            <a:sym typeface="+mn-ea"/>
          </a:endParaRPr>
        </a:p>
      </dgm:t>
    </dgm:pt>
    <dgm:pt modelId="{C7B9AE8E-6A91-4E17-B0EF-CE7983FEAE50}" cxnId="{F70622D1-532C-4A84-B43A-4ADF66B58936}" type="parTrans">
      <dgm:prSet/>
      <dgm:spPr/>
      <dgm:t>
        <a:bodyPr/>
        <a:lstStyle/>
        <a:p>
          <a:endParaRPr lang="zh-CN" altLang="en-US"/>
        </a:p>
      </dgm:t>
    </dgm:pt>
    <dgm:pt modelId="{AD703321-A221-40FA-B7C6-B2F17A6AC729}" cxnId="{F70622D1-532C-4A84-B43A-4ADF66B58936}" type="sibTrans">
      <dgm:prSet/>
      <dgm:spPr/>
      <dgm:t>
        <a:bodyPr/>
        <a:lstStyle/>
        <a:p>
          <a:endParaRPr lang="zh-CN" altLang="en-US"/>
        </a:p>
      </dgm:t>
    </dgm:pt>
    <dgm:pt modelId="{C0AC7200-FCF9-4E2C-ACDD-9BBBC5474EF6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en-US" altLang="zh-CN" sz="2000" dirty="0">
              <a:sym typeface="+mn-ea"/>
            </a:rPr>
            <a:t>Navicat for </a:t>
          </a:r>
          <a:r>
            <a:rPr lang="en-US" altLang="zh-CN" sz="2000" dirty="0">
              <a:latin typeface="+mj-ea"/>
              <a:sym typeface="+mn-ea"/>
            </a:rPr>
            <a:t>MySQL</a:t>
          </a:r>
          <a:r>
            <a:rPr lang="zh-CN" altLang="en-US" sz="2000" dirty="0">
              <a:latin typeface="+mj-ea"/>
              <a:sym typeface="+mn-ea"/>
            </a:rPr>
            <a:t>工具简介</a:t>
          </a:r>
          <a:r>
            <a:rPr lang="zh-CN" altLang="en-US" sz="2000" dirty="0">
              <a:latin typeface="+mj-ea"/>
              <a:sym typeface="+mn-ea"/>
            </a:rPr>
            <a:t/>
          </a:r>
          <a:endParaRPr lang="zh-CN" altLang="en-US" sz="2000" dirty="0">
            <a:latin typeface="+mj-ea"/>
            <a:sym typeface="+mn-ea"/>
          </a:endParaRPr>
        </a:p>
      </dgm:t>
    </dgm:pt>
    <dgm:pt modelId="{988F110D-D608-4B87-93DA-3542849F22A0}" cxnId="{DD9A15D4-7FCE-42D1-8DD5-833748190D9E}" type="parTrans">
      <dgm:prSet/>
      <dgm:spPr/>
      <dgm:t>
        <a:bodyPr/>
        <a:lstStyle/>
        <a:p>
          <a:endParaRPr lang="zh-CN" altLang="en-US"/>
        </a:p>
      </dgm:t>
    </dgm:pt>
    <dgm:pt modelId="{FC2EF4C4-719E-4B8E-A0C5-61844C3C1CB2}" cxnId="{DD9A15D4-7FCE-42D1-8DD5-833748190D9E}" type="sibTrans">
      <dgm:prSet/>
      <dgm:spPr/>
      <dgm:t>
        <a:bodyPr/>
        <a:lstStyle/>
        <a:p>
          <a:endParaRPr lang="zh-CN" altLang="en-US"/>
        </a:p>
      </dgm:t>
    </dgm:pt>
    <dgm:pt modelId="{FF4EFB52-5C36-47F7-90D5-E35EB6412909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zh-CN" altLang="en-US" sz="2000" dirty="0">
              <a:latin typeface="+mj-ea"/>
              <a:ea typeface="+mj-ea"/>
              <a:sym typeface="+mn-ea"/>
            </a:rPr>
            <a:t>数据查询语言</a:t>
          </a:r>
          <a:r>
            <a:rPr lang="en-US" altLang="zh-CN" sz="2000" dirty="0">
              <a:latin typeface="+mj-ea"/>
              <a:ea typeface="+mj-ea"/>
              <a:sym typeface="+mn-ea"/>
            </a:rPr>
            <a:t>DDL,DML,DCL</a:t>
          </a:r>
          <a:r>
            <a:rPr lang="en-US" altLang="zh-CN" sz="2000" dirty="0">
              <a:latin typeface="+mj-ea"/>
              <a:ea typeface="+mj-ea"/>
              <a:sym typeface="+mn-ea"/>
            </a:rPr>
            <a:t/>
          </a:r>
          <a:endParaRPr lang="en-US" altLang="zh-CN" sz="2000" dirty="0">
            <a:latin typeface="+mj-ea"/>
            <a:ea typeface="+mj-ea"/>
            <a:sym typeface="+mn-ea"/>
          </a:endParaRPr>
        </a:p>
      </dgm:t>
    </dgm:pt>
    <dgm:pt modelId="{D9104FB0-5AA0-42B3-84D1-CB54A83B21B0}" cxnId="{A07D1C7B-8DCE-4C16-BF5F-4A0A64BCBDC4}" type="parTrans">
      <dgm:prSet/>
      <dgm:spPr/>
      <dgm:t>
        <a:bodyPr/>
        <a:lstStyle/>
        <a:p>
          <a:endParaRPr lang="zh-CN" altLang="en-US"/>
        </a:p>
      </dgm:t>
    </dgm:pt>
    <dgm:pt modelId="{8A6E9D4E-BE54-409C-A77C-A23C38AD617D}" cxnId="{A07D1C7B-8DCE-4C16-BF5F-4A0A64BCBDC4}" type="sibTrans">
      <dgm:prSet/>
      <dgm:spPr/>
      <dgm:t>
        <a:bodyPr/>
        <a:lstStyle/>
        <a:p>
          <a:endParaRPr lang="zh-CN" altLang="en-US"/>
        </a:p>
      </dgm:t>
    </dgm:pt>
    <dgm:pt modelId="{497C71C9-F3C2-440A-8EBD-ACF214CC10CD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zh-CN" altLang="en-US" sz="2000" dirty="0">
              <a:solidFill>
                <a:srgbClr val="FF0000"/>
              </a:solidFill>
              <a:latin typeface="+mj-ea"/>
              <a:ea typeface="+mj-ea"/>
              <a:sym typeface="+mn-ea"/>
            </a:rPr>
            <a:t>数据定义语言</a:t>
          </a:r>
          <a:r>
            <a:rPr lang="en-US" altLang="zh-CN" sz="2000" dirty="0">
              <a:solidFill>
                <a:srgbClr val="FF0000"/>
              </a:solidFill>
              <a:latin typeface="+mj-ea"/>
              <a:ea typeface="+mj-ea"/>
              <a:sym typeface="+mn-ea"/>
            </a:rPr>
            <a:t>DQL</a:t>
          </a:r>
          <a:r>
            <a:rPr lang="zh-CN" altLang="en-US" sz="2000" dirty="0">
              <a:solidFill>
                <a:srgbClr val="FF0000"/>
              </a:solidFill>
              <a:latin typeface="+mj-ea"/>
              <a:ea typeface="+mj-ea"/>
              <a:sym typeface="+mn-ea"/>
            </a:rPr>
            <a:t>（重点）</a:t>
          </a:r>
          <a:r>
            <a:rPr lang="zh-CN" altLang="en-US" sz="2000" dirty="0">
              <a:solidFill>
                <a:srgbClr val="FF0000"/>
              </a:solidFill>
              <a:latin typeface="+mj-ea"/>
              <a:ea typeface="+mj-ea"/>
              <a:sym typeface="+mn-ea"/>
            </a:rPr>
            <a:t/>
          </a:r>
          <a:endParaRPr lang="zh-CN" altLang="en-US" sz="2000" dirty="0">
            <a:solidFill>
              <a:srgbClr val="FF0000"/>
            </a:solidFill>
            <a:latin typeface="+mj-ea"/>
            <a:ea typeface="+mj-ea"/>
            <a:sym typeface="+mn-ea"/>
          </a:endParaRPr>
        </a:p>
      </dgm:t>
    </dgm:pt>
    <dgm:pt modelId="{54FB3D46-AFC9-497A-89A7-CF68B34DC065}" cxnId="{4DC330B0-0F28-4DE2-B395-58223A1D1507}" type="parTrans">
      <dgm:prSet/>
      <dgm:spPr/>
      <dgm:t>
        <a:bodyPr/>
        <a:lstStyle/>
        <a:p>
          <a:endParaRPr lang="zh-CN" altLang="en-US"/>
        </a:p>
      </dgm:t>
    </dgm:pt>
    <dgm:pt modelId="{551C0A93-E3CD-4B06-B080-774F2A422B98}" cxnId="{4DC330B0-0F28-4DE2-B395-58223A1D1507}" type="sibTrans">
      <dgm:prSet/>
      <dgm:spPr/>
      <dgm:t>
        <a:bodyPr/>
        <a:lstStyle/>
        <a:p>
          <a:endParaRPr lang="zh-CN" altLang="en-US"/>
        </a:p>
      </dgm:t>
    </dgm:pt>
    <dgm:pt modelId="{9020F87B-5DA1-4843-9E01-F4F5061211B9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zh-CN" altLang="en-US" sz="2000" dirty="0">
              <a:latin typeface="+mj-ea"/>
              <a:sym typeface="+mn-ea"/>
            </a:rPr>
            <a:t>完整性约束</a:t>
          </a:r>
          <a:r>
            <a:rPr lang="zh-CN" altLang="en-US" sz="2000" dirty="0">
              <a:latin typeface="+mj-ea"/>
              <a:sym typeface="+mn-ea"/>
            </a:rPr>
            <a:t/>
          </a:r>
          <a:endParaRPr lang="zh-CN" altLang="en-US" sz="2000" dirty="0">
            <a:latin typeface="+mj-ea"/>
            <a:sym typeface="+mn-ea"/>
          </a:endParaRPr>
        </a:p>
      </dgm:t>
    </dgm:pt>
    <dgm:pt modelId="{6C25CCD4-6A5B-41A4-904D-0E42D44ADAD7}" cxnId="{AAD9F450-FF32-423D-A1B5-73A22EFF1190}" type="parTrans">
      <dgm:prSet/>
      <dgm:spPr/>
      <dgm:t>
        <a:bodyPr/>
        <a:lstStyle/>
        <a:p>
          <a:endParaRPr lang="zh-CN" altLang="en-US"/>
        </a:p>
      </dgm:t>
    </dgm:pt>
    <dgm:pt modelId="{3888EC32-C4BF-44A0-B7DA-91BFF5F6AEDB}" cxnId="{AAD9F450-FF32-423D-A1B5-73A22EFF1190}" type="sibTrans">
      <dgm:prSet/>
      <dgm:spPr/>
      <dgm:t>
        <a:bodyPr/>
        <a:lstStyle/>
        <a:p>
          <a:endParaRPr lang="zh-CN" altLang="en-US"/>
        </a:p>
      </dgm:t>
    </dgm:pt>
    <dgm:pt modelId="{16F0B0FE-53C5-43F2-8E73-0E0B04BA87C8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sz="2000" dirty="0">
              <a:latin typeface="+mj-ea"/>
              <a:ea typeface="+mj-ea"/>
              <a:sym typeface="+mn-ea"/>
            </a:rPr>
            <a:t>编码，导入导出</a:t>
          </a:r>
          <a:r>
            <a:rPr sz="2000" dirty="0">
              <a:latin typeface="+mj-ea"/>
              <a:ea typeface="+mj-ea"/>
              <a:sym typeface="+mn-ea"/>
            </a:rPr>
            <a:t/>
          </a:r>
          <a:endParaRPr sz="2000" dirty="0">
            <a:latin typeface="+mj-ea"/>
            <a:ea typeface="+mj-ea"/>
            <a:sym typeface="+mn-ea"/>
          </a:endParaRPr>
        </a:p>
      </dgm:t>
    </dgm:pt>
    <dgm:pt modelId="{B2D0F3EA-49B9-407A-B620-F6F07E4C5444}" cxnId="{0D020BDF-97D6-4283-AD52-64D39BF9D0C4}" type="parTrans">
      <dgm:prSet/>
      <dgm:spPr/>
      <dgm:t>
        <a:bodyPr/>
        <a:lstStyle/>
        <a:p>
          <a:endParaRPr lang="zh-CN" altLang="en-US"/>
        </a:p>
      </dgm:t>
    </dgm:pt>
    <dgm:pt modelId="{2C20A48A-17A4-4C2E-874B-CCF0D5CF89C6}" cxnId="{0D020BDF-97D6-4283-AD52-64D39BF9D0C4}" type="sibTrans">
      <dgm:prSet/>
      <dgm:spPr/>
      <dgm:t>
        <a:bodyPr/>
        <a:lstStyle/>
        <a:p>
          <a:endParaRPr lang="zh-CN" altLang="en-US"/>
        </a:p>
      </dgm:t>
    </dgm:pt>
    <dgm:pt modelId="{313FA9A5-B59B-4F26-B59F-C101C06B6D98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zh-CN" altLang="en-US" sz="2000" dirty="0">
              <a:latin typeface="+mj-ea"/>
              <a:ea typeface="+mj-ea"/>
              <a:sym typeface="+mn-ea"/>
            </a:rPr>
            <a:t>存储过程、视图、索引</a:t>
          </a:r>
          <a:r>
            <a:rPr lang="zh-CN" altLang="en-US" sz="2000" dirty="0">
              <a:latin typeface="+mj-ea"/>
              <a:ea typeface="+mj-ea"/>
              <a:sym typeface="+mn-ea"/>
            </a:rPr>
            <a:t/>
          </a:r>
          <a:endParaRPr lang="zh-CN" altLang="en-US" sz="2000" dirty="0">
            <a:latin typeface="+mj-ea"/>
            <a:ea typeface="+mj-ea"/>
            <a:sym typeface="+mn-ea"/>
          </a:endParaRPr>
        </a:p>
      </dgm:t>
    </dgm:pt>
    <dgm:pt modelId="{A948CC5B-2027-4164-825E-9FAD1EAE5B1A}" cxnId="{48E2E645-6236-44F1-9700-E803672F6969}" type="parTrans">
      <dgm:prSet/>
      <dgm:spPr/>
      <dgm:t>
        <a:bodyPr/>
        <a:lstStyle/>
        <a:p>
          <a:endParaRPr lang="zh-CN" altLang="en-US"/>
        </a:p>
      </dgm:t>
    </dgm:pt>
    <dgm:pt modelId="{12F59F78-F98D-41A9-A0B7-017A084EAACD}" cxnId="{48E2E645-6236-44F1-9700-E803672F6969}" type="sibTrans">
      <dgm:prSet/>
      <dgm:spPr/>
      <dgm:t>
        <a:bodyPr/>
        <a:lstStyle/>
        <a:p>
          <a:endParaRPr lang="zh-CN" altLang="en-US"/>
        </a:p>
      </dgm:t>
    </dgm:pt>
    <dgm:pt modelId="{FAE82A4A-867F-4C7B-97E0-007BF00790AA}" type="pres">
      <dgm:prSet presAssocID="{09C75B0A-245C-474D-92A3-76C19B2A6E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DB8A09B-1B8B-42F2-A63D-6688ECA2B652}" type="pres">
      <dgm:prSet presAssocID="{76ACFB2A-4FD6-4D75-983C-5EC432A8E959}" presName="parentText" presStyleLbl="node1" presStyleIdx="0" presStyleCnt="7" custLinFactY="-1020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7CA196-3001-443C-AF36-407DAAFC272E}" type="pres">
      <dgm:prSet presAssocID="{AD703321-A221-40FA-B7C6-B2F17A6AC729}" presName="spacer" presStyleCnt="0"/>
      <dgm:spPr/>
    </dgm:pt>
    <dgm:pt modelId="{1575AA7A-C58B-437D-B981-3D75AFBF0318}" type="pres">
      <dgm:prSet presAssocID="{C0AC7200-FCF9-4E2C-ACDD-9BBBC5474EF6}" presName="parentText" presStyleLbl="node1" presStyleIdx="1" presStyleCnt="7" custLinFactNeighborY="-5535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5A7AF5-95CF-4163-B699-0B927C15E1B2}" type="pres">
      <dgm:prSet presAssocID="{FC2EF4C4-719E-4B8E-A0C5-61844C3C1CB2}" presName="spacer" presStyleCnt="0"/>
      <dgm:spPr/>
    </dgm:pt>
    <dgm:pt modelId="{28DC96C5-CD2B-417B-9686-E648EAA0A472}" type="pres">
      <dgm:prSet presAssocID="{FF4EFB52-5C36-47F7-90D5-E35EB6412909}" presName="parentText" presStyleLbl="node1" presStyleIdx="2" presStyleCnt="7" custLinFactNeighborY="-8956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6CCD27-B65D-4057-A544-C892657D596E}" type="pres">
      <dgm:prSet presAssocID="{8A6E9D4E-BE54-409C-A77C-A23C38AD617D}" presName="spacer" presStyleCnt="0"/>
      <dgm:spPr/>
    </dgm:pt>
    <dgm:pt modelId="{F83D2861-46DC-407C-B33B-66AF3D90BBC9}" type="pres">
      <dgm:prSet presAssocID="{497C71C9-F3C2-440A-8EBD-ACF214CC10CD}" presName="parentText" presStyleLbl="node1" presStyleIdx="3" presStyleCnt="7" custLinFactY="-12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CC0A3-60C6-47CF-8175-EED98BF5F88B}" type="pres">
      <dgm:prSet presAssocID="{551C0A93-E3CD-4B06-B080-774F2A422B98}" presName="spacer" presStyleCnt="0"/>
      <dgm:spPr/>
    </dgm:pt>
    <dgm:pt modelId="{10471877-BBB0-4EED-AA6F-8241335AF973}" type="pres">
      <dgm:prSet presAssocID="{9020F87B-5DA1-4843-9E01-F4F5061211B9}" presName="parentText" presStyleLbl="node1" presStyleIdx="4" presStyleCnt="7" custLinFactY="-12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98F405-82CD-4E03-AF5B-F3F695C23B2E}" type="pres">
      <dgm:prSet presAssocID="{3888EC32-C4BF-44A0-B7DA-91BFF5F6AEDB}" presName="spacer" presStyleCnt="0"/>
      <dgm:spPr/>
    </dgm:pt>
    <dgm:pt modelId="{396D8653-BDE5-464E-8076-18DEC2294977}" type="pres">
      <dgm:prSet presAssocID="{16F0B0FE-53C5-43F2-8E73-0E0B04BA87C8}" presName="parentText" presStyleLbl="node1" presStyleIdx="5" presStyleCnt="7" custLinFactY="-524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BCFD7A-0446-42C5-A031-3482634B629F}" type="pres">
      <dgm:prSet presAssocID="{2C20A48A-17A4-4C2E-874B-CCF0D5CF89C6}" presName="spacer" presStyleCnt="0"/>
      <dgm:spPr/>
    </dgm:pt>
    <dgm:pt modelId="{5D544425-2D4F-4442-AED3-C21E44C04313}" type="pres">
      <dgm:prSet presAssocID="{313FA9A5-B59B-4F26-B59F-C101C06B6D98}" presName="parentText" presStyleLbl="node1" presStyleIdx="6" presStyleCnt="7" custLinFactY="-1050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70622D1-532C-4A84-B43A-4ADF66B58936}" srcId="{09C75B0A-245C-474D-92A3-76C19B2A6E39}" destId="{76ACFB2A-4FD6-4D75-983C-5EC432A8E959}" srcOrd="0" destOrd="0" parTransId="{C7B9AE8E-6A91-4E17-B0EF-CE7983FEAE50}" sibTransId="{AD703321-A221-40FA-B7C6-B2F17A6AC729}"/>
    <dgm:cxn modelId="{DD9A15D4-7FCE-42D1-8DD5-833748190D9E}" srcId="{09C75B0A-245C-474D-92A3-76C19B2A6E39}" destId="{C0AC7200-FCF9-4E2C-ACDD-9BBBC5474EF6}" srcOrd="1" destOrd="0" parTransId="{988F110D-D608-4B87-93DA-3542849F22A0}" sibTransId="{FC2EF4C4-719E-4B8E-A0C5-61844C3C1CB2}"/>
    <dgm:cxn modelId="{A07D1C7B-8DCE-4C16-BF5F-4A0A64BCBDC4}" srcId="{09C75B0A-245C-474D-92A3-76C19B2A6E39}" destId="{FF4EFB52-5C36-47F7-90D5-E35EB6412909}" srcOrd="2" destOrd="0" parTransId="{D9104FB0-5AA0-42B3-84D1-CB54A83B21B0}" sibTransId="{8A6E9D4E-BE54-409C-A77C-A23C38AD617D}"/>
    <dgm:cxn modelId="{4DC330B0-0F28-4DE2-B395-58223A1D1507}" srcId="{09C75B0A-245C-474D-92A3-76C19B2A6E39}" destId="{497C71C9-F3C2-440A-8EBD-ACF214CC10CD}" srcOrd="3" destOrd="0" parTransId="{54FB3D46-AFC9-497A-89A7-CF68B34DC065}" sibTransId="{551C0A93-E3CD-4B06-B080-774F2A422B98}"/>
    <dgm:cxn modelId="{AAD9F450-FF32-423D-A1B5-73A22EFF1190}" srcId="{09C75B0A-245C-474D-92A3-76C19B2A6E39}" destId="{9020F87B-5DA1-4843-9E01-F4F5061211B9}" srcOrd="4" destOrd="0" parTransId="{6C25CCD4-6A5B-41A4-904D-0E42D44ADAD7}" sibTransId="{3888EC32-C4BF-44A0-B7DA-91BFF5F6AEDB}"/>
    <dgm:cxn modelId="{0D020BDF-97D6-4283-AD52-64D39BF9D0C4}" srcId="{09C75B0A-245C-474D-92A3-76C19B2A6E39}" destId="{16F0B0FE-53C5-43F2-8E73-0E0B04BA87C8}" srcOrd="5" destOrd="0" parTransId="{B2D0F3EA-49B9-407A-B620-F6F07E4C5444}" sibTransId="{2C20A48A-17A4-4C2E-874B-CCF0D5CF89C6}"/>
    <dgm:cxn modelId="{48E2E645-6236-44F1-9700-E803672F6969}" srcId="{09C75B0A-245C-474D-92A3-76C19B2A6E39}" destId="{313FA9A5-B59B-4F26-B59F-C101C06B6D98}" srcOrd="6" destOrd="0" parTransId="{A948CC5B-2027-4164-825E-9FAD1EAE5B1A}" sibTransId="{12F59F78-F98D-41A9-A0B7-017A084EAACD}"/>
    <dgm:cxn modelId="{AC9B9126-6C2A-4F4C-8A22-98E9B7346078}" type="presOf" srcId="{09C75B0A-245C-474D-92A3-76C19B2A6E39}" destId="{FAE82A4A-867F-4C7B-97E0-007BF00790AA}" srcOrd="0" destOrd="0" presId="urn:microsoft.com/office/officeart/2005/8/layout/vList2#11"/>
    <dgm:cxn modelId="{E9E228E4-CBD3-4C57-812E-29FE91FFC4D3}" type="presParOf" srcId="{FAE82A4A-867F-4C7B-97E0-007BF00790AA}" destId="{0DB8A09B-1B8B-42F2-A63D-6688ECA2B652}" srcOrd="0" destOrd="0" presId="urn:microsoft.com/office/officeart/2005/8/layout/vList2#11"/>
    <dgm:cxn modelId="{36ABC6FF-C01F-4413-BF4E-1EBDD3CB9E84}" type="presOf" srcId="{76ACFB2A-4FD6-4D75-983C-5EC432A8E959}" destId="{0DB8A09B-1B8B-42F2-A63D-6688ECA2B652}" srcOrd="0" destOrd="0" presId="urn:microsoft.com/office/officeart/2005/8/layout/vList2#11"/>
    <dgm:cxn modelId="{909AC768-FEE4-4683-AEF3-9B79CFF5274F}" type="presParOf" srcId="{FAE82A4A-867F-4C7B-97E0-007BF00790AA}" destId="{C17CA196-3001-443C-AF36-407DAAFC272E}" srcOrd="1" destOrd="0" presId="urn:microsoft.com/office/officeart/2005/8/layout/vList2#11"/>
    <dgm:cxn modelId="{E253220C-E9B4-4E7E-9A81-4A0ECB85CC8B}" type="presParOf" srcId="{FAE82A4A-867F-4C7B-97E0-007BF00790AA}" destId="{1575AA7A-C58B-437D-B981-3D75AFBF0318}" srcOrd="2" destOrd="0" presId="urn:microsoft.com/office/officeart/2005/8/layout/vList2#11"/>
    <dgm:cxn modelId="{DDF1C38D-4C74-463D-8310-F63FF8FA4623}" type="presOf" srcId="{C0AC7200-FCF9-4E2C-ACDD-9BBBC5474EF6}" destId="{1575AA7A-C58B-437D-B981-3D75AFBF0318}" srcOrd="0" destOrd="0" presId="urn:microsoft.com/office/officeart/2005/8/layout/vList2#11"/>
    <dgm:cxn modelId="{F8A08209-FB36-44EE-A86D-A2F48CB87377}" type="presParOf" srcId="{FAE82A4A-867F-4C7B-97E0-007BF00790AA}" destId="{3D5A7AF5-95CF-4163-B699-0B927C15E1B2}" srcOrd="3" destOrd="0" presId="urn:microsoft.com/office/officeart/2005/8/layout/vList2#11"/>
    <dgm:cxn modelId="{14339C96-2BD3-400C-96FC-82397DD0B203}" type="presParOf" srcId="{FAE82A4A-867F-4C7B-97E0-007BF00790AA}" destId="{28DC96C5-CD2B-417B-9686-E648EAA0A472}" srcOrd="4" destOrd="0" presId="urn:microsoft.com/office/officeart/2005/8/layout/vList2#11"/>
    <dgm:cxn modelId="{714B6085-9441-4B6E-9BA3-530F6DE3B728}" type="presOf" srcId="{FF4EFB52-5C36-47F7-90D5-E35EB6412909}" destId="{28DC96C5-CD2B-417B-9686-E648EAA0A472}" srcOrd="0" destOrd="0" presId="urn:microsoft.com/office/officeart/2005/8/layout/vList2#11"/>
    <dgm:cxn modelId="{C991B918-2B07-4352-B4D7-3A5229BA7D54}" type="presParOf" srcId="{FAE82A4A-867F-4C7B-97E0-007BF00790AA}" destId="{646CCD27-B65D-4057-A544-C892657D596E}" srcOrd="5" destOrd="0" presId="urn:microsoft.com/office/officeart/2005/8/layout/vList2#11"/>
    <dgm:cxn modelId="{68542D27-8E8E-4C7A-AB65-49FAFDD507F6}" type="presParOf" srcId="{FAE82A4A-867F-4C7B-97E0-007BF00790AA}" destId="{F83D2861-46DC-407C-B33B-66AF3D90BBC9}" srcOrd="6" destOrd="0" presId="urn:microsoft.com/office/officeart/2005/8/layout/vList2#11"/>
    <dgm:cxn modelId="{DC44F290-E866-4228-A3D9-396451DBBAAF}" type="presOf" srcId="{497C71C9-F3C2-440A-8EBD-ACF214CC10CD}" destId="{F83D2861-46DC-407C-B33B-66AF3D90BBC9}" srcOrd="0" destOrd="0" presId="urn:microsoft.com/office/officeart/2005/8/layout/vList2#11"/>
    <dgm:cxn modelId="{519E64AD-0B57-4E77-8E80-2C2DC456248A}" type="presParOf" srcId="{FAE82A4A-867F-4C7B-97E0-007BF00790AA}" destId="{DBDCC0A3-60C6-47CF-8175-EED98BF5F88B}" srcOrd="7" destOrd="0" presId="urn:microsoft.com/office/officeart/2005/8/layout/vList2#11"/>
    <dgm:cxn modelId="{B5A2AE94-27AD-4295-98AB-0F82EF398EF3}" type="presParOf" srcId="{FAE82A4A-867F-4C7B-97E0-007BF00790AA}" destId="{10471877-BBB0-4EED-AA6F-8241335AF973}" srcOrd="8" destOrd="0" presId="urn:microsoft.com/office/officeart/2005/8/layout/vList2#11"/>
    <dgm:cxn modelId="{176A7BE7-007E-4073-9279-A08122F08BAB}" type="presOf" srcId="{9020F87B-5DA1-4843-9E01-F4F5061211B9}" destId="{10471877-BBB0-4EED-AA6F-8241335AF973}" srcOrd="0" destOrd="0" presId="urn:microsoft.com/office/officeart/2005/8/layout/vList2#11"/>
    <dgm:cxn modelId="{95D4D35D-F193-4F13-A860-3C89B081D3DD}" type="presParOf" srcId="{FAE82A4A-867F-4C7B-97E0-007BF00790AA}" destId="{2598F405-82CD-4E03-AF5B-F3F695C23B2E}" srcOrd="9" destOrd="0" presId="urn:microsoft.com/office/officeart/2005/8/layout/vList2#11"/>
    <dgm:cxn modelId="{D926B4EF-E0FE-41E6-A1B4-53107E54BC67}" type="presParOf" srcId="{FAE82A4A-867F-4C7B-97E0-007BF00790AA}" destId="{396D8653-BDE5-464E-8076-18DEC2294977}" srcOrd="10" destOrd="0" presId="urn:microsoft.com/office/officeart/2005/8/layout/vList2#11"/>
    <dgm:cxn modelId="{8E2DB251-E5D7-4AED-BC74-085D64D8F9AF}" type="presOf" srcId="{16F0B0FE-53C5-43F2-8E73-0E0B04BA87C8}" destId="{396D8653-BDE5-464E-8076-18DEC2294977}" srcOrd="0" destOrd="0" presId="urn:microsoft.com/office/officeart/2005/8/layout/vList2#11"/>
    <dgm:cxn modelId="{05708B68-95CB-4FC4-B42E-9EE5CABAACCF}" type="presParOf" srcId="{FAE82A4A-867F-4C7B-97E0-007BF00790AA}" destId="{DCBCFD7A-0446-42C5-A031-3482634B629F}" srcOrd="11" destOrd="0" presId="urn:microsoft.com/office/officeart/2005/8/layout/vList2#11"/>
    <dgm:cxn modelId="{DD3CF408-3BE4-422B-A048-059B44F2BAA9}" type="presParOf" srcId="{FAE82A4A-867F-4C7B-97E0-007BF00790AA}" destId="{5D544425-2D4F-4442-AED3-C21E44C04313}" srcOrd="12" destOrd="0" presId="urn:microsoft.com/office/officeart/2005/8/layout/vList2#11"/>
    <dgm:cxn modelId="{8CE111BF-3E9A-42F8-A98E-9EA774407E98}" type="presOf" srcId="{313FA9A5-B59B-4F26-B59F-C101C06B6D98}" destId="{5D544425-2D4F-4442-AED3-C21E44C04313}" srcOrd="0" destOrd="0" presId="urn:microsoft.com/office/officeart/2005/8/layout/vList2#1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DB8A09B-1B8B-42F2-A63D-6688ECA2B652}">
      <dsp:nvSpPr>
        <dsp:cNvPr id="0" name=""/>
        <dsp:cNvSpPr/>
      </dsp:nvSpPr>
      <dsp:spPr>
        <a:xfrm>
          <a:off x="0" y="0"/>
          <a:ext cx="5616624" cy="499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rgbClr val="FF0000"/>
              </a:solidFill>
            </a:rPr>
            <a:t>◆  </a:t>
          </a:r>
          <a:r>
            <a:rPr lang="zh-CN" altLang="en-US" sz="2000" kern="1200" dirty="0" smtClean="0">
              <a:solidFill>
                <a:srgbClr val="FF0000"/>
              </a:solidFill>
            </a:rPr>
            <a:t>软件产品</a:t>
          </a:r>
          <a:endParaRPr lang="zh-CN" altLang="en-US" sz="2000" kern="1200" dirty="0">
            <a:solidFill>
              <a:srgbClr val="FF0000"/>
            </a:solidFill>
          </a:endParaRPr>
        </a:p>
      </dsp:txBody>
      <dsp:txXfrm>
        <a:off x="0" y="0"/>
        <a:ext cx="5616624" cy="499590"/>
      </dsp:txXfrm>
    </dsp:sp>
    <dsp:sp modelId="{1575AA7A-C58B-437D-B981-3D75AFBF0318}">
      <dsp:nvSpPr>
        <dsp:cNvPr id="0" name=""/>
        <dsp:cNvSpPr/>
      </dsp:nvSpPr>
      <dsp:spPr>
        <a:xfrm>
          <a:off x="0" y="535748"/>
          <a:ext cx="5616624" cy="499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◆  软件工程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0" y="535748"/>
        <a:ext cx="5616624" cy="499590"/>
      </dsp:txXfrm>
    </dsp:sp>
    <dsp:sp modelId="{28DC96C5-CD2B-417B-9686-E648EAA0A472}">
      <dsp:nvSpPr>
        <dsp:cNvPr id="0" name=""/>
        <dsp:cNvSpPr/>
      </dsp:nvSpPr>
      <dsp:spPr>
        <a:xfrm>
          <a:off x="0" y="1048603"/>
          <a:ext cx="5616624" cy="499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◆  </a:t>
          </a:r>
          <a:r>
            <a:rPr lang="zh-CN" altLang="en-US" sz="2000" kern="1200" dirty="0" smtClean="0">
              <a:solidFill>
                <a:schemeClr val="tx1"/>
              </a:solidFill>
            </a:rPr>
            <a:t>软件生命周期</a:t>
          </a:r>
          <a:endParaRPr lang="zh-CN" altLang="en-US" sz="2000" kern="1200" dirty="0">
            <a:solidFill>
              <a:srgbClr val="FF0000"/>
            </a:solidFill>
          </a:endParaRPr>
        </a:p>
      </dsp:txBody>
      <dsp:txXfrm>
        <a:off x="0" y="1048603"/>
        <a:ext cx="5616624" cy="499590"/>
      </dsp:txXfrm>
    </dsp:sp>
    <dsp:sp modelId="{F83D2861-46DC-407C-B33B-66AF3D90BBC9}">
      <dsp:nvSpPr>
        <dsp:cNvPr id="0" name=""/>
        <dsp:cNvSpPr/>
      </dsp:nvSpPr>
      <dsp:spPr>
        <a:xfrm>
          <a:off x="0" y="1560233"/>
          <a:ext cx="5616624" cy="499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◆  </a:t>
          </a:r>
          <a:r>
            <a:rPr lang="zh-CN" altLang="en-US" sz="2000" kern="1200" dirty="0" smtClean="0">
              <a:solidFill>
                <a:schemeClr val="tx1"/>
              </a:solidFill>
            </a:rPr>
            <a:t>软件开发模型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0" y="1560233"/>
        <a:ext cx="5616624" cy="499590"/>
      </dsp:txXfrm>
    </dsp:sp>
    <dsp:sp modelId="{10471877-BBB0-4EED-AA6F-8241335AF973}">
      <dsp:nvSpPr>
        <dsp:cNvPr id="0" name=""/>
        <dsp:cNvSpPr/>
      </dsp:nvSpPr>
      <dsp:spPr>
        <a:xfrm>
          <a:off x="0" y="2079983"/>
          <a:ext cx="5616624" cy="499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◆  软件开发流程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0" y="2079983"/>
        <a:ext cx="5616624" cy="499590"/>
      </dsp:txXfrm>
    </dsp:sp>
    <dsp:sp modelId="{396D8653-BDE5-464E-8076-18DEC2294977}">
      <dsp:nvSpPr>
        <dsp:cNvPr id="0" name=""/>
        <dsp:cNvSpPr/>
      </dsp:nvSpPr>
      <dsp:spPr>
        <a:xfrm>
          <a:off x="0" y="2579565"/>
          <a:ext cx="5616624" cy="499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◆  </a:t>
          </a:r>
          <a:r>
            <a:rPr lang="zh-CN" altLang="en-US" sz="2000" kern="1200" dirty="0" smtClean="0">
              <a:solidFill>
                <a:schemeClr val="tx1"/>
              </a:solidFill>
            </a:rPr>
            <a:t>项目成员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0" y="2579565"/>
        <a:ext cx="5616624" cy="499590"/>
      </dsp:txXfrm>
    </dsp:sp>
    <dsp:sp modelId="{5D544425-2D4F-4442-AED3-C21E44C04313}">
      <dsp:nvSpPr>
        <dsp:cNvPr id="0" name=""/>
        <dsp:cNvSpPr/>
      </dsp:nvSpPr>
      <dsp:spPr>
        <a:xfrm>
          <a:off x="0" y="3073027"/>
          <a:ext cx="5616624" cy="499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◆  开发沙龙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0" y="3073027"/>
        <a:ext cx="5616624" cy="499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3910" y="6356350"/>
            <a:ext cx="2743200" cy="365125"/>
          </a:xfrm>
        </p:spPr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521532" y="2166002"/>
            <a:ext cx="11044777" cy="857399"/>
          </a:xfrm>
        </p:spPr>
        <p:txBody>
          <a:bodyPr>
            <a:normAutofit/>
          </a:bodyPr>
          <a:lstStyle/>
          <a:p>
            <a:r>
              <a:rPr lang="en-US" altLang="zh-CN" sz="48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MySQL</a:t>
            </a:r>
            <a:r>
              <a:rPr lang="zh-CN" altLang="en-US" sz="48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</a:t>
            </a:r>
            <a:endParaRPr lang="zh-CN" altLang="en-US" sz="4800" b="1" dirty="0">
              <a:ln w="18415" cmpd="sng">
                <a:noFill/>
                <a:prstDash val="solid"/>
              </a:ln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 txBox="1">
            <a:spLocks noChangeArrowheads="1"/>
          </p:cNvSpPr>
          <p:nvPr/>
        </p:nvSpPr>
        <p:spPr bwMode="auto">
          <a:xfrm>
            <a:off x="1631950" y="837565"/>
            <a:ext cx="8785225" cy="59448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在上面查询中出现列名为sal+IFNULL(comm,0)，这很不美观，现在我们给这一列给出一个别名(如人的小名,陈明的小名为小明)，为total：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Font typeface="Wingdings" panose="05000000000000000000" charset="0"/>
              <a:buChar char=""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列别名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例1: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*, sal+IFNULL(comm,0) AS total FROM emp;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例2: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给列起别名时，是可以省略AS关键字的：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*,sal+IFNULL(comm,0) total FROM emp;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Font typeface="Wingdings" panose="05000000000000000000" charset="0"/>
              <a:buChar char=""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表别名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例1: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还可以为表指定别名，然后在引用列时使用别名即可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e.ename,e.sal,e.comm FROM emp AS e;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[其中AS是可以省略的]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/>
            <a:endParaRPr lang="en-US" sz="2000" b="1">
              <a:latin typeface="Calibri" panose="020F0502020204030204" charset="0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1033145" y="185738"/>
            <a:ext cx="7235825" cy="642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字段控制查询-别名</a:t>
            </a:r>
            <a:endParaRPr sz="320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 txBox="1">
            <a:spLocks noChangeArrowheads="1"/>
          </p:cNvSpPr>
          <p:nvPr/>
        </p:nvSpPr>
        <p:spPr bwMode="auto">
          <a:xfrm>
            <a:off x="1579245" y="829310"/>
            <a:ext cx="8785225" cy="59448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/>
            <a:endParaRPr altLang="zh-CN" sz="2000" b="1">
              <a:latin typeface="Calibri" panose="020F0502020204030204" charset="0"/>
            </a:endParaRPr>
          </a:p>
          <a:p>
            <a:pPr algn="l">
              <a:buFont typeface="Wingdings" panose="05000000000000000000" charset="0"/>
              <a:buChar char=""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查询所有学生记录，按年龄升序排序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 FROM stu ORDER BY age ASC;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或者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 FROM stu ORDER BY age;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Font typeface="Wingdings" panose="05000000000000000000" charset="0"/>
              <a:buChar char=""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查询所有学生记录，按年龄降序排序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 FROM stu ORDER BY age DESC;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Font typeface="Wingdings" panose="05000000000000000000" charset="0"/>
              <a:buChar char=""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查询所有雇员，按月薪降序排序，如果月薪相同时，按编号升序排序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 FROM emp ORDER BY sal DESC,empno ASC;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1452245" y="71438"/>
            <a:ext cx="7235825" cy="642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en-US" sz="4000" smtClean="0"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083945" y="222568"/>
            <a:ext cx="7235825" cy="642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排序</a:t>
            </a:r>
            <a:endParaRPr sz="320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2"/>
          <p:cNvSpPr>
            <a:spLocks noGrp="1"/>
          </p:cNvSpPr>
          <p:nvPr>
            <p:ph idx="4294967295"/>
          </p:nvPr>
        </p:nvSpPr>
        <p:spPr>
          <a:xfrm>
            <a:off x="1541145" y="665480"/>
            <a:ext cx="9479280" cy="5266055"/>
          </a:xfrm>
        </p:spPr>
        <p:txBody>
          <a:bodyPr/>
          <a:lstStyle/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聚合函数是用来做纵向运算的函数：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charset="0"/>
              <a:buChar char=""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COUNT()：统计指定列不为NULL的记录行数；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charset="0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charset="0"/>
              <a:buChar char=""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MAX()：计算指定列的最大值，如果指定列是字符串类型，那么使用字符串排序运算；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charset="0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charset="0"/>
              <a:buChar char=""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MIN()：计算指定列的最小值，如果指定列是字符串类型，那么使用字符串排序运算；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charset="0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charset="0"/>
              <a:buChar char=""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SUM()：计算指定列的数值和，如果指定列类型不是数值类型，那么计算结果为0；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charset="0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charset="0"/>
              <a:buChar char=""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AVG()：计算指定列的平均值，如果指定列类型不是数值类型，那么计算结果为0；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>
          <a:xfrm>
            <a:off x="1082040" y="208598"/>
            <a:ext cx="6858000" cy="642937"/>
          </a:xfrm>
        </p:spPr>
        <p:txBody>
          <a:bodyPr/>
          <a:lstStyle/>
          <a:p>
            <a:pPr algn="l" eaLnBrk="1" fontAlgn="base" hangingPunct="1">
              <a:lnSpc>
                <a:spcPct val="100000"/>
              </a:lnSpc>
            </a:pPr>
            <a:r>
              <a:rPr lang="en-US" altLang="zh-CN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常用聚合函数</a:t>
            </a:r>
            <a:endParaRPr lang="en-US" altLang="zh-CN" sz="320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2"/>
          <p:cNvSpPr>
            <a:spLocks noGrp="1"/>
          </p:cNvSpPr>
          <p:nvPr>
            <p:ph idx="4294967295"/>
          </p:nvPr>
        </p:nvSpPr>
        <p:spPr>
          <a:xfrm>
            <a:off x="1099820" y="574675"/>
            <a:ext cx="11041380" cy="5892165"/>
          </a:xfrm>
        </p:spPr>
        <p:txBody>
          <a:bodyPr/>
          <a:lstStyle/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当需要纵向统计时可以使用COUNT(),查询emp表中记录数：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COUNT(*) AS cnt FROM emp;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查询emp表中有佣金的人数：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COUNT(comm) cnt FROM emp;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查询emp表中月薪大于2500的人数：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COUNT(*) FROM emp WHERE sal &gt; 2500;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统计月薪与佣金之和大于2500元的人数：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COUNT(*) AS cnt FROM emp WHERE sal+IFNULL(comm,0) &gt; 2500;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查询有佣金的人数，以及有领导的人数：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COUNT(comm), COUNT(mgr) FROM emp;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>
          <a:xfrm>
            <a:off x="994410" y="103823"/>
            <a:ext cx="6858000" cy="642937"/>
          </a:xfrm>
        </p:spPr>
        <p:txBody>
          <a:bodyPr/>
          <a:lstStyle/>
          <a:p>
            <a:pPr algn="l" eaLnBrk="1" fontAlgn="base" hangingPunct="1">
              <a:lnSpc>
                <a:spcPct val="100000"/>
              </a:lnSpc>
            </a:pPr>
            <a:r>
              <a:rPr lang="en-US" altLang="zh-CN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聚合函数-COUNT()</a:t>
            </a:r>
            <a:endParaRPr lang="en-US" altLang="zh-CN" sz="320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2"/>
          <p:cNvSpPr>
            <a:spLocks noGrp="1"/>
          </p:cNvSpPr>
          <p:nvPr>
            <p:ph idx="4294967295"/>
          </p:nvPr>
        </p:nvSpPr>
        <p:spPr>
          <a:xfrm>
            <a:off x="1370330" y="699135"/>
            <a:ext cx="9362440" cy="5266055"/>
          </a:xfrm>
        </p:spPr>
        <p:txBody>
          <a:bodyPr/>
          <a:lstStyle/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需要纵向求和时使用sum()函数。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查询所有雇员月薪和：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SUM(sal) FROM emp;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fontAlgn="auto">
              <a:lnSpc>
                <a:spcPct val="80000"/>
              </a:lnSpc>
              <a:buFont typeface="Wingdings" panose="05000000000000000000" pitchFamily="2" charset="2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查询所有雇员月薪和，以及所有雇员佣金和：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SUM(sal), SUM(comm) FROM emp;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查询所有雇员月薪+佣金和：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SUM(sal+IFNULL(comm,0)) FROM emp;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统计所有员工平均工资：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SUM(sal)/ COUNT(sal) FROM emp;或者SELECT AVG(sal) FROM emp;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>
          <a:xfrm>
            <a:off x="1051560" y="200978"/>
            <a:ext cx="6858000" cy="642937"/>
          </a:xfrm>
        </p:spPr>
        <p:txBody>
          <a:bodyPr/>
          <a:lstStyle/>
          <a:p>
            <a:pPr algn="l" eaLnBrk="1" fontAlgn="base" hangingPunct="1">
              <a:lnSpc>
                <a:spcPct val="100000"/>
              </a:lnSpc>
            </a:pPr>
            <a:r>
              <a:rPr lang="en-US" altLang="zh-CN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SUM和AVG函数</a:t>
            </a:r>
            <a:endParaRPr lang="en-US" altLang="zh-CN" sz="320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2"/>
          <p:cNvSpPr>
            <a:spLocks noGrp="1"/>
          </p:cNvSpPr>
          <p:nvPr>
            <p:ph idx="4294967295"/>
          </p:nvPr>
        </p:nvSpPr>
        <p:spPr>
          <a:xfrm>
            <a:off x="1899285" y="860425"/>
            <a:ext cx="8311515" cy="526605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2000" smtClean="0"/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查询最高工资和最低工资：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MAX(sal), MIN(sal) FROM emp;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>
          <a:xfrm>
            <a:off x="1127760" y="216218"/>
            <a:ext cx="6858000" cy="642937"/>
          </a:xfrm>
        </p:spPr>
        <p:txBody>
          <a:bodyPr/>
          <a:lstStyle/>
          <a:p>
            <a:pPr algn="l" eaLnBrk="1" fontAlgn="base" hangingPunct="1">
              <a:lnSpc>
                <a:spcPct val="100000"/>
              </a:lnSpc>
            </a:pPr>
            <a:r>
              <a:rPr lang="en-US" altLang="zh-CN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MAX和MIN函数</a:t>
            </a:r>
            <a:endParaRPr lang="en-US" altLang="zh-CN" sz="320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2"/>
          <p:cNvSpPr>
            <a:spLocks noGrp="1"/>
          </p:cNvSpPr>
          <p:nvPr>
            <p:ph idx="4294967295"/>
          </p:nvPr>
        </p:nvSpPr>
        <p:spPr>
          <a:xfrm>
            <a:off x="1899285" y="860425"/>
            <a:ext cx="8311515" cy="5266055"/>
          </a:xfrm>
        </p:spPr>
        <p:txBody>
          <a:bodyPr/>
          <a:lstStyle/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当需要分组查询时需要使用GROUP BY子句，例如查询每个部门的工资和，这说明要使用部门来分组。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查询每个部门的部门编号和每个部门的工资和：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deptno, SUM(sal) FROM emp GROUP BY deptno;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查询每个部门的部门编号以及每个部门的人数：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deptno,COUNT(*) FROM emp GROUP BY deptno;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查询每个部门的部门编号以及每个部门工资大于1500的人数：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deptno,COUNT(*) FROM emp WHERE sal&gt;1500 GROUP BY deptno;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>
          <a:xfrm>
            <a:off x="1059180" y="223838"/>
            <a:ext cx="6858000" cy="642937"/>
          </a:xfrm>
        </p:spPr>
        <p:txBody>
          <a:bodyPr/>
          <a:lstStyle/>
          <a:p>
            <a:pPr algn="l" eaLnBrk="1" fontAlgn="base" hangingPunct="1">
              <a:lnSpc>
                <a:spcPct val="100000"/>
              </a:lnSpc>
            </a:pPr>
            <a:r>
              <a:rPr lang="en-US" altLang="zh-CN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分组查询</a:t>
            </a:r>
            <a:endParaRPr lang="en-US" altLang="zh-CN" sz="320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2"/>
          <p:cNvSpPr>
            <a:spLocks noGrp="1"/>
          </p:cNvSpPr>
          <p:nvPr>
            <p:ph idx="4294967295"/>
          </p:nvPr>
        </p:nvSpPr>
        <p:spPr>
          <a:xfrm>
            <a:off x="1827530" y="932180"/>
            <a:ext cx="8311515" cy="526605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2000" smtClean="0"/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查询工资总和大于9000的部门编号以及工资和：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deptno, SUM(sal)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FROM emp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GROUP BY deptno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HAVING SUM(sal) &gt; 9000;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注意:WHERE是对“</a:t>
            </a: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分组前</a:t>
            </a: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”记录的条件，如果某行记录没有满足WHERE子句的条件，那么这行记录不会参加分组；而HAVING是对</a:t>
            </a: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“分组后”</a:t>
            </a: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数据的约束（非常重要）。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>
          <a:xfrm>
            <a:off x="1021080" y="246698"/>
            <a:ext cx="6858000" cy="642937"/>
          </a:xfrm>
        </p:spPr>
        <p:txBody>
          <a:bodyPr/>
          <a:lstStyle/>
          <a:p>
            <a:pPr algn="l" eaLnBrk="1" fontAlgn="base" hangingPunct="1">
              <a:lnSpc>
                <a:spcPct val="100000"/>
              </a:lnSpc>
            </a:pPr>
            <a:r>
              <a:rPr lang="en-US" altLang="zh-CN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HAVING子句</a:t>
            </a:r>
            <a:endParaRPr lang="en-US" altLang="zh-CN" sz="320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2"/>
          <p:cNvSpPr>
            <a:spLocks noGrp="1"/>
          </p:cNvSpPr>
          <p:nvPr>
            <p:ph idx="4294967295"/>
          </p:nvPr>
        </p:nvSpPr>
        <p:spPr>
          <a:xfrm>
            <a:off x="1746885" y="708025"/>
            <a:ext cx="8311515" cy="5941060"/>
          </a:xfrm>
        </p:spPr>
        <p:txBody>
          <a:bodyPr/>
          <a:lstStyle/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18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查询5行记录，起始行从0开始</a:t>
            </a:r>
            <a:endParaRPr altLang="zh-CN" sz="18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18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 FROM emp LIMIT 0, 5;</a:t>
            </a:r>
            <a:endParaRPr altLang="zh-CN" sz="18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altLang="zh-CN" sz="18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18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注意，起始行从0开始，即第一行开始！查询10行记录，起始行从3开始</a:t>
            </a:r>
            <a:endParaRPr altLang="zh-CN" sz="18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18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 FROM emp LIMIT 3, 10;</a:t>
            </a:r>
            <a:endParaRPr altLang="zh-CN" sz="18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altLang="zh-CN" sz="18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18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分页查询</a:t>
            </a:r>
            <a:endParaRPr altLang="zh-CN" sz="18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18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如果一页记录为10条，希望查看第3页记录应该怎么查呢？</a:t>
            </a:r>
            <a:endParaRPr altLang="zh-CN" sz="18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18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第一页记录起始行为0，一共查询10行；</a:t>
            </a:r>
            <a:endParaRPr altLang="zh-CN" sz="18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18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第二页记录起始行为10，一共查询10行；</a:t>
            </a:r>
            <a:endParaRPr altLang="zh-CN" sz="18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18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第三页记录起始行为20，一共查询10行；</a:t>
            </a:r>
            <a:endParaRPr altLang="zh-CN" sz="18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18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设：</a:t>
            </a:r>
            <a:endParaRPr altLang="zh-CN" sz="18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18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INT currentPage=1; -- 当前页</a:t>
            </a:r>
            <a:endParaRPr altLang="zh-CN" sz="18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18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INT pageSize=10; -- 每页显示的条数</a:t>
            </a:r>
            <a:endParaRPr altLang="zh-CN" sz="18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>
          <a:xfrm>
            <a:off x="1524000" y="71438"/>
            <a:ext cx="6858000" cy="642937"/>
          </a:xfrm>
        </p:spPr>
        <p:txBody>
          <a:bodyPr/>
          <a:lstStyle/>
          <a:p>
            <a:pPr algn="l" eaLnBrk="1" fontAlgn="base" hangingPunct="1">
              <a:lnSpc>
                <a:spcPct val="100000"/>
              </a:lnSpc>
            </a:pPr>
            <a:r>
              <a:rPr lang="en-US" altLang="zh-CN" sz="3200" smtClean="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LIMIT分页查询</a:t>
            </a:r>
            <a:endParaRPr lang="en-US" altLang="zh-CN" sz="3200" smtClean="0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0"/>
            <a:ext cx="594015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  <a:endParaRPr lang="zh-CN" altLang="en-US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15" name="图示 14"/>
          <p:cNvGraphicFramePr/>
          <p:nvPr/>
        </p:nvGraphicFramePr>
        <p:xfrm>
          <a:off x="3422179" y="1916832"/>
          <a:ext cx="5616624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 idx="4294967295"/>
          </p:nvPr>
        </p:nvSpPr>
        <p:spPr>
          <a:xfrm>
            <a:off x="1013460" y="269558"/>
            <a:ext cx="6858000" cy="642937"/>
          </a:xfrm>
        </p:spPr>
        <p:txBody>
          <a:bodyPr/>
          <a:lstStyle/>
          <a:p>
            <a:pPr algn="l" eaLnBrk="1" hangingPunct="1"/>
            <a:r>
              <a:rPr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数据查询语法</a:t>
            </a:r>
            <a:r>
              <a:rPr lang="en-US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(DQL)</a:t>
            </a:r>
            <a:endParaRPr lang="en-US" sz="320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698" name="Rectangle 3"/>
          <p:cNvSpPr txBox="1">
            <a:spLocks noChangeArrowheads="1"/>
          </p:cNvSpPr>
          <p:nvPr/>
        </p:nvSpPr>
        <p:spPr bwMode="auto">
          <a:xfrm>
            <a:off x="1703388" y="981075"/>
            <a:ext cx="8785225" cy="5616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altLang="zh-CN" sz="2400">
                <a:solidFill>
                  <a:srgbClr val="00B050"/>
                </a:solidFill>
                <a:latin typeface="Calibri" panose="020F0502020204030204" charset="0"/>
              </a:rPr>
              <a:t>DQL就是数据查询语言，数据库执行DQL语句不会对数据进行改变，而是让数据库发送结果集给客户端。</a:t>
            </a:r>
            <a:endParaRPr altLang="zh-CN" sz="2400">
              <a:solidFill>
                <a:srgbClr val="00B050"/>
              </a:solidFill>
              <a:latin typeface="Calibri" panose="020F0502020204030204" charset="0"/>
            </a:endParaRPr>
          </a:p>
          <a:p>
            <a:endParaRPr altLang="zh-CN" sz="2400">
              <a:solidFill>
                <a:srgbClr val="00B050"/>
              </a:solidFill>
              <a:latin typeface="Calibri" panose="020F0502020204030204" charset="0"/>
            </a:endParaRPr>
          </a:p>
          <a:p>
            <a:r>
              <a:rPr altLang="zh-CN" sz="2400">
                <a:solidFill>
                  <a:srgbClr val="00B050"/>
                </a:solidFill>
                <a:latin typeface="Calibri" panose="020F0502020204030204" charset="0"/>
              </a:rPr>
              <a:t>语法：</a:t>
            </a:r>
            <a:endParaRPr altLang="zh-CN" sz="2400">
              <a:solidFill>
                <a:srgbClr val="00B050"/>
              </a:solidFill>
              <a:latin typeface="Calibri" panose="020F0502020204030204" charset="0"/>
            </a:endParaRPr>
          </a:p>
          <a:p>
            <a:r>
              <a:rPr altLang="zh-CN" sz="2400">
                <a:solidFill>
                  <a:srgbClr val="00B050"/>
                </a:solidFill>
                <a:latin typeface="Calibri" panose="020F0502020204030204" charset="0"/>
              </a:rPr>
              <a:t>SELECT selection_list                           /*要查询的列名称*/</a:t>
            </a:r>
            <a:endParaRPr altLang="zh-CN" sz="2400">
              <a:solidFill>
                <a:srgbClr val="00B050"/>
              </a:solidFill>
              <a:latin typeface="Calibri" panose="020F0502020204030204" charset="0"/>
            </a:endParaRPr>
          </a:p>
          <a:p>
            <a:r>
              <a:rPr altLang="zh-CN" sz="2400">
                <a:solidFill>
                  <a:srgbClr val="00B050"/>
                </a:solidFill>
                <a:latin typeface="Calibri" panose="020F0502020204030204" charset="0"/>
              </a:rPr>
              <a:t>FROM table_list                                   /*要查询的表名称*/</a:t>
            </a:r>
            <a:endParaRPr altLang="zh-CN" sz="2400">
              <a:solidFill>
                <a:srgbClr val="00B050"/>
              </a:solidFill>
              <a:latin typeface="Calibri" panose="020F0502020204030204" charset="0"/>
            </a:endParaRPr>
          </a:p>
          <a:p>
            <a:r>
              <a:rPr altLang="zh-CN" sz="2400">
                <a:solidFill>
                  <a:srgbClr val="00B050"/>
                </a:solidFill>
                <a:latin typeface="Calibri" panose="020F0502020204030204" charset="0"/>
              </a:rPr>
              <a:t>WHERE condition                                /*行条件*/</a:t>
            </a:r>
            <a:endParaRPr altLang="zh-CN" sz="2400">
              <a:solidFill>
                <a:srgbClr val="00B050"/>
              </a:solidFill>
              <a:latin typeface="Calibri" panose="020F0502020204030204" charset="0"/>
            </a:endParaRPr>
          </a:p>
          <a:p>
            <a:r>
              <a:rPr altLang="zh-CN" sz="2400">
                <a:solidFill>
                  <a:srgbClr val="00B050"/>
                </a:solidFill>
                <a:latin typeface="Calibri" panose="020F0502020204030204" charset="0"/>
              </a:rPr>
              <a:t>GROUP BY grouping_columns          /*对结果分组*/</a:t>
            </a:r>
            <a:endParaRPr altLang="zh-CN" sz="2400">
              <a:solidFill>
                <a:srgbClr val="00B050"/>
              </a:solidFill>
              <a:latin typeface="Calibri" panose="020F0502020204030204" charset="0"/>
            </a:endParaRPr>
          </a:p>
          <a:p>
            <a:r>
              <a:rPr altLang="zh-CN" sz="2400">
                <a:solidFill>
                  <a:srgbClr val="00B050"/>
                </a:solidFill>
                <a:latin typeface="Calibri" panose="020F0502020204030204" charset="0"/>
              </a:rPr>
              <a:t>HAVING condition                              /*分组后的行条件*/</a:t>
            </a:r>
            <a:endParaRPr altLang="zh-CN" sz="2400">
              <a:solidFill>
                <a:srgbClr val="00B050"/>
              </a:solidFill>
              <a:latin typeface="Calibri" panose="020F0502020204030204" charset="0"/>
            </a:endParaRPr>
          </a:p>
          <a:p>
            <a:r>
              <a:rPr altLang="zh-CN" sz="2400">
                <a:solidFill>
                  <a:srgbClr val="00B050"/>
                </a:solidFill>
                <a:latin typeface="Calibri" panose="020F0502020204030204" charset="0"/>
              </a:rPr>
              <a:t>ORDER BY sorting_columns             /*对结果分组*/</a:t>
            </a:r>
            <a:endParaRPr altLang="zh-CN" sz="2400">
              <a:solidFill>
                <a:srgbClr val="00B050"/>
              </a:solidFill>
              <a:latin typeface="Calibri" panose="020F0502020204030204" charset="0"/>
            </a:endParaRPr>
          </a:p>
          <a:p>
            <a:r>
              <a:rPr altLang="zh-CN" sz="2400">
                <a:solidFill>
                  <a:srgbClr val="00B050"/>
                </a:solidFill>
                <a:latin typeface="Calibri" panose="020F0502020204030204" charset="0"/>
              </a:rPr>
              <a:t>LIMIT offset_start, row_count        /*结果限定*/</a:t>
            </a:r>
            <a:endParaRPr altLang="zh-CN" sz="2400">
              <a:solidFill>
                <a:srgbClr val="00B050"/>
              </a:solidFill>
              <a:latin typeface="Calibri" panose="020F0502020204030204" charset="0"/>
            </a:endParaRPr>
          </a:p>
          <a:p>
            <a:endParaRPr lang="zh-CN" altLang="zh-CN" sz="2400">
              <a:solidFill>
                <a:srgbClr val="00B050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1104900" y="300038"/>
            <a:ext cx="7235825" cy="642937"/>
          </a:xfrm>
        </p:spPr>
        <p:txBody>
          <a:bodyPr/>
          <a:lstStyle/>
          <a:p>
            <a:pPr algn="l" eaLnBrk="1" hangingPunct="1"/>
            <a:r>
              <a:rPr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SELECT基础查询</a:t>
            </a:r>
            <a:endParaRPr sz="320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0722" name="Rectangle 3"/>
          <p:cNvSpPr txBox="1">
            <a:spLocks noChangeArrowheads="1"/>
          </p:cNvSpPr>
          <p:nvPr/>
        </p:nvSpPr>
        <p:spPr bwMode="auto">
          <a:xfrm>
            <a:off x="1702753" y="981075"/>
            <a:ext cx="8785225" cy="5616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altLang="zh-CN" sz="2400">
                <a:solidFill>
                  <a:srgbClr val="00B050"/>
                </a:solidFill>
                <a:latin typeface="Calibri" panose="020F0502020204030204" charset="0"/>
              </a:rPr>
              <a:t>查询所有列</a:t>
            </a:r>
            <a:endParaRPr altLang="zh-CN" sz="2400">
              <a:solidFill>
                <a:srgbClr val="00B050"/>
              </a:solidFill>
              <a:latin typeface="Calibri" panose="020F0502020204030204" charset="0"/>
            </a:endParaRPr>
          </a:p>
          <a:p>
            <a:r>
              <a:rPr altLang="zh-CN" sz="2400">
                <a:solidFill>
                  <a:srgbClr val="00B050"/>
                </a:solidFill>
                <a:latin typeface="Calibri" panose="020F0502020204030204" charset="0"/>
              </a:rPr>
              <a:t>SELECT * FROM stu;</a:t>
            </a:r>
            <a:endParaRPr altLang="zh-CN" sz="2400">
              <a:solidFill>
                <a:srgbClr val="00B050"/>
              </a:solidFill>
              <a:latin typeface="Calibri" panose="020F0502020204030204" charset="0"/>
            </a:endParaRPr>
          </a:p>
          <a:p>
            <a:endParaRPr lang="zh-CN" altLang="zh-CN" sz="2400">
              <a:solidFill>
                <a:srgbClr val="00B050"/>
              </a:solidFill>
              <a:latin typeface="Calibri" panose="020F0502020204030204" charset="0"/>
            </a:endParaRPr>
          </a:p>
          <a:p>
            <a:r>
              <a:rPr lang="zh-CN" altLang="zh-CN" sz="2400">
                <a:solidFill>
                  <a:srgbClr val="00B050"/>
                </a:solidFill>
                <a:latin typeface="Calibri" panose="020F0502020204030204" charset="0"/>
              </a:rPr>
              <a:t>查询指定列</a:t>
            </a:r>
            <a:endParaRPr lang="zh-CN" altLang="zh-CN" sz="2400">
              <a:solidFill>
                <a:srgbClr val="00B050"/>
              </a:solidFill>
              <a:latin typeface="Calibri" panose="020F0502020204030204" charset="0"/>
            </a:endParaRPr>
          </a:p>
          <a:p>
            <a:r>
              <a:rPr lang="zh-CN" altLang="zh-CN" sz="2400">
                <a:solidFill>
                  <a:srgbClr val="00B050"/>
                </a:solidFill>
                <a:latin typeface="Calibri" panose="020F0502020204030204" charset="0"/>
              </a:rPr>
              <a:t>SELECT sid, sname, age FROM stu;</a:t>
            </a:r>
            <a:endParaRPr lang="zh-CN" altLang="zh-CN" sz="2400">
              <a:solidFill>
                <a:srgbClr val="00B050"/>
              </a:solidFill>
              <a:latin typeface="Calibri" panose="020F0502020204030204" charset="0"/>
            </a:endParaRPr>
          </a:p>
          <a:p>
            <a:endParaRPr lang="zh-CN" altLang="zh-CN" sz="2400">
              <a:solidFill>
                <a:srgbClr val="00B050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1030605" y="310198"/>
            <a:ext cx="7235825" cy="642937"/>
          </a:xfrm>
        </p:spPr>
        <p:txBody>
          <a:bodyPr/>
          <a:lstStyle/>
          <a:p>
            <a:pPr algn="l" eaLnBrk="1" hangingPunct="1"/>
            <a:r>
              <a:rPr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WHERE条件查询</a:t>
            </a:r>
            <a:endParaRPr sz="320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0722" name="Rectangle 3"/>
          <p:cNvSpPr txBox="1">
            <a:spLocks noChangeArrowheads="1"/>
          </p:cNvSpPr>
          <p:nvPr/>
        </p:nvSpPr>
        <p:spPr bwMode="auto">
          <a:xfrm>
            <a:off x="1703070" y="565785"/>
            <a:ext cx="8785225" cy="6160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altLang="zh-CN" sz="2400">
                <a:latin typeface="Calibri" panose="020F0502020204030204" charset="0"/>
              </a:rPr>
              <a:t>　</a:t>
            </a:r>
            <a:endParaRPr altLang="zh-CN" sz="2400">
              <a:solidFill>
                <a:srgbClr val="00B050"/>
              </a:solidFill>
              <a:latin typeface="Calibri" panose="020F0502020204030204" charset="0"/>
            </a:endParaRPr>
          </a:p>
          <a:p>
            <a:r>
              <a:rPr altLang="zh-CN" sz="2400">
                <a:solidFill>
                  <a:srgbClr val="00B050"/>
                </a:solidFill>
                <a:latin typeface="Calibri" panose="020F0502020204030204" charset="0"/>
              </a:rPr>
              <a:t>条件查询就是在查询时给出WHERE子句，在WHERE子句中可以使用如下运算符及关键字：</a:t>
            </a:r>
            <a:endParaRPr altLang="zh-CN" sz="2400">
              <a:solidFill>
                <a:srgbClr val="00B050"/>
              </a:solidFill>
              <a:latin typeface="Calibri" panose="020F0502020204030204" charset="0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altLang="zh-CN" sz="2400">
                <a:solidFill>
                  <a:srgbClr val="00B050"/>
                </a:solidFill>
                <a:latin typeface="Calibri" panose="020F0502020204030204" charset="0"/>
              </a:rPr>
              <a:t>=、!=、&lt;&gt;、&lt;、&lt;=、&gt;、&gt;=；</a:t>
            </a:r>
            <a:endParaRPr altLang="zh-CN" sz="2400">
              <a:solidFill>
                <a:srgbClr val="00B050"/>
              </a:solidFill>
              <a:latin typeface="Calibri" panose="020F0502020204030204" charset="0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altLang="zh-CN" sz="2400">
              <a:solidFill>
                <a:srgbClr val="00B050"/>
              </a:solidFill>
              <a:latin typeface="Calibri" panose="020F0502020204030204" charset="0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altLang="zh-CN" sz="2400">
                <a:solidFill>
                  <a:srgbClr val="00B050"/>
                </a:solidFill>
                <a:latin typeface="Calibri" panose="020F0502020204030204" charset="0"/>
              </a:rPr>
              <a:t>BETWEEN…AND；</a:t>
            </a:r>
            <a:endParaRPr altLang="zh-CN" sz="2400">
              <a:solidFill>
                <a:srgbClr val="00B050"/>
              </a:solidFill>
              <a:latin typeface="Calibri" panose="020F0502020204030204" charset="0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altLang="zh-CN" sz="2400">
              <a:solidFill>
                <a:srgbClr val="00B050"/>
              </a:solidFill>
              <a:latin typeface="Calibri" panose="020F0502020204030204" charset="0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altLang="zh-CN" sz="2400">
                <a:solidFill>
                  <a:srgbClr val="00B050"/>
                </a:solidFill>
                <a:latin typeface="Calibri" panose="020F0502020204030204" charset="0"/>
              </a:rPr>
              <a:t>IN(set)；</a:t>
            </a:r>
            <a:endParaRPr altLang="zh-CN" sz="2400">
              <a:solidFill>
                <a:srgbClr val="00B050"/>
              </a:solidFill>
              <a:latin typeface="Calibri" panose="020F0502020204030204" charset="0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altLang="zh-CN" sz="2400">
              <a:solidFill>
                <a:srgbClr val="00B050"/>
              </a:solidFill>
              <a:latin typeface="Calibri" panose="020F0502020204030204" charset="0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altLang="zh-CN" sz="2400">
                <a:solidFill>
                  <a:srgbClr val="00B050"/>
                </a:solidFill>
                <a:latin typeface="Calibri" panose="020F0502020204030204" charset="0"/>
              </a:rPr>
              <a:t>IS NULL；</a:t>
            </a:r>
            <a:endParaRPr altLang="zh-CN" sz="2400">
              <a:solidFill>
                <a:srgbClr val="00B050"/>
              </a:solidFill>
              <a:latin typeface="Calibri" panose="020F0502020204030204" charset="0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altLang="zh-CN" sz="2400">
              <a:solidFill>
                <a:srgbClr val="00B050"/>
              </a:solidFill>
              <a:latin typeface="Calibri" panose="020F0502020204030204" charset="0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altLang="zh-CN" sz="2400">
                <a:solidFill>
                  <a:srgbClr val="00B050"/>
                </a:solidFill>
                <a:latin typeface="Calibri" panose="020F0502020204030204" charset="0"/>
              </a:rPr>
              <a:t>AND；</a:t>
            </a:r>
            <a:endParaRPr altLang="zh-CN" sz="2400">
              <a:solidFill>
                <a:srgbClr val="00B050"/>
              </a:solidFill>
              <a:latin typeface="Calibri" panose="020F0502020204030204" charset="0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altLang="zh-CN" sz="2400">
              <a:solidFill>
                <a:srgbClr val="00B050"/>
              </a:solidFill>
              <a:latin typeface="Calibri" panose="020F0502020204030204" charset="0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altLang="zh-CN" sz="2400">
                <a:solidFill>
                  <a:srgbClr val="00B050"/>
                </a:solidFill>
                <a:latin typeface="Calibri" panose="020F0502020204030204" charset="0"/>
              </a:rPr>
              <a:t>OR；</a:t>
            </a:r>
            <a:endParaRPr altLang="zh-CN" sz="2400">
              <a:solidFill>
                <a:srgbClr val="00B050"/>
              </a:solidFill>
              <a:latin typeface="Calibri" panose="020F0502020204030204" charset="0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altLang="zh-CN" sz="2400">
              <a:solidFill>
                <a:srgbClr val="00B050"/>
              </a:solidFill>
              <a:latin typeface="Calibri" panose="020F0502020204030204" charset="0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altLang="zh-CN" sz="2400">
                <a:solidFill>
                  <a:srgbClr val="00B050"/>
                </a:solidFill>
                <a:latin typeface="Calibri" panose="020F0502020204030204" charset="0"/>
              </a:rPr>
              <a:t>NOT；</a:t>
            </a:r>
            <a:endParaRPr altLang="zh-CN" sz="2400">
              <a:solidFill>
                <a:srgbClr val="00B050"/>
              </a:solidFill>
              <a:latin typeface="Calibri" panose="020F0502020204030204" charset="0"/>
            </a:endParaRPr>
          </a:p>
          <a:p>
            <a:endParaRPr lang="zh-CN" altLang="zh-CN" sz="2400">
              <a:solidFill>
                <a:srgbClr val="00B050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 txBox="1">
            <a:spLocks noChangeArrowheads="1"/>
          </p:cNvSpPr>
          <p:nvPr/>
        </p:nvSpPr>
        <p:spPr bwMode="auto">
          <a:xfrm>
            <a:off x="1560195" y="981075"/>
            <a:ext cx="9924415" cy="5616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/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例</a:t>
            </a:r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1</a:t>
            </a: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:查询性别为女，并且年龄50的记录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/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 FROM stu WHERE gender='female' AND ge&lt;50;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/>
            <a:endParaRPr lang="en-US"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例</a:t>
            </a:r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2</a:t>
            </a: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:</a:t>
            </a: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查询学号为S_1001，或者姓名为liSi的记录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 FROM stu WHERE sid ='S_1001' OR sname='liSi';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例</a:t>
            </a:r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3</a:t>
            </a: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:</a:t>
            </a: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查询学号为S_1001，S_1002，S_1003的记录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 FROM stu WHERE sid IN ('S_1001','S_1002','S_1003'); 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例</a:t>
            </a:r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4</a:t>
            </a: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:</a:t>
            </a: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查询学号不是S_1001，S_1002，S_1003的记录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 FROM  stu WHERE s_number NOT IN ('S_1001','S_1002','S_1003');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 from stu where sid!="S_1001" and sid!="S_1002" and sid!="s_1003"；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 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endParaRPr lang="zh-CN"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1021080" y="254318"/>
            <a:ext cx="7235825" cy="642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lnSpc>
                <a:spcPct val="90000"/>
              </a:lnSpc>
            </a:pPr>
            <a:r>
              <a:rPr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WHERE条件查询(1)</a:t>
            </a:r>
            <a:endParaRPr sz="320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 txBox="1">
            <a:spLocks noChangeArrowheads="1"/>
          </p:cNvSpPr>
          <p:nvPr/>
        </p:nvSpPr>
        <p:spPr bwMode="auto">
          <a:xfrm>
            <a:off x="1559878" y="527685"/>
            <a:ext cx="8785225" cy="5616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例5:查询年龄为null的记录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 FROM stu</a:t>
            </a:r>
            <a:r>
              <a:rPr 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　</a:t>
            </a: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WHERE age IS NULL;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例6:查询年龄在20到40之间的学生记录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 FROM stuWHERE age&gt;=20 AND age&lt;=40;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或者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 FROM stu WHERE age BETWEEN 20 AND 40;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例7:查询性别非男的学生记录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 FROM stu WHERE gender!='male';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或者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 FROM stu WHERE gender&lt;&gt;'male';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或者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 FROM stu WHERE NOT gender='male';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例8:查询姓名不为null的学生记录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 FROM stuWHERE NOT sname IS NULL;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或者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 FROM stu WHERE sname IS NOT NULL;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endParaRPr lang="zh-CN" altLang="zh-CN" sz="2000">
              <a:latin typeface="Calibri" panose="020F0502020204030204" charset="0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1036320" y="75248"/>
            <a:ext cx="7235825" cy="642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WHERE条件查询(2)</a:t>
            </a:r>
            <a:endParaRPr lang="en-US" altLang="zh-CN" sz="3200" smtClean="0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 txBox="1">
            <a:spLocks noChangeArrowheads="1"/>
          </p:cNvSpPr>
          <p:nvPr/>
        </p:nvSpPr>
        <p:spPr bwMode="auto">
          <a:xfrm>
            <a:off x="1560195" y="837565"/>
            <a:ext cx="10271125" cy="59448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当想查询姓名中包含a字母的学生时就需要使用模糊查询了。模糊查询需要使用关键字LIKE。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查询姓名由5个字母构成的学生记录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 FROM stu WHERE sname LIKE '_____';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模糊查询必须使用LIKE关键字。其中 “_”匹配任意一个字母，5个“_”表示5个任意字母。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 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查询姓名由5个字母构成，并且第5个字母为“i”的学生记录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 FROM stu WHERE sname LIKE '____i';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查询姓名以“z”开头的学生记录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 FROM stu WHERE sname LIKE 'z%';     //其中“%”匹配0~n个任何字母。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查询姓名中第2个字母为“i”的学生记录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 FROM stu WHERE sname LIKE '_i%';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查询姓名中包含“a”字母的学生记录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 FROM stu WHERE sname LIKE '%a%';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990600" y="231458"/>
            <a:ext cx="7235825" cy="642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LIKE模糊查询</a:t>
            </a:r>
            <a:endParaRPr sz="320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 txBox="1">
            <a:spLocks noChangeArrowheads="1"/>
          </p:cNvSpPr>
          <p:nvPr/>
        </p:nvSpPr>
        <p:spPr bwMode="auto">
          <a:xfrm>
            <a:off x="1560195" y="837565"/>
            <a:ext cx="8785225" cy="59448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去除重复记录（两行或两行以上记录中系列的上的数据都相同），例如emp表中sal字段就存在相同的记录。当只查询emp表的sal字段时，那么会出现重复记录，那么想去除重复记录，需要使用DISTINCT：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   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       SELECT DISTINCT sal FROM emp;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例1:查看雇员的月薪与佣金之和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因为sal和comm两列的类型都是数值类型，所以可以做加运算。如果sal或comm中有一个字段不是数值类型，那么会出错。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*,sal+comm FROM emp;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comm列有很多记录的值为NULL，因为任何东西与NULL相加结果还是NULL，所以结算结果可能会出现NULL。下面使用了把NULL转换成数值0的函数IFNULL：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l"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*,sal+IFNULL(comm,0) FROM emp;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1005840" y="193358"/>
            <a:ext cx="7235825" cy="642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字段控制查询-去除重复记录</a:t>
            </a:r>
            <a:endParaRPr sz="320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林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4316</Words>
  <Application>WPS 演示</Application>
  <PresentationFormat>宽屏</PresentationFormat>
  <Paragraphs>245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黑体</vt:lpstr>
      <vt:lpstr>华文行楷</vt:lpstr>
      <vt:lpstr>Calibri</vt:lpstr>
      <vt:lpstr>Wingdings</vt:lpstr>
      <vt:lpstr>华文细黑</vt:lpstr>
      <vt:lpstr>微软雅黑</vt:lpstr>
      <vt:lpstr>Arial Unicode MS</vt:lpstr>
      <vt:lpstr>Calibri Light</vt:lpstr>
      <vt:lpstr>林山</vt:lpstr>
      <vt:lpstr>MySQL数据库系统</vt:lpstr>
      <vt:lpstr>PowerPoint 演示文稿</vt:lpstr>
      <vt:lpstr>数据查询语法(DQL)</vt:lpstr>
      <vt:lpstr>SELECT基础查询</vt:lpstr>
      <vt:lpstr>WHERE条件查询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常用聚合函数</vt:lpstr>
      <vt:lpstr>聚合函数-COUNT()</vt:lpstr>
      <vt:lpstr>SUM和AVG函数</vt:lpstr>
      <vt:lpstr>MAX和MIN函数</vt:lpstr>
      <vt:lpstr>分组查询</vt:lpstr>
      <vt:lpstr>HAVING子句</vt:lpstr>
      <vt:lpstr>LIMIT分页查询</vt:lpstr>
    </vt:vector>
  </TitlesOfParts>
  <Company>a</Company>
  <LinksUpToDate>false</LinksUpToDate>
  <SharedDoc>false</SharedDoc>
  <HyperlinksChanged>false</HyperlinksChanged>
  <AppVersion>14.0000</AppVersion>
  <Manager>新研科技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新研科技</dc:title>
  <dc:creator>Administrator</dc:creator>
  <cp:lastModifiedBy>cookie</cp:lastModifiedBy>
  <cp:revision>80</cp:revision>
  <dcterms:created xsi:type="dcterms:W3CDTF">2018-02-01T07:53:00Z</dcterms:created>
  <dcterms:modified xsi:type="dcterms:W3CDTF">2019-07-13T01:02:03Z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2052-11.1.0.8888</vt:lpwstr>
  </property>
</Properties>
</file>