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9"/>
  </p:notesMasterIdLst>
  <p:sldIdLst>
    <p:sldId id="622" r:id="rId4"/>
    <p:sldId id="515" r:id="rId5"/>
    <p:sldId id="517" r:id="rId6"/>
    <p:sldId id="812" r:id="rId7"/>
    <p:sldId id="518" r:id="rId8"/>
    <p:sldId id="519" r:id="rId10"/>
    <p:sldId id="520" r:id="rId11"/>
    <p:sldId id="521" r:id="rId12"/>
    <p:sldId id="522" r:id="rId13"/>
    <p:sldId id="623" r:id="rId14"/>
    <p:sldId id="523" r:id="rId15"/>
    <p:sldId id="913" r:id="rId16"/>
    <p:sldId id="525" r:id="rId17"/>
    <p:sldId id="526" r:id="rId18"/>
    <p:sldId id="527" r:id="rId19"/>
    <p:sldId id="528" r:id="rId20"/>
    <p:sldId id="529" r:id="rId21"/>
    <p:sldId id="530" r:id="rId22"/>
    <p:sldId id="531" r:id="rId23"/>
    <p:sldId id="532" r:id="rId24"/>
    <p:sldId id="533" r:id="rId25"/>
    <p:sldId id="534" r:id="rId26"/>
    <p:sldId id="731" r:id="rId27"/>
    <p:sldId id="732" r:id="rId28"/>
    <p:sldId id="537" r:id="rId29"/>
    <p:sldId id="538" r:id="rId30"/>
    <p:sldId id="540" r:id="rId31"/>
    <p:sldId id="541" r:id="rId32"/>
    <p:sldId id="542" r:id="rId33"/>
    <p:sldId id="544" r:id="rId34"/>
    <p:sldId id="545" r:id="rId35"/>
    <p:sldId id="546" r:id="rId36"/>
    <p:sldId id="547" r:id="rId37"/>
    <p:sldId id="548" r:id="rId38"/>
    <p:sldId id="549" r:id="rId39"/>
    <p:sldId id="550" r:id="rId40"/>
    <p:sldId id="914" r:id="rId41"/>
    <p:sldId id="552" r:id="rId42"/>
    <p:sldId id="553" r:id="rId43"/>
    <p:sldId id="735" r:id="rId44"/>
    <p:sldId id="737" r:id="rId45"/>
    <p:sldId id="557" r:id="rId46"/>
    <p:sldId id="558" r:id="rId47"/>
    <p:sldId id="559" r:id="rId48"/>
    <p:sldId id="560" r:id="rId49"/>
    <p:sldId id="561" r:id="rId50"/>
    <p:sldId id="562" r:id="rId51"/>
    <p:sldId id="563" r:id="rId52"/>
    <p:sldId id="565" r:id="rId53"/>
    <p:sldId id="566" r:id="rId54"/>
    <p:sldId id="567" r:id="rId55"/>
    <p:sldId id="568" r:id="rId56"/>
    <p:sldId id="569" r:id="rId57"/>
    <p:sldId id="570" r:id="rId58"/>
    <p:sldId id="571" r:id="rId59"/>
    <p:sldId id="572" r:id="rId60"/>
    <p:sldId id="573" r:id="rId61"/>
    <p:sldId id="574" r:id="rId62"/>
    <p:sldId id="575" r:id="rId63"/>
    <p:sldId id="576" r:id="rId64"/>
    <p:sldId id="915" r:id="rId65"/>
    <p:sldId id="739" r:id="rId66"/>
    <p:sldId id="740" r:id="rId67"/>
    <p:sldId id="741" r:id="rId68"/>
    <p:sldId id="742" r:id="rId69"/>
    <p:sldId id="744" r:id="rId70"/>
    <p:sldId id="917" r:id="rId71"/>
    <p:sldId id="748" r:id="rId72"/>
    <p:sldId id="749" r:id="rId73"/>
    <p:sldId id="750" r:id="rId74"/>
    <p:sldId id="751" r:id="rId75"/>
    <p:sldId id="752" r:id="rId76"/>
    <p:sldId id="753" r:id="rId77"/>
    <p:sldId id="918" r:id="rId78"/>
    <p:sldId id="595" r:id="rId79"/>
    <p:sldId id="599" r:id="rId80"/>
    <p:sldId id="596" r:id="rId81"/>
    <p:sldId id="597" r:id="rId82"/>
    <p:sldId id="598" r:id="rId83"/>
    <p:sldId id="600" r:id="rId84"/>
    <p:sldId id="601" r:id="rId85"/>
    <p:sldId id="602" r:id="rId86"/>
    <p:sldId id="603" r:id="rId87"/>
    <p:sldId id="604" r:id="rId88"/>
    <p:sldId id="605" r:id="rId89"/>
    <p:sldId id="606" r:id="rId90"/>
    <p:sldId id="607" r:id="rId91"/>
    <p:sldId id="608" r:id="rId92"/>
    <p:sldId id="609" r:id="rId93"/>
    <p:sldId id="610" r:id="rId94"/>
    <p:sldId id="611" r:id="rId95"/>
    <p:sldId id="612" r:id="rId96"/>
    <p:sldId id="613" r:id="rId97"/>
    <p:sldId id="614" r:id="rId98"/>
    <p:sldId id="615" r:id="rId99"/>
    <p:sldId id="617" r:id="rId100"/>
    <p:sldId id="618" r:id="rId101"/>
    <p:sldId id="619" r:id="rId102"/>
  </p:sldIdLst>
  <p:sldSz cx="9144000" cy="5144135"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e" initials="xi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91657" autoAdjust="0"/>
  </p:normalViewPr>
  <p:slideViewPr>
    <p:cSldViewPr>
      <p:cViewPr varScale="1">
        <p:scale>
          <a:sx n="100" d="100"/>
          <a:sy n="100" d="100"/>
        </p:scale>
        <p:origin x="-2052" y="-96"/>
      </p:cViewPr>
      <p:guideLst>
        <p:guide orient="horz" pos="1659"/>
        <p:guide pos="282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1587D-4900-479E-A648-DFD72F6C3B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6B167-76C7-412D-A93C-D9C1E3504D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386"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
        <p:nvSpPr>
          <p:cNvPr id="16387" name="Rectangle 2"/>
          <p:cNvSpPr>
            <a:spLocks noGrp="1" noRot="1" noTextEdit="1"/>
          </p:cNvSpPr>
          <p:nvPr>
            <p:ph type="sldImg"/>
          </p:nvPr>
        </p:nvSpPr>
        <p:spPr/>
        <p:txBody>
          <a:bodyPr/>
          <a:p>
            <a:endParaRPr lang="zh-CN" altLang="en-US"/>
          </a:p>
        </p:txBody>
      </p:sp>
      <p:sp>
        <p:nvSpPr>
          <p:cNvPr id="16388" name="Rectangle 3"/>
          <p:cNvSpPr>
            <a:spLocks noGrp="1"/>
          </p:cNvSpPr>
          <p:nvPr>
            <p:ph type="body"/>
          </p:nvPr>
        </p:nvSpPr>
        <p:spPr/>
        <p:txBody>
          <a:bodyPr wrap="square" anchor="t"/>
          <a:p>
            <a:pPr lvl="0" eaLnBrk="1" hangingPunct="1"/>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46083" name="Rectangle 2"/>
          <p:cNvSpPr>
            <a:spLocks noRot="1" noTextEdit="1"/>
          </p:cNvSpPr>
          <p:nvPr>
            <p:ph type="sldImg"/>
          </p:nvPr>
        </p:nvSpPr>
        <p:spPr/>
        <p:txBody>
          <a:bodyPr/>
          <a:p>
            <a:endParaRPr lang="zh-CN" altLang="en-US"/>
          </a:p>
        </p:txBody>
      </p:sp>
      <p:sp>
        <p:nvSpPr>
          <p:cNvPr id="46084" name="Rectangle 3"/>
          <p:cNvSpPr>
            <a:spLocks noGrp="1"/>
          </p:cNvSpPr>
          <p:nvPr>
            <p:ph type="body" idx="1"/>
          </p:nvPr>
        </p:nvSpPr>
        <p:spPr/>
        <p:txBody>
          <a:bodyPr wrap="square" lIns="91440" tIns="45720" rIns="91440" bIns="45720" anchor="t"/>
          <a:p>
            <a:pPr lvl="0" eaLnBrk="1" hangingPunct="1"/>
            <a:r>
              <a:rPr lang="en-US" altLang="zh-CN" dirty="0"/>
              <a:t># Python</a:t>
            </a:r>
            <a:r>
              <a:rPr lang="zh-CN" altLang="en-US" dirty="0"/>
              <a:t>没有</a:t>
            </a:r>
            <a:r>
              <a:rPr lang="en-US" altLang="zh-CN" dirty="0"/>
              <a:t>switch-case</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3554"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x-none" sz="1200" dirty="0"/>
            </a:fld>
            <a:endParaRPr lang="en-US" altLang="x-none" sz="1200" dirty="0"/>
          </a:p>
        </p:txBody>
      </p:sp>
      <p:sp>
        <p:nvSpPr>
          <p:cNvPr id="23555" name="Rectangle 2"/>
          <p:cNvSpPr>
            <a:spLocks noRot="1" noTextEdit="1"/>
          </p:cNvSpPr>
          <p:nvPr>
            <p:ph type="sldImg"/>
          </p:nvPr>
        </p:nvSpPr>
        <p:spPr/>
        <p:txBody>
          <a:bodyPr/>
          <a:p>
            <a:endParaRPr lang="zh-CN" altLang="en-US"/>
          </a:p>
        </p:txBody>
      </p:sp>
      <p:sp>
        <p:nvSpPr>
          <p:cNvPr id="23556" name="Rectangle 3"/>
          <p:cNvSpPr>
            <a:spLocks noGrp="1"/>
          </p:cNvSpPr>
          <p:nvPr>
            <p:ph type="body" idx="1"/>
          </p:nvPr>
        </p:nvSpPr>
        <p:spPr/>
        <p:txBody>
          <a:bodyPr vert="horz" wrap="square" anchor="t"/>
          <a:p>
            <a:pPr lvl="0" eaLnBrk="1" hangingPunct="1"/>
            <a:r>
              <a:rPr lang="en-US" altLang="x-none" sz="1400" dirty="0">
                <a:latin typeface="Times New Roman" panose="02020603050405020304" pitchFamily="18" charset="0"/>
              </a:rPr>
              <a:t># print</a:t>
            </a:r>
            <a:r>
              <a:rPr lang="zh-CN" altLang="en-US" sz="1400" dirty="0">
                <a:latin typeface="Times New Roman" panose="02020603050405020304" pitchFamily="18" charset="0"/>
              </a:rPr>
              <a:t>不自动换行方法：加逗号</a:t>
            </a:r>
            <a:endParaRPr lang="zh-CN" altLang="en-US" sz="14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5602"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x-none" sz="1200" dirty="0"/>
            </a:fld>
            <a:endParaRPr lang="en-US" altLang="x-none" sz="1200" dirty="0"/>
          </a:p>
        </p:txBody>
      </p:sp>
      <p:sp>
        <p:nvSpPr>
          <p:cNvPr id="25603" name="Rectangle 2"/>
          <p:cNvSpPr>
            <a:spLocks noRot="1" noTextEdit="1"/>
          </p:cNvSpPr>
          <p:nvPr>
            <p:ph type="sldImg"/>
          </p:nvPr>
        </p:nvSpPr>
        <p:spPr/>
        <p:txBody>
          <a:bodyPr/>
          <a:p>
            <a:endParaRPr lang="zh-CN" altLang="en-US"/>
          </a:p>
        </p:txBody>
      </p:sp>
      <p:sp>
        <p:nvSpPr>
          <p:cNvPr id="25604" name="Rectangle 3"/>
          <p:cNvSpPr>
            <a:spLocks noGrp="1"/>
          </p:cNvSpPr>
          <p:nvPr>
            <p:ph type="body" idx="1"/>
          </p:nvPr>
        </p:nvSpPr>
        <p:spPr/>
        <p:txBody>
          <a:bodyPr vert="horz" wrap="square" anchor="t"/>
          <a:p>
            <a:pPr lvl="0" eaLnBrk="1" hangingPunct="1"/>
            <a:r>
              <a:rPr lang="en-US" altLang="x-none" sz="1400" dirty="0">
                <a:latin typeface="Times New Roman" panose="02020603050405020304" pitchFamily="18" charset="0"/>
              </a:rPr>
              <a:t># print</a:t>
            </a:r>
            <a:r>
              <a:rPr lang="zh-CN" altLang="en-US" sz="1400" dirty="0">
                <a:latin typeface="Times New Roman" panose="02020603050405020304" pitchFamily="18" charset="0"/>
              </a:rPr>
              <a:t>不自动换行方法：加逗号</a:t>
            </a:r>
            <a:endParaRPr lang="zh-CN" altLang="en-US" sz="14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969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x-none" sz="1200" dirty="0"/>
            </a:fld>
            <a:endParaRPr lang="en-US" altLang="x-none" sz="1200" dirty="0"/>
          </a:p>
        </p:txBody>
      </p:sp>
      <p:sp>
        <p:nvSpPr>
          <p:cNvPr id="29699" name="Rectangle 2"/>
          <p:cNvSpPr>
            <a:spLocks noRot="1" noTextEdit="1"/>
          </p:cNvSpPr>
          <p:nvPr>
            <p:ph type="sldImg"/>
          </p:nvPr>
        </p:nvSpPr>
        <p:spPr/>
        <p:txBody>
          <a:bodyPr/>
          <a:p>
            <a:endParaRPr lang="zh-CN" altLang="en-US"/>
          </a:p>
        </p:txBody>
      </p:sp>
      <p:sp>
        <p:nvSpPr>
          <p:cNvPr id="29700" name="Rectangle 3"/>
          <p:cNvSpPr>
            <a:spLocks noGrp="1"/>
          </p:cNvSpPr>
          <p:nvPr>
            <p:ph type="body" idx="1"/>
          </p:nvPr>
        </p:nvSpPr>
        <p:spPr/>
        <p:txBody>
          <a:bodyPr vert="horz" wrap="square" anchor="t"/>
          <a:p>
            <a:pPr lvl="0" eaLnBrk="1" hangingPunct="1"/>
            <a:r>
              <a:rPr lang="zh-CN" altLang="en-US" dirty="0">
                <a:solidFill>
                  <a:srgbClr val="FF0000"/>
                </a:solidFill>
              </a:rPr>
              <a:t>类似迭代</a:t>
            </a:r>
            <a:r>
              <a:rPr lang="zh-CN" altLang="en-US" dirty="0"/>
              <a:t>循环</a:t>
            </a:r>
            <a:r>
              <a:rPr lang="en-US" altLang="x-none" dirty="0"/>
              <a:t>,</a:t>
            </a:r>
            <a:r>
              <a:rPr lang="zh-CN" altLang="en-US" dirty="0"/>
              <a:t>在</a:t>
            </a:r>
            <a:r>
              <a:rPr lang="en-US" altLang="x-none" dirty="0"/>
              <a:t>Python</a:t>
            </a:r>
            <a:r>
              <a:rPr lang="zh-CN" altLang="en-US" dirty="0"/>
              <a:t>中使用集合时，</a:t>
            </a:r>
            <a:r>
              <a:rPr lang="en-US" altLang="x-none" dirty="0"/>
              <a:t>for</a:t>
            </a:r>
            <a:r>
              <a:rPr lang="zh-CN" altLang="en-US" dirty="0"/>
              <a:t>语句是进行循环的第一选择</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1746"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x-none" sz="1200" dirty="0"/>
            </a:fld>
            <a:endParaRPr lang="en-US" altLang="x-none" sz="1200" dirty="0"/>
          </a:p>
        </p:txBody>
      </p:sp>
      <p:sp>
        <p:nvSpPr>
          <p:cNvPr id="31747" name="Rectangle 2"/>
          <p:cNvSpPr>
            <a:spLocks noRot="1" noTextEdit="1"/>
          </p:cNvSpPr>
          <p:nvPr>
            <p:ph type="sldImg"/>
          </p:nvPr>
        </p:nvSpPr>
        <p:spPr/>
        <p:txBody>
          <a:bodyPr/>
          <a:p>
            <a:endParaRPr lang="zh-CN" altLang="en-US"/>
          </a:p>
        </p:txBody>
      </p:sp>
      <p:sp>
        <p:nvSpPr>
          <p:cNvPr id="31748" name="Rectangle 3"/>
          <p:cNvSpPr>
            <a:spLocks noGrp="1"/>
          </p:cNvSpPr>
          <p:nvPr>
            <p:ph type="body" idx="1"/>
          </p:nvPr>
        </p:nvSpPr>
        <p:spPr/>
        <p:txBody>
          <a:bodyPr vert="horz" wrap="square" anchor="t"/>
          <a:p>
            <a:pPr lvl="0" eaLnBrk="1" hangingPunct="1"/>
            <a:r>
              <a:rPr lang="zh-CN" altLang="en-US" dirty="0">
                <a:solidFill>
                  <a:srgbClr val="FF0000"/>
                </a:solidFill>
              </a:rPr>
              <a:t>类似迭代</a:t>
            </a:r>
            <a:r>
              <a:rPr lang="zh-CN" altLang="en-US" dirty="0"/>
              <a:t>循环</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47107" name="Rectangle 2"/>
          <p:cNvSpPr>
            <a:spLocks noRot="1" noTextEdit="1"/>
          </p:cNvSpPr>
          <p:nvPr>
            <p:ph type="sldImg"/>
          </p:nvPr>
        </p:nvSpPr>
        <p:spPr/>
        <p:txBody>
          <a:bodyPr/>
          <a:p>
            <a:endParaRPr lang="zh-CN" altLang="en-US"/>
          </a:p>
        </p:txBody>
      </p:sp>
      <p:sp>
        <p:nvSpPr>
          <p:cNvPr id="47108" name="Rectangle 3"/>
          <p:cNvSpPr>
            <a:spLocks noGrp="1"/>
          </p:cNvSpPr>
          <p:nvPr>
            <p:ph type="body" idx="1"/>
          </p:nvPr>
        </p:nvSpPr>
        <p:spPr/>
        <p:txBody>
          <a:bodyPr wrap="square" lIns="91440" tIns="45720" rIns="91440" bIns="45720" anchor="t"/>
          <a:p>
            <a:pPr lvl="0" eaLnBrk="1" hangingPunct="1"/>
            <a:r>
              <a:rPr lang="en-US" altLang="zh-CN" dirty="0"/>
              <a:t># Python</a:t>
            </a:r>
            <a:r>
              <a:rPr lang="zh-CN" altLang="en-US" dirty="0"/>
              <a:t>没有</a:t>
            </a:r>
            <a:r>
              <a:rPr lang="en-US" altLang="zh-CN" dirty="0"/>
              <a:t>switch-case</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Rot="1" noTextEdit="1"/>
          </p:cNvSpPr>
          <p:nvPr>
            <p:ph type="sldImg"/>
          </p:nvPr>
        </p:nvSpPr>
        <p:spPr/>
        <p:txBody>
          <a:bodyPr/>
          <a:p>
            <a:endParaRPr lang="zh-CN" altLang="en-US"/>
          </a:p>
        </p:txBody>
      </p:sp>
      <p:sp>
        <p:nvSpPr>
          <p:cNvPr id="46083" name="Rectangle 3"/>
          <p:cNvSpPr>
            <a:spLocks noGrp="1"/>
          </p:cNvSpPr>
          <p:nvPr>
            <p:ph type="body" idx="1"/>
          </p:nvPr>
        </p:nvSpPr>
        <p:spPr/>
        <p:txBody>
          <a:bodyPr wrap="square" lIns="91440" tIns="45720" rIns="91440" bIns="45720" anchor="t"/>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p:txBody>
          <a:bodyPr/>
          <a:p>
            <a:endParaRPr lang="zh-CN" altLang="en-US"/>
          </a:p>
        </p:txBody>
      </p:sp>
      <p:sp>
        <p:nvSpPr>
          <p:cNvPr id="40963" name="备注占位符 2"/>
          <p:cNvSpPr>
            <a:spLocks noGrp="1"/>
          </p:cNvSpPr>
          <p:nvPr>
            <p:ph type="body" idx="1"/>
          </p:nvPr>
        </p:nvSpPr>
        <p:spPr/>
        <p:txBody>
          <a:bodyPr wrap="square" lIns="91440" tIns="45720" rIns="91440" bIns="45720" anchor="t"/>
          <a:p>
            <a:pPr lvl="0"/>
            <a:r>
              <a:rPr lang="en-US" altLang="zh-CN" dirty="0"/>
              <a:t>#</a:t>
            </a:r>
            <a:r>
              <a:rPr lang="zh-CN" altLang="en-US" dirty="0"/>
              <a:t>实际上元组是跟列表非常相近的另一种容器类型</a:t>
            </a:r>
            <a:r>
              <a:rPr lang="en-US" altLang="zh-CN" dirty="0"/>
              <a:t>.</a:t>
            </a:r>
            <a:r>
              <a:rPr lang="zh-CN" altLang="en-US" dirty="0"/>
              <a:t>元组和列表看起来不同的一点是元组用的是圆括号而列表用的是方括号。而功能上</a:t>
            </a:r>
            <a:r>
              <a:rPr lang="en-US" altLang="zh-CN" dirty="0"/>
              <a:t>,</a:t>
            </a:r>
            <a:r>
              <a:rPr lang="zh-CN" altLang="en-US" dirty="0"/>
              <a:t>元组和列表相比有一个很重要的区别</a:t>
            </a:r>
            <a:r>
              <a:rPr lang="en-US" altLang="zh-CN" dirty="0"/>
              <a:t>,</a:t>
            </a:r>
            <a:r>
              <a:rPr lang="zh-CN" altLang="en-US" dirty="0"/>
              <a:t>元组是一种不可变类型</a:t>
            </a:r>
            <a:r>
              <a:rPr lang="en-US" altLang="zh-CN" dirty="0"/>
              <a:t>.</a:t>
            </a:r>
            <a:r>
              <a:rPr lang="zh-CN" altLang="en-US" dirty="0"/>
              <a:t>正因为这个原因</a:t>
            </a:r>
            <a:r>
              <a:rPr lang="en-US" altLang="zh-CN" dirty="0"/>
              <a:t>,</a:t>
            </a:r>
            <a:r>
              <a:rPr lang="zh-CN" altLang="en-US" dirty="0"/>
              <a:t>元组能做一些列表不能做的事情</a:t>
            </a:r>
            <a:r>
              <a:rPr lang="en-US" altLang="zh-CN" dirty="0"/>
              <a:t>... </a:t>
            </a:r>
            <a:r>
              <a:rPr lang="zh-CN" altLang="en-US" dirty="0"/>
              <a:t>用做一个字典的</a:t>
            </a:r>
            <a:r>
              <a:rPr lang="en-US" altLang="zh-CN" dirty="0"/>
              <a:t>key.</a:t>
            </a:r>
            <a:r>
              <a:rPr lang="zh-CN" altLang="en-US" dirty="0"/>
              <a:t>另外当处理一组对象时</a:t>
            </a:r>
            <a:r>
              <a:rPr lang="en-US" altLang="zh-CN" dirty="0"/>
              <a:t>,</a:t>
            </a:r>
            <a:r>
              <a:rPr lang="zh-CN" altLang="en-US" dirty="0"/>
              <a:t>这个组默认是元组类型</a:t>
            </a:r>
            <a:r>
              <a:rPr lang="en-US" altLang="zh-CN" dirty="0"/>
              <a:t>.</a:t>
            </a:r>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p:txBody>
          <a:bodyPr/>
          <a:p>
            <a:endParaRPr lang="zh-CN" altLang="en-US"/>
          </a:p>
        </p:txBody>
      </p:sp>
      <p:sp>
        <p:nvSpPr>
          <p:cNvPr id="41987" name="备注占位符 2"/>
          <p:cNvSpPr>
            <a:spLocks noGrp="1"/>
          </p:cNvSpPr>
          <p:nvPr>
            <p:ph type="body" idx="1"/>
          </p:nvPr>
        </p:nvSpPr>
        <p:spPr/>
        <p:txBody>
          <a:bodyPr wrap="square" lIns="91440" tIns="45720" rIns="91440" bIns="45720" anchor="t"/>
          <a:p>
            <a:pPr lvl="0"/>
            <a:r>
              <a:rPr lang="zh-CN" altLang="en-US" dirty="0"/>
              <a:t>元组通常用在使语句或用户定义的函数能够安全地采用一组值的时候</a:t>
            </a:r>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p:txBody>
          <a:bodyPr/>
          <a:p>
            <a:endParaRPr lang="zh-CN" altLang="en-US"/>
          </a:p>
        </p:txBody>
      </p:sp>
      <p:sp>
        <p:nvSpPr>
          <p:cNvPr id="43011" name="备注占位符 2"/>
          <p:cNvSpPr>
            <a:spLocks noGrp="1"/>
          </p:cNvSpPr>
          <p:nvPr>
            <p:ph type="body" idx="1"/>
          </p:nvPr>
        </p:nvSpPr>
        <p:spPr/>
        <p:txBody>
          <a:bodyPr wrap="square" lIns="91440" tIns="45720" rIns="91440" bIns="45720" anchor="t"/>
          <a:p>
            <a:pPr lvl="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8434"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
        <p:nvSpPr>
          <p:cNvPr id="18435" name="Rectangle 2"/>
          <p:cNvSpPr>
            <a:spLocks noGrp="1" noRot="1" noTextEdit="1"/>
          </p:cNvSpPr>
          <p:nvPr>
            <p:ph type="sldImg"/>
          </p:nvPr>
        </p:nvSpPr>
        <p:spPr/>
        <p:txBody>
          <a:bodyPr/>
          <a:p>
            <a:endParaRPr lang="zh-CN" altLang="en-US"/>
          </a:p>
        </p:txBody>
      </p:sp>
      <p:sp>
        <p:nvSpPr>
          <p:cNvPr id="18436" name="Rectangle 3"/>
          <p:cNvSpPr>
            <a:spLocks noGrp="1"/>
          </p:cNvSpPr>
          <p:nvPr>
            <p:ph type="body"/>
          </p:nvPr>
        </p:nvSpPr>
        <p:spPr/>
        <p:txBody>
          <a:bodyPr wrap="square" anchor="t"/>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49155" name="Rectangle 2"/>
          <p:cNvSpPr>
            <a:spLocks noRot="1" noTextEdit="1"/>
          </p:cNvSpPr>
          <p:nvPr>
            <p:ph type="sldImg"/>
          </p:nvPr>
        </p:nvSpPr>
        <p:spPr/>
        <p:txBody>
          <a:bodyPr/>
          <a:p>
            <a:endParaRPr lang="zh-CN" altLang="en-US"/>
          </a:p>
        </p:txBody>
      </p:sp>
      <p:sp>
        <p:nvSpPr>
          <p:cNvPr id="49156" name="Rectangle 3"/>
          <p:cNvSpPr>
            <a:spLocks noGrp="1"/>
          </p:cNvSpPr>
          <p:nvPr>
            <p:ph type="body" idx="1"/>
          </p:nvPr>
        </p:nvSpPr>
        <p:spPr/>
        <p:txBody>
          <a:bodyPr wrap="square" lIns="91440" tIns="45720" rIns="91440" bIns="45720" anchor="t"/>
          <a:p>
            <a:pPr lvl="0" eaLnBrk="1" hangingPunct="1"/>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31745"/>
          <p:cNvSpPr>
            <a:spLocks noRot="1" noTextEdit="1"/>
          </p:cNvSpPr>
          <p:nvPr>
            <p:ph type="sldImg"/>
          </p:nvPr>
        </p:nvSpPr>
        <p:spPr/>
      </p:sp>
      <p:sp>
        <p:nvSpPr>
          <p:cNvPr id="31747" name="文本占位符 31746"/>
          <p:cNvSpPr>
            <a:spLocks noGrp="1"/>
          </p:cNvSpPr>
          <p:nvPr>
            <p:ph type="body" idx="1"/>
          </p:nvPr>
        </p:nvSpPr>
        <p:spPr/>
        <p:txBody>
          <a:bodyPr/>
          <a:p>
            <a:pPr lvl="0"/>
            <a:r>
              <a:rPr lang="zh-CN" altLang="en-US" dirty="0"/>
              <a:t>显示指定的</a:t>
            </a:r>
            <a:r>
              <a:rPr lang="en-US" altLang="zh-CN" dirty="0"/>
              <a:t>txt</a:t>
            </a:r>
            <a:r>
              <a:rPr lang="zh-CN" altLang="en-US" dirty="0"/>
              <a:t>文件</a:t>
            </a:r>
            <a:endParaRPr lang="zh-CN" altLang="en-US" dirty="0"/>
          </a:p>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23553"/>
          <p:cNvSpPr>
            <a:spLocks noRot="1" noTextEdit="1"/>
          </p:cNvSpPr>
          <p:nvPr>
            <p:ph type="sldImg"/>
          </p:nvPr>
        </p:nvSpPr>
        <p:spPr/>
      </p:sp>
      <p:sp>
        <p:nvSpPr>
          <p:cNvPr id="23555" name="文本占位符 23554"/>
          <p:cNvSpPr>
            <a:spLocks noGrp="1"/>
          </p:cNvSpPr>
          <p:nvPr>
            <p:ph type="body" idx="1"/>
          </p:nvPr>
        </p:nvSpPr>
        <p:spPr/>
        <p:txBody>
          <a:bodyPr/>
          <a:p>
            <a:pPr lvl="1"/>
            <a:r>
              <a:rPr lang="en-US" altLang="zh-CN" dirty="0" err="1"/>
              <a:t>ip</a:t>
            </a:r>
            <a:r>
              <a:rPr lang="en-US" altLang="zh-CN"/>
              <a:t>=string.split("192.168.1.12",".")</a:t>
            </a:r>
            <a:endParaRPr lang="en-US" altLang="zh-CN"/>
          </a:p>
          <a:p>
            <a:pPr lvl="1"/>
            <a:r>
              <a:rPr lang="en-US" altLang="zh-CN" dirty="0" err="1"/>
              <a:t>map(int,ip</a:t>
            </a:r>
            <a:r>
              <a:rPr lang="en-US" altLang="zh-CN"/>
              <a:t>)</a:t>
            </a:r>
            <a:endParaRPr lang="en-US" altLang="zh-CN"/>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0482"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
        <p:nvSpPr>
          <p:cNvPr id="20483" name="Rectangle 2"/>
          <p:cNvSpPr>
            <a:spLocks noGrp="1" noRot="1" noTextEdit="1"/>
          </p:cNvSpPr>
          <p:nvPr>
            <p:ph type="sldImg"/>
          </p:nvPr>
        </p:nvSpPr>
        <p:spPr/>
        <p:txBody>
          <a:bodyPr/>
          <a:p>
            <a:endParaRPr lang="zh-CN" altLang="en-US"/>
          </a:p>
        </p:txBody>
      </p:sp>
      <p:sp>
        <p:nvSpPr>
          <p:cNvPr id="20484" name="Rectangle 3"/>
          <p:cNvSpPr>
            <a:spLocks noGrp="1"/>
          </p:cNvSpPr>
          <p:nvPr>
            <p:ph type="body"/>
          </p:nvPr>
        </p:nvSpPr>
        <p:spPr/>
        <p:txBody>
          <a:bodyPr wrap="square" anchor="t"/>
          <a:p>
            <a:pPr lvl="0" eaLnBrk="1" hangingPunct="1">
              <a:lnSpc>
                <a:spcPct val="80000"/>
              </a:lnSpc>
            </a:pPr>
            <a:endParaRPr lang="zh-CN" altLang="en-US" sz="1000" dirty="0"/>
          </a:p>
          <a:p>
            <a:pPr lvl="0" eaLnBrk="1" hangingPunct="1">
              <a:lnSpc>
                <a:spcPct val="80000"/>
              </a:lnSpc>
            </a:pPr>
            <a:r>
              <a:rPr lang="zh-CN" altLang="en-US" sz="1000" dirty="0"/>
              <a:t>一旦</a:t>
            </a:r>
            <a:r>
              <a:rPr lang="en-US" altLang="x-none" sz="1000" dirty="0"/>
              <a:t>Python </a:t>
            </a:r>
            <a:r>
              <a:rPr lang="zh-CN" altLang="en-US" sz="1000" dirty="0"/>
              <a:t>由于错误崩溃，解释程序就会转出一个“堆栈跟踪”，那里面有可用到的全部信息，包括程序崩溃的原因以及是那段代码（文件名、行数、行数调用等等）出错了</a:t>
            </a:r>
            <a:endParaRPr lang="zh-CN" altLang="en-US" sz="1000" dirty="0"/>
          </a:p>
          <a:p>
            <a:pPr lvl="0" eaLnBrk="1" hangingPunct="1">
              <a:lnSpc>
                <a:spcPct val="80000"/>
              </a:lnSpc>
            </a:pPr>
            <a:r>
              <a:rPr lang="en-US" altLang="x-none" sz="1000" b="1" dirty="0"/>
              <a:t>4</a:t>
            </a:r>
            <a:r>
              <a:rPr lang="zh-CN" altLang="en-US" sz="1000" b="1" dirty="0"/>
              <a:t>）免费开源，可移植性</a:t>
            </a:r>
            <a:endParaRPr lang="zh-CN" altLang="en-US" sz="1000" dirty="0"/>
          </a:p>
          <a:p>
            <a:pPr lvl="0" eaLnBrk="1" hangingPunct="1">
              <a:lnSpc>
                <a:spcPct val="80000"/>
              </a:lnSpc>
            </a:pPr>
            <a:r>
              <a:rPr lang="en-US" altLang="x-none" sz="1000" dirty="0"/>
              <a:t>Unix</a:t>
            </a:r>
            <a:r>
              <a:rPr lang="zh-CN" altLang="en-US" sz="1000" dirty="0"/>
              <a:t>衍生系统，</a:t>
            </a:r>
            <a:r>
              <a:rPr lang="en-US" altLang="x-none" sz="1000" dirty="0"/>
              <a:t>Win32</a:t>
            </a:r>
            <a:r>
              <a:rPr lang="zh-CN" altLang="en-US" sz="1000" dirty="0"/>
              <a:t>系统家族，掌上平台（掌上电脑</a:t>
            </a:r>
            <a:r>
              <a:rPr lang="en-US" altLang="x-none" sz="1000" dirty="0"/>
              <a:t>/</a:t>
            </a:r>
            <a:r>
              <a:rPr lang="zh-CN" altLang="en-US" sz="1000" dirty="0"/>
              <a:t>手机），游戏控制台（</a:t>
            </a:r>
            <a:r>
              <a:rPr lang="en-US" altLang="x-none" sz="1000" dirty="0"/>
              <a:t>PSP</a:t>
            </a:r>
            <a:r>
              <a:rPr lang="zh-CN" altLang="en-US" sz="1000" dirty="0"/>
              <a:t>）等等。</a:t>
            </a:r>
            <a:endParaRPr lang="zh-CN" altLang="en-US" sz="1000" b="1" dirty="0"/>
          </a:p>
          <a:p>
            <a:pPr lvl="0" eaLnBrk="1" hangingPunct="1">
              <a:lnSpc>
                <a:spcPct val="80000"/>
              </a:lnSpc>
            </a:pPr>
            <a:r>
              <a:rPr lang="en-US" altLang="x-none" sz="1000" b="1" dirty="0"/>
              <a:t>5</a:t>
            </a:r>
            <a:r>
              <a:rPr lang="zh-CN" altLang="en-US" sz="1000" b="1" dirty="0"/>
              <a:t>）可扩展性，可嵌入性</a:t>
            </a:r>
            <a:endParaRPr lang="zh-CN" altLang="en-US" sz="1000" dirty="0"/>
          </a:p>
          <a:p>
            <a:pPr lvl="0" eaLnBrk="1" hangingPunct="1">
              <a:lnSpc>
                <a:spcPct val="80000"/>
              </a:lnSpc>
            </a:pPr>
            <a:r>
              <a:rPr lang="zh-CN" altLang="en-US" sz="1000" dirty="0"/>
              <a:t>如果一段关键代码希望运行得更快或者希望算法不公开，你可以把这部分程序用</a:t>
            </a:r>
            <a:r>
              <a:rPr lang="en-US" altLang="x-none" sz="1000" dirty="0"/>
              <a:t>C</a:t>
            </a:r>
            <a:r>
              <a:rPr lang="zh-CN" altLang="en-US" sz="1000" dirty="0"/>
              <a:t>或</a:t>
            </a:r>
            <a:r>
              <a:rPr lang="en-US" altLang="x-none" sz="1000" dirty="0"/>
              <a:t>C++</a:t>
            </a:r>
            <a:r>
              <a:rPr lang="zh-CN" altLang="en-US" sz="1000" dirty="0"/>
              <a:t>编写，然后在</a:t>
            </a:r>
            <a:r>
              <a:rPr lang="en-US" altLang="x-none" sz="1000" dirty="0"/>
              <a:t>Python</a:t>
            </a:r>
            <a:r>
              <a:rPr lang="zh-CN" altLang="en-US" sz="1000" dirty="0"/>
              <a:t>程序中使用它们。</a:t>
            </a:r>
            <a:endParaRPr lang="zh-CN" altLang="en-US" sz="1000" dirty="0"/>
          </a:p>
          <a:p>
            <a:pPr lvl="0" eaLnBrk="1" hangingPunct="1">
              <a:lnSpc>
                <a:spcPct val="80000"/>
              </a:lnSpc>
            </a:pPr>
            <a:r>
              <a:rPr lang="zh-CN" altLang="en-US" sz="1000" dirty="0"/>
              <a:t>你可以把</a:t>
            </a:r>
            <a:r>
              <a:rPr lang="en-US" altLang="x-none" sz="1000" dirty="0"/>
              <a:t>Python</a:t>
            </a:r>
            <a:r>
              <a:rPr lang="zh-CN" altLang="en-US" sz="1000" dirty="0"/>
              <a:t>嵌入到</a:t>
            </a:r>
            <a:r>
              <a:rPr lang="en-US" altLang="x-none" sz="1000" dirty="0"/>
              <a:t>C/C++</a:t>
            </a:r>
            <a:r>
              <a:rPr lang="zh-CN" altLang="en-US" sz="1000" dirty="0"/>
              <a:t>程序，从而向程序用户提供脚本功能。</a:t>
            </a:r>
            <a:endParaRPr lang="zh-CN" altLang="en-US" sz="1000" b="1" dirty="0"/>
          </a:p>
          <a:p>
            <a:pPr lvl="0" eaLnBrk="1" hangingPunct="1">
              <a:lnSpc>
                <a:spcPct val="80000"/>
              </a:lnSpc>
            </a:pPr>
            <a:r>
              <a:rPr lang="en-US" altLang="x-none" sz="1000" b="1" dirty="0"/>
              <a:t>6</a:t>
            </a:r>
            <a:r>
              <a:rPr lang="zh-CN" altLang="en-US" sz="1000" b="1" dirty="0"/>
              <a:t>）丰富的库</a:t>
            </a:r>
            <a:endParaRPr lang="zh-CN" altLang="en-US" sz="1000" dirty="0"/>
          </a:p>
          <a:p>
            <a:pPr lvl="0" eaLnBrk="1" hangingPunct="1">
              <a:lnSpc>
                <a:spcPct val="80000"/>
              </a:lnSpc>
            </a:pPr>
            <a:r>
              <a:rPr lang="en-US" altLang="x-none" sz="1000" dirty="0"/>
              <a:t>Python</a:t>
            </a:r>
            <a:r>
              <a:rPr lang="zh-CN" altLang="en-US" sz="1000" dirty="0"/>
              <a:t>标准库确实很庞大，包括正则表达式、文档生成、单元测试、线程、数据库、网页浏览器、等等。</a:t>
            </a:r>
            <a:endParaRPr lang="zh-CN" altLang="en-US" sz="1000" dirty="0"/>
          </a:p>
          <a:p>
            <a:pPr lvl="0" eaLnBrk="1" hangingPunct="1">
              <a:lnSpc>
                <a:spcPct val="80000"/>
              </a:lnSpc>
            </a:pPr>
            <a:r>
              <a:rPr lang="zh-CN" altLang="en-US" sz="1000" dirty="0"/>
              <a:t>此外，还有其他高质量的库，如</a:t>
            </a:r>
            <a:r>
              <a:rPr lang="en-US" altLang="x-none" sz="1000" dirty="0"/>
              <a:t>wxPython</a:t>
            </a:r>
            <a:r>
              <a:rPr lang="zh-CN" altLang="en-US" sz="1000" dirty="0"/>
              <a:t>、</a:t>
            </a:r>
            <a:r>
              <a:rPr lang="en-US" altLang="x-none" sz="1000" dirty="0"/>
              <a:t>Twisted</a:t>
            </a:r>
            <a:r>
              <a:rPr lang="zh-CN" altLang="en-US" sz="1000" dirty="0"/>
              <a:t>和图像库等等。</a:t>
            </a:r>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2530"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
        <p:nvSpPr>
          <p:cNvPr id="22531" name="Rectangle 2"/>
          <p:cNvSpPr>
            <a:spLocks noGrp="1" noRot="1" noTextEdit="1"/>
          </p:cNvSpPr>
          <p:nvPr>
            <p:ph type="sldImg"/>
          </p:nvPr>
        </p:nvSpPr>
        <p:spPr/>
        <p:txBody>
          <a:bodyPr/>
          <a:p>
            <a:endParaRPr lang="zh-CN" altLang="en-US"/>
          </a:p>
        </p:txBody>
      </p:sp>
      <p:sp>
        <p:nvSpPr>
          <p:cNvPr id="22532" name="Rectangle 3"/>
          <p:cNvSpPr>
            <a:spLocks noGrp="1"/>
          </p:cNvSpPr>
          <p:nvPr>
            <p:ph type="body"/>
          </p:nvPr>
        </p:nvSpPr>
        <p:spPr/>
        <p:txBody>
          <a:bodyPr wrap="square" anchor="t"/>
          <a:p>
            <a:pPr lvl="0" eaLnBrk="1" hangingPunct="1"/>
            <a:endParaRPr lang="en-US" altLang="x-none" b="1"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6626"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
        <p:nvSpPr>
          <p:cNvPr id="26627" name="Rectangle 2"/>
          <p:cNvSpPr>
            <a:spLocks noGrp="1" noRot="1" noTextEdit="1"/>
          </p:cNvSpPr>
          <p:nvPr>
            <p:ph type="sldImg"/>
          </p:nvPr>
        </p:nvSpPr>
        <p:spPr/>
        <p:txBody>
          <a:bodyPr/>
          <a:p>
            <a:endParaRPr lang="zh-CN" altLang="en-US"/>
          </a:p>
        </p:txBody>
      </p:sp>
      <p:sp>
        <p:nvSpPr>
          <p:cNvPr id="26628" name="Rectangle 3"/>
          <p:cNvSpPr>
            <a:spLocks noGrp="1"/>
          </p:cNvSpPr>
          <p:nvPr>
            <p:ph type="body"/>
          </p:nvPr>
        </p:nvSpPr>
        <p:spPr/>
        <p:txBody>
          <a:bodyPr wrap="square" anchor="t"/>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8674"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
        <p:nvSpPr>
          <p:cNvPr id="28675" name="Rectangle 2"/>
          <p:cNvSpPr>
            <a:spLocks noGrp="1" noRot="1" noTextEdit="1"/>
          </p:cNvSpPr>
          <p:nvPr>
            <p:ph type="sldImg"/>
          </p:nvPr>
        </p:nvSpPr>
        <p:spPr/>
        <p:txBody>
          <a:bodyPr/>
          <a:p>
            <a:endParaRPr lang="zh-CN" altLang="en-US"/>
          </a:p>
        </p:txBody>
      </p:sp>
      <p:sp>
        <p:nvSpPr>
          <p:cNvPr id="28676" name="Rectangle 3"/>
          <p:cNvSpPr>
            <a:spLocks noGrp="1"/>
          </p:cNvSpPr>
          <p:nvPr>
            <p:ph type="body"/>
          </p:nvPr>
        </p:nvSpPr>
        <p:spPr/>
        <p:txBody>
          <a:bodyPr wrap="square" anchor="t"/>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7890" name="幻灯片图像占位符 1"/>
          <p:cNvSpPr>
            <a:spLocks noGrp="1" noRot="1" noChangeAspect="1" noTextEdit="1"/>
          </p:cNvSpPr>
          <p:nvPr>
            <p:ph type="sldImg"/>
          </p:nvPr>
        </p:nvSpPr>
        <p:spPr/>
        <p:txBody>
          <a:bodyPr/>
          <a:p>
            <a:endParaRPr lang="zh-CN" altLang="en-US"/>
          </a:p>
        </p:txBody>
      </p:sp>
      <p:sp>
        <p:nvSpPr>
          <p:cNvPr id="37891" name="备注占位符 2"/>
          <p:cNvSpPr>
            <a:spLocks noGrp="1"/>
          </p:cNvSpPr>
          <p:nvPr>
            <p:ph type="body"/>
          </p:nvPr>
        </p:nvSpPr>
        <p:spPr/>
        <p:txBody>
          <a:bodyPr wrap="square" anchor="t"/>
          <a:p>
            <a:pPr lvl="0" eaLnBrk="1" hangingPunct="1"/>
            <a:r>
              <a:rPr lang="zh-CN" altLang="en-US" dirty="0"/>
              <a:t>在</a:t>
            </a:r>
            <a:r>
              <a:rPr lang="en-US" altLang="x-none" dirty="0"/>
              <a:t>Python </a:t>
            </a:r>
            <a:r>
              <a:rPr lang="zh-CN" altLang="en-US" dirty="0"/>
              <a:t>语言中，对象是通过引用传递的。在赋值时，不管这个对象是新创建的，还是一个已经存在的，都是将该对象的引用（并不是值）赋值给变量。</a:t>
            </a:r>
            <a:endParaRPr lang="zh-CN" altLang="en-US" dirty="0"/>
          </a:p>
        </p:txBody>
      </p:sp>
      <p:sp>
        <p:nvSpPr>
          <p:cNvPr id="37892" name="灯片编号占位符 3"/>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dirty="0"/>
            </a:fld>
            <a:endParaRPr lang="en-US" altLang="x-none" sz="1200"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44035" name="Rectangle 2"/>
          <p:cNvSpPr>
            <a:spLocks noRot="1" noTextEdit="1"/>
          </p:cNvSpPr>
          <p:nvPr>
            <p:ph type="sldImg"/>
          </p:nvPr>
        </p:nvSpPr>
        <p:spPr/>
        <p:txBody>
          <a:bodyPr/>
          <a:p>
            <a:endParaRPr lang="zh-CN" altLang="en-US"/>
          </a:p>
        </p:txBody>
      </p:sp>
      <p:sp>
        <p:nvSpPr>
          <p:cNvPr id="44036" name="Rectangle 3"/>
          <p:cNvSpPr>
            <a:spLocks noGrp="1"/>
          </p:cNvSpPr>
          <p:nvPr>
            <p:ph type="body" idx="1"/>
          </p:nvPr>
        </p:nvSpPr>
        <p:spPr/>
        <p:txBody>
          <a:bodyPr wrap="square" lIns="91440" tIns="45720" rIns="91440" bIns="45720" anchor="t"/>
          <a:p>
            <a:pPr lvl="0" eaLnBrk="1" hangingPunct="1"/>
            <a:r>
              <a:rPr lang="en-US" altLang="zh-CN" dirty="0"/>
              <a:t># Python</a:t>
            </a:r>
            <a:r>
              <a:rPr lang="zh-CN" altLang="en-US" dirty="0"/>
              <a:t>没有</a:t>
            </a:r>
            <a:r>
              <a:rPr lang="en-US" altLang="zh-CN" dirty="0"/>
              <a:t>switch-case%</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45059" name="Rectangle 2"/>
          <p:cNvSpPr>
            <a:spLocks noRot="1" noTextEdit="1"/>
          </p:cNvSpPr>
          <p:nvPr>
            <p:ph type="sldImg"/>
          </p:nvPr>
        </p:nvSpPr>
        <p:spPr/>
        <p:txBody>
          <a:bodyPr/>
          <a:p>
            <a:endParaRPr lang="zh-CN" altLang="en-US"/>
          </a:p>
        </p:txBody>
      </p:sp>
      <p:sp>
        <p:nvSpPr>
          <p:cNvPr id="45060" name="Rectangle 3"/>
          <p:cNvSpPr>
            <a:spLocks noGrp="1"/>
          </p:cNvSpPr>
          <p:nvPr>
            <p:ph type="body" idx="1"/>
          </p:nvPr>
        </p:nvSpPr>
        <p:spPr/>
        <p:txBody>
          <a:bodyPr wrap="square" lIns="91440" tIns="45720" rIns="91440" bIns="45720" anchor="t"/>
          <a:p>
            <a:pPr lvl="0" eaLnBrk="1" hangingPunct="1"/>
            <a:r>
              <a:rPr lang="en-US" altLang="zh-CN" dirty="0"/>
              <a:t># Python</a:t>
            </a:r>
            <a:r>
              <a:rPr lang="zh-CN" altLang="en-US" dirty="0"/>
              <a:t>没有</a:t>
            </a:r>
            <a:r>
              <a:rPr lang="en-US" altLang="zh-CN" dirty="0"/>
              <a:t>switch-case</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15"/>
            <a:ext cx="6019800" cy="438941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250"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2" y="1369773"/>
            <a:ext cx="3886212" cy="1574643"/>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4" name="内容占位符 3"/>
          <p:cNvSpPr>
            <a:spLocks noGrp="1"/>
          </p:cNvSpPr>
          <p:nvPr>
            <p:ph sz="quarter" idx="2"/>
          </p:nvPr>
        </p:nvSpPr>
        <p:spPr>
          <a:xfrm>
            <a:off x="628652" y="3058763"/>
            <a:ext cx="3886212" cy="1575834"/>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5" name="文本占位符 4"/>
          <p:cNvSpPr>
            <a:spLocks noGrp="1"/>
          </p:cNvSpPr>
          <p:nvPr>
            <p:ph type="body" sz="half" idx="3"/>
          </p:nvPr>
        </p:nvSpPr>
        <p:spPr>
          <a:xfrm>
            <a:off x="4629164" y="1369773"/>
            <a:ext cx="3886212" cy="3264824"/>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1664" y="206231"/>
            <a:ext cx="8065298" cy="4390079"/>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3" name="日期占位符 2"/>
          <p:cNvSpPr>
            <a:spLocks noGrp="1"/>
          </p:cNvSpPr>
          <p:nvPr>
            <p:ph type="dt" sz="half" idx="10"/>
          </p:nvPr>
        </p:nvSpPr>
        <p:spPr>
          <a:xfrm>
            <a:off x="457201" y="4683796"/>
            <a:ext cx="2133603" cy="342979"/>
          </a:xfrm>
        </p:spPr>
        <p:txBody>
          <a:bodyPr/>
          <a:p>
            <a:pPr lvl="0" fontAlgn="base">
              <a:lnSpc>
                <a:spcPct val="85000"/>
              </a:lnSpc>
            </a:pPr>
            <a:endParaRPr lang="de-DE" altLang="x-none" strike="noStrike" noProof="1" dirty="0"/>
          </a:p>
          <a:p>
            <a:pPr lvl="0" fontAlgn="base">
              <a:lnSpc>
                <a:spcPct val="85000"/>
              </a:lnSpc>
            </a:pPr>
            <a:r>
              <a:rPr lang="de-DE" altLang="x-none" sz="1200" strike="noStrike" noProof="1" dirty="0">
                <a:latin typeface="FrutigerNext LT Medium" pitchFamily="34" charset="0"/>
                <a:ea typeface="MS PGothic" panose="020B0600070205080204" pitchFamily="34" charset="-128"/>
                <a:cs typeface="+mn-ea"/>
              </a:rPr>
              <a:t>Page </a:t>
            </a:r>
            <a:fld id="{9A0DB2DC-4C9A-4742-B13C-FB6460FD3503}" type="slidenum">
              <a:rPr lang="de-DE" altLang="x-none" sz="1200" strike="noStrike" noProof="1" dirty="0">
                <a:latin typeface="FrutigerNext LT Medium" pitchFamily="34" charset="0"/>
                <a:ea typeface="MS PGothic" panose="020B0600070205080204" pitchFamily="34" charset="-128"/>
                <a:cs typeface="+mn-ea"/>
              </a:rPr>
            </a:fld>
            <a:endParaRPr lang="de-DE" altLang="x-none" sz="1200" strike="noStrike" noProof="1" dirty="0">
              <a:latin typeface="FrutigerNext LT Medium"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14400" y="114320"/>
            <a:ext cx="7772400" cy="857400"/>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143200"/>
            <a:ext cx="8229600" cy="354392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单击图标添加图表</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a:xfrm>
            <a:off x="4038600" y="4858600"/>
            <a:ext cx="2133600" cy="183388"/>
          </a:xfrm>
          <a:prstGeom prst="rect">
            <a:avLst/>
          </a:prstGeom>
        </p:spPr>
        <p:txBody>
          <a:bodyPr vert="horz" wrap="square" lIns="91440" tIns="45720" rIns="91440" bIns="45720" numCol="1" anchor="ctr"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latin typeface="Calibri" panose="020F0502020204030204" charset="0"/>
              <a:ea typeface="宋体" panose="02010600030101010101" pitchFamily="2" charset="-122"/>
              <a:cs typeface="+mn-cs"/>
            </a:endParaRPr>
          </a:p>
        </p:txBody>
      </p:sp>
      <p:sp>
        <p:nvSpPr>
          <p:cNvPr id="8" name="页脚占位符 4"/>
          <p:cNvSpPr>
            <a:spLocks noGrp="1"/>
          </p:cNvSpPr>
          <p:nvPr>
            <p:ph type="ftr" sz="quarter" idx="3"/>
          </p:nvPr>
        </p:nvSpPr>
        <p:spPr>
          <a:xfrm>
            <a:off x="457200" y="4846691"/>
            <a:ext cx="2895600" cy="183388"/>
          </a:xfrm>
          <a:prstGeom prst="rect">
            <a:avLst/>
          </a:prstGeom>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r>
              <a:rPr kumimoji="0" lang="en-US" altLang="zh-CN" b="0" i="0" kern="1200" cap="none" spc="0" normalizeH="0" baseline="0" noProof="0">
                <a:latin typeface="Calibri" panose="020F0502020204030204" charset="0"/>
                <a:ea typeface="宋体" panose="02010600030101010101" pitchFamily="2" charset="-122"/>
                <a:cs typeface="+mn-cs"/>
              </a:rPr>
              <a:t>www.themegallery.com</a:t>
            </a:r>
            <a:endParaRPr kumimoji="0" lang="en-US" altLang="zh-CN" b="0" i="0" kern="1200" cap="none" spc="0" normalizeH="0" baseline="0" noProof="0">
              <a:latin typeface="Calibri" panose="020F0502020204030204" charset="0"/>
              <a:ea typeface="宋体" panose="02010600030101010101" pitchFamily="2" charset="-122"/>
              <a:cs typeface="+mn-cs"/>
            </a:endParaRPr>
          </a:p>
        </p:txBody>
      </p:sp>
      <p:sp>
        <p:nvSpPr>
          <p:cNvPr id="9" name="灯片编号占位符 5"/>
          <p:cNvSpPr>
            <a:spLocks noGrp="1"/>
          </p:cNvSpPr>
          <p:nvPr>
            <p:ph type="sldNum" sz="quarter" idx="4"/>
          </p:nvPr>
        </p:nvSpPr>
        <p:spPr>
          <a:xfrm>
            <a:off x="6629400" y="4858600"/>
            <a:ext cx="1371600" cy="171480"/>
          </a:xfrm>
          <a:prstGeom prst="rect">
            <a:avLst/>
          </a:prstGeom>
        </p:spPr>
        <p:txBody>
          <a:bodyPr vert="horz" wrap="square" lIns="91440" tIns="45720" rIns="91440" bIns="45720" numCol="1" anchor="ctr" anchorCtr="0" compatLnSpc="1"/>
          <a:p>
            <a:pPr algn="r"/>
            <a:fld id="{9A0DB2DC-4C9A-4742-B13C-FB6460FD3503}" type="slidenum">
              <a:rPr lang="en-US" altLang="zh-CN" sz="1200" dirty="0">
                <a:solidFill>
                  <a:srgbClr val="898989"/>
                </a:solidFill>
                <a:latin typeface="Calibri" panose="020F0502020204030204" charset="0"/>
              </a:rPr>
            </a:fld>
            <a:endParaRPr lang="en-US" altLang="zh-CN" sz="1200" dirty="0">
              <a:solidFill>
                <a:srgbClr val="898989"/>
              </a:solidFill>
              <a:latin typeface="Calibri" panose="020F0502020204030204" charset="0"/>
            </a:endParaRPr>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8"/>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3"/>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 y="53588"/>
            <a:ext cx="6858016" cy="482273"/>
          </a:xfrm>
        </p:spPr>
        <p:txBody>
          <a:bodyPr>
            <a:noAutofit/>
          </a:bodyPr>
          <a:lstStyle>
            <a:lvl1pPr marL="0" marR="0" lvl="0" algn="l" defTabSz="914400" rtl="0" eaLnBrk="1" fontAlgn="auto" latinLnBrk="0" hangingPunct="1">
              <a:lnSpc>
                <a:spcPct val="90000"/>
              </a:lnSpc>
              <a:spcBef>
                <a:spcPct val="0"/>
              </a:spcBef>
              <a:buNone/>
              <a:defRPr kumimoji="0" lang="zh-CN" altLang="en-US" sz="3200" b="0" i="0" u="none" strike="noStrike" kern="1200" cap="none" spc="0" normalizeH="0" baseline="0" noProof="1" dirty="0">
                <a:solidFill>
                  <a:srgbClr val="00B050"/>
                </a:solidFill>
                <a:latin typeface="黑体" panose="02010609060101010101" pitchFamily="49" charset="-122"/>
                <a:ea typeface="黑体" panose="02010609060101010101" pitchFamily="49" charset="-122"/>
                <a:cs typeface="Arial Unicode MS" panose="020B0604020202020204" pitchFamily="34" charset="-122"/>
                <a:sym typeface="+mn-ea"/>
              </a:defRPr>
            </a:lvl1pPr>
          </a:lstStyle>
          <a:p>
            <a:r>
              <a:rPr lang="zh-CN" altLang="en-US" dirty="0" smtClean="0"/>
              <a:t>主标题宋体</a:t>
            </a:r>
            <a:r>
              <a:rPr lang="en-US" altLang="zh-CN" dirty="0" smtClean="0"/>
              <a:t>-40</a:t>
            </a:r>
            <a:r>
              <a:rPr lang="zh-CN" altLang="en-US" dirty="0" smtClean="0"/>
              <a:t>号</a:t>
            </a:r>
            <a:endParaRPr lang="zh-CN" altLang="en-US" dirty="0"/>
          </a:p>
        </p:txBody>
      </p:sp>
      <p:sp>
        <p:nvSpPr>
          <p:cNvPr id="3" name="内容占位符 2"/>
          <p:cNvSpPr>
            <a:spLocks noGrp="1"/>
          </p:cNvSpPr>
          <p:nvPr>
            <p:ph idx="1"/>
          </p:nvPr>
        </p:nvSpPr>
        <p:spPr>
          <a:xfrm>
            <a:off x="285720" y="696624"/>
            <a:ext cx="8572560" cy="4233442"/>
          </a:xfrm>
        </p:spPr>
        <p:txBody>
          <a:bodyPr/>
          <a:lstStyle>
            <a:lvl1pPr marR="0" lvl="0" indent="-228600" algn="l" defTabSz="914400" rtl="0" eaLnBrk="1" fontAlgn="auto" latinLnBrk="0" hangingPunct="1">
              <a:lnSpc>
                <a:spcPct val="150000"/>
              </a:lnSpc>
              <a:spcBef>
                <a:spcPts val="1000"/>
              </a:spcBef>
              <a:buFont typeface="Wingdings" panose="05000000000000000000" pitchFamily="2" charset="2"/>
              <a:buChar char="n"/>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1pPr>
            <a:lvl2pPr marR="0" lvl="1"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2pPr>
            <a:lvl3pPr marR="0" lvl="2"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3pPr>
            <a:lvl4pPr marR="0" lvl="3"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4pPr>
            <a:lvl5pPr marR="0" lvl="4"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15"/>
            <a:ext cx="6019800" cy="438941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3"/>
            <a:ext cx="7772400" cy="1021735"/>
          </a:xfrm>
        </p:spPr>
        <p:txBody>
          <a:bodyPr anchor="t"/>
          <a:lstStyle>
            <a:lvl1pPr algn="l">
              <a:defRPr sz="3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0"/>
            <a:ext cx="8229600" cy="3395066"/>
          </a:xfrm>
          <a:prstGeom prst="rect">
            <a:avLst/>
          </a:prstGeom>
        </p:spPr>
        <p:txBody>
          <a:bodyPr vert="horz" lIns="91440" tIns="45720" rIns="91440" bIns="45720" rtlCol="0">
            <a:normAutofit/>
          </a:bodyPr>
          <a:lstStyle>
            <a:lvl1pPr marR="0" lvl="0"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1pPr>
            <a:lvl2pPr marR="0" lvl="1"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2pPr>
            <a:lvl3pPr marR="0" lvl="2"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3pPr>
            <a:lvl4pPr marR="0" lvl="3"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4pPr>
            <a:lvl5pPr marR="0" lvl="4"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0"/>
            <a:ext cx="8229600" cy="3395066"/>
          </a:xfrm>
          <a:prstGeom prst="rect">
            <a:avLst/>
          </a:prstGeom>
        </p:spPr>
        <p:txBody>
          <a:bodyPr vert="horz" lIns="91440" tIns="45720" rIns="91440" bIns="45720" rtlCol="0">
            <a:normAutofit/>
          </a:bodyPr>
          <a:lstStyle>
            <a:lvl1pPr marR="0" lvl="0"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smtClean="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1pPr>
            <a:lvl2pPr marR="0" lvl="1"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smtClean="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2pPr>
            <a:lvl3pPr marR="0" lvl="2"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smtClean="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3pPr>
            <a:lvl4pPr marR="0" lvl="3"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smtClean="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4pPr>
            <a:lvl5pPr marR="0" lvl="4" indent="-228600" algn="l" defTabSz="914400" rtl="0" eaLnBrk="1" fontAlgn="auto" latinLnBrk="0" hangingPunct="1">
              <a:lnSpc>
                <a:spcPct val="150000"/>
              </a:lnSpc>
              <a:spcBef>
                <a:spcPts val="1000"/>
              </a:spcBef>
              <a:buFont typeface="Arial" panose="020B0604020202020204" pitchFamily="34" charset="0"/>
              <a:buChar char="»"/>
              <a:defRPr kumimoji="0" lang="zh-CN" altLang="en-US" sz="2400" b="0" i="0" u="none" strike="noStrike" kern="1200" cap="none" spc="0" normalizeH="0" baseline="0" noProof="1" dirty="0" smtClean="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AA181004-A7AF-4A73-85FF-FDE399ED901B}" type="datetimeFigureOut">
              <a:rPr lang="zh-CN" altLang="en-US" smtClean="0"/>
            </a:fld>
            <a:endParaRPr lang="zh-CN" altLang="en-US"/>
          </a:p>
        </p:txBody>
      </p:sp>
      <p:sp>
        <p:nvSpPr>
          <p:cNvPr id="5" name="页脚占位符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4F5948C7-95F5-44C2-84FE-C7F7A5B1D6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www.python.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hyperlink" Target="&#21513;&#22810;.docx" TargetMode="Externa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3.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custDataLst>
              <p:tags r:id="rId1"/>
            </p:custDataLst>
          </p:nvPr>
        </p:nvSpPr>
        <p:spPr>
          <a:xfrm>
            <a:off x="2840501" y="1924888"/>
            <a:ext cx="3462853" cy="609152"/>
          </a:xfrm>
          <a:prstGeom prst="rect">
            <a:avLst/>
          </a:prstGeom>
        </p:spPr>
        <p:txBody>
          <a:bodyPr vert="horz" lIns="68591" tIns="34295" rIns="68591" bIns="34295" rtlCol="0" anchor="ctr">
            <a:normAutofit fontScale="7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smtClean="0">
                <a:ln w="18415" cmpd="sng">
                  <a:noFill/>
                  <a:prstDash val="solid"/>
                </a:ln>
                <a:solidFill>
                  <a:srgbClr val="00B050"/>
                </a:solidFill>
                <a:latin typeface="Arial" panose="020B0604020202020204" pitchFamily="34" charset="0"/>
                <a:ea typeface="黑体" panose="02010609060101010101" pitchFamily="49" charset="-122"/>
                <a:cs typeface="Arial" panose="020B0604020202020204" pitchFamily="34" charset="0"/>
                <a:sym typeface="+mn-ea"/>
              </a:rPr>
              <a:t>Python开发</a:t>
            </a:r>
            <a:endParaRPr lang="en-US" altLang="zh-CN" sz="4800" dirty="0" smtClean="0">
              <a:ln w="18415" cmpd="sng">
                <a:noFill/>
                <a:prstDash val="solid"/>
              </a:ln>
              <a:solidFill>
                <a:srgbClr val="00B050"/>
              </a:solidFill>
              <a:latin typeface="Arial" panose="020B0604020202020204" pitchFamily="34" charset="0"/>
              <a:ea typeface="黑体" panose="02010609060101010101" pitchFamily="49" charset="-122"/>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r>
              <a:rPr lang="en-US" altLang="x-none">
                <a:latin typeface="+mj-ea"/>
                <a:sym typeface="+mn-ea"/>
              </a:rPr>
              <a:t>Python</a:t>
            </a:r>
            <a:r>
              <a:rPr>
                <a:latin typeface="+mj-ea"/>
                <a:sym typeface="+mn-ea"/>
              </a:rPr>
              <a:t>安装与运行</a:t>
            </a:r>
            <a:endParaRPr lang="zh-CN" altLang="en-US"/>
          </a:p>
        </p:txBody>
      </p:sp>
      <p:sp>
        <p:nvSpPr>
          <p:cNvPr id="8" name="内容占位符 7"/>
          <p:cNvSpPr>
            <a:spLocks noGrp="1"/>
          </p:cNvSpPr>
          <p:nvPr>
            <p:ph idx="1"/>
          </p:nvPr>
        </p:nvSpPr>
        <p:spPr/>
        <p:txBody>
          <a:bodyPr/>
          <a:p>
            <a:pPr algn="l"/>
            <a:r>
              <a:rPr lang="en-US" altLang="zh-CN">
                <a:sym typeface="+mn-ea"/>
              </a:rPr>
              <a:t>1.</a:t>
            </a:r>
            <a:r>
              <a:rPr>
                <a:sym typeface="+mn-ea"/>
              </a:rPr>
              <a:t>安装01.python-2.7.13</a:t>
            </a:r>
            <a:r>
              <a:rPr lang="en-US" altLang="zh-CN">
                <a:sym typeface="+mn-ea"/>
              </a:rPr>
              <a:t>.msi</a:t>
            </a:r>
            <a:r>
              <a:rPr>
                <a:sym typeface="+mn-ea"/>
              </a:rPr>
              <a:t>，点击下一步，直到完成</a:t>
            </a:r>
            <a:endParaRPr lang="zh-CN" altLang="en-US"/>
          </a:p>
          <a:p>
            <a:pPr algn="l"/>
            <a:r>
              <a:rPr lang="en-US" altLang="zh-CN">
                <a:sym typeface="+mn-ea"/>
              </a:rPr>
              <a:t>2.</a:t>
            </a:r>
            <a:r>
              <a:rPr>
                <a:sym typeface="+mn-ea"/>
              </a:rPr>
              <a:t>配置环境变量</a:t>
            </a:r>
            <a:r>
              <a:rPr lang="en-US" altLang="zh-CN">
                <a:sym typeface="+mn-ea"/>
              </a:rPr>
              <a:t>path</a:t>
            </a:r>
            <a:r>
              <a:rPr>
                <a:sym typeface="+mn-ea"/>
              </a:rPr>
              <a:t>增加</a:t>
            </a:r>
            <a:r>
              <a:rPr lang="en-US" altLang="zh-CN">
                <a:sym typeface="+mn-ea"/>
              </a:rPr>
              <a:t>c:\python27;c:\python27\scripts</a:t>
            </a:r>
            <a:endParaRPr lang="en-US" altLang="zh-CN"/>
          </a:p>
          <a:p>
            <a:pPr algn="l"/>
            <a:r>
              <a:rPr lang="en-US" altLang="zh-CN">
                <a:sym typeface="+mn-ea"/>
              </a:rPr>
              <a:t>3.</a:t>
            </a:r>
            <a:r>
              <a:rPr>
                <a:sym typeface="+mn-ea"/>
              </a:rPr>
              <a:t>安装</a:t>
            </a:r>
            <a:r>
              <a:rPr lang="en-US" altLang="zh-CN">
                <a:sym typeface="+mn-ea"/>
              </a:rPr>
              <a:t>pycharm</a:t>
            </a:r>
            <a:r>
              <a:rPr>
                <a:sym typeface="+mn-ea"/>
              </a:rPr>
              <a:t>代码编辑器</a:t>
            </a:r>
            <a:endParaRPr lang="zh-CN" altLang="en-US"/>
          </a:p>
          <a:p>
            <a:endParaRPr lang="zh-CN" altLang="en-US"/>
          </a:p>
        </p:txBody>
      </p:sp>
      <p:sp>
        <p:nvSpPr>
          <p:cNvPr id="25602" name="Rectangle 2"/>
          <p:cNvSpPr>
            <a:spLocks noGrp="1"/>
          </p:cNvSpPr>
          <p:nvPr/>
        </p:nvSpPr>
        <p:spPr>
          <a:xfrm>
            <a:off x="1207181" y="57160"/>
            <a:ext cx="6173280" cy="423937"/>
          </a:xfrm>
          <a:prstGeom prst="rect">
            <a:avLst/>
          </a:prstGeom>
        </p:spPr>
        <p:txBody>
          <a:bodyPr vert="horz" wrap="square" lIns="68591" tIns="34295" rIns="68591" bIns="3429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eaLnBrk="1" hangingPunct="1"/>
            <a:endParaRPr lang="zh-CN" altLang="en-US" sz="3000" dirty="0">
              <a:latin typeface="+mj-ea"/>
            </a:endParaRPr>
          </a:p>
        </p:txBody>
      </p:sp>
      <p:pic>
        <p:nvPicPr>
          <p:cNvPr id="4" name="图片 3"/>
          <p:cNvPicPr>
            <a:picLocks noChangeAspect="1"/>
          </p:cNvPicPr>
          <p:nvPr/>
        </p:nvPicPr>
        <p:blipFill>
          <a:blip r:embed="rId1"/>
          <a:stretch>
            <a:fillRect/>
          </a:stretch>
        </p:blipFill>
        <p:spPr>
          <a:xfrm>
            <a:off x="1465354" y="2037278"/>
            <a:ext cx="3558210" cy="2691283"/>
          </a:xfrm>
          <a:prstGeom prst="rect">
            <a:avLst/>
          </a:prstGeom>
        </p:spPr>
      </p:pic>
      <p:pic>
        <p:nvPicPr>
          <p:cNvPr id="5" name="图片 4"/>
          <p:cNvPicPr>
            <a:picLocks noChangeAspect="1"/>
          </p:cNvPicPr>
          <p:nvPr/>
        </p:nvPicPr>
        <p:blipFill>
          <a:blip r:embed="rId2"/>
          <a:stretch>
            <a:fillRect/>
          </a:stretch>
        </p:blipFill>
        <p:spPr>
          <a:xfrm>
            <a:off x="5319904" y="983518"/>
            <a:ext cx="3327665" cy="36596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wrap="square" anchor="t">
            <a:noAutofit/>
          </a:bodyPr>
          <a:p>
            <a:pPr lvl="0" algn="l" eaLnBrk="1" hangingPunct="1"/>
            <a:r>
              <a:rPr lang="en-US" altLang="x-none" sz="3000" dirty="0">
                <a:latin typeface="+mj-ea"/>
              </a:rPr>
              <a:t>Python</a:t>
            </a:r>
            <a:r>
              <a:rPr lang="zh-CN" altLang="en-US" sz="3000" dirty="0">
                <a:latin typeface="+mj-ea"/>
              </a:rPr>
              <a:t>安装与运行</a:t>
            </a:r>
            <a:endParaRPr lang="zh-CN" altLang="en-US" sz="3000" dirty="0">
              <a:latin typeface="+mj-ea"/>
            </a:endParaRPr>
          </a:p>
        </p:txBody>
      </p:sp>
      <p:sp>
        <p:nvSpPr>
          <p:cNvPr id="24580" name="Rectangle 3"/>
          <p:cNvSpPr>
            <a:spLocks noGrp="1"/>
          </p:cNvSpPr>
          <p:nvPr>
            <p:ph idx="1"/>
          </p:nvPr>
        </p:nvSpPr>
        <p:spPr/>
        <p:txBody>
          <a:bodyPr wrap="square" anchor="t"/>
          <a:p>
            <a:pPr lvl="0" eaLnBrk="1" hangingPunct="1">
              <a:buChar char="Ø"/>
            </a:pPr>
            <a:r>
              <a:rPr lang="en-US" altLang="x-none" sz="1800" dirty="0">
                <a:latin typeface="Times New Roman" panose="02020603050405020304" pitchFamily="18" charset="0"/>
              </a:rPr>
              <a:t>Python</a:t>
            </a:r>
            <a:r>
              <a:rPr lang="zh-CN" altLang="en-US" sz="1800" dirty="0">
                <a:latin typeface="Times New Roman" panose="02020603050405020304" pitchFamily="18" charset="0"/>
              </a:rPr>
              <a:t>的官网网站：</a:t>
            </a:r>
            <a:r>
              <a:rPr lang="en-US" altLang="x-none" sz="1800" dirty="0">
                <a:latin typeface="Times New Roman" panose="02020603050405020304" pitchFamily="18" charset="0"/>
                <a:hlinkClick r:id="rId1"/>
              </a:rPr>
              <a:t>http://www.python.org</a:t>
            </a:r>
            <a:endParaRPr lang="en-US" altLang="x-none" sz="1800" dirty="0">
              <a:latin typeface="Times New Roman" panose="02020603050405020304" pitchFamily="18" charset="0"/>
            </a:endParaRPr>
          </a:p>
          <a:p>
            <a:pPr lvl="0" eaLnBrk="1" hangingPunct="1">
              <a:buChar char="Ø"/>
            </a:pPr>
            <a:r>
              <a:rPr lang="zh-CN" altLang="en-US" sz="1800" dirty="0">
                <a:latin typeface="Times New Roman" panose="02020603050405020304" pitchFamily="18" charset="0"/>
              </a:rPr>
              <a:t>采用版本：</a:t>
            </a:r>
            <a:r>
              <a:rPr lang="en-US" altLang="x-none" sz="1800" dirty="0">
                <a:latin typeface="Times New Roman" panose="02020603050405020304" pitchFamily="18" charset="0"/>
              </a:rPr>
              <a:t>Python2.7.8(64-bit)</a:t>
            </a:r>
            <a:endParaRPr lang="en-US" altLang="x-none" sz="1800" dirty="0">
              <a:latin typeface="Times New Roman" panose="02020603050405020304" pitchFamily="18" charset="0"/>
            </a:endParaRPr>
          </a:p>
          <a:p>
            <a:pPr lvl="0" eaLnBrk="1" hangingPunct="1">
              <a:buChar char="Ø"/>
            </a:pPr>
            <a:r>
              <a:rPr lang="zh-CN" altLang="en-US" sz="1800" dirty="0">
                <a:latin typeface="Times New Roman" panose="02020603050405020304" pitchFamily="18" charset="0"/>
              </a:rPr>
              <a:t>三种运行方式：</a:t>
            </a:r>
            <a:endParaRPr lang="zh-CN" altLang="en-US" sz="1800" dirty="0">
              <a:latin typeface="Times New Roman" panose="02020603050405020304" pitchFamily="18" charset="0"/>
            </a:endParaRPr>
          </a:p>
          <a:p>
            <a:pPr lvl="1" indent="-325120" eaLnBrk="1" hangingPunct="1">
              <a:buClr>
                <a:schemeClr val="accent1"/>
              </a:buClr>
              <a:buChar char="•"/>
            </a:pPr>
            <a:r>
              <a:rPr lang="zh-CN" altLang="en-US" sz="1800" dirty="0">
                <a:latin typeface="Times New Roman" panose="02020603050405020304" pitchFamily="18" charset="0"/>
              </a:rPr>
              <a:t>使用</a:t>
            </a:r>
            <a:r>
              <a:rPr lang="en-US" altLang="x-none" sz="1800" dirty="0">
                <a:latin typeface="Times New Roman" panose="02020603050405020304" pitchFamily="18" charset="0"/>
              </a:rPr>
              <a:t>Python</a:t>
            </a:r>
            <a:r>
              <a:rPr lang="zh-CN" altLang="en-US" sz="1800" dirty="0">
                <a:latin typeface="Times New Roman" panose="02020603050405020304" pitchFamily="18" charset="0"/>
              </a:rPr>
              <a:t>自带的</a:t>
            </a:r>
            <a:r>
              <a:rPr lang="en-US" altLang="x-none" sz="1800" dirty="0">
                <a:latin typeface="Times New Roman" panose="02020603050405020304" pitchFamily="18" charset="0"/>
              </a:rPr>
              <a:t>IDLE</a:t>
            </a:r>
            <a:endParaRPr lang="en-US" altLang="x-none" sz="1800" dirty="0">
              <a:latin typeface="Times New Roman" panose="02020603050405020304" pitchFamily="18" charset="0"/>
            </a:endParaRPr>
          </a:p>
          <a:p>
            <a:pPr lvl="1" indent="-325120" eaLnBrk="1" hangingPunct="1">
              <a:buClr>
                <a:schemeClr val="accent1"/>
              </a:buClr>
              <a:buChar char="•"/>
            </a:pPr>
            <a:r>
              <a:rPr lang="zh-CN" altLang="en-US" sz="1800" dirty="0">
                <a:latin typeface="Times New Roman" panose="02020603050405020304" pitchFamily="18" charset="0"/>
              </a:rPr>
              <a:t>使用</a:t>
            </a:r>
            <a:r>
              <a:rPr lang="en-US" altLang="x-none" sz="1800" dirty="0">
                <a:latin typeface="Times New Roman" panose="02020603050405020304" pitchFamily="18" charset="0"/>
              </a:rPr>
              <a:t>Python Command Line</a:t>
            </a:r>
            <a:r>
              <a:rPr lang="zh-CN" altLang="en-US" sz="1800" dirty="0">
                <a:latin typeface="Times New Roman" panose="02020603050405020304" pitchFamily="18" charset="0"/>
              </a:rPr>
              <a:t>运行</a:t>
            </a:r>
            <a:endParaRPr lang="zh-CN" altLang="en-US" sz="1800" dirty="0">
              <a:latin typeface="Times New Roman" panose="02020603050405020304" pitchFamily="18" charset="0"/>
            </a:endParaRPr>
          </a:p>
          <a:p>
            <a:pPr lvl="1" indent="-325120" eaLnBrk="1" hangingPunct="1">
              <a:buClr>
                <a:schemeClr val="accent1"/>
              </a:buClr>
              <a:buChar char="•"/>
            </a:pPr>
            <a:r>
              <a:rPr lang="zh-CN" altLang="en-US" sz="1800" dirty="0">
                <a:latin typeface="Times New Roman" panose="02020603050405020304" pitchFamily="18" charset="0"/>
              </a:rPr>
              <a:t>打开源文件，用</a:t>
            </a:r>
            <a:r>
              <a:rPr lang="en-US" altLang="x-none" sz="1800" dirty="0">
                <a:latin typeface="Times New Roman" panose="02020603050405020304" pitchFamily="18" charset="0"/>
              </a:rPr>
              <a:t>Python Shell</a:t>
            </a:r>
            <a:r>
              <a:rPr lang="zh-CN" altLang="en-US" sz="1800" dirty="0">
                <a:latin typeface="Times New Roman" panose="02020603050405020304" pitchFamily="18" charset="0"/>
              </a:rPr>
              <a:t>运行</a:t>
            </a:r>
            <a:endParaRPr lang="zh-CN" altLang="en-US"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xEl>
                                              <p:charRg st="0" end="34"/>
                                            </p:txEl>
                                          </p:spTgt>
                                        </p:tgtEl>
                                        <p:attrNameLst>
                                          <p:attrName>style.visibility</p:attrName>
                                        </p:attrNameLst>
                                      </p:cBhvr>
                                      <p:to>
                                        <p:strVal val="visible"/>
                                      </p:to>
                                    </p:set>
                                    <p:animEffect transition="in" filter="wipe(left)">
                                      <p:cBhvr>
                                        <p:cTn id="7" dur="500"/>
                                        <p:tgtEl>
                                          <p:spTgt spid="24580">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xEl>
                                              <p:charRg st="34" end="59"/>
                                            </p:txEl>
                                          </p:spTgt>
                                        </p:tgtEl>
                                        <p:attrNameLst>
                                          <p:attrName>style.visibility</p:attrName>
                                        </p:attrNameLst>
                                      </p:cBhvr>
                                      <p:to>
                                        <p:strVal val="visible"/>
                                      </p:to>
                                    </p:set>
                                    <p:animEffect transition="in" filter="wipe(left)">
                                      <p:cBhvr>
                                        <p:cTn id="12" dur="500"/>
                                        <p:tgtEl>
                                          <p:spTgt spid="24580">
                                            <p:txEl>
                                              <p:charRg st="34"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0">
                                            <p:txEl>
                                              <p:charRg st="59" end="67"/>
                                            </p:txEl>
                                          </p:spTgt>
                                        </p:tgtEl>
                                        <p:attrNameLst>
                                          <p:attrName>style.visibility</p:attrName>
                                        </p:attrNameLst>
                                      </p:cBhvr>
                                      <p:to>
                                        <p:strVal val="visible"/>
                                      </p:to>
                                    </p:set>
                                    <p:animEffect transition="in" filter="wipe(left)">
                                      <p:cBhvr>
                                        <p:cTn id="17" dur="500"/>
                                        <p:tgtEl>
                                          <p:spTgt spid="24580">
                                            <p:txEl>
                                              <p:charRg st="59"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0">
                                            <p:txEl>
                                              <p:charRg st="67" end="83"/>
                                            </p:txEl>
                                          </p:spTgt>
                                        </p:tgtEl>
                                        <p:attrNameLst>
                                          <p:attrName>style.visibility</p:attrName>
                                        </p:attrNameLst>
                                      </p:cBhvr>
                                      <p:to>
                                        <p:strVal val="visible"/>
                                      </p:to>
                                    </p:set>
                                    <p:animEffect transition="in" filter="wipe(left)">
                                      <p:cBhvr>
                                        <p:cTn id="22" dur="500"/>
                                        <p:tgtEl>
                                          <p:spTgt spid="24580">
                                            <p:txEl>
                                              <p:charRg st="67" end="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0">
                                            <p:txEl>
                                              <p:charRg st="83" end="107"/>
                                            </p:txEl>
                                          </p:spTgt>
                                        </p:tgtEl>
                                        <p:attrNameLst>
                                          <p:attrName>style.visibility</p:attrName>
                                        </p:attrNameLst>
                                      </p:cBhvr>
                                      <p:to>
                                        <p:strVal val="visible"/>
                                      </p:to>
                                    </p:set>
                                    <p:animEffect transition="in" filter="wipe(left)">
                                      <p:cBhvr>
                                        <p:cTn id="27" dur="500"/>
                                        <p:tgtEl>
                                          <p:spTgt spid="24580">
                                            <p:txEl>
                                              <p:charRg st="83" end="10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80">
                                            <p:txEl>
                                              <p:charRg st="107" end="129"/>
                                            </p:txEl>
                                          </p:spTgt>
                                        </p:tgtEl>
                                        <p:attrNameLst>
                                          <p:attrName>style.visibility</p:attrName>
                                        </p:attrNameLst>
                                      </p:cBhvr>
                                      <p:to>
                                        <p:strVal val="visible"/>
                                      </p:to>
                                    </p:set>
                                    <p:animEffect transition="in" filter="wipe(left)">
                                      <p:cBhvr>
                                        <p:cTn id="32" dur="500"/>
                                        <p:tgtEl>
                                          <p:spTgt spid="24580">
                                            <p:txEl>
                                              <p:charRg st="107"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5"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a:t>
            </a:r>
            <a:r>
              <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rPr>
              <a:t>输入、输出</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变</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量赋值</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算</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术、逻辑运算</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a:t>
            </a:r>
            <a:r>
              <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rPr>
              <a:t>条件判断</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1.5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循环语句</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wrap="square" anchor="t">
            <a:noAutofit/>
          </a:bodyPr>
          <a:p>
            <a:pPr lvl="0" algn="l" eaLnBrk="1" hangingPunct="1"/>
            <a:r>
              <a:rPr lang="zh-CN" altLang="en-US" sz="3000"/>
              <a:t>简单输出示例一</a:t>
            </a:r>
            <a:endParaRPr lang="zh-CN" altLang="en-US" sz="3000"/>
          </a:p>
        </p:txBody>
      </p:sp>
      <p:sp>
        <p:nvSpPr>
          <p:cNvPr id="26628" name="Rectangle 3"/>
          <p:cNvSpPr>
            <a:spLocks noGrp="1"/>
          </p:cNvSpPr>
          <p:nvPr>
            <p:ph idx="1"/>
          </p:nvPr>
        </p:nvSpPr>
        <p:spPr/>
        <p:txBody>
          <a:bodyPr wrap="square" anchor="t"/>
          <a:p>
            <a:pPr lvl="0" eaLnBrk="1" hangingPunct="1">
              <a:buNone/>
            </a:pPr>
            <a:r>
              <a:rPr sz="2400" dirty="0"/>
              <a:t>print "Hello world!"       # </a:t>
            </a:r>
            <a:r>
              <a:rPr lang="zh-CN" altLang="en-US" sz="2400" dirty="0"/>
              <a:t>打印</a:t>
            </a:r>
            <a:r>
              <a:rPr sz="2400" dirty="0"/>
              <a:t>Hello world!</a:t>
            </a:r>
            <a:endParaRPr sz="2400" dirty="0"/>
          </a:p>
        </p:txBody>
      </p:sp>
      <p:sp>
        <p:nvSpPr>
          <p:cNvPr id="26629" name="Rectangle 4"/>
          <p:cNvSpPr/>
          <p:nvPr/>
        </p:nvSpPr>
        <p:spPr>
          <a:xfrm>
            <a:off x="381635" y="1640205"/>
            <a:ext cx="5168900" cy="1938020"/>
          </a:xfrm>
          <a:prstGeom prst="rect">
            <a:avLst/>
          </a:prstGeom>
          <a:solidFill>
            <a:schemeClr val="bg1"/>
          </a:solidFill>
          <a:ln w="25400" cap="flat" cmpd="sng">
            <a:solidFill>
              <a:schemeClr val="accent1"/>
            </a:solidFill>
            <a:prstDash val="solid"/>
            <a:miter/>
            <a:headEnd type="none" w="med" len="med"/>
            <a:tailEnd type="none" w="med" len="med"/>
          </a:ln>
        </p:spPr>
        <p:txBody>
          <a:bodyPr wrap="square" anchor="t">
            <a:spAutoFit/>
          </a:bodyPr>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#include "stdio.h"     C对比程序</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void main()</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printf("hello world!");</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6630" name="Rectangle 5"/>
          <p:cNvSpPr/>
          <p:nvPr/>
        </p:nvSpPr>
        <p:spPr>
          <a:xfrm>
            <a:off x="381670" y="3677322"/>
            <a:ext cx="4217670" cy="368300"/>
          </a:xfrm>
          <a:prstGeom prst="rect">
            <a:avLst/>
          </a:prstGeom>
          <a:noFill/>
          <a:ln w="9525">
            <a:noFill/>
          </a:ln>
        </p:spPr>
        <p:txBody>
          <a:bodyPr wrap="none" anchor="t">
            <a:spAutoFit/>
          </a:bodyPr>
          <a:p>
            <a:pPr lvl="0"/>
            <a:r>
              <a:rPr lang="en-US" altLang="x-none"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标识注释，其后面本行的内容都为注释</a:t>
            </a:r>
            <a:endParaRPr lang="zh-CN" altLang="en-US"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8">
                                            <p:txEl>
                                              <p:charRg st="0" end="48"/>
                                            </p:txEl>
                                          </p:spTgt>
                                        </p:tgtEl>
                                        <p:attrNameLst>
                                          <p:attrName>style.visibility</p:attrName>
                                        </p:attrNameLst>
                                      </p:cBhvr>
                                      <p:to>
                                        <p:strVal val="visible"/>
                                      </p:to>
                                    </p:set>
                                    <p:animEffect transition="in" filter="wipe(left)">
                                      <p:cBhvr>
                                        <p:cTn id="7" dur="500"/>
                                        <p:tgtEl>
                                          <p:spTgt spid="26628">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 calcmode="lin" valueType="num">
                                      <p:cBhvr additive="base">
                                        <p:cTn id="12" dur="500" fill="hold"/>
                                        <p:tgtEl>
                                          <p:spTgt spid="26629"/>
                                        </p:tgtEl>
                                        <p:attrNameLst>
                                          <p:attrName>ppt_x</p:attrName>
                                        </p:attrNameLst>
                                      </p:cBhvr>
                                      <p:tavLst>
                                        <p:tav tm="0">
                                          <p:val>
                                            <p:strVal val="#ppt_x"/>
                                          </p:val>
                                        </p:tav>
                                        <p:tav tm="100000">
                                          <p:val>
                                            <p:strVal val="#ppt_x"/>
                                          </p:val>
                                        </p:tav>
                                      </p:tavLst>
                                    </p:anim>
                                    <p:anim calcmode="lin" valueType="num">
                                      <p:cBhvr additive="base">
                                        <p:cTn id="13"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630"/>
                                        </p:tgtEl>
                                        <p:attrNameLst>
                                          <p:attrName>style.visibility</p:attrName>
                                        </p:attrNameLst>
                                      </p:cBhvr>
                                      <p:to>
                                        <p:strVal val="visible"/>
                                      </p:to>
                                    </p:set>
                                    <p:anim calcmode="lin" valueType="num">
                                      <p:cBhvr additive="base">
                                        <p:cTn id="18" dur="500" fill="hold"/>
                                        <p:tgtEl>
                                          <p:spTgt spid="26630"/>
                                        </p:tgtEl>
                                        <p:attrNameLst>
                                          <p:attrName>ppt_x</p:attrName>
                                        </p:attrNameLst>
                                      </p:cBhvr>
                                      <p:tavLst>
                                        <p:tav tm="0">
                                          <p:val>
                                            <p:strVal val="#ppt_x"/>
                                          </p:val>
                                        </p:tav>
                                        <p:tav tm="100000">
                                          <p:val>
                                            <p:strVal val="#ppt_x"/>
                                          </p:val>
                                        </p:tav>
                                      </p:tavLst>
                                    </p:anim>
                                    <p:anim calcmode="lin" valueType="num">
                                      <p:cBhvr additive="base">
                                        <p:cTn id="19"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P spid="26629" grpId="0" bldLvl="0" animBg="1"/>
      <p:bldP spid="266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nvSpPr>
        <p:spPr>
          <a:xfrm>
            <a:off x="5686822" y="4156093"/>
            <a:ext cx="1200571" cy="257266"/>
          </a:xfrm>
          <a:prstGeom prst="rect">
            <a:avLst/>
          </a:prstGeom>
          <a:noFill/>
          <a:ln w="9525">
            <a:noFill/>
          </a:ln>
        </p:spPr>
        <p:txBody>
          <a:bodyPr anchor="b"/>
          <a:p>
            <a:pPr lvl="0" algn="r"/>
            <a:endParaRPr lang="en-US" altLang="x-none" sz="675" dirty="0">
              <a:latin typeface="Garamond" panose="02020404030301010803" pitchFamily="2" charset="0"/>
              <a:ea typeface="宋体" panose="02010600030101010101" pitchFamily="2" charset="-122"/>
            </a:endParaRPr>
          </a:p>
        </p:txBody>
      </p:sp>
      <p:sp>
        <p:nvSpPr>
          <p:cNvPr id="29698" name="Rectangle 2"/>
          <p:cNvSpPr>
            <a:spLocks noGrp="1"/>
          </p:cNvSpPr>
          <p:nvPr>
            <p:ph type="title"/>
          </p:nvPr>
        </p:nvSpPr>
        <p:spPr/>
        <p:txBody>
          <a:bodyPr wrap="square" anchor="t">
            <a:noAutofit/>
          </a:bodyPr>
          <a:p>
            <a:pPr lvl="0" algn="l" eaLnBrk="1" hangingPunct="1"/>
            <a:r>
              <a:rPr lang="zh-CN" altLang="en-US" sz="3000"/>
              <a:t>简单输出示例二</a:t>
            </a:r>
            <a:endParaRPr lang="zh-CN" altLang="en-US" sz="3000"/>
          </a:p>
        </p:txBody>
      </p:sp>
      <p:sp>
        <p:nvSpPr>
          <p:cNvPr id="28676" name="Rectangle 3"/>
          <p:cNvSpPr>
            <a:spLocks noGrp="1"/>
          </p:cNvSpPr>
          <p:nvPr>
            <p:ph idx="1"/>
          </p:nvPr>
        </p:nvSpPr>
        <p:spPr/>
        <p:txBody>
          <a:bodyPr wrap="square" anchor="t"/>
          <a:p>
            <a:pPr lvl="0" eaLnBrk="1" hangingPunct="1">
              <a:buNone/>
            </a:pPr>
            <a:r>
              <a:rPr sz="2400" dirty="0"/>
              <a:t>print abs(-4)          #</a:t>
            </a:r>
            <a:r>
              <a:rPr lang="zh-CN" altLang="en-US" sz="2400" dirty="0"/>
              <a:t>计算</a:t>
            </a:r>
            <a:r>
              <a:rPr sz="2400" dirty="0"/>
              <a:t>-4</a:t>
            </a:r>
            <a:r>
              <a:rPr lang="zh-CN" altLang="en-US" sz="2400" dirty="0"/>
              <a:t>的绝对值</a:t>
            </a:r>
            <a:endParaRPr lang="zh-CN" altLang="en-US" sz="2400" dirty="0"/>
          </a:p>
        </p:txBody>
      </p:sp>
      <p:sp>
        <p:nvSpPr>
          <p:cNvPr id="28677" name="Rectangle 4"/>
          <p:cNvSpPr/>
          <p:nvPr/>
        </p:nvSpPr>
        <p:spPr>
          <a:xfrm>
            <a:off x="485775" y="2100580"/>
            <a:ext cx="5330190" cy="2306955"/>
          </a:xfrm>
          <a:prstGeom prst="rect">
            <a:avLst/>
          </a:prstGeom>
          <a:solidFill>
            <a:schemeClr val="bg1"/>
          </a:solidFill>
          <a:ln w="25400" cap="flat" cmpd="sng">
            <a:solidFill>
              <a:schemeClr val="accent1"/>
            </a:solidFill>
            <a:prstDash val="solid"/>
            <a:miter/>
            <a:headEnd type="none" w="med" len="med"/>
            <a:tailEnd type="none" w="med" len="med"/>
          </a:ln>
        </p:spPr>
        <p:txBody>
          <a:bodyPr wrap="square" anchor="t">
            <a:spAutoFit/>
          </a:bodyPr>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#include "stdio.h"</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#include "math.h"</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void main()</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printf("%d\n",abs(-4));</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xEl>
                                              <p:charRg st="0" end="42"/>
                                            </p:txEl>
                                          </p:spTgt>
                                        </p:tgtEl>
                                        <p:attrNameLst>
                                          <p:attrName>style.visibility</p:attrName>
                                        </p:attrNameLst>
                                      </p:cBhvr>
                                      <p:to>
                                        <p:strVal val="visible"/>
                                      </p:to>
                                    </p:set>
                                    <p:animEffect transition="in" filter="wipe(left)">
                                      <p:cBhvr>
                                        <p:cTn id="7" dur="500"/>
                                        <p:tgtEl>
                                          <p:spTgt spid="28676">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 calcmode="lin" valueType="num">
                                      <p:cBhvr additive="base">
                                        <p:cTn id="12" dur="500" fill="hold"/>
                                        <p:tgtEl>
                                          <p:spTgt spid="28677"/>
                                        </p:tgtEl>
                                        <p:attrNameLst>
                                          <p:attrName>ppt_x</p:attrName>
                                        </p:attrNameLst>
                                      </p:cBhvr>
                                      <p:tavLst>
                                        <p:tav tm="0">
                                          <p:val>
                                            <p:strVal val="#ppt_x"/>
                                          </p:val>
                                        </p:tav>
                                        <p:tav tm="100000">
                                          <p:val>
                                            <p:strVal val="#ppt_x"/>
                                          </p:val>
                                        </p:tav>
                                      </p:tavLst>
                                    </p:anim>
                                    <p:anim calcmode="lin" valueType="num">
                                      <p:cBhvr additive="base">
                                        <p:cTn id="13"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P spid="2867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0722" name="Rectangle 2"/>
          <p:cNvSpPr>
            <a:spLocks noGrp="1"/>
          </p:cNvSpPr>
          <p:nvPr>
            <p:ph type="title"/>
          </p:nvPr>
        </p:nvSpPr>
        <p:spPr/>
        <p:txBody>
          <a:bodyPr wrap="square" anchor="t">
            <a:normAutofit fontScale="90000"/>
          </a:bodyPr>
          <a:p>
            <a:pPr lvl="0" algn="l" eaLnBrk="1" hangingPunct="1"/>
            <a:r>
              <a:rPr lang="zh-CN" altLang="en-US" sz="3000"/>
              <a:t>简单输出示例三</a:t>
            </a:r>
            <a:endParaRPr lang="zh-CN" altLang="en-US" sz="3000"/>
          </a:p>
        </p:txBody>
      </p:sp>
      <p:sp>
        <p:nvSpPr>
          <p:cNvPr id="29700" name="Rectangle 3"/>
          <p:cNvSpPr>
            <a:spLocks noGrp="1"/>
          </p:cNvSpPr>
          <p:nvPr>
            <p:ph idx="1"/>
          </p:nvPr>
        </p:nvSpPr>
        <p:spPr/>
        <p:txBody>
          <a:bodyPr wrap="square" anchor="t">
            <a:normAutofit lnSpcReduction="20000"/>
          </a:bodyPr>
          <a:p>
            <a:pPr lvl="0" eaLnBrk="1" hangingPunct="1">
              <a:buNone/>
            </a:pPr>
            <a:r>
              <a:rPr sz="2400" dirty="0"/>
              <a:t>myString ="Hello world!"</a:t>
            </a:r>
            <a:endParaRPr sz="2400" dirty="0"/>
          </a:p>
          <a:p>
            <a:pPr lvl="0" eaLnBrk="1" hangingPunct="1">
              <a:buNone/>
            </a:pPr>
            <a:r>
              <a:rPr sz="2400" dirty="0"/>
              <a:t>print myString</a:t>
            </a:r>
            <a:endParaRPr sz="2400" dirty="0"/>
          </a:p>
          <a:p>
            <a:pPr lvl="0" eaLnBrk="1" hangingPunct="1">
              <a:buNone/>
            </a:pPr>
            <a:endParaRPr sz="2400" dirty="0"/>
          </a:p>
          <a:p>
            <a:pPr marL="342900" lvl="0" indent="-342900">
              <a:spcBef>
                <a:spcPct val="20000"/>
              </a:spcBef>
              <a:buClr>
                <a:schemeClr val="accent1"/>
              </a:buClr>
              <a:buFont typeface="Wingdings" panose="05000000000000000000" pitchFamily="2" charset="2"/>
              <a:buNone/>
            </a:pPr>
            <a:r>
              <a:rPr sz="2400">
                <a:sym typeface="+mn-ea"/>
              </a:rPr>
              <a:t>myName ="Zhangsan"</a:t>
            </a:r>
            <a:endParaRPr sz="2400" dirty="0">
              <a:solidFill>
                <a:srgbClr val="00B050"/>
              </a:solidFill>
              <a:ea typeface="华文细黑" panose="02010600040101010101" pitchFamily="2" charset="-122"/>
              <a:cs typeface="Arial" panose="020B0604020202020204" pitchFamily="34" charset="0"/>
            </a:endParaRPr>
          </a:p>
          <a:p>
            <a:pPr marL="342900" lvl="0" indent="-342900">
              <a:spcBef>
                <a:spcPct val="20000"/>
              </a:spcBef>
              <a:buClr>
                <a:schemeClr val="accent1"/>
              </a:buClr>
              <a:buFont typeface="Wingdings" panose="05000000000000000000" pitchFamily="2" charset="2"/>
              <a:buNone/>
            </a:pPr>
            <a:r>
              <a:rPr sz="2400">
                <a:sym typeface="+mn-ea"/>
              </a:rPr>
              <a:t>print "我的姓名：", myName</a:t>
            </a:r>
            <a:endParaRPr sz="2400" dirty="0">
              <a:solidFill>
                <a:srgbClr val="00B050"/>
              </a:solidFill>
              <a:ea typeface="华文细黑" panose="02010600040101010101" pitchFamily="2" charset="-122"/>
              <a:cs typeface="Arial" panose="020B0604020202020204" pitchFamily="34" charset="0"/>
            </a:endParaRPr>
          </a:p>
          <a:p>
            <a:pPr marL="342900" lvl="0" indent="-342900">
              <a:spcBef>
                <a:spcPct val="20000"/>
              </a:spcBef>
              <a:buClr>
                <a:schemeClr val="accent1"/>
              </a:buClr>
              <a:buFont typeface="Wingdings" panose="05000000000000000000" pitchFamily="2" charset="2"/>
              <a:buChar char="Ø"/>
            </a:pPr>
            <a:endParaRPr lang="en-US" altLang="x-none"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0" eaLnBrk="1" hangingPunct="1"/>
            <a:endParaRPr lang="en-US" altLang="x-none" sz="1800" dirty="0">
              <a:latin typeface="Times New Roman" panose="02020603050405020304" pitchFamily="18" charset="0"/>
            </a:endParaRPr>
          </a:p>
        </p:txBody>
      </p:sp>
      <p:sp>
        <p:nvSpPr>
          <p:cNvPr id="29701" name="Rectangle 5"/>
          <p:cNvSpPr/>
          <p:nvPr/>
        </p:nvSpPr>
        <p:spPr>
          <a:xfrm>
            <a:off x="2256617" y="2572303"/>
            <a:ext cx="4673655" cy="643163"/>
          </a:xfrm>
          <a:prstGeom prst="rect">
            <a:avLst/>
          </a:prstGeom>
          <a:noFill/>
          <a:ln w="9525">
            <a:noFill/>
          </a:ln>
        </p:spPr>
        <p:txBody>
          <a:bodyPr anchor="t"/>
          <a:p>
            <a:pPr marL="342900" lvl="0" indent="-342900">
              <a:spcBef>
                <a:spcPct val="20000"/>
              </a:spcBef>
              <a:buClr>
                <a:schemeClr val="accent1"/>
              </a:buClr>
              <a:buFont typeface="Wingdings" panose="05000000000000000000" pitchFamily="2" charset="2"/>
              <a:buChar char="Ø"/>
            </a:pPr>
            <a:endParaRPr lang="en-US" altLang="x-none"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p:txBody>
      </p:sp>
      <p:sp>
        <p:nvSpPr>
          <p:cNvPr id="29702" name="Rectangle 6"/>
          <p:cNvSpPr/>
          <p:nvPr/>
        </p:nvSpPr>
        <p:spPr>
          <a:xfrm>
            <a:off x="340247" y="3215859"/>
            <a:ext cx="4420870" cy="368300"/>
          </a:xfrm>
          <a:prstGeom prst="rect">
            <a:avLst/>
          </a:prstGeom>
          <a:noFill/>
          <a:ln w="9525">
            <a:noFill/>
          </a:ln>
        </p:spPr>
        <p:txBody>
          <a:bodyPr wrap="none" anchor="t">
            <a:spAutoFit/>
          </a:bodyPr>
          <a:p>
            <a:pPr lvl="0"/>
            <a:r>
              <a:rPr lang="zh-CN" altLang="en-US" b="1" dirty="0">
                <a:solidFill>
                  <a:srgbClr val="FF0000"/>
                </a:solidFill>
                <a:latin typeface="Arial" panose="020B0604020202020204" pitchFamily="34" charset="0"/>
                <a:ea typeface="宋体" panose="02010600030101010101" pitchFamily="2" charset="-122"/>
              </a:rPr>
              <a:t>可将程序长期保存在扩展名为</a:t>
            </a:r>
            <a:r>
              <a:rPr lang="en-US" altLang="x-none" b="1" dirty="0">
                <a:solidFill>
                  <a:srgbClr val="FF0000"/>
                </a:solidFill>
                <a:latin typeface="Arial" panose="020B0604020202020204" pitchFamily="34" charset="0"/>
                <a:ea typeface="宋体" panose="02010600030101010101" pitchFamily="2" charset="-122"/>
              </a:rPr>
              <a:t>.py</a:t>
            </a:r>
            <a:r>
              <a:rPr lang="zh-CN" altLang="en-US" b="1" dirty="0">
                <a:solidFill>
                  <a:srgbClr val="FF0000"/>
                </a:solidFill>
                <a:latin typeface="Arial" panose="020B0604020202020204" pitchFamily="34" charset="0"/>
                <a:ea typeface="宋体" panose="02010600030101010101" pitchFamily="2" charset="-122"/>
              </a:rPr>
              <a:t>的程序中</a:t>
            </a:r>
            <a:endParaRPr lang="zh-CN" altLang="en-US"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0">
                                            <p:txEl>
                                              <p:charRg st="0" end="29"/>
                                            </p:txEl>
                                          </p:spTgt>
                                        </p:tgtEl>
                                        <p:attrNameLst>
                                          <p:attrName>style.visibility</p:attrName>
                                        </p:attrNameLst>
                                      </p:cBhvr>
                                      <p:to>
                                        <p:strVal val="visible"/>
                                      </p:to>
                                    </p:set>
                                    <p:animEffect transition="in" filter="wipe(left)">
                                      <p:cBhvr>
                                        <p:cTn id="7" dur="500"/>
                                        <p:tgtEl>
                                          <p:spTgt spid="29700">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xEl>
                                              <p:charRg st="29" end="48"/>
                                            </p:txEl>
                                          </p:spTgt>
                                        </p:tgtEl>
                                        <p:attrNameLst>
                                          <p:attrName>style.visibility</p:attrName>
                                        </p:attrNameLst>
                                      </p:cBhvr>
                                      <p:to>
                                        <p:strVal val="visible"/>
                                      </p:to>
                                    </p:set>
                                    <p:animEffect transition="in" filter="wipe(left)">
                                      <p:cBhvr>
                                        <p:cTn id="12" dur="500"/>
                                        <p:tgtEl>
                                          <p:spTgt spid="29700">
                                            <p:txEl>
                                              <p:charRg st="29"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0">
                                            <p:txEl>
                                              <p:charRg st="2" end="2"/>
                                            </p:txEl>
                                          </p:spTgt>
                                        </p:tgtEl>
                                        <p:attrNameLst>
                                          <p:attrName>style.visibility</p:attrName>
                                        </p:attrNameLst>
                                      </p:cBhvr>
                                      <p:to>
                                        <p:strVal val="visible"/>
                                      </p:to>
                                    </p:set>
                                    <p:animEffect transition="in" filter="wipe(left)">
                                      <p:cBhvr>
                                        <p:cTn id="17" dur="500"/>
                                        <p:tgtEl>
                                          <p:spTgt spid="2970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0">
                                            <p:txEl>
                                              <p:charRg st="3" end="3"/>
                                            </p:txEl>
                                          </p:spTgt>
                                        </p:tgtEl>
                                        <p:attrNameLst>
                                          <p:attrName>style.visibility</p:attrName>
                                        </p:attrNameLst>
                                      </p:cBhvr>
                                      <p:to>
                                        <p:strVal val="visible"/>
                                      </p:to>
                                    </p:set>
                                    <p:animEffect transition="in" filter="wipe(left)">
                                      <p:cBhvr>
                                        <p:cTn id="22" dur="500"/>
                                        <p:tgtEl>
                                          <p:spTgt spid="29700">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702"/>
                                        </p:tgtEl>
                                        <p:attrNameLst>
                                          <p:attrName>style.visibility</p:attrName>
                                        </p:attrNameLst>
                                      </p:cBhvr>
                                      <p:to>
                                        <p:strVal val="visible"/>
                                      </p:to>
                                    </p:set>
                                    <p:anim calcmode="lin" valueType="num">
                                      <p:cBhvr additive="base">
                                        <p:cTn id="27" dur="500" fill="hold"/>
                                        <p:tgtEl>
                                          <p:spTgt spid="29702"/>
                                        </p:tgtEl>
                                        <p:attrNameLst>
                                          <p:attrName>ppt_x</p:attrName>
                                        </p:attrNameLst>
                                      </p:cBhvr>
                                      <p:tavLst>
                                        <p:tav tm="0">
                                          <p:val>
                                            <p:strVal val="#ppt_x"/>
                                          </p:val>
                                        </p:tav>
                                        <p:tav tm="100000">
                                          <p:val>
                                            <p:strVal val="#ppt_x"/>
                                          </p:val>
                                        </p:tav>
                                      </p:tavLst>
                                    </p:anim>
                                    <p:anim calcmode="lin" valueType="num">
                                      <p:cBhvr additive="base">
                                        <p:cTn id="2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29701" grpId="0" build="p"/>
      <p:bldP spid="297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1746" name="Rectangle 2"/>
          <p:cNvSpPr>
            <a:spLocks noGrp="1"/>
          </p:cNvSpPr>
          <p:nvPr>
            <p:ph type="title"/>
          </p:nvPr>
        </p:nvSpPr>
        <p:spPr/>
        <p:txBody>
          <a:bodyPr wrap="square" anchor="t">
            <a:noAutofit/>
          </a:bodyPr>
          <a:p>
            <a:pPr lvl="0" algn="l" eaLnBrk="1" hangingPunct="1"/>
            <a:r>
              <a:rPr lang="zh-CN" altLang="en-US" sz="3000"/>
              <a:t>简单输出示例四</a:t>
            </a:r>
            <a:endParaRPr lang="zh-CN" altLang="en-US" sz="3000"/>
          </a:p>
        </p:txBody>
      </p:sp>
      <p:sp>
        <p:nvSpPr>
          <p:cNvPr id="30724" name="Rectangle 3"/>
          <p:cNvSpPr>
            <a:spLocks noGrp="1"/>
          </p:cNvSpPr>
          <p:nvPr>
            <p:ph idx="1"/>
          </p:nvPr>
        </p:nvSpPr>
        <p:spPr/>
        <p:txBody>
          <a:bodyPr wrap="square" anchor="t"/>
          <a:p>
            <a:pPr lvl="0" eaLnBrk="1" hangingPunct="1">
              <a:buNone/>
            </a:pPr>
            <a:r>
              <a:rPr sz="2400" dirty="0"/>
              <a:t>print "%s  is number %d!"  % ("Python", 1)</a:t>
            </a:r>
            <a:endParaRPr lang="en-US" altLang="x-none" sz="1800" dirty="0">
              <a:latin typeface="Times New Roman" panose="02020603050405020304" pitchFamily="18" charset="0"/>
            </a:endParaRPr>
          </a:p>
          <a:p>
            <a:pPr lvl="0" eaLnBrk="1" hangingPunct="1">
              <a:buNone/>
            </a:pPr>
            <a:endParaRPr lang="zh-CN" altLang="en-US" sz="2400" dirty="0"/>
          </a:p>
        </p:txBody>
      </p:sp>
      <p:sp>
        <p:nvSpPr>
          <p:cNvPr id="30725" name="Rectangle 6"/>
          <p:cNvSpPr/>
          <p:nvPr/>
        </p:nvSpPr>
        <p:spPr>
          <a:xfrm>
            <a:off x="555625" y="2143760"/>
            <a:ext cx="5114925" cy="1087755"/>
          </a:xfrm>
          <a:prstGeom prst="rect">
            <a:avLst/>
          </a:prstGeom>
          <a:noFill/>
          <a:ln w="9525">
            <a:noFill/>
          </a:ln>
        </p:spPr>
        <p:txBody>
          <a:bodyPr wrap="square" anchor="t">
            <a:spAutoFit/>
          </a:bodyPr>
          <a:p>
            <a:pPr lvl="0">
              <a:lnSpc>
                <a:spcPct val="120000"/>
              </a:lnSpc>
            </a:pPr>
            <a:r>
              <a:rPr lang="en-US" altLang="x-none" dirty="0">
                <a:solidFill>
                  <a:srgbClr val="FF0000"/>
                </a:solidFill>
                <a:latin typeface="Arial" panose="020B0604020202020204" pitchFamily="34" charset="0"/>
                <a:ea typeface="宋体" panose="02010600030101010101" pitchFamily="2" charset="-122"/>
              </a:rPr>
              <a:t>%s </a:t>
            </a:r>
            <a:r>
              <a:rPr lang="zh-CN" altLang="en-US" dirty="0">
                <a:solidFill>
                  <a:srgbClr val="FF0000"/>
                </a:solidFill>
                <a:latin typeface="Arial" panose="020B0604020202020204" pitchFamily="34" charset="0"/>
                <a:ea typeface="宋体" panose="02010600030101010101" pitchFamily="2" charset="-122"/>
              </a:rPr>
              <a:t>用字符串来代替</a:t>
            </a:r>
            <a:endParaRPr lang="zh-CN" altLang="en-US" dirty="0">
              <a:solidFill>
                <a:srgbClr val="FF0000"/>
              </a:solidFill>
              <a:latin typeface="Arial" panose="020B0604020202020204" pitchFamily="34" charset="0"/>
              <a:ea typeface="宋体" panose="02010600030101010101" pitchFamily="2" charset="-122"/>
            </a:endParaRPr>
          </a:p>
          <a:p>
            <a:pPr lvl="0">
              <a:lnSpc>
                <a:spcPct val="120000"/>
              </a:lnSpc>
            </a:pPr>
            <a:r>
              <a:rPr lang="en-US" altLang="x-none" dirty="0">
                <a:solidFill>
                  <a:srgbClr val="FF0000"/>
                </a:solidFill>
                <a:latin typeface="Arial" panose="020B0604020202020204" pitchFamily="34" charset="0"/>
                <a:ea typeface="宋体" panose="02010600030101010101" pitchFamily="2" charset="-122"/>
              </a:rPr>
              <a:t>%d </a:t>
            </a:r>
            <a:r>
              <a:rPr lang="zh-CN" altLang="en-US" dirty="0">
                <a:solidFill>
                  <a:srgbClr val="FF0000"/>
                </a:solidFill>
                <a:latin typeface="Arial" panose="020B0604020202020204" pitchFamily="34" charset="0"/>
                <a:ea typeface="宋体" panose="02010600030101010101" pitchFamily="2" charset="-122"/>
              </a:rPr>
              <a:t>用整型值来代替</a:t>
            </a:r>
            <a:endParaRPr lang="zh-CN" altLang="en-US" dirty="0">
              <a:solidFill>
                <a:srgbClr val="FF0000"/>
              </a:solidFill>
              <a:latin typeface="Arial" panose="020B0604020202020204" pitchFamily="34" charset="0"/>
              <a:ea typeface="宋体" panose="02010600030101010101" pitchFamily="2" charset="-122"/>
            </a:endParaRPr>
          </a:p>
          <a:p>
            <a:pPr lvl="0">
              <a:lnSpc>
                <a:spcPct val="120000"/>
              </a:lnSpc>
            </a:pPr>
            <a:r>
              <a:rPr lang="en-US" altLang="x-none" dirty="0">
                <a:solidFill>
                  <a:srgbClr val="FF0000"/>
                </a:solidFill>
                <a:latin typeface="Arial" panose="020B0604020202020204" pitchFamily="34" charset="0"/>
                <a:ea typeface="宋体" panose="02010600030101010101" pitchFamily="2" charset="-122"/>
              </a:rPr>
              <a:t>%f </a:t>
            </a:r>
            <a:r>
              <a:rPr lang="zh-CN" altLang="en-US" dirty="0">
                <a:solidFill>
                  <a:srgbClr val="FF0000"/>
                </a:solidFill>
                <a:latin typeface="Arial" panose="020B0604020202020204" pitchFamily="34" charset="0"/>
                <a:ea typeface="宋体" panose="02010600030101010101" pitchFamily="2" charset="-122"/>
              </a:rPr>
              <a:t>用浮点型值来代替</a:t>
            </a:r>
            <a:endParaRPr lang="zh-CN" altLang="en-US"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xEl>
                                              <p:charRg st="0" end="46"/>
                                            </p:txEl>
                                          </p:spTgt>
                                        </p:tgtEl>
                                        <p:attrNameLst>
                                          <p:attrName>style.visibility</p:attrName>
                                        </p:attrNameLst>
                                      </p:cBhvr>
                                      <p:to>
                                        <p:strVal val="visible"/>
                                      </p:to>
                                    </p:set>
                                    <p:animEffect transition="in" filter="wipe(left)">
                                      <p:cBhvr>
                                        <p:cTn id="7" dur="500"/>
                                        <p:tgtEl>
                                          <p:spTgt spid="30724">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5">
                                            <p:txEl>
                                              <p:charRg st="0" end="11"/>
                                            </p:txEl>
                                          </p:spTgt>
                                        </p:tgtEl>
                                        <p:attrNameLst>
                                          <p:attrName>style.visibility</p:attrName>
                                        </p:attrNameLst>
                                      </p:cBhvr>
                                      <p:to>
                                        <p:strVal val="visible"/>
                                      </p:to>
                                    </p:set>
                                    <p:animEffect transition="in" filter="wipe(left)">
                                      <p:cBhvr>
                                        <p:cTn id="12" dur="500"/>
                                        <p:tgtEl>
                                          <p:spTgt spid="30725">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5">
                                            <p:txEl>
                                              <p:charRg st="11" end="22"/>
                                            </p:txEl>
                                          </p:spTgt>
                                        </p:tgtEl>
                                        <p:attrNameLst>
                                          <p:attrName>style.visibility</p:attrName>
                                        </p:attrNameLst>
                                      </p:cBhvr>
                                      <p:to>
                                        <p:strVal val="visible"/>
                                      </p:to>
                                    </p:set>
                                    <p:animEffect transition="in" filter="wipe(left)">
                                      <p:cBhvr>
                                        <p:cTn id="17" dur="500"/>
                                        <p:tgtEl>
                                          <p:spTgt spid="30725">
                                            <p:txEl>
                                              <p:charRg st="11"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5">
                                            <p:txEl>
                                              <p:charRg st="22" end="34"/>
                                            </p:txEl>
                                          </p:spTgt>
                                        </p:tgtEl>
                                        <p:attrNameLst>
                                          <p:attrName>style.visibility</p:attrName>
                                        </p:attrNameLst>
                                      </p:cBhvr>
                                      <p:to>
                                        <p:strVal val="visible"/>
                                      </p:to>
                                    </p:set>
                                    <p:animEffect transition="in" filter="wipe(left)">
                                      <p:cBhvr>
                                        <p:cTn id="22" dur="500"/>
                                        <p:tgtEl>
                                          <p:spTgt spid="30725">
                                            <p:txEl>
                                              <p:charRg st="22"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3794" name="Rectangle 2"/>
          <p:cNvSpPr>
            <a:spLocks noGrp="1"/>
          </p:cNvSpPr>
          <p:nvPr>
            <p:ph type="title"/>
          </p:nvPr>
        </p:nvSpPr>
        <p:spPr/>
        <p:txBody>
          <a:bodyPr wrap="square" anchor="t">
            <a:noAutofit/>
          </a:bodyPr>
          <a:p>
            <a:pPr lvl="0" algn="l" eaLnBrk="1" hangingPunct="1"/>
            <a:r>
              <a:rPr lang="zh-CN" altLang="en-US" sz="3000"/>
              <a:t>简单输入示例一</a:t>
            </a:r>
            <a:endParaRPr lang="zh-CN" altLang="en-US" sz="3000"/>
          </a:p>
        </p:txBody>
      </p:sp>
      <p:sp>
        <p:nvSpPr>
          <p:cNvPr id="32772" name="Rectangle 3"/>
          <p:cNvSpPr>
            <a:spLocks noGrp="1"/>
          </p:cNvSpPr>
          <p:nvPr>
            <p:ph idx="1"/>
          </p:nvPr>
        </p:nvSpPr>
        <p:spPr/>
        <p:txBody>
          <a:bodyPr wrap="square" anchor="t"/>
          <a:p>
            <a:pPr lvl="1" indent="-325120" eaLnBrk="1" hangingPunct="1">
              <a:lnSpc>
                <a:spcPct val="120000"/>
              </a:lnSpc>
              <a:buClr>
                <a:schemeClr val="accent1"/>
              </a:buClr>
              <a:buNone/>
            </a:pPr>
            <a:r>
              <a:rPr sz="2400" dirty="0"/>
              <a:t>myName = raw_input("</a:t>
            </a:r>
            <a:r>
              <a:rPr lang="zh-CN" altLang="en-US" sz="2400" dirty="0"/>
              <a:t>请输入姓名：</a:t>
            </a:r>
            <a:r>
              <a:rPr sz="2400" dirty="0"/>
              <a:t>")</a:t>
            </a:r>
            <a:endParaRPr sz="2400" dirty="0"/>
          </a:p>
          <a:p>
            <a:pPr lvl="1" indent="-325120" eaLnBrk="1" hangingPunct="1">
              <a:lnSpc>
                <a:spcPct val="120000"/>
              </a:lnSpc>
              <a:buClr>
                <a:schemeClr val="accent1"/>
              </a:buClr>
              <a:buNone/>
            </a:pPr>
            <a:r>
              <a:rPr sz="2400" dirty="0"/>
              <a:t>print "</a:t>
            </a:r>
            <a:r>
              <a:rPr lang="zh-CN" altLang="en-US" sz="2400" dirty="0"/>
              <a:t>你的姓名：</a:t>
            </a:r>
            <a:r>
              <a:rPr sz="2400" dirty="0"/>
              <a:t>", myName</a:t>
            </a:r>
            <a:endParaRPr lang="en-US" altLang="x-none" sz="1800" dirty="0">
              <a:latin typeface="Times New Roman" panose="02020603050405020304" pitchFamily="18" charset="0"/>
            </a:endParaRPr>
          </a:p>
          <a:p>
            <a:pPr lvl="1" indent="-325120" eaLnBrk="1" hangingPunct="1">
              <a:buClr>
                <a:schemeClr val="accent1"/>
              </a:buClr>
              <a:buNone/>
            </a:pPr>
            <a:endParaRPr lang="en-US" altLang="x-none" sz="1800" dirty="0">
              <a:solidFill>
                <a:srgbClr val="A50021"/>
              </a:solidFill>
              <a:latin typeface="Times New Roman" panose="02020603050405020304" pitchFamily="18" charset="0"/>
            </a:endParaRPr>
          </a:p>
          <a:p>
            <a:pPr lvl="1" indent="-325120" eaLnBrk="1" hangingPunct="1">
              <a:buClr>
                <a:schemeClr val="accent1"/>
              </a:buClr>
              <a:buNone/>
            </a:pPr>
            <a:endParaRPr lang="en-US" altLang="x-none" sz="1800" dirty="0">
              <a:solidFill>
                <a:srgbClr val="FF0000"/>
              </a:solidFill>
              <a:latin typeface="Times New Roman" panose="02020603050405020304" pitchFamily="18" charset="0"/>
            </a:endParaRPr>
          </a:p>
        </p:txBody>
      </p:sp>
      <p:sp>
        <p:nvSpPr>
          <p:cNvPr id="32773" name="Rectangle 5"/>
          <p:cNvSpPr/>
          <p:nvPr/>
        </p:nvSpPr>
        <p:spPr>
          <a:xfrm>
            <a:off x="687705" y="2303780"/>
            <a:ext cx="5741035" cy="645160"/>
          </a:xfrm>
          <a:prstGeom prst="rect">
            <a:avLst/>
          </a:prstGeom>
          <a:noFill/>
          <a:ln w="9525">
            <a:noFill/>
          </a:ln>
        </p:spPr>
        <p:txBody>
          <a:bodyPr wrap="square" anchor="t">
            <a:spAutoFit/>
          </a:bodyPr>
          <a:p>
            <a:pPr lvl="0"/>
            <a:r>
              <a:rPr lang="en-US" altLang="x-none" b="1" dirty="0">
                <a:solidFill>
                  <a:srgbClr val="FF0000"/>
                </a:solidFill>
                <a:latin typeface="Arial" panose="020B0604020202020204" pitchFamily="34" charset="0"/>
                <a:ea typeface="宋体" panose="02010600030101010101" pitchFamily="2" charset="-122"/>
              </a:rPr>
              <a:t>raw_input( )</a:t>
            </a:r>
            <a:r>
              <a:rPr lang="zh-CN" altLang="en-US" b="1" dirty="0">
                <a:solidFill>
                  <a:srgbClr val="FF0000"/>
                </a:solidFill>
                <a:latin typeface="Arial" panose="020B0604020202020204" pitchFamily="34" charset="0"/>
                <a:ea typeface="宋体" panose="02010600030101010101" pitchFamily="2" charset="-122"/>
              </a:rPr>
              <a:t>：得到键盘输入的字符串</a:t>
            </a:r>
            <a:endParaRPr lang="zh-CN" altLang="en-US" b="1" dirty="0">
              <a:solidFill>
                <a:srgbClr val="FF0000"/>
              </a:solidFill>
              <a:latin typeface="Arial" panose="020B0604020202020204" pitchFamily="34" charset="0"/>
              <a:ea typeface="宋体" panose="02010600030101010101" pitchFamily="2" charset="-122"/>
            </a:endParaRPr>
          </a:p>
          <a:p>
            <a:pPr lvl="0"/>
            <a:r>
              <a:rPr lang="zh-CN" altLang="en-US" b="1" dirty="0">
                <a:solidFill>
                  <a:srgbClr val="FF0000"/>
                </a:solidFill>
                <a:latin typeface="Arial" panose="020B0604020202020204" pitchFamily="34" charset="0"/>
                <a:ea typeface="宋体" panose="02010600030101010101" pitchFamily="2" charset="-122"/>
              </a:rPr>
              <a:t>input( ): 只能得到键盘输入的数字</a:t>
            </a:r>
            <a:endParaRPr lang="zh-CN" altLang="en-US"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2">
                                            <p:txEl>
                                              <p:charRg st="0" end="33"/>
                                            </p:txEl>
                                          </p:spTgt>
                                        </p:tgtEl>
                                        <p:attrNameLst>
                                          <p:attrName>style.visibility</p:attrName>
                                        </p:attrNameLst>
                                      </p:cBhvr>
                                      <p:to>
                                        <p:strVal val="visible"/>
                                      </p:to>
                                    </p:set>
                                    <p:animEffect transition="in" filter="wipe(left)">
                                      <p:cBhvr>
                                        <p:cTn id="7" dur="500"/>
                                        <p:tgtEl>
                                          <p:spTgt spid="32772">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charRg st="33" end="59"/>
                                            </p:txEl>
                                          </p:spTgt>
                                        </p:tgtEl>
                                        <p:attrNameLst>
                                          <p:attrName>style.visibility</p:attrName>
                                        </p:attrNameLst>
                                      </p:cBhvr>
                                      <p:to>
                                        <p:strVal val="visible"/>
                                      </p:to>
                                    </p:set>
                                    <p:animEffect transition="in" filter="wipe(left)">
                                      <p:cBhvr>
                                        <p:cTn id="12" dur="500"/>
                                        <p:tgtEl>
                                          <p:spTgt spid="32772">
                                            <p:txEl>
                                              <p:charRg st="33"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773"/>
                                        </p:tgtEl>
                                        <p:attrNameLst>
                                          <p:attrName>style.visibility</p:attrName>
                                        </p:attrNameLst>
                                      </p:cBhvr>
                                      <p:to>
                                        <p:strVal val="visible"/>
                                      </p:to>
                                    </p:set>
                                    <p:anim calcmode="lin" valueType="num">
                                      <p:cBhvr additive="base">
                                        <p:cTn id="17" dur="500" fill="hold"/>
                                        <p:tgtEl>
                                          <p:spTgt spid="32773"/>
                                        </p:tgtEl>
                                        <p:attrNameLst>
                                          <p:attrName>ppt_x</p:attrName>
                                        </p:attrNameLst>
                                      </p:cBhvr>
                                      <p:tavLst>
                                        <p:tav tm="0">
                                          <p:val>
                                            <p:strVal val="#ppt_x"/>
                                          </p:val>
                                        </p:tav>
                                        <p:tav tm="100000">
                                          <p:val>
                                            <p:strVal val="#ppt_x"/>
                                          </p:val>
                                        </p:tav>
                                      </p:tavLst>
                                    </p:anim>
                                    <p:anim calcmode="lin" valueType="num">
                                      <p:cBhvr additive="base">
                                        <p:cTn id="1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5" build="p"/>
      <p:bldP spid="327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4818" name="Rectangle 2"/>
          <p:cNvSpPr>
            <a:spLocks noGrp="1"/>
          </p:cNvSpPr>
          <p:nvPr>
            <p:ph type="title"/>
          </p:nvPr>
        </p:nvSpPr>
        <p:spPr/>
        <p:txBody>
          <a:bodyPr wrap="square" anchor="t">
            <a:noAutofit/>
          </a:bodyPr>
          <a:p>
            <a:pPr lvl="0" algn="l" eaLnBrk="1" hangingPunct="1"/>
            <a:r>
              <a:rPr lang="zh-CN" altLang="en-US" sz="3000"/>
              <a:t>简单输入示例二</a:t>
            </a:r>
            <a:endParaRPr lang="zh-CN" altLang="en-US" sz="3000"/>
          </a:p>
        </p:txBody>
      </p:sp>
      <p:sp>
        <p:nvSpPr>
          <p:cNvPr id="33796" name="Rectangle 3"/>
          <p:cNvSpPr>
            <a:spLocks noGrp="1"/>
          </p:cNvSpPr>
          <p:nvPr>
            <p:ph idx="1"/>
          </p:nvPr>
        </p:nvSpPr>
        <p:spPr/>
        <p:txBody>
          <a:bodyPr wrap="square" anchor="t"/>
          <a:p>
            <a:pPr lvl="1" indent="-325120" eaLnBrk="1" hangingPunct="1">
              <a:lnSpc>
                <a:spcPct val="125000"/>
              </a:lnSpc>
              <a:buClr>
                <a:schemeClr val="accent1"/>
              </a:buClr>
              <a:buNone/>
            </a:pPr>
            <a:r>
              <a:rPr sz="2400" dirty="0"/>
              <a:t>myAge = raw_input("</a:t>
            </a:r>
            <a:r>
              <a:rPr lang="zh-CN" altLang="en-US" sz="2400" dirty="0"/>
              <a:t>请输入成绩：</a:t>
            </a:r>
            <a:r>
              <a:rPr sz="2400" dirty="0"/>
              <a:t>")</a:t>
            </a:r>
            <a:endParaRPr sz="2400" dirty="0"/>
          </a:p>
          <a:p>
            <a:pPr lvl="1" indent="-325120" eaLnBrk="1" hangingPunct="1">
              <a:lnSpc>
                <a:spcPct val="125000"/>
              </a:lnSpc>
              <a:buClr>
                <a:schemeClr val="accent1"/>
              </a:buClr>
              <a:buNone/>
            </a:pPr>
            <a:r>
              <a:rPr sz="2400" dirty="0"/>
              <a:t>print "</a:t>
            </a:r>
            <a:r>
              <a:rPr lang="zh-CN" altLang="en-US" sz="2400" dirty="0"/>
              <a:t>你的成绩：</a:t>
            </a:r>
            <a:r>
              <a:rPr sz="2400" dirty="0"/>
              <a:t>", int(myAge) </a:t>
            </a:r>
            <a:endParaRPr lang="en-US" altLang="x-none" sz="1800" dirty="0">
              <a:latin typeface="Times New Roman" panose="02020603050405020304" pitchFamily="18" charset="0"/>
            </a:endParaRPr>
          </a:p>
          <a:p>
            <a:pPr lvl="1" indent="-325120" eaLnBrk="1" hangingPunct="1">
              <a:buClr>
                <a:schemeClr val="accent1"/>
              </a:buClr>
              <a:buNone/>
            </a:pPr>
            <a:endParaRPr lang="en-US" altLang="x-none" sz="1800" dirty="0">
              <a:solidFill>
                <a:srgbClr val="FF0000"/>
              </a:solidFill>
              <a:latin typeface="Times New Roman" panose="02020603050405020304" pitchFamily="18" charset="0"/>
            </a:endParaRPr>
          </a:p>
        </p:txBody>
      </p:sp>
      <p:sp>
        <p:nvSpPr>
          <p:cNvPr id="33797" name="Rectangle 4"/>
          <p:cNvSpPr/>
          <p:nvPr/>
        </p:nvSpPr>
        <p:spPr>
          <a:xfrm>
            <a:off x="600075" y="2109470"/>
            <a:ext cx="5543550" cy="1198880"/>
          </a:xfrm>
          <a:prstGeom prst="rect">
            <a:avLst/>
          </a:prstGeom>
          <a:noFill/>
          <a:ln w="9525">
            <a:noFill/>
          </a:ln>
        </p:spPr>
        <p:txBody>
          <a:bodyPr wrap="square" anchor="t">
            <a:spAutoFit/>
          </a:bodyPr>
          <a:p>
            <a:pPr lvl="0" algn="l"/>
            <a:r>
              <a:rPr lang="en-US" altLang="x-none" b="1" dirty="0">
                <a:solidFill>
                  <a:srgbClr val="FF0000"/>
                </a:solidFill>
                <a:latin typeface="Arial" panose="020B0604020202020204" pitchFamily="34" charset="0"/>
                <a:ea typeface="宋体" panose="02010600030101010101" pitchFamily="2" charset="-122"/>
              </a:rPr>
              <a:t>int( ) </a:t>
            </a:r>
            <a:r>
              <a:rPr lang="zh-CN" altLang="en-US" b="1" dirty="0">
                <a:solidFill>
                  <a:srgbClr val="FF0000"/>
                </a:solidFill>
                <a:latin typeface="Arial" panose="020B0604020202020204" pitchFamily="34" charset="0"/>
                <a:ea typeface="宋体" panose="02010600030101010101" pitchFamily="2" charset="-122"/>
              </a:rPr>
              <a:t>将字符串转换为整型</a:t>
            </a:r>
            <a:endParaRPr lang="zh-CN" altLang="en-US" b="1" dirty="0">
              <a:solidFill>
                <a:srgbClr val="FF0000"/>
              </a:solidFill>
              <a:latin typeface="Arial" panose="020B0604020202020204" pitchFamily="34" charset="0"/>
              <a:ea typeface="宋体" panose="02010600030101010101" pitchFamily="2" charset="-122"/>
            </a:endParaRPr>
          </a:p>
          <a:p>
            <a:pPr lvl="0" algn="l"/>
            <a:r>
              <a:rPr lang="en-US" altLang="x-none" b="1" dirty="0">
                <a:solidFill>
                  <a:srgbClr val="FF0000"/>
                </a:solidFill>
                <a:latin typeface="Arial" panose="020B0604020202020204" pitchFamily="34" charset="0"/>
                <a:ea typeface="宋体" panose="02010600030101010101" pitchFamily="2" charset="-122"/>
                <a:sym typeface="+mn-ea"/>
              </a:rPr>
              <a:t>float( ) </a:t>
            </a:r>
            <a:r>
              <a:rPr lang="zh-CN" altLang="en-US" b="1" dirty="0">
                <a:solidFill>
                  <a:srgbClr val="FF0000"/>
                </a:solidFill>
                <a:latin typeface="Arial" panose="020B0604020202020204" pitchFamily="34" charset="0"/>
                <a:ea typeface="宋体" panose="02010600030101010101" pitchFamily="2" charset="-122"/>
                <a:sym typeface="+mn-ea"/>
              </a:rPr>
              <a:t>将字符串转换为浮点型</a:t>
            </a:r>
            <a:endParaRPr lang="zh-CN" altLang="en-US" b="1" dirty="0">
              <a:solidFill>
                <a:srgbClr val="FF0000"/>
              </a:solidFill>
              <a:latin typeface="Arial" panose="020B0604020202020204" pitchFamily="34" charset="0"/>
              <a:ea typeface="宋体" panose="02010600030101010101" pitchFamily="2" charset="-122"/>
            </a:endParaRPr>
          </a:p>
          <a:p>
            <a:pPr lvl="0" algn="l"/>
            <a:r>
              <a:rPr lang="en-US" altLang="x-none" b="1" dirty="0">
                <a:solidFill>
                  <a:srgbClr val="FF0000"/>
                </a:solidFill>
                <a:latin typeface="Arial" panose="020B0604020202020204" pitchFamily="34" charset="0"/>
                <a:ea typeface="宋体" panose="02010600030101010101" pitchFamily="2" charset="-122"/>
                <a:sym typeface="+mn-ea"/>
              </a:rPr>
              <a:t>str( ) </a:t>
            </a:r>
            <a:r>
              <a:rPr lang="zh-CN" altLang="en-US" b="1" dirty="0">
                <a:solidFill>
                  <a:srgbClr val="FF0000"/>
                </a:solidFill>
                <a:latin typeface="Arial" panose="020B0604020202020204" pitchFamily="34" charset="0"/>
                <a:ea typeface="宋体" panose="02010600030101010101" pitchFamily="2" charset="-122"/>
                <a:sym typeface="+mn-ea"/>
              </a:rPr>
              <a:t>将数字转换为字符串型</a:t>
            </a:r>
            <a:endParaRPr lang="zh-CN" altLang="en-US" b="1" dirty="0">
              <a:solidFill>
                <a:srgbClr val="FF0000"/>
              </a:solidFill>
              <a:latin typeface="Arial" panose="020B0604020202020204" pitchFamily="34" charset="0"/>
              <a:ea typeface="宋体" panose="02010600030101010101" pitchFamily="2" charset="-122"/>
            </a:endParaRPr>
          </a:p>
          <a:p>
            <a:pPr lvl="0"/>
            <a:endParaRPr lang="zh-CN" altLang="en-US"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txEl>
                                              <p:charRg st="0" end="32"/>
                                            </p:txEl>
                                          </p:spTgt>
                                        </p:tgtEl>
                                        <p:attrNameLst>
                                          <p:attrName>style.visibility</p:attrName>
                                        </p:attrNameLst>
                                      </p:cBhvr>
                                      <p:to>
                                        <p:strVal val="visible"/>
                                      </p:to>
                                    </p:set>
                                    <p:animEffect transition="in" filter="wipe(left)">
                                      <p:cBhvr>
                                        <p:cTn id="7" dur="500"/>
                                        <p:tgtEl>
                                          <p:spTgt spid="33796">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charRg st="32" end="63"/>
                                            </p:txEl>
                                          </p:spTgt>
                                        </p:tgtEl>
                                        <p:attrNameLst>
                                          <p:attrName>style.visibility</p:attrName>
                                        </p:attrNameLst>
                                      </p:cBhvr>
                                      <p:to>
                                        <p:strVal val="visible"/>
                                      </p:to>
                                    </p:set>
                                    <p:animEffect transition="in" filter="wipe(left)">
                                      <p:cBhvr>
                                        <p:cTn id="12" dur="500"/>
                                        <p:tgtEl>
                                          <p:spTgt spid="33796">
                                            <p:txEl>
                                              <p:charRg st="32"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anim calcmode="lin" valueType="num">
                                      <p:cBhvr additive="base">
                                        <p:cTn id="17" dur="500" fill="hold"/>
                                        <p:tgtEl>
                                          <p:spTgt spid="33797"/>
                                        </p:tgtEl>
                                        <p:attrNameLst>
                                          <p:attrName>ppt_x</p:attrName>
                                        </p:attrNameLst>
                                      </p:cBhvr>
                                      <p:tavLst>
                                        <p:tav tm="0">
                                          <p:val>
                                            <p:strVal val="#ppt_x"/>
                                          </p:val>
                                        </p:tav>
                                        <p:tav tm="100000">
                                          <p:val>
                                            <p:strVal val="#ppt_x"/>
                                          </p:val>
                                        </p:tav>
                                      </p:tavLst>
                                    </p:anim>
                                    <p:anim calcmode="lin" valueType="num">
                                      <p:cBhvr additive="base">
                                        <p:cTn id="18"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ldLvl="5" build="p"/>
      <p:bldP spid="337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5842" name="Rectangle 2"/>
          <p:cNvSpPr>
            <a:spLocks noGrp="1"/>
          </p:cNvSpPr>
          <p:nvPr>
            <p:ph type="title"/>
          </p:nvPr>
        </p:nvSpPr>
        <p:spPr/>
        <p:txBody>
          <a:bodyPr wrap="square" anchor="t">
            <a:noAutofit/>
          </a:bodyPr>
          <a:p>
            <a:pPr lvl="0" algn="l" eaLnBrk="1" hangingPunct="1"/>
            <a:r>
              <a:rPr lang="zh-CN" altLang="en-US" sz="3000"/>
              <a:t>变量命名规则</a:t>
            </a:r>
            <a:endParaRPr lang="zh-CN" altLang="en-US" sz="3000"/>
          </a:p>
        </p:txBody>
      </p:sp>
      <p:sp>
        <p:nvSpPr>
          <p:cNvPr id="34820" name="Rectangle 3"/>
          <p:cNvSpPr>
            <a:spLocks noGrp="1"/>
          </p:cNvSpPr>
          <p:nvPr>
            <p:ph idx="1"/>
          </p:nvPr>
        </p:nvSpPr>
        <p:spPr/>
        <p:txBody>
          <a:bodyPr wrap="square" anchor="t">
            <a:noAutofit/>
          </a:bodyPr>
          <a:p>
            <a:pPr marL="0" lvl="1" indent="0" eaLnBrk="1" hangingPunct="1">
              <a:lnSpc>
                <a:spcPct val="120000"/>
              </a:lnSpc>
              <a:buClr>
                <a:schemeClr val="accent1"/>
              </a:buClr>
              <a:buNone/>
            </a:pPr>
            <a:r>
              <a:rPr lang="zh-CN" altLang="en-US" sz="2400"/>
              <a:t>由字母或下划线开始  </a:t>
            </a:r>
            <a:r>
              <a:rPr sz="2400"/>
              <a:t>v34   _v_34</a:t>
            </a:r>
            <a:endParaRPr lang="zh-CN" altLang="en-US" sz="2400"/>
          </a:p>
          <a:p>
            <a:pPr marL="0" lvl="1" indent="0" eaLnBrk="1" hangingPunct="1">
              <a:lnSpc>
                <a:spcPct val="120000"/>
              </a:lnSpc>
              <a:buClr>
                <a:schemeClr val="accent1"/>
              </a:buClr>
              <a:buNone/>
            </a:pPr>
            <a:r>
              <a:rPr lang="zh-CN" altLang="en-US" sz="2400"/>
              <a:t>其它字符可以是数字，字母， 或下划线</a:t>
            </a:r>
            <a:endParaRPr lang="zh-CN" altLang="en-US" sz="2400"/>
          </a:p>
          <a:p>
            <a:pPr marL="0" lvl="1" indent="0" eaLnBrk="1" hangingPunct="1">
              <a:lnSpc>
                <a:spcPct val="120000"/>
              </a:lnSpc>
              <a:buClr>
                <a:schemeClr val="accent1"/>
              </a:buClr>
              <a:buNone/>
            </a:pPr>
            <a:r>
              <a:rPr lang="zh-CN" altLang="en-US" sz="2400"/>
              <a:t>区分大小写 </a:t>
            </a:r>
            <a:r>
              <a:rPr sz="2400"/>
              <a:t>I=0   i=1</a:t>
            </a:r>
            <a:endParaRPr sz="2400"/>
          </a:p>
          <a:p>
            <a:pPr marL="0" lvl="1" indent="0" eaLnBrk="1" hangingPunct="1">
              <a:lnSpc>
                <a:spcPct val="120000"/>
              </a:lnSpc>
              <a:buClr>
                <a:schemeClr val="accent1"/>
              </a:buClr>
              <a:buNone/>
            </a:pPr>
            <a:r>
              <a:rPr lang="zh-CN" altLang="en-US" sz="2400"/>
              <a:t>不能使用关键字</a:t>
            </a:r>
            <a:r>
              <a:rPr sz="2400"/>
              <a:t>print if for input</a:t>
            </a:r>
            <a:endParaRPr sz="2400"/>
          </a:p>
          <a:p>
            <a:pPr marL="0" lvl="1" indent="0" eaLnBrk="1" hangingPunct="1">
              <a:lnSpc>
                <a:spcPct val="120000"/>
              </a:lnSpc>
              <a:buClr>
                <a:schemeClr val="accent1"/>
              </a:buClr>
              <a:buNone/>
            </a:pPr>
            <a:r>
              <a:rPr lang="zh-CN" altLang="en-US" sz="2400"/>
              <a:t>尽量见名知义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xEl>
                                              <p:charRg st="0" end="10"/>
                                            </p:txEl>
                                          </p:spTgt>
                                        </p:tgtEl>
                                        <p:attrNameLst>
                                          <p:attrName>style.visibility</p:attrName>
                                        </p:attrNameLst>
                                      </p:cBhvr>
                                      <p:to>
                                        <p:strVal val="visible"/>
                                      </p:to>
                                    </p:set>
                                    <p:animEffect transition="in" filter="wipe(left)">
                                      <p:cBhvr>
                                        <p:cTn id="7" dur="500"/>
                                        <p:tgtEl>
                                          <p:spTgt spid="3482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xEl>
                                              <p:charRg st="10" end="29"/>
                                            </p:txEl>
                                          </p:spTgt>
                                        </p:tgtEl>
                                        <p:attrNameLst>
                                          <p:attrName>style.visibility</p:attrName>
                                        </p:attrNameLst>
                                      </p:cBhvr>
                                      <p:to>
                                        <p:strVal val="visible"/>
                                      </p:to>
                                    </p:set>
                                    <p:animEffect transition="in" filter="wipe(left)">
                                      <p:cBhvr>
                                        <p:cTn id="12" dur="500"/>
                                        <p:tgtEl>
                                          <p:spTgt spid="34820">
                                            <p:txEl>
                                              <p:charRg st="1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0">
                                            <p:txEl>
                                              <p:charRg st="29" end="35"/>
                                            </p:txEl>
                                          </p:spTgt>
                                        </p:tgtEl>
                                        <p:attrNameLst>
                                          <p:attrName>style.visibility</p:attrName>
                                        </p:attrNameLst>
                                      </p:cBhvr>
                                      <p:to>
                                        <p:strVal val="visible"/>
                                      </p:to>
                                    </p:set>
                                    <p:animEffect transition="in" filter="wipe(left)">
                                      <p:cBhvr>
                                        <p:cTn id="17" dur="500"/>
                                        <p:tgtEl>
                                          <p:spTgt spid="34820">
                                            <p:txEl>
                                              <p:charRg st="29"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0">
                                            <p:txEl>
                                              <p:charRg st="35" end="43"/>
                                            </p:txEl>
                                          </p:spTgt>
                                        </p:tgtEl>
                                        <p:attrNameLst>
                                          <p:attrName>style.visibility</p:attrName>
                                        </p:attrNameLst>
                                      </p:cBhvr>
                                      <p:to>
                                        <p:strVal val="visible"/>
                                      </p:to>
                                    </p:set>
                                    <p:animEffect transition="in" filter="wipe(left)">
                                      <p:cBhvr>
                                        <p:cTn id="22" dur="500"/>
                                        <p:tgtEl>
                                          <p:spTgt spid="34820">
                                            <p:txEl>
                                              <p:charRg st="35"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0">
                                            <p:txEl>
                                              <p:charRg st="43" end="50"/>
                                            </p:txEl>
                                          </p:spTgt>
                                        </p:tgtEl>
                                        <p:attrNameLst>
                                          <p:attrName>style.visibility</p:attrName>
                                        </p:attrNameLst>
                                      </p:cBhvr>
                                      <p:to>
                                        <p:strVal val="visible"/>
                                      </p:to>
                                    </p:set>
                                    <p:animEffect transition="in" filter="wipe(left)">
                                      <p:cBhvr>
                                        <p:cTn id="27" dur="500"/>
                                        <p:tgtEl>
                                          <p:spTgt spid="34820">
                                            <p:txEl>
                                              <p:charRg st="43"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ldLvl="5"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pPr algn="l"/>
            <a:r>
              <a:rPr>
                <a:sym typeface="宋体" panose="02010600030101010101" pitchFamily="2" charset="-122"/>
              </a:rPr>
              <a:t>Python和测试的关系</a:t>
            </a:r>
            <a:endParaRPr lang="zh-CN" altLang="en-US"/>
          </a:p>
        </p:txBody>
      </p:sp>
      <p:sp>
        <p:nvSpPr>
          <p:cNvPr id="6" name="内容占位符 5"/>
          <p:cNvSpPr>
            <a:spLocks noGrp="1"/>
          </p:cNvSpPr>
          <p:nvPr>
            <p:ph idx="1"/>
          </p:nvPr>
        </p:nvSpPr>
        <p:spPr/>
        <p:txBody>
          <a:bodyPr/>
          <a:p>
            <a:pPr marL="342900" lvl="0" indent="-342900">
              <a:lnSpc>
                <a:spcPct val="150000"/>
              </a:lnSpc>
              <a:buFont typeface="Wingdings" panose="05000000000000000000" charset="0"/>
              <a:buChar char="Ø"/>
            </a:pPr>
            <a:r>
              <a:rPr>
                <a:sym typeface="+mn-ea"/>
              </a:rPr>
              <a:t>简而言之：编写脚本，实现用例自动化</a:t>
            </a:r>
            <a:endParaRPr dirty="0"/>
          </a:p>
          <a:p>
            <a:pPr marL="342900" lvl="0" indent="-342900">
              <a:lnSpc>
                <a:spcPct val="150000"/>
              </a:lnSpc>
              <a:buFont typeface="Wingdings" panose="05000000000000000000" charset="0"/>
              <a:buChar char="Ø"/>
            </a:pPr>
            <a:r>
              <a:rPr>
                <a:sym typeface="+mn-ea"/>
              </a:rPr>
              <a:t>测试开发工程师，自动化测试工程师，你造吗？薪资高！！！</a:t>
            </a:r>
            <a:endParaRPr dirty="0"/>
          </a:p>
          <a:p>
            <a:pPr marL="342900" lvl="0" indent="-342900">
              <a:lnSpc>
                <a:spcPct val="150000"/>
              </a:lnSpc>
              <a:buFont typeface="Wingdings" panose="05000000000000000000" charset="0"/>
              <a:buChar char="Ø"/>
            </a:pPr>
            <a:r>
              <a:rPr>
                <a:sym typeface="+mn-ea"/>
              </a:rPr>
              <a:t>职业发展：不懂代码的测试不是好测试，不论是技术型测试还是管理型测试</a:t>
            </a:r>
            <a:endParaRPr dirty="0"/>
          </a:p>
          <a:p>
            <a:pPr marL="342900" lvl="0" indent="-342900">
              <a:lnSpc>
                <a:spcPct val="150000"/>
              </a:lnSpc>
              <a:buFont typeface="Wingdings" panose="05000000000000000000" charset="0"/>
              <a:buChar char="Ø"/>
            </a:pPr>
            <a:r>
              <a:rPr>
                <a:sym typeface="+mn-ea"/>
              </a:rPr>
              <a:t>Python开发工程师，知道薪资多少吗？</a:t>
            </a:r>
            <a:endParaRPr lang="zh-CN" altLang="en-US" dirty="0">
              <a:latin typeface="+mn-ea"/>
              <a:sym typeface="+mn-ea"/>
            </a:endParaRPr>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6866" name="Rectangle 2"/>
          <p:cNvSpPr>
            <a:spLocks noGrp="1"/>
          </p:cNvSpPr>
          <p:nvPr>
            <p:ph type="title"/>
          </p:nvPr>
        </p:nvSpPr>
        <p:spPr/>
        <p:txBody>
          <a:bodyPr wrap="square" anchor="t">
            <a:noAutofit/>
          </a:bodyPr>
          <a:p>
            <a:pPr lvl="0" algn="l" eaLnBrk="1" hangingPunct="1"/>
            <a:r>
              <a:rPr lang="zh-CN" altLang="en-US" sz="3000"/>
              <a:t>变量赋值</a:t>
            </a:r>
            <a:endParaRPr lang="zh-CN" altLang="en-US" sz="3000"/>
          </a:p>
        </p:txBody>
      </p:sp>
      <p:sp>
        <p:nvSpPr>
          <p:cNvPr id="35844" name="Rectangle 3"/>
          <p:cNvSpPr>
            <a:spLocks noGrp="1"/>
          </p:cNvSpPr>
          <p:nvPr>
            <p:ph idx="1"/>
          </p:nvPr>
        </p:nvSpPr>
        <p:spPr/>
        <p:txBody>
          <a:bodyPr wrap="square" anchor="t"/>
          <a:p>
            <a:pPr lvl="0" eaLnBrk="1" hangingPunct="1">
              <a:lnSpc>
                <a:spcPct val="120000"/>
              </a:lnSpc>
              <a:buNone/>
            </a:pPr>
            <a:r>
              <a:rPr sz="2400" dirty="0"/>
              <a:t>counter = 0</a:t>
            </a:r>
            <a:endParaRPr sz="2400" dirty="0"/>
          </a:p>
          <a:p>
            <a:pPr lvl="0" eaLnBrk="1" hangingPunct="1">
              <a:lnSpc>
                <a:spcPct val="120000"/>
              </a:lnSpc>
              <a:buNone/>
            </a:pPr>
            <a:r>
              <a:rPr sz="2400" dirty="0"/>
              <a:t>miles = 1000.0</a:t>
            </a:r>
            <a:endParaRPr sz="2400" dirty="0"/>
          </a:p>
          <a:p>
            <a:pPr lvl="0" eaLnBrk="1" hangingPunct="1">
              <a:lnSpc>
                <a:spcPct val="120000"/>
              </a:lnSpc>
              <a:buNone/>
            </a:pPr>
            <a:r>
              <a:rPr sz="2400" dirty="0"/>
              <a:t>name = 'Bob' </a:t>
            </a:r>
            <a:endParaRPr lang="zh-CN" altLang="en-US" sz="2400" dirty="0"/>
          </a:p>
          <a:p>
            <a:pPr lvl="0" eaLnBrk="1" hangingPunct="1">
              <a:lnSpc>
                <a:spcPct val="120000"/>
              </a:lnSpc>
              <a:buNone/>
            </a:pPr>
            <a:r>
              <a:rPr sz="2400" dirty="0"/>
              <a:t>print    counter = counter + 1</a:t>
            </a:r>
            <a:endParaRPr sz="2400" dirty="0"/>
          </a:p>
          <a:p>
            <a:pPr lvl="0" eaLnBrk="1" hangingPunct="1">
              <a:lnSpc>
                <a:spcPct val="120000"/>
              </a:lnSpc>
              <a:buNone/>
            </a:pPr>
            <a:r>
              <a:rPr sz="2400" dirty="0"/>
              <a:t>print    kilometers = 1.609 * miles</a:t>
            </a:r>
            <a:endParaRPr sz="2400" dirty="0"/>
          </a:p>
        </p:txBody>
      </p:sp>
      <p:sp>
        <p:nvSpPr>
          <p:cNvPr id="35845" name="Rectangle 4"/>
          <p:cNvSpPr/>
          <p:nvPr/>
        </p:nvSpPr>
        <p:spPr>
          <a:xfrm>
            <a:off x="487045" y="3472815"/>
            <a:ext cx="6486525" cy="645160"/>
          </a:xfrm>
          <a:prstGeom prst="rect">
            <a:avLst/>
          </a:prstGeom>
          <a:noFill/>
          <a:ln w="9525">
            <a:noFill/>
          </a:ln>
        </p:spPr>
        <p:txBody>
          <a:bodyPr wrap="square" anchor="t">
            <a:spAutoFit/>
          </a:bodyPr>
          <a:p>
            <a:pPr lvl="0"/>
            <a:r>
              <a:rPr lang="en-US" altLang="x-none" b="1" dirty="0">
                <a:solidFill>
                  <a:srgbClr val="FF0000"/>
                </a:solidFill>
                <a:latin typeface="Times New Roman" panose="02020603050405020304" pitchFamily="18" charset="0"/>
                <a:ea typeface="宋体" panose="02010600030101010101" pitchFamily="2" charset="-122"/>
              </a:rPr>
              <a:t>Python </a:t>
            </a:r>
            <a:r>
              <a:rPr lang="zh-CN" altLang="en-US" b="1" dirty="0">
                <a:solidFill>
                  <a:srgbClr val="FF0000"/>
                </a:solidFill>
                <a:latin typeface="Times New Roman" panose="02020603050405020304" pitchFamily="18" charset="0"/>
                <a:ea typeface="宋体" panose="02010600030101010101" pitchFamily="2" charset="-122"/>
              </a:rPr>
              <a:t>是动态类型语言，不需要预先声明变量类型，变量的类型和初值在赋值时被初始化</a:t>
            </a:r>
            <a:endParaRPr lang="zh-CN" altLang="en-US"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xEl>
                                              <p:charRg st="0" end="16"/>
                                            </p:txEl>
                                          </p:spTgt>
                                        </p:tgtEl>
                                        <p:attrNameLst>
                                          <p:attrName>style.visibility</p:attrName>
                                        </p:attrNameLst>
                                      </p:cBhvr>
                                      <p:to>
                                        <p:strVal val="visible"/>
                                      </p:to>
                                    </p:set>
                                    <p:animEffect transition="in" filter="wipe(left)">
                                      <p:cBhvr>
                                        <p:cTn id="7" dur="500"/>
                                        <p:tgtEl>
                                          <p:spTgt spid="35844">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4">
                                            <p:txEl>
                                              <p:charRg st="16" end="35"/>
                                            </p:txEl>
                                          </p:spTgt>
                                        </p:tgtEl>
                                        <p:attrNameLst>
                                          <p:attrName>style.visibility</p:attrName>
                                        </p:attrNameLst>
                                      </p:cBhvr>
                                      <p:to>
                                        <p:strVal val="visible"/>
                                      </p:to>
                                    </p:set>
                                    <p:animEffect transition="in" filter="wipe(left)">
                                      <p:cBhvr>
                                        <p:cTn id="12" dur="500"/>
                                        <p:tgtEl>
                                          <p:spTgt spid="35844">
                                            <p:txEl>
                                              <p:charRg st="1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4">
                                            <p:txEl>
                                              <p:charRg st="35" end="52"/>
                                            </p:txEl>
                                          </p:spTgt>
                                        </p:tgtEl>
                                        <p:attrNameLst>
                                          <p:attrName>style.visibility</p:attrName>
                                        </p:attrNameLst>
                                      </p:cBhvr>
                                      <p:to>
                                        <p:strVal val="visible"/>
                                      </p:to>
                                    </p:set>
                                    <p:animEffect transition="in" filter="wipe(left)">
                                      <p:cBhvr>
                                        <p:cTn id="17" dur="500"/>
                                        <p:tgtEl>
                                          <p:spTgt spid="35844">
                                            <p:txEl>
                                              <p:charRg st="35"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4">
                                            <p:txEl>
                                              <p:charRg st="52" end="78"/>
                                            </p:txEl>
                                          </p:spTgt>
                                        </p:tgtEl>
                                        <p:attrNameLst>
                                          <p:attrName>style.visibility</p:attrName>
                                        </p:attrNameLst>
                                      </p:cBhvr>
                                      <p:to>
                                        <p:strVal val="visible"/>
                                      </p:to>
                                    </p:set>
                                    <p:animEffect transition="in" filter="wipe(left)">
                                      <p:cBhvr>
                                        <p:cTn id="22" dur="500"/>
                                        <p:tgtEl>
                                          <p:spTgt spid="35844">
                                            <p:txEl>
                                              <p:charRg st="52"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4">
                                            <p:txEl>
                                              <p:charRg st="78" end="109"/>
                                            </p:txEl>
                                          </p:spTgt>
                                        </p:tgtEl>
                                        <p:attrNameLst>
                                          <p:attrName>style.visibility</p:attrName>
                                        </p:attrNameLst>
                                      </p:cBhvr>
                                      <p:to>
                                        <p:strVal val="visible"/>
                                      </p:to>
                                    </p:set>
                                    <p:animEffect transition="in" filter="wipe(left)">
                                      <p:cBhvr>
                                        <p:cTn id="27" dur="500"/>
                                        <p:tgtEl>
                                          <p:spTgt spid="35844">
                                            <p:txEl>
                                              <p:charRg st="78"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845"/>
                                        </p:tgtEl>
                                        <p:attrNameLst>
                                          <p:attrName>style.visibility</p:attrName>
                                        </p:attrNameLst>
                                      </p:cBhvr>
                                      <p:to>
                                        <p:strVal val="visible"/>
                                      </p:to>
                                    </p:set>
                                    <p:anim calcmode="lin" valueType="num">
                                      <p:cBhvr additive="base">
                                        <p:cTn id="32" dur="500" fill="hold"/>
                                        <p:tgtEl>
                                          <p:spTgt spid="35845"/>
                                        </p:tgtEl>
                                        <p:attrNameLst>
                                          <p:attrName>ppt_x</p:attrName>
                                        </p:attrNameLst>
                                      </p:cBhvr>
                                      <p:tavLst>
                                        <p:tav tm="0">
                                          <p:val>
                                            <p:strVal val="#ppt_x"/>
                                          </p:val>
                                        </p:tav>
                                        <p:tav tm="100000">
                                          <p:val>
                                            <p:strVal val="#ppt_x"/>
                                          </p:val>
                                        </p:tav>
                                      </p:tavLst>
                                    </p:anim>
                                    <p:anim calcmode="lin" valueType="num">
                                      <p:cBhvr additive="base">
                                        <p:cTn id="33"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358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txBox="1">
            <a:spLocks noGrp="1"/>
          </p:cNvSpPr>
          <p:nvPr/>
        </p:nvSpPr>
        <p:spPr>
          <a:xfrm>
            <a:off x="5686822" y="4156093"/>
            <a:ext cx="1200571" cy="257266"/>
          </a:xfrm>
          <a:prstGeom prst="rect">
            <a:avLst/>
          </a:prstGeom>
          <a:noFill/>
          <a:ln w="9525">
            <a:noFill/>
          </a:ln>
        </p:spPr>
        <p:txBody>
          <a:bodyPr anchor="b"/>
          <a:p>
            <a:pPr lvl="0" algn="r"/>
            <a:endParaRPr lang="en-US" altLang="x-none" sz="675" dirty="0">
              <a:latin typeface="Garamond" panose="02020404030301010803" pitchFamily="2" charset="0"/>
              <a:ea typeface="宋体" panose="02010600030101010101" pitchFamily="2" charset="-122"/>
            </a:endParaRPr>
          </a:p>
        </p:txBody>
      </p:sp>
      <p:sp>
        <p:nvSpPr>
          <p:cNvPr id="38914" name="Rectangle 2"/>
          <p:cNvSpPr>
            <a:spLocks noGrp="1"/>
          </p:cNvSpPr>
          <p:nvPr>
            <p:ph type="title"/>
          </p:nvPr>
        </p:nvSpPr>
        <p:spPr/>
        <p:txBody>
          <a:bodyPr wrap="square" anchor="t">
            <a:noAutofit/>
          </a:bodyPr>
          <a:p>
            <a:pPr lvl="0" algn="l" eaLnBrk="1" hangingPunct="1"/>
            <a:r>
              <a:rPr lang="zh-CN" altLang="en-US" sz="3000"/>
              <a:t>变量的基本数字类型</a:t>
            </a:r>
            <a:endParaRPr lang="zh-CN" altLang="en-US" sz="3000"/>
          </a:p>
        </p:txBody>
      </p:sp>
      <p:sp>
        <p:nvSpPr>
          <p:cNvPr id="37892" name="Rectangle 3"/>
          <p:cNvSpPr>
            <a:spLocks noGrp="1"/>
          </p:cNvSpPr>
          <p:nvPr>
            <p:ph idx="1"/>
          </p:nvPr>
        </p:nvSpPr>
        <p:spPr/>
        <p:txBody>
          <a:bodyPr wrap="square" anchor="t">
            <a:normAutofit/>
          </a:bodyPr>
          <a:p>
            <a:pPr lvl="0" eaLnBrk="1" hangingPunct="1">
              <a:lnSpc>
                <a:spcPct val="120000"/>
              </a:lnSpc>
            </a:pPr>
            <a:r>
              <a:rPr dirty="0"/>
              <a:t>int (</a:t>
            </a:r>
            <a:r>
              <a:rPr lang="zh-CN" altLang="en-US" dirty="0"/>
              <a:t>有符号整数</a:t>
            </a:r>
            <a:r>
              <a:rPr dirty="0"/>
              <a:t>)   12  012  0x12 10101 123</a:t>
            </a:r>
            <a:endParaRPr dirty="0"/>
          </a:p>
          <a:p>
            <a:pPr lvl="0" eaLnBrk="1" hangingPunct="1">
              <a:lnSpc>
                <a:spcPct val="120000"/>
              </a:lnSpc>
            </a:pPr>
            <a:r>
              <a:rPr dirty="0"/>
              <a:t>long (</a:t>
            </a:r>
            <a:r>
              <a:rPr lang="zh-CN" altLang="en-US" dirty="0"/>
              <a:t>长整数</a:t>
            </a:r>
            <a:r>
              <a:rPr dirty="0"/>
              <a:t>)        123456E  -8383828l</a:t>
            </a:r>
            <a:endParaRPr dirty="0"/>
          </a:p>
          <a:p>
            <a:pPr lvl="0" eaLnBrk="1" hangingPunct="1">
              <a:lnSpc>
                <a:spcPct val="120000"/>
              </a:lnSpc>
            </a:pPr>
            <a:r>
              <a:rPr dirty="0"/>
              <a:t>bool (</a:t>
            </a:r>
            <a:r>
              <a:rPr lang="zh-CN" altLang="en-US" dirty="0"/>
              <a:t>布尔值</a:t>
            </a:r>
            <a:r>
              <a:rPr dirty="0"/>
              <a:t>)        True     False</a:t>
            </a:r>
            <a:endParaRPr dirty="0"/>
          </a:p>
          <a:p>
            <a:pPr lvl="0" eaLnBrk="1" hangingPunct="1">
              <a:lnSpc>
                <a:spcPct val="120000"/>
              </a:lnSpc>
            </a:pPr>
            <a:r>
              <a:rPr dirty="0"/>
              <a:t>float (</a:t>
            </a:r>
            <a:r>
              <a:rPr lang="zh-CN" altLang="en-US" dirty="0"/>
              <a:t>浮点值</a:t>
            </a:r>
            <a:r>
              <a:rPr dirty="0"/>
              <a:t>)        3.2  3.5e-2   -1.5E3</a:t>
            </a:r>
            <a:endParaRPr dirty="0"/>
          </a:p>
          <a:p>
            <a:pPr lvl="0" eaLnBrk="1" hangingPunct="1">
              <a:lnSpc>
                <a:spcPct val="120000"/>
              </a:lnSpc>
            </a:pPr>
            <a:r>
              <a:rPr lang="zh-CN" altLang="en-US" dirty="0"/>
              <a:t>字符型             </a:t>
            </a:r>
            <a:r>
              <a:rPr dirty="0"/>
              <a:t>a aaa   “123”+a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2">
                                            <p:txEl>
                                              <p:charRg st="0" end="28"/>
                                            </p:txEl>
                                          </p:spTgt>
                                        </p:tgtEl>
                                        <p:attrNameLst>
                                          <p:attrName>style.visibility</p:attrName>
                                        </p:attrNameLst>
                                      </p:cBhvr>
                                      <p:to>
                                        <p:strVal val="visible"/>
                                      </p:to>
                                    </p:set>
                                    <p:animEffect transition="in" filter="wipe(left)">
                                      <p:cBhvr>
                                        <p:cTn id="7" dur="500"/>
                                        <p:tgtEl>
                                          <p:spTgt spid="37892">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xEl>
                                              <p:charRg st="28" end="65"/>
                                            </p:txEl>
                                          </p:spTgt>
                                        </p:tgtEl>
                                        <p:attrNameLst>
                                          <p:attrName>style.visibility</p:attrName>
                                        </p:attrNameLst>
                                      </p:cBhvr>
                                      <p:to>
                                        <p:strVal val="visible"/>
                                      </p:to>
                                    </p:set>
                                    <p:animEffect transition="in" filter="wipe(left)">
                                      <p:cBhvr>
                                        <p:cTn id="12" dur="500"/>
                                        <p:tgtEl>
                                          <p:spTgt spid="37892">
                                            <p:txEl>
                                              <p:charRg st="28"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2">
                                            <p:txEl>
                                              <p:charRg st="65" end="98"/>
                                            </p:txEl>
                                          </p:spTgt>
                                        </p:tgtEl>
                                        <p:attrNameLst>
                                          <p:attrName>style.visibility</p:attrName>
                                        </p:attrNameLst>
                                      </p:cBhvr>
                                      <p:to>
                                        <p:strVal val="visible"/>
                                      </p:to>
                                    </p:set>
                                    <p:animEffect transition="in" filter="wipe(left)">
                                      <p:cBhvr>
                                        <p:cTn id="17" dur="500"/>
                                        <p:tgtEl>
                                          <p:spTgt spid="37892">
                                            <p:txEl>
                                              <p:charRg st="65"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2">
                                            <p:txEl>
                                              <p:charRg st="98" end="138"/>
                                            </p:txEl>
                                          </p:spTgt>
                                        </p:tgtEl>
                                        <p:attrNameLst>
                                          <p:attrName>style.visibility</p:attrName>
                                        </p:attrNameLst>
                                      </p:cBhvr>
                                      <p:to>
                                        <p:strVal val="visible"/>
                                      </p:to>
                                    </p:set>
                                    <p:animEffect transition="in" filter="wipe(left)">
                                      <p:cBhvr>
                                        <p:cTn id="22" dur="500"/>
                                        <p:tgtEl>
                                          <p:spTgt spid="37892">
                                            <p:txEl>
                                              <p:charRg st="98"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44035" name="Rectangle 3"/>
          <p:cNvSpPr>
            <a:spLocks noGrp="1"/>
          </p:cNvSpPr>
          <p:nvPr>
            <p:ph idx="1"/>
          </p:nvPr>
        </p:nvSpPr>
        <p:spPr/>
        <p:txBody>
          <a:bodyPr wrap="square" anchor="t">
            <a:normAutofit/>
          </a:bodyPr>
          <a:p>
            <a:pPr lvl="0" eaLnBrk="1" hangingPunct="1">
              <a:lnSpc>
                <a:spcPct val="110000"/>
              </a:lnSpc>
              <a:buNone/>
            </a:pPr>
            <a:r>
              <a:rPr lang="zh-CN" altLang="en-US" dirty="0"/>
              <a:t>标准算术运算符：</a:t>
            </a:r>
            <a:r>
              <a:rPr dirty="0"/>
              <a:t>+  -  *  /  //</a:t>
            </a:r>
            <a:r>
              <a:rPr lang="zh-CN" altLang="en-US" dirty="0"/>
              <a:t>取整  </a:t>
            </a:r>
            <a:r>
              <a:rPr dirty="0"/>
              <a:t>%</a:t>
            </a:r>
            <a:r>
              <a:rPr lang="zh-CN" altLang="en-US" dirty="0"/>
              <a:t>取余  **乘方</a:t>
            </a:r>
            <a:endParaRPr lang="zh-CN" altLang="en-US" dirty="0"/>
          </a:p>
          <a:p>
            <a:pPr lvl="0" eaLnBrk="1" hangingPunct="1">
              <a:lnSpc>
                <a:spcPct val="110000"/>
              </a:lnSpc>
              <a:buNone/>
            </a:pPr>
            <a:r>
              <a:rPr sz="2400" dirty="0"/>
              <a:t>print 2+2*3+5%2</a:t>
            </a:r>
            <a:endParaRPr sz="2400" dirty="0"/>
          </a:p>
          <a:p>
            <a:pPr lvl="0" eaLnBrk="1" hangingPunct="1">
              <a:lnSpc>
                <a:spcPct val="110000"/>
              </a:lnSpc>
              <a:buNone/>
            </a:pPr>
            <a:r>
              <a:rPr sz="2400" dirty="0"/>
              <a:t>print 8/5+ 8//5</a:t>
            </a:r>
            <a:endParaRPr sz="2400" dirty="0"/>
          </a:p>
          <a:p>
            <a:pPr lvl="0" eaLnBrk="1" hangingPunct="1">
              <a:lnSpc>
                <a:spcPct val="110000"/>
              </a:lnSpc>
              <a:buNone/>
            </a:pPr>
            <a:r>
              <a:rPr sz="2400" dirty="0"/>
              <a:t>print 8.0/5</a:t>
            </a:r>
            <a:endParaRPr sz="2400" dirty="0"/>
          </a:p>
          <a:p>
            <a:pPr lvl="0" eaLnBrk="1" hangingPunct="1">
              <a:lnSpc>
                <a:spcPct val="110000"/>
              </a:lnSpc>
              <a:buNone/>
            </a:pPr>
            <a:r>
              <a:rPr sz="2400" dirty="0"/>
              <a:t>print 8.0//5</a:t>
            </a:r>
            <a:endParaRPr sz="2400" dirty="0"/>
          </a:p>
          <a:p>
            <a:pPr lvl="0" eaLnBrk="1" hangingPunct="1">
              <a:lnSpc>
                <a:spcPct val="110000"/>
              </a:lnSpc>
              <a:buNone/>
            </a:pPr>
            <a:r>
              <a:rPr sz="2400" dirty="0"/>
              <a:t>print -2 * 3 + 21 // 4 ** 2</a:t>
            </a:r>
            <a:endParaRPr sz="2400" dirty="0"/>
          </a:p>
        </p:txBody>
      </p:sp>
      <p:sp>
        <p:nvSpPr>
          <p:cNvPr id="45059" name="Rectangle 4"/>
          <p:cNvSpPr>
            <a:spLocks noGrp="1"/>
          </p:cNvSpPr>
          <p:nvPr>
            <p:ph type="title"/>
          </p:nvPr>
        </p:nvSpPr>
        <p:spPr/>
        <p:txBody>
          <a:bodyPr wrap="square" anchor="t">
            <a:noAutofit/>
          </a:bodyPr>
          <a:p>
            <a:pPr lvl="0" algn="l" eaLnBrk="1" hangingPunct="1"/>
            <a:r>
              <a:rPr lang="zh-CN" altLang="en-US" sz="3000"/>
              <a:t>标准算术运算符</a:t>
            </a:r>
            <a:endParaRPr lang="zh-CN" altLang="en-US" sz="3000"/>
          </a:p>
        </p:txBody>
      </p:sp>
      <p:sp>
        <p:nvSpPr>
          <p:cNvPr id="44037" name="Rectangle 5"/>
          <p:cNvSpPr/>
          <p:nvPr/>
        </p:nvSpPr>
        <p:spPr>
          <a:xfrm>
            <a:off x="373919" y="3684942"/>
            <a:ext cx="4951465" cy="350520"/>
          </a:xfrm>
          <a:prstGeom prst="rect">
            <a:avLst/>
          </a:prstGeom>
          <a:noFill/>
          <a:ln w="9525">
            <a:noFill/>
          </a:ln>
        </p:spPr>
        <p:txBody>
          <a:bodyPr anchor="t">
            <a:spAutoFit/>
          </a:bodyPr>
          <a:p>
            <a:pPr lvl="0"/>
            <a:r>
              <a:rPr lang="zh-CN" altLang="en-US" sz="1690" b="1" dirty="0">
                <a:solidFill>
                  <a:srgbClr val="FF0000"/>
                </a:solidFill>
                <a:latin typeface="Arial" panose="020B0604020202020204" pitchFamily="34" charset="0"/>
                <a:ea typeface="宋体" panose="02010600030101010101" pitchFamily="2" charset="-122"/>
              </a:rPr>
              <a:t>优先级关系：** 大于 *，</a:t>
            </a:r>
            <a:r>
              <a:rPr lang="en-US" altLang="x-none" sz="1690" b="1" dirty="0">
                <a:solidFill>
                  <a:srgbClr val="FF0000"/>
                </a:solidFill>
                <a:latin typeface="Arial" panose="020B0604020202020204" pitchFamily="34" charset="0"/>
                <a:ea typeface="宋体" panose="02010600030101010101" pitchFamily="2" charset="-122"/>
              </a:rPr>
              <a:t>/</a:t>
            </a:r>
            <a:r>
              <a:rPr lang="zh-CN" altLang="en-US" sz="1690" b="1" dirty="0">
                <a:solidFill>
                  <a:srgbClr val="FF0000"/>
                </a:solidFill>
                <a:latin typeface="Arial" panose="020B0604020202020204" pitchFamily="34" charset="0"/>
                <a:ea typeface="宋体" panose="02010600030101010101" pitchFamily="2" charset="-122"/>
              </a:rPr>
              <a:t>，</a:t>
            </a:r>
            <a:r>
              <a:rPr lang="en-US" altLang="x-none" sz="1690" b="1" dirty="0">
                <a:solidFill>
                  <a:srgbClr val="FF0000"/>
                </a:solidFill>
                <a:latin typeface="Arial" panose="020B0604020202020204" pitchFamily="34" charset="0"/>
                <a:ea typeface="宋体" panose="02010600030101010101" pitchFamily="2" charset="-122"/>
              </a:rPr>
              <a:t>//</a:t>
            </a:r>
            <a:r>
              <a:rPr lang="zh-CN" altLang="en-US" sz="1690" b="1" dirty="0">
                <a:solidFill>
                  <a:srgbClr val="FF0000"/>
                </a:solidFill>
                <a:latin typeface="Arial" panose="020B0604020202020204" pitchFamily="34" charset="0"/>
                <a:ea typeface="宋体" panose="02010600030101010101" pitchFamily="2" charset="-122"/>
              </a:rPr>
              <a:t>，</a:t>
            </a:r>
            <a:r>
              <a:rPr lang="en-US" altLang="x-none" sz="1690" b="1" dirty="0">
                <a:solidFill>
                  <a:srgbClr val="FF0000"/>
                </a:solidFill>
                <a:latin typeface="Arial" panose="020B0604020202020204" pitchFamily="34" charset="0"/>
                <a:ea typeface="宋体" panose="02010600030101010101" pitchFamily="2" charset="-122"/>
              </a:rPr>
              <a:t>% </a:t>
            </a:r>
            <a:r>
              <a:rPr lang="zh-CN" altLang="en-US" sz="1690" b="1" dirty="0">
                <a:solidFill>
                  <a:srgbClr val="FF0000"/>
                </a:solidFill>
                <a:latin typeface="Arial" panose="020B0604020202020204" pitchFamily="34" charset="0"/>
                <a:ea typeface="宋体" panose="02010600030101010101" pitchFamily="2" charset="-122"/>
              </a:rPr>
              <a:t>大于 </a:t>
            </a:r>
            <a:r>
              <a:rPr lang="en-US" altLang="x-none" sz="1690" b="1" dirty="0">
                <a:solidFill>
                  <a:srgbClr val="FF0000"/>
                </a:solidFill>
                <a:latin typeface="Arial" panose="020B0604020202020204" pitchFamily="34" charset="0"/>
                <a:ea typeface="宋体" panose="02010600030101010101" pitchFamily="2" charset="-122"/>
              </a:rPr>
              <a:t>+</a:t>
            </a:r>
            <a:r>
              <a:rPr lang="zh-CN" altLang="en-US" sz="1690" b="1" dirty="0">
                <a:solidFill>
                  <a:srgbClr val="FF0000"/>
                </a:solidFill>
                <a:latin typeface="Arial" panose="020B0604020202020204" pitchFamily="34" charset="0"/>
                <a:ea typeface="宋体" panose="02010600030101010101" pitchFamily="2" charset="-122"/>
              </a:rPr>
              <a:t>，</a:t>
            </a:r>
            <a:r>
              <a:rPr lang="en-US" altLang="x-none" sz="1690" b="1" dirty="0">
                <a:solidFill>
                  <a:srgbClr val="FF0000"/>
                </a:solidFill>
                <a:latin typeface="Arial" panose="020B0604020202020204" pitchFamily="34" charset="0"/>
                <a:ea typeface="宋体" panose="02010600030101010101" pitchFamily="2" charset="-122"/>
              </a:rPr>
              <a:t>-</a:t>
            </a:r>
            <a:endParaRPr lang="en-US" altLang="x-none" sz="169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charRg st="0" end="36"/>
                                            </p:txEl>
                                          </p:spTgt>
                                        </p:tgtEl>
                                        <p:attrNameLst>
                                          <p:attrName>style.visibility</p:attrName>
                                        </p:attrNameLst>
                                      </p:cBhvr>
                                      <p:to>
                                        <p:strVal val="visible"/>
                                      </p:to>
                                    </p:set>
                                    <p:animEffect transition="in" filter="wipe(left)">
                                      <p:cBhvr>
                                        <p:cTn id="7" dur="500"/>
                                        <p:tgtEl>
                                          <p:spTgt spid="44035">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charRg st="36" end="56"/>
                                            </p:txEl>
                                          </p:spTgt>
                                        </p:tgtEl>
                                        <p:attrNameLst>
                                          <p:attrName>style.visibility</p:attrName>
                                        </p:attrNameLst>
                                      </p:cBhvr>
                                      <p:to>
                                        <p:strVal val="visible"/>
                                      </p:to>
                                    </p:set>
                                    <p:animEffect transition="in" filter="wipe(left)">
                                      <p:cBhvr>
                                        <p:cTn id="12" dur="500"/>
                                        <p:tgtEl>
                                          <p:spTgt spid="44035">
                                            <p:txEl>
                                              <p:charRg st="36"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charRg st="56" end="76"/>
                                            </p:txEl>
                                          </p:spTgt>
                                        </p:tgtEl>
                                        <p:attrNameLst>
                                          <p:attrName>style.visibility</p:attrName>
                                        </p:attrNameLst>
                                      </p:cBhvr>
                                      <p:to>
                                        <p:strVal val="visible"/>
                                      </p:to>
                                    </p:set>
                                    <p:animEffect transition="in" filter="wipe(left)">
                                      <p:cBhvr>
                                        <p:cTn id="17" dur="500"/>
                                        <p:tgtEl>
                                          <p:spTgt spid="44035">
                                            <p:txEl>
                                              <p:charRg st="56"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5">
                                            <p:txEl>
                                              <p:charRg st="76" end="92"/>
                                            </p:txEl>
                                          </p:spTgt>
                                        </p:tgtEl>
                                        <p:attrNameLst>
                                          <p:attrName>style.visibility</p:attrName>
                                        </p:attrNameLst>
                                      </p:cBhvr>
                                      <p:to>
                                        <p:strVal val="visible"/>
                                      </p:to>
                                    </p:set>
                                    <p:animEffect transition="in" filter="wipe(left)">
                                      <p:cBhvr>
                                        <p:cTn id="22" dur="500"/>
                                        <p:tgtEl>
                                          <p:spTgt spid="44035">
                                            <p:txEl>
                                              <p:charRg st="76"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5">
                                            <p:txEl>
                                              <p:charRg st="92" end="109"/>
                                            </p:txEl>
                                          </p:spTgt>
                                        </p:tgtEl>
                                        <p:attrNameLst>
                                          <p:attrName>style.visibility</p:attrName>
                                        </p:attrNameLst>
                                      </p:cBhvr>
                                      <p:to>
                                        <p:strVal val="visible"/>
                                      </p:to>
                                    </p:set>
                                    <p:animEffect transition="in" filter="wipe(left)">
                                      <p:cBhvr>
                                        <p:cTn id="27" dur="500"/>
                                        <p:tgtEl>
                                          <p:spTgt spid="44035">
                                            <p:txEl>
                                              <p:charRg st="92"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5">
                                            <p:txEl>
                                              <p:charRg st="109" end="141"/>
                                            </p:txEl>
                                          </p:spTgt>
                                        </p:tgtEl>
                                        <p:attrNameLst>
                                          <p:attrName>style.visibility</p:attrName>
                                        </p:attrNameLst>
                                      </p:cBhvr>
                                      <p:to>
                                        <p:strVal val="visible"/>
                                      </p:to>
                                    </p:set>
                                    <p:animEffect transition="in" filter="wipe(left)">
                                      <p:cBhvr>
                                        <p:cTn id="32" dur="500"/>
                                        <p:tgtEl>
                                          <p:spTgt spid="44035">
                                            <p:txEl>
                                              <p:charRg st="109" end="1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037"/>
                                        </p:tgtEl>
                                        <p:attrNameLst>
                                          <p:attrName>style.visibility</p:attrName>
                                        </p:attrNameLst>
                                      </p:cBhvr>
                                      <p:to>
                                        <p:strVal val="visible"/>
                                      </p:to>
                                    </p:set>
                                    <p:anim calcmode="lin" valueType="num">
                                      <p:cBhvr additive="base">
                                        <p:cTn id="37" dur="500" fill="hold"/>
                                        <p:tgtEl>
                                          <p:spTgt spid="44037"/>
                                        </p:tgtEl>
                                        <p:attrNameLst>
                                          <p:attrName>ppt_x</p:attrName>
                                        </p:attrNameLst>
                                      </p:cBhvr>
                                      <p:tavLst>
                                        <p:tav tm="0">
                                          <p:val>
                                            <p:strVal val="#ppt_x"/>
                                          </p:val>
                                        </p:tav>
                                        <p:tav tm="100000">
                                          <p:val>
                                            <p:strVal val="#ppt_x"/>
                                          </p:val>
                                        </p:tav>
                                      </p:tavLst>
                                    </p:anim>
                                    <p:anim calcmode="lin" valueType="num">
                                      <p:cBhvr additive="base">
                                        <p:cTn id="38"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标准算术运算符</a:t>
            </a:r>
            <a:endParaRPr lang="zh-CN" altLang="en-US"/>
          </a:p>
        </p:txBody>
      </p:sp>
      <p:sp>
        <p:nvSpPr>
          <p:cNvPr id="3" name="内容占位符 2"/>
          <p:cNvSpPr>
            <a:spLocks noGrp="1"/>
          </p:cNvSpPr>
          <p:nvPr>
            <p:ph idx="1"/>
          </p:nvPr>
        </p:nvSpPr>
        <p:spPr/>
        <p:txBody>
          <a:bodyPr>
            <a:normAutofit fontScale="90000" lnSpcReduction="20000"/>
          </a:bodyPr>
          <a:p>
            <a:pPr lvl="0" algn="l" eaLnBrk="1" hangingPunct="1">
              <a:lnSpc>
                <a:spcPct val="110000"/>
              </a:lnSpc>
            </a:pPr>
            <a:r>
              <a:rPr sz="2400">
                <a:sym typeface="+mn-ea"/>
              </a:rPr>
              <a:t>Python的数字几乎没有什么限制，类型也不是很确定，不像C/C++中int、long等都有大小限制。</a:t>
            </a:r>
            <a:endParaRPr lang="zh-CN" altLang="en-US" sz="2400" strike="noStrike" noProof="1" dirty="0"/>
          </a:p>
          <a:p>
            <a:pPr lvl="0" algn="l" eaLnBrk="1" hangingPunct="1">
              <a:lnSpc>
                <a:spcPct val="110000"/>
              </a:lnSpc>
            </a:pPr>
            <a:r>
              <a:rPr sz="2400">
                <a:sym typeface="+mn-ea"/>
              </a:rPr>
              <a:t>print    a = 123456789987654321123456789987654321123456789987654321123456789987654321</a:t>
            </a:r>
            <a:endParaRPr lang="zh-CN" altLang="en-US" sz="2400" strike="noStrike" noProof="1" dirty="0"/>
          </a:p>
          <a:p>
            <a:pPr lvl="0" algn="l" eaLnBrk="1" hangingPunct="1">
              <a:lnSpc>
                <a:spcPct val="110000"/>
              </a:lnSpc>
            </a:pPr>
            <a:r>
              <a:rPr sz="2400">
                <a:sym typeface="+mn-ea"/>
              </a:rPr>
              <a:t>print    a</a:t>
            </a:r>
            <a:endParaRPr lang="zh-CN" altLang="en-US" sz="2400" strike="noStrike" noProof="1" dirty="0"/>
          </a:p>
          <a:p>
            <a:pPr lvl="0" algn="l" eaLnBrk="1" hangingPunct="1">
              <a:lnSpc>
                <a:spcPct val="110000"/>
              </a:lnSpc>
            </a:pPr>
            <a:r>
              <a:rPr sz="2400">
                <a:sym typeface="+mn-ea"/>
              </a:rPr>
              <a:t>123456789987654321123456789987654321123456789987654321123456789987654321</a:t>
            </a:r>
            <a:endParaRPr lang="zh-CN" altLang="en-US" sz="2400" strike="noStrike" noProof="1" dirty="0"/>
          </a:p>
          <a:p>
            <a:pPr lvl="0" algn="l" eaLnBrk="1" hangingPunct="1">
              <a:lnSpc>
                <a:spcPct val="110000"/>
              </a:lnSpc>
            </a:pPr>
            <a:r>
              <a:rPr sz="2400">
                <a:sym typeface="+mn-ea"/>
              </a:rPr>
              <a:t>print    a + 1</a:t>
            </a:r>
            <a:endParaRPr lang="zh-CN" altLang="en-US" sz="2400" strike="noStrike" noProof="1" dirty="0"/>
          </a:p>
          <a:p>
            <a:pPr lvl="0" algn="l" eaLnBrk="1" hangingPunct="1">
              <a:lnSpc>
                <a:spcPct val="110000"/>
              </a:lnSpc>
            </a:pPr>
            <a:r>
              <a:rPr sz="2400">
                <a:sym typeface="+mn-ea"/>
              </a:rPr>
              <a:t>123456789987654321123456789987654321123456789987654321123456789987654322</a:t>
            </a:r>
            <a:endParaRPr lang="zh-CN" altLang="en-US"/>
          </a:p>
        </p:txBody>
      </p:sp>
      <p:sp>
        <p:nvSpPr>
          <p:cNvPr id="45059" name="Rectangle 4"/>
          <p:cNvSpPr>
            <a:spLocks noGrp="1"/>
          </p:cNvSpPr>
          <p:nvPr/>
        </p:nvSpPr>
        <p:spPr>
          <a:xfrm>
            <a:off x="1172885" y="50491"/>
            <a:ext cx="6173280" cy="450611"/>
          </a:xfrm>
          <a:prstGeom prst="rect">
            <a:avLst/>
          </a:prstGeom>
        </p:spPr>
        <p:txBody>
          <a:bodyPr vert="horz" wrap="square" lIns="68591" tIns="34295" rIns="68591" bIns="3429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eaLnBrk="1" hangingPunct="1"/>
            <a:endParaRPr lang="zh-CN" altLang="en-US"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标准算术运算符</a:t>
            </a:r>
            <a:endParaRPr lang="zh-CN" altLang="en-US"/>
          </a:p>
        </p:txBody>
      </p:sp>
      <p:sp>
        <p:nvSpPr>
          <p:cNvPr id="3" name="内容占位符 2"/>
          <p:cNvSpPr>
            <a:spLocks noGrp="1"/>
          </p:cNvSpPr>
          <p:nvPr>
            <p:ph idx="1"/>
          </p:nvPr>
        </p:nvSpPr>
        <p:spPr/>
        <p:txBody>
          <a:bodyPr>
            <a:normAutofit fontScale="60000"/>
          </a:bodyPr>
          <a:p>
            <a:pPr lvl="0" eaLnBrk="1" fontAlgn="base" hangingPunct="1">
              <a:lnSpc>
                <a:spcPct val="100000"/>
              </a:lnSpc>
              <a:buClr>
                <a:srgbClr val="000000"/>
              </a:buClr>
            </a:pPr>
            <a:r>
              <a:rPr sz="2400">
                <a:sym typeface="+mn-ea"/>
              </a:rPr>
              <a:t>复数的运算也支持的，只需要把虚数部分加上 “j” 或是 “ J”在其后就可以了：  </a:t>
            </a:r>
            <a:endParaRPr sz="2400" strike="noStrike" noProof="1"/>
          </a:p>
          <a:p>
            <a:pPr lvl="0" eaLnBrk="1" fontAlgn="base" hangingPunct="1">
              <a:lnSpc>
                <a:spcPct val="140000"/>
              </a:lnSpc>
              <a:buClr>
                <a:srgbClr val="000000"/>
              </a:buClr>
            </a:pPr>
            <a:r>
              <a:rPr sz="2400">
                <a:sym typeface="+mn-ea"/>
              </a:rPr>
              <a:t>print    1j * 1J</a:t>
            </a:r>
            <a:endParaRPr sz="2400" strike="noStrike" noProof="1"/>
          </a:p>
          <a:p>
            <a:pPr lvl="0" eaLnBrk="1" fontAlgn="base" hangingPunct="1">
              <a:lnSpc>
                <a:spcPct val="140000"/>
              </a:lnSpc>
              <a:buClr>
                <a:srgbClr val="000000"/>
              </a:buClr>
            </a:pPr>
            <a:r>
              <a:rPr sz="2400">
                <a:sym typeface="+mn-ea"/>
              </a:rPr>
              <a:t>(-1+0j)</a:t>
            </a:r>
            <a:endParaRPr sz="2400" strike="noStrike" noProof="1"/>
          </a:p>
          <a:p>
            <a:pPr lvl="0" eaLnBrk="1" fontAlgn="base" hangingPunct="1">
              <a:lnSpc>
                <a:spcPct val="140000"/>
              </a:lnSpc>
              <a:buClr>
                <a:srgbClr val="000000"/>
              </a:buClr>
            </a:pPr>
            <a:r>
              <a:rPr sz="2400">
                <a:sym typeface="+mn-ea"/>
              </a:rPr>
              <a:t>print    1j * complex(0,1)</a:t>
            </a:r>
            <a:endParaRPr sz="2400" strike="noStrike" noProof="1"/>
          </a:p>
          <a:p>
            <a:pPr lvl="0" eaLnBrk="1" fontAlgn="base" hangingPunct="1">
              <a:lnSpc>
                <a:spcPct val="140000"/>
              </a:lnSpc>
              <a:buClr>
                <a:srgbClr val="000000"/>
              </a:buClr>
            </a:pPr>
            <a:r>
              <a:rPr sz="2400">
                <a:sym typeface="+mn-ea"/>
              </a:rPr>
              <a:t>(-1+0j)</a:t>
            </a:r>
            <a:endParaRPr sz="2400" strike="noStrike" noProof="1"/>
          </a:p>
          <a:p>
            <a:pPr lvl="0" eaLnBrk="1" fontAlgn="base" hangingPunct="1">
              <a:lnSpc>
                <a:spcPct val="140000"/>
              </a:lnSpc>
              <a:buClr>
                <a:srgbClr val="000000"/>
              </a:buClr>
            </a:pPr>
            <a:r>
              <a:rPr sz="2400">
                <a:sym typeface="+mn-ea"/>
              </a:rPr>
              <a:t>a=1.5+0.5j</a:t>
            </a:r>
            <a:endParaRPr sz="2400" strike="noStrike" noProof="1"/>
          </a:p>
          <a:p>
            <a:pPr lvl="0" eaLnBrk="1" fontAlgn="base" hangingPunct="1">
              <a:lnSpc>
                <a:spcPct val="140000"/>
              </a:lnSpc>
              <a:buClr>
                <a:srgbClr val="000000"/>
              </a:buClr>
            </a:pPr>
            <a:r>
              <a:rPr sz="2400">
                <a:sym typeface="+mn-ea"/>
              </a:rPr>
              <a:t>print    a.real</a:t>
            </a:r>
            <a:endParaRPr sz="2400" strike="noStrike" noProof="1"/>
          </a:p>
          <a:p>
            <a:pPr lvl="0" eaLnBrk="1" fontAlgn="base" hangingPunct="1">
              <a:lnSpc>
                <a:spcPct val="140000"/>
              </a:lnSpc>
              <a:buClr>
                <a:srgbClr val="000000"/>
              </a:buClr>
            </a:pPr>
            <a:r>
              <a:rPr sz="2400">
                <a:sym typeface="+mn-ea"/>
              </a:rPr>
              <a:t>1.5</a:t>
            </a:r>
            <a:endParaRPr sz="2400" strike="noStrike" noProof="1"/>
          </a:p>
          <a:p>
            <a:pPr lvl="0" eaLnBrk="1" fontAlgn="base" hangingPunct="1">
              <a:lnSpc>
                <a:spcPct val="140000"/>
              </a:lnSpc>
              <a:buClr>
                <a:srgbClr val="000000"/>
              </a:buClr>
            </a:pPr>
            <a:r>
              <a:rPr sz="2400">
                <a:sym typeface="+mn-ea"/>
              </a:rPr>
              <a:t>print    a.imag</a:t>
            </a:r>
            <a:endParaRPr sz="2400" strike="noStrike" noProof="1"/>
          </a:p>
          <a:p>
            <a:pPr lvl="0" eaLnBrk="1" fontAlgn="base" hangingPunct="1">
              <a:lnSpc>
                <a:spcPct val="140000"/>
              </a:lnSpc>
              <a:buClr>
                <a:srgbClr val="000000"/>
              </a:buClr>
            </a:pPr>
            <a:r>
              <a:rPr sz="2400">
                <a:sym typeface="+mn-ea"/>
              </a:rPr>
              <a:t>0.5 </a:t>
            </a:r>
            <a:endParaRPr lang="zh-CN" altLang="en-US"/>
          </a:p>
        </p:txBody>
      </p:sp>
      <p:sp>
        <p:nvSpPr>
          <p:cNvPr id="150539" name="文本框 150538"/>
          <p:cNvSpPr txBox="1"/>
          <p:nvPr/>
        </p:nvSpPr>
        <p:spPr>
          <a:xfrm>
            <a:off x="4307720" y="1172644"/>
            <a:ext cx="2219271" cy="2064385"/>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zh-CN" altLang="en-US" sz="1200" strike="noStrike" noProof="1" dirty="0">
                <a:solidFill>
                  <a:srgbClr val="FF0000"/>
                </a:solidFill>
                <a:latin typeface="+mn-ea"/>
                <a:ea typeface="+mn-ea"/>
                <a:cs typeface="+mn-ea"/>
              </a:rPr>
              <a:t>一般的运算符号 </a:t>
            </a:r>
            <a:r>
              <a:rPr lang="en-US" altLang="zh-CN" sz="1200" strike="noStrike" noProof="1" dirty="0">
                <a:solidFill>
                  <a:srgbClr val="FF0000"/>
                </a:solidFill>
                <a:latin typeface="+mn-ea"/>
                <a:ea typeface="+mn-ea"/>
                <a:cs typeface="+mn-ea"/>
              </a:rPr>
              <a:t>+, -, * </a:t>
            </a:r>
            <a:r>
              <a:rPr lang="zh-CN" altLang="en-US" sz="1200" strike="noStrike" noProof="1" dirty="0">
                <a:solidFill>
                  <a:srgbClr val="FF0000"/>
                </a:solidFill>
                <a:latin typeface="+mn-ea"/>
                <a:ea typeface="+mn-ea"/>
                <a:cs typeface="+mn-ea"/>
              </a:rPr>
              <a:t>以及 </a:t>
            </a:r>
            <a:r>
              <a:rPr lang="en-US" altLang="zh-CN" sz="1200" strike="noStrike" noProof="1" dirty="0">
                <a:solidFill>
                  <a:srgbClr val="FF0000"/>
                </a:solidFill>
                <a:latin typeface="+mn-ea"/>
                <a:ea typeface="+mn-ea"/>
                <a:cs typeface="+mn-ea"/>
              </a:rPr>
              <a:t>/ </a:t>
            </a:r>
            <a:r>
              <a:rPr lang="zh-CN" altLang="en-US" sz="1200" strike="noStrike" noProof="1" dirty="0">
                <a:solidFill>
                  <a:srgbClr val="FF0000"/>
                </a:solidFill>
                <a:latin typeface="+mn-ea"/>
                <a:ea typeface="+mn-ea"/>
                <a:cs typeface="+mn-ea"/>
              </a:rPr>
              <a:t>的用法就跟其它的程序语言</a:t>
            </a:r>
            <a:r>
              <a:rPr lang="en-US" altLang="zh-CN" sz="1200" strike="noStrike" noProof="1" dirty="0">
                <a:solidFill>
                  <a:srgbClr val="FF0000"/>
                </a:solidFill>
                <a:latin typeface="+mn-ea"/>
                <a:ea typeface="+mn-ea"/>
                <a:cs typeface="+mn-ea"/>
              </a:rPr>
              <a:t>(</a:t>
            </a:r>
            <a:r>
              <a:rPr lang="zh-CN" altLang="en-US" sz="1200" strike="noStrike" noProof="1" dirty="0">
                <a:solidFill>
                  <a:srgbClr val="FF0000"/>
                </a:solidFill>
                <a:latin typeface="+mn-ea"/>
                <a:ea typeface="+mn-ea"/>
                <a:cs typeface="+mn-ea"/>
              </a:rPr>
              <a:t>像是</a:t>
            </a:r>
            <a:r>
              <a:rPr lang="en-US" altLang="zh-CN" sz="1200" strike="noStrike" noProof="1" dirty="0">
                <a:solidFill>
                  <a:srgbClr val="FF0000"/>
                </a:solidFill>
                <a:latin typeface="+mn-ea"/>
                <a:ea typeface="+mn-ea"/>
                <a:cs typeface="+mn-ea"/>
              </a:rPr>
              <a:t>Pascal</a:t>
            </a:r>
            <a:r>
              <a:rPr lang="zh-CN" altLang="en-US" sz="1200" strike="noStrike" noProof="1" dirty="0">
                <a:solidFill>
                  <a:srgbClr val="FF0000"/>
                </a:solidFill>
                <a:latin typeface="+mn-ea"/>
                <a:ea typeface="+mn-ea"/>
                <a:cs typeface="+mn-ea"/>
              </a:rPr>
              <a:t>或</a:t>
            </a:r>
            <a:r>
              <a:rPr lang="en-US" altLang="zh-CN" sz="1200" strike="noStrike" noProof="1" dirty="0">
                <a:solidFill>
                  <a:srgbClr val="FF0000"/>
                </a:solidFill>
                <a:latin typeface="+mn-ea"/>
                <a:ea typeface="+mn-ea"/>
                <a:cs typeface="+mn-ea"/>
              </a:rPr>
              <a:t>C)</a:t>
            </a:r>
            <a:r>
              <a:rPr lang="zh-CN" altLang="en-US" sz="1200" strike="noStrike" noProof="1" dirty="0">
                <a:solidFill>
                  <a:srgbClr val="FF0000"/>
                </a:solidFill>
                <a:latin typeface="+mn-ea"/>
                <a:ea typeface="+mn-ea"/>
                <a:cs typeface="+mn-ea"/>
              </a:rPr>
              <a:t>一样。你也可以用括号 </a:t>
            </a:r>
            <a:r>
              <a:rPr lang="en-US" altLang="zh-CN" sz="1200" strike="noStrike" noProof="1" dirty="0">
                <a:solidFill>
                  <a:srgbClr val="FF0000"/>
                </a:solidFill>
                <a:latin typeface="+mn-ea"/>
                <a:ea typeface="+mn-ea"/>
                <a:cs typeface="+mn-ea"/>
              </a:rPr>
              <a:t>"( )" </a:t>
            </a:r>
            <a:r>
              <a:rPr lang="zh-CN" altLang="en-US" sz="1200" strike="noStrike" noProof="1" dirty="0">
                <a:solidFill>
                  <a:srgbClr val="FF0000"/>
                </a:solidFill>
                <a:latin typeface="+mn-ea"/>
                <a:ea typeface="+mn-ea"/>
                <a:cs typeface="+mn-ea"/>
              </a:rPr>
              <a:t>来表示运算执行的先后次序</a:t>
            </a:r>
            <a:r>
              <a:rPr lang="en-US" altLang="zh-CN" sz="1200" strike="noStrike" noProof="1" dirty="0">
                <a:solidFill>
                  <a:srgbClr val="FF0000"/>
                </a:solidFill>
                <a:latin typeface="+mn-ea"/>
                <a:ea typeface="+mn-ea"/>
                <a:cs typeface="+mn-ea"/>
              </a:rPr>
              <a:t>:</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print    2+2</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4</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print    (50-5*6)/4</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5</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print    7/-3</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-3</a:t>
            </a:r>
            <a:endParaRPr lang="en-US" altLang="zh-CN" sz="1200" strike="noStrike" noProof="1" dirty="0">
              <a:solidFill>
                <a:srgbClr val="FF0000"/>
              </a:solidFill>
              <a:latin typeface="+mn-ea"/>
              <a:ea typeface="+mn-ea"/>
              <a:cs typeface="+mn-ea"/>
            </a:endParaRPr>
          </a:p>
        </p:txBody>
      </p:sp>
      <p:sp>
        <p:nvSpPr>
          <p:cNvPr id="150540" name="文本框 150539"/>
          <p:cNvSpPr txBox="1"/>
          <p:nvPr/>
        </p:nvSpPr>
        <p:spPr>
          <a:xfrm>
            <a:off x="4226060" y="3620466"/>
            <a:ext cx="2005420" cy="771525"/>
          </a:xfrm>
          <a:prstGeom prst="rect">
            <a:avLst/>
          </a:prstGeom>
          <a:noFill/>
          <a:ln w="9525">
            <a:noFill/>
          </a:ln>
        </p:spPr>
        <p:txBody>
          <a:bodyPr lIns="33062" tIns="16530" rIns="33062" bIns="16530">
            <a:spAutoFit/>
          </a:bodyPr>
          <a:p>
            <a:pPr lvl="0" eaLnBrk="1" fontAlgn="base" hangingPunct="1">
              <a:lnSpc>
                <a:spcPct val="100000"/>
              </a:lnSpc>
              <a:buClr>
                <a:srgbClr val="000000"/>
              </a:buClr>
            </a:pPr>
            <a:r>
              <a:rPr lang="zh-CN" altLang="en-US" sz="1200" strike="noStrike" noProof="1" dirty="0">
                <a:solidFill>
                  <a:srgbClr val="FF0000"/>
                </a:solidFill>
                <a:latin typeface="+mn-ea"/>
                <a:ea typeface="+mn-ea"/>
                <a:cs typeface="+mn-ea"/>
              </a:rPr>
              <a:t>浮点数的运算在</a:t>
            </a:r>
            <a:r>
              <a:rPr lang="en-US" altLang="zh-CN" sz="1200" strike="noStrike" noProof="1" dirty="0">
                <a:solidFill>
                  <a:srgbClr val="FF0000"/>
                </a:solidFill>
                <a:latin typeface="+mn-ea"/>
                <a:ea typeface="+mn-ea"/>
                <a:cs typeface="+mn-ea"/>
              </a:rPr>
              <a:t>Python</a:t>
            </a:r>
            <a:r>
              <a:rPr lang="zh-CN" altLang="en-US" sz="1200" strike="noStrike" noProof="1" dirty="0">
                <a:solidFill>
                  <a:srgbClr val="FF0000"/>
                </a:solidFill>
                <a:latin typeface="+mn-ea"/>
                <a:ea typeface="+mn-ea"/>
                <a:cs typeface="+mn-ea"/>
              </a:rPr>
              <a:t>里面也是支持的： </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print    4 * 2.5 / 3.3</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3.0303030303 </a:t>
            </a:r>
            <a:endParaRPr lang="en-US" altLang="zh-CN" sz="1200" strike="noStrike" noProof="1" dirty="0">
              <a:solidFill>
                <a:srgbClr val="FF0000"/>
              </a:solidFill>
              <a:latin typeface="+mn-ea"/>
              <a:ea typeface="+mn-ea"/>
              <a:cs typeface="+mn-ea"/>
            </a:endParaRPr>
          </a:p>
        </p:txBody>
      </p:sp>
      <p:sp>
        <p:nvSpPr>
          <p:cNvPr id="45059" name="Rectangle 4"/>
          <p:cNvSpPr>
            <a:spLocks noGrp="1"/>
          </p:cNvSpPr>
          <p:nvPr/>
        </p:nvSpPr>
        <p:spPr>
          <a:xfrm>
            <a:off x="1172885" y="50491"/>
            <a:ext cx="6173280" cy="450611"/>
          </a:xfrm>
          <a:prstGeom prst="rect">
            <a:avLst/>
          </a:prstGeom>
        </p:spPr>
        <p:txBody>
          <a:bodyPr vert="horz" wrap="square" lIns="68591" tIns="34295" rIns="68591" bIns="3429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eaLnBrk="1" hangingPunct="1"/>
            <a:endParaRPr lang="zh-CN" altLang="en-US" sz="3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45059" name="Rectangle 2"/>
          <p:cNvSpPr>
            <a:spLocks noGrp="1"/>
          </p:cNvSpPr>
          <p:nvPr>
            <p:ph idx="1"/>
          </p:nvPr>
        </p:nvSpPr>
        <p:spPr/>
        <p:txBody>
          <a:bodyPr wrap="square" anchor="t"/>
          <a:p>
            <a:pPr lvl="0" eaLnBrk="1" hangingPunct="1">
              <a:lnSpc>
                <a:spcPct val="110000"/>
              </a:lnSpc>
              <a:buNone/>
            </a:pPr>
            <a:r>
              <a:rPr lang="zh-CN" altLang="en-US" sz="2400" dirty="0"/>
              <a:t>标准比较运算符：</a:t>
            </a:r>
            <a:r>
              <a:rPr sz="2400" dirty="0"/>
              <a:t>&lt;  &lt;=  &gt;  &gt;=  ==  !=  </a:t>
            </a:r>
            <a:endParaRPr sz="2400" dirty="0"/>
          </a:p>
          <a:p>
            <a:pPr lvl="0" eaLnBrk="1" hangingPunct="1">
              <a:lnSpc>
                <a:spcPct val="110000"/>
              </a:lnSpc>
              <a:buNone/>
            </a:pPr>
            <a:r>
              <a:rPr sz="2400" dirty="0"/>
              <a:t>print    3.14 &lt;= 3.14159</a:t>
            </a:r>
            <a:endParaRPr sz="2400" dirty="0"/>
          </a:p>
          <a:p>
            <a:pPr lvl="0" eaLnBrk="1" hangingPunct="1">
              <a:lnSpc>
                <a:spcPct val="110000"/>
              </a:lnSpc>
              <a:buNone/>
            </a:pPr>
            <a:r>
              <a:rPr sz="2400" dirty="0"/>
              <a:t>print    'A'&lt;= 'B'                    # </a:t>
            </a:r>
            <a:r>
              <a:rPr lang="zh-CN" altLang="en-US" sz="2400" dirty="0"/>
              <a:t>比较</a:t>
            </a:r>
            <a:r>
              <a:rPr sz="2400" dirty="0"/>
              <a:t>ASCII</a:t>
            </a:r>
            <a:r>
              <a:rPr lang="zh-CN" altLang="en-US" sz="2400" dirty="0"/>
              <a:t>码值</a:t>
            </a:r>
            <a:endParaRPr lang="zh-CN" altLang="en-US" sz="2400" dirty="0"/>
          </a:p>
          <a:p>
            <a:pPr lvl="0" eaLnBrk="1" hangingPunct="1">
              <a:lnSpc>
                <a:spcPct val="110000"/>
              </a:lnSpc>
              <a:buNone/>
            </a:pPr>
            <a:r>
              <a:rPr sz="2400" dirty="0"/>
              <a:t>print    3.14 != 3.14               # </a:t>
            </a:r>
            <a:endParaRPr lang="zh-CN" altLang="en-US" sz="2400" dirty="0"/>
          </a:p>
          <a:p>
            <a:pPr lvl="0" eaLnBrk="1" hangingPunct="1">
              <a:lnSpc>
                <a:spcPct val="110000"/>
              </a:lnSpc>
              <a:buNone/>
            </a:pPr>
            <a:r>
              <a:rPr sz="2400" dirty="0"/>
              <a:t>print    'a'&lt;= 'A'                     # </a:t>
            </a:r>
            <a:r>
              <a:rPr lang="zh-CN" altLang="en-US" sz="2400" dirty="0"/>
              <a:t>比较</a:t>
            </a:r>
            <a:r>
              <a:rPr sz="2400" dirty="0"/>
              <a:t>ASCII</a:t>
            </a:r>
            <a:r>
              <a:rPr lang="zh-CN" altLang="en-US" sz="2400" dirty="0"/>
              <a:t>码值</a:t>
            </a:r>
            <a:endParaRPr lang="zh-CN" altLang="en-US" sz="1800" dirty="0">
              <a:latin typeface="Times New Roman" panose="02020603050405020304" pitchFamily="18" charset="0"/>
            </a:endParaRPr>
          </a:p>
          <a:p>
            <a:pPr lvl="0" eaLnBrk="1" hangingPunct="1">
              <a:lnSpc>
                <a:spcPct val="110000"/>
              </a:lnSpc>
              <a:buNone/>
            </a:pPr>
            <a:endParaRPr lang="zh-CN" altLang="en-US" sz="1800" b="1" dirty="0">
              <a:latin typeface="Times New Roman" panose="02020603050405020304" pitchFamily="18" charset="0"/>
            </a:endParaRPr>
          </a:p>
          <a:p>
            <a:pPr lvl="0" eaLnBrk="1" hangingPunct="1">
              <a:lnSpc>
                <a:spcPct val="110000"/>
              </a:lnSpc>
              <a:buNone/>
            </a:pPr>
            <a:endParaRPr lang="en-US" altLang="x-none" sz="1800" dirty="0">
              <a:latin typeface="Times New Roman" panose="02020603050405020304" pitchFamily="18" charset="0"/>
            </a:endParaRPr>
          </a:p>
        </p:txBody>
      </p:sp>
      <p:sp>
        <p:nvSpPr>
          <p:cNvPr id="46083" name="Rectangle 3"/>
          <p:cNvSpPr>
            <a:spLocks noGrp="1"/>
          </p:cNvSpPr>
          <p:nvPr>
            <p:ph type="title"/>
          </p:nvPr>
        </p:nvSpPr>
        <p:spPr/>
        <p:txBody>
          <a:bodyPr wrap="square" anchor="t">
            <a:noAutofit/>
          </a:bodyPr>
          <a:p>
            <a:pPr lvl="0" algn="l" eaLnBrk="1" hangingPunct="1"/>
            <a:r>
              <a:rPr lang="zh-CN" altLang="en-US" sz="3000"/>
              <a:t>标准比较运算符</a:t>
            </a:r>
            <a:endParaRPr lang="zh-CN" altLang="en-US" sz="3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charRg st="0" end="33"/>
                                            </p:txEl>
                                          </p:spTgt>
                                        </p:tgtEl>
                                        <p:attrNameLst>
                                          <p:attrName>style.visibility</p:attrName>
                                        </p:attrNameLst>
                                      </p:cBhvr>
                                      <p:to>
                                        <p:strVal val="visible"/>
                                      </p:to>
                                    </p:set>
                                    <p:animEffect transition="in" filter="wipe(left)">
                                      <p:cBhvr>
                                        <p:cTn id="7" dur="500"/>
                                        <p:tgtEl>
                                          <p:spTgt spid="4505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charRg st="33" end="53"/>
                                            </p:txEl>
                                          </p:spTgt>
                                        </p:tgtEl>
                                        <p:attrNameLst>
                                          <p:attrName>style.visibility</p:attrName>
                                        </p:attrNameLst>
                                      </p:cBhvr>
                                      <p:to>
                                        <p:strVal val="visible"/>
                                      </p:to>
                                    </p:set>
                                    <p:animEffect transition="in" filter="wipe(left)">
                                      <p:cBhvr>
                                        <p:cTn id="12" dur="500"/>
                                        <p:tgtEl>
                                          <p:spTgt spid="45059">
                                            <p:txEl>
                                              <p:charRg st="3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9">
                                            <p:txEl>
                                              <p:charRg st="53" end="98"/>
                                            </p:txEl>
                                          </p:spTgt>
                                        </p:tgtEl>
                                        <p:attrNameLst>
                                          <p:attrName>style.visibility</p:attrName>
                                        </p:attrNameLst>
                                      </p:cBhvr>
                                      <p:to>
                                        <p:strVal val="visible"/>
                                      </p:to>
                                    </p:set>
                                    <p:animEffect transition="in" filter="wipe(left)">
                                      <p:cBhvr>
                                        <p:cTn id="17" dur="500"/>
                                        <p:tgtEl>
                                          <p:spTgt spid="45059">
                                            <p:txEl>
                                              <p:charRg st="53"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59">
                                            <p:txEl>
                                              <p:charRg st="98" end="139"/>
                                            </p:txEl>
                                          </p:spTgt>
                                        </p:tgtEl>
                                        <p:attrNameLst>
                                          <p:attrName>style.visibility</p:attrName>
                                        </p:attrNameLst>
                                      </p:cBhvr>
                                      <p:to>
                                        <p:strVal val="visible"/>
                                      </p:to>
                                    </p:set>
                                    <p:animEffect transition="in" filter="wipe(left)">
                                      <p:cBhvr>
                                        <p:cTn id="22" dur="500"/>
                                        <p:tgtEl>
                                          <p:spTgt spid="45059">
                                            <p:txEl>
                                              <p:charRg st="98" end="1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59">
                                            <p:txEl>
                                              <p:charRg st="139" end="185"/>
                                            </p:txEl>
                                          </p:spTgt>
                                        </p:tgtEl>
                                        <p:attrNameLst>
                                          <p:attrName>style.visibility</p:attrName>
                                        </p:attrNameLst>
                                      </p:cBhvr>
                                      <p:to>
                                        <p:strVal val="visible"/>
                                      </p:to>
                                    </p:set>
                                    <p:animEffect transition="in" filter="wipe(left)">
                                      <p:cBhvr>
                                        <p:cTn id="27" dur="500"/>
                                        <p:tgtEl>
                                          <p:spTgt spid="45059">
                                            <p:txEl>
                                              <p:charRg st="139"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46083" name="Rectangle 2"/>
          <p:cNvSpPr>
            <a:spLocks noGrp="1"/>
          </p:cNvSpPr>
          <p:nvPr>
            <p:ph idx="1"/>
          </p:nvPr>
        </p:nvSpPr>
        <p:spPr/>
        <p:txBody>
          <a:bodyPr wrap="square" anchor="t">
            <a:normAutofit lnSpcReduction="10000"/>
          </a:bodyPr>
          <a:p>
            <a:pPr lvl="0" eaLnBrk="1" hangingPunct="1">
              <a:lnSpc>
                <a:spcPct val="120000"/>
              </a:lnSpc>
              <a:buNone/>
            </a:pPr>
            <a:r>
              <a:rPr lang="zh-CN" altLang="en-US" sz="2400" dirty="0"/>
              <a:t>逻辑运算符： </a:t>
            </a:r>
            <a:r>
              <a:rPr sz="2400" dirty="0"/>
              <a:t>and         or          not</a:t>
            </a:r>
            <a:endParaRPr sz="2400" dirty="0"/>
          </a:p>
          <a:p>
            <a:pPr lvl="0" eaLnBrk="1" hangingPunct="1">
              <a:lnSpc>
                <a:spcPct val="120000"/>
              </a:lnSpc>
              <a:buNone/>
            </a:pPr>
            <a:r>
              <a:rPr sz="2400" dirty="0"/>
              <a:t>print   (2 &lt; 4) and (2 == 4)</a:t>
            </a:r>
            <a:endParaRPr sz="2400" dirty="0"/>
          </a:p>
          <a:p>
            <a:pPr lvl="0" eaLnBrk="1" hangingPunct="1">
              <a:lnSpc>
                <a:spcPct val="120000"/>
              </a:lnSpc>
              <a:buNone/>
            </a:pPr>
            <a:r>
              <a:rPr sz="2400" dirty="0"/>
              <a:t>print   (2 &gt; 4) or (2 &lt; 4)</a:t>
            </a:r>
            <a:endParaRPr sz="2400" dirty="0"/>
          </a:p>
          <a:p>
            <a:pPr lvl="0" eaLnBrk="1" hangingPunct="1">
              <a:lnSpc>
                <a:spcPct val="120000"/>
              </a:lnSpc>
              <a:buNone/>
            </a:pPr>
            <a:r>
              <a:rPr sz="2400" dirty="0"/>
              <a:t>print   not (2&lt;4)</a:t>
            </a:r>
            <a:endParaRPr sz="2400" dirty="0"/>
          </a:p>
          <a:p>
            <a:pPr lvl="0" eaLnBrk="1" hangingPunct="1">
              <a:lnSpc>
                <a:spcPct val="120000"/>
              </a:lnSpc>
              <a:buNone/>
            </a:pPr>
            <a:r>
              <a:rPr sz="2400" dirty="0"/>
              <a:t>print   3 &lt; 4 &lt; 5</a:t>
            </a:r>
            <a:endParaRPr sz="2400" dirty="0"/>
          </a:p>
        </p:txBody>
      </p:sp>
      <p:sp>
        <p:nvSpPr>
          <p:cNvPr id="47107" name="Rectangle 3"/>
          <p:cNvSpPr>
            <a:spLocks noGrp="1"/>
          </p:cNvSpPr>
          <p:nvPr>
            <p:ph type="title"/>
          </p:nvPr>
        </p:nvSpPr>
        <p:spPr/>
        <p:txBody>
          <a:bodyPr wrap="square" anchor="t">
            <a:noAutofit/>
          </a:bodyPr>
          <a:p>
            <a:pPr lvl="0" algn="l" eaLnBrk="1" hangingPunct="1"/>
            <a:r>
              <a:rPr lang="zh-CN" altLang="en-US" sz="3000"/>
              <a:t>逻辑运算符</a:t>
            </a:r>
            <a:endParaRPr lang="zh-CN" altLang="en-US" sz="3000"/>
          </a:p>
        </p:txBody>
      </p:sp>
      <p:sp>
        <p:nvSpPr>
          <p:cNvPr id="46085" name="Rectangle 4"/>
          <p:cNvSpPr/>
          <p:nvPr/>
        </p:nvSpPr>
        <p:spPr>
          <a:xfrm>
            <a:off x="285970" y="3466774"/>
            <a:ext cx="4416389" cy="368300"/>
          </a:xfrm>
          <a:prstGeom prst="rect">
            <a:avLst/>
          </a:prstGeom>
          <a:noFill/>
          <a:ln w="9525">
            <a:noFill/>
          </a:ln>
        </p:spPr>
        <p:txBody>
          <a:bodyPr anchor="t">
            <a:spAutoFit/>
          </a:bodyPr>
          <a:p>
            <a:pPr lvl="0"/>
            <a:r>
              <a:rPr lang="en-US" altLang="x-none" b="1" dirty="0">
                <a:solidFill>
                  <a:srgbClr val="FF0000"/>
                </a:solidFill>
                <a:latin typeface="Times New Roman" panose="02020603050405020304" pitchFamily="18" charset="0"/>
                <a:ea typeface="宋体" panose="02010600030101010101" pitchFamily="2" charset="-122"/>
              </a:rPr>
              <a:t># 3 &lt; 4 &lt; 5 </a:t>
            </a:r>
            <a:r>
              <a:rPr lang="zh-CN" altLang="en-US" b="1" dirty="0">
                <a:solidFill>
                  <a:srgbClr val="FF0000"/>
                </a:solidFill>
                <a:latin typeface="Times New Roman" panose="02020603050405020304" pitchFamily="18" charset="0"/>
                <a:ea typeface="宋体" panose="02010600030101010101" pitchFamily="2" charset="-122"/>
              </a:rPr>
              <a:t>等价于 </a:t>
            </a:r>
            <a:r>
              <a:rPr lang="en-US" altLang="x-none" b="1" dirty="0">
                <a:solidFill>
                  <a:srgbClr val="FF0000"/>
                </a:solidFill>
                <a:latin typeface="Times New Roman" panose="02020603050405020304" pitchFamily="18" charset="0"/>
                <a:ea typeface="宋体" panose="02010600030101010101" pitchFamily="2" charset="-122"/>
              </a:rPr>
              <a:t>3 &lt; 4 and 4 &lt; 5</a:t>
            </a:r>
            <a:r>
              <a:rPr lang="zh-CN" altLang="en-US" b="1" dirty="0">
                <a:solidFill>
                  <a:srgbClr val="FF0000"/>
                </a:solidFill>
                <a:latin typeface="Times New Roman" panose="02020603050405020304" pitchFamily="18" charset="0"/>
                <a:ea typeface="宋体" panose="02010600030101010101" pitchFamily="2" charset="-122"/>
              </a:rPr>
              <a:t>，简洁！</a:t>
            </a:r>
            <a:endParaRPr lang="zh-CN" altLang="en-US"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charRg st="0" end="35"/>
                                            </p:txEl>
                                          </p:spTgt>
                                        </p:tgtEl>
                                        <p:attrNameLst>
                                          <p:attrName>style.visibility</p:attrName>
                                        </p:attrNameLst>
                                      </p:cBhvr>
                                      <p:to>
                                        <p:strVal val="visible"/>
                                      </p:to>
                                    </p:set>
                                    <p:animEffect transition="in" filter="wipe(left)">
                                      <p:cBhvr>
                                        <p:cTn id="7" dur="500"/>
                                        <p:tgtEl>
                                          <p:spTgt spid="46083">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charRg st="35" end="60"/>
                                            </p:txEl>
                                          </p:spTgt>
                                        </p:tgtEl>
                                        <p:attrNameLst>
                                          <p:attrName>style.visibility</p:attrName>
                                        </p:attrNameLst>
                                      </p:cBhvr>
                                      <p:to>
                                        <p:strVal val="visible"/>
                                      </p:to>
                                    </p:set>
                                    <p:animEffect transition="in" filter="wipe(left)">
                                      <p:cBhvr>
                                        <p:cTn id="12" dur="500"/>
                                        <p:tgtEl>
                                          <p:spTgt spid="46083">
                                            <p:txEl>
                                              <p:charRg st="35"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charRg st="60" end="83"/>
                                            </p:txEl>
                                          </p:spTgt>
                                        </p:tgtEl>
                                        <p:attrNameLst>
                                          <p:attrName>style.visibility</p:attrName>
                                        </p:attrNameLst>
                                      </p:cBhvr>
                                      <p:to>
                                        <p:strVal val="visible"/>
                                      </p:to>
                                    </p:set>
                                    <p:animEffect transition="in" filter="wipe(left)">
                                      <p:cBhvr>
                                        <p:cTn id="17" dur="500"/>
                                        <p:tgtEl>
                                          <p:spTgt spid="46083">
                                            <p:txEl>
                                              <p:charRg st="60"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3">
                                            <p:txEl>
                                              <p:charRg st="83" end="97"/>
                                            </p:txEl>
                                          </p:spTgt>
                                        </p:tgtEl>
                                        <p:attrNameLst>
                                          <p:attrName>style.visibility</p:attrName>
                                        </p:attrNameLst>
                                      </p:cBhvr>
                                      <p:to>
                                        <p:strVal val="visible"/>
                                      </p:to>
                                    </p:set>
                                    <p:animEffect transition="in" filter="wipe(left)">
                                      <p:cBhvr>
                                        <p:cTn id="22" dur="500"/>
                                        <p:tgtEl>
                                          <p:spTgt spid="46083">
                                            <p:txEl>
                                              <p:charRg st="83" end="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xEl>
                                              <p:charRg st="97" end="111"/>
                                            </p:txEl>
                                          </p:spTgt>
                                        </p:tgtEl>
                                        <p:attrNameLst>
                                          <p:attrName>style.visibility</p:attrName>
                                        </p:attrNameLst>
                                      </p:cBhvr>
                                      <p:to>
                                        <p:strVal val="visible"/>
                                      </p:to>
                                    </p:set>
                                    <p:animEffect transition="in" filter="wipe(left)">
                                      <p:cBhvr>
                                        <p:cTn id="27" dur="500"/>
                                        <p:tgtEl>
                                          <p:spTgt spid="46083">
                                            <p:txEl>
                                              <p:charRg st="97" end="1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6085"/>
                                        </p:tgtEl>
                                        <p:attrNameLst>
                                          <p:attrName>style.visibility</p:attrName>
                                        </p:attrNameLst>
                                      </p:cBhvr>
                                      <p:to>
                                        <p:strVal val="visible"/>
                                      </p:to>
                                    </p:set>
                                    <p:anim calcmode="lin" valueType="num">
                                      <p:cBhvr additive="base">
                                        <p:cTn id="32" dur="500" fill="hold"/>
                                        <p:tgtEl>
                                          <p:spTgt spid="46085"/>
                                        </p:tgtEl>
                                        <p:attrNameLst>
                                          <p:attrName>ppt_x</p:attrName>
                                        </p:attrNameLst>
                                      </p:cBhvr>
                                      <p:tavLst>
                                        <p:tav tm="0">
                                          <p:val>
                                            <p:strVal val="#ppt_x"/>
                                          </p:val>
                                        </p:tav>
                                        <p:tav tm="100000">
                                          <p:val>
                                            <p:strVal val="#ppt_x"/>
                                          </p:val>
                                        </p:tav>
                                      </p:tavLst>
                                    </p:anim>
                                    <p:anim calcmode="lin" valueType="num">
                                      <p:cBhvr additive="base">
                                        <p:cTn id="33" dur="500" fill="hold"/>
                                        <p:tgtEl>
                                          <p:spTgt spid="46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4294967295"/>
          </p:nvPr>
        </p:nvSpPr>
        <p:spPr bwMode="auto">
          <a:xfrm>
            <a:off x="7543165" y="4156075"/>
            <a:ext cx="1600835" cy="257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6627" name="Rectangle 2"/>
          <p:cNvSpPr>
            <a:spLocks noGrp="1"/>
          </p:cNvSpPr>
          <p:nvPr>
            <p:ph type="title"/>
          </p:nvPr>
        </p:nvSpPr>
        <p:spPr/>
        <p:txBody>
          <a:bodyPr vert="horz" wrap="square" lIns="51452" tIns="25726" rIns="51452" bIns="25726" anchor="t"/>
          <a:p>
            <a:pPr algn="l" eaLnBrk="1" hangingPunct="1"/>
            <a:r>
              <a:rPr lang="zh-CN" altLang="en-US" dirty="0"/>
              <a:t>单分支条件语句</a:t>
            </a:r>
            <a:endParaRPr lang="zh-CN" altLang="en-US" dirty="0"/>
          </a:p>
        </p:txBody>
      </p:sp>
      <p:sp>
        <p:nvSpPr>
          <p:cNvPr id="21508" name="Rectangle 3"/>
          <p:cNvSpPr>
            <a:spLocks noGrp="1"/>
          </p:cNvSpPr>
          <p:nvPr>
            <p:ph idx="1"/>
          </p:nvPr>
        </p:nvSpPr>
        <p:spPr/>
        <p:txBody>
          <a:bodyPr vert="horz" wrap="square" lIns="51452" tIns="25726" rIns="51452" bIns="25726" anchor="t">
            <a:normAutofit/>
          </a:bodyPr>
          <a:p>
            <a:pPr eaLnBrk="1" hangingPunct="1">
              <a:buFont typeface="Wingdings" panose="05000000000000000000" pitchFamily="2" charset="2"/>
              <a:buChar char="Ø"/>
            </a:pPr>
            <a:r>
              <a:rPr lang="en-US" altLang="zh-CN" sz="1800" b="1" dirty="0">
                <a:solidFill>
                  <a:schemeClr val="tx2"/>
                </a:solidFill>
                <a:latin typeface="Times New Roman" panose="02020603050405020304" pitchFamily="18" charset="0"/>
              </a:rPr>
              <a:t>if  </a:t>
            </a:r>
            <a:r>
              <a:rPr lang="zh-CN" altLang="en-US" sz="1800" b="1" dirty="0">
                <a:solidFill>
                  <a:schemeClr val="tx2"/>
                </a:solidFill>
                <a:latin typeface="Times New Roman" panose="02020603050405020304" pitchFamily="18" charset="0"/>
              </a:rPr>
              <a:t>表达式：</a:t>
            </a:r>
            <a:r>
              <a:rPr lang="zh-CN" altLang="en-US" sz="1800" b="1" dirty="0">
                <a:latin typeface="Times New Roman" panose="02020603050405020304" pitchFamily="18" charset="0"/>
              </a:rPr>
              <a:t>           </a:t>
            </a:r>
            <a:r>
              <a:rPr lang="en-US" altLang="zh-CN" sz="1800" dirty="0">
                <a:solidFill>
                  <a:srgbClr val="FF0000"/>
                </a:solidFill>
                <a:latin typeface="Times New Roman" panose="02020603050405020304" pitchFamily="18" charset="0"/>
              </a:rPr>
              <a:t># </a:t>
            </a:r>
            <a:r>
              <a:rPr lang="zh-CN" altLang="en-US" sz="1800" dirty="0">
                <a:solidFill>
                  <a:srgbClr val="FF0000"/>
                </a:solidFill>
                <a:latin typeface="Times New Roman" panose="02020603050405020304" pitchFamily="18" charset="0"/>
              </a:rPr>
              <a:t>表达式的值为真或非零</a:t>
            </a:r>
            <a:endParaRPr lang="zh-CN" altLang="en-US" sz="1800" dirty="0">
              <a:solidFill>
                <a:srgbClr val="FF0000"/>
              </a:solidFill>
              <a:latin typeface="Times New Roman" panose="02020603050405020304" pitchFamily="18" charset="0"/>
            </a:endParaRPr>
          </a:p>
          <a:p>
            <a:pPr eaLnBrk="1" hangingPunct="1">
              <a:buNone/>
            </a:pPr>
            <a:r>
              <a:rPr lang="zh-CN" altLang="en-US" sz="1800" dirty="0">
                <a:latin typeface="Times New Roman" panose="02020603050405020304" pitchFamily="18" charset="0"/>
              </a:rPr>
              <a:t>       </a:t>
            </a:r>
            <a:r>
              <a:rPr lang="zh-CN" altLang="en-US" sz="1800" dirty="0"/>
              <a:t>语句组               </a:t>
            </a:r>
            <a:r>
              <a:rPr lang="en-US" altLang="zh-CN"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由一条或多条语句组成</a:t>
            </a:r>
            <a:endParaRPr lang="zh-CN" altLang="en-US" sz="1800" dirty="0">
              <a:solidFill>
                <a:srgbClr val="FF0000"/>
              </a:solidFill>
              <a:latin typeface="Times New Roman" panose="02020603050405020304" pitchFamily="18" charset="0"/>
            </a:endParaRPr>
          </a:p>
          <a:p>
            <a:pPr eaLnBrk="1" hangingPunct="1">
              <a:buNone/>
            </a:pPr>
            <a:endParaRPr lang="zh-CN" altLang="en-US" sz="1800" dirty="0">
              <a:solidFill>
                <a:srgbClr val="FF0000"/>
              </a:solidFill>
              <a:latin typeface="Times New Roman" panose="02020603050405020304" pitchFamily="18" charset="0"/>
            </a:endParaRPr>
          </a:p>
        </p:txBody>
      </p:sp>
      <p:sp>
        <p:nvSpPr>
          <p:cNvPr id="21511" name="Rectangle 7"/>
          <p:cNvSpPr/>
          <p:nvPr/>
        </p:nvSpPr>
        <p:spPr>
          <a:xfrm>
            <a:off x="490220" y="2138680"/>
            <a:ext cx="5666105" cy="2339340"/>
          </a:xfrm>
          <a:prstGeom prst="rect">
            <a:avLst/>
          </a:prstGeom>
          <a:noFill/>
          <a:ln w="9525">
            <a:noFill/>
          </a:ln>
        </p:spPr>
        <p:txBody>
          <a:bodyPr/>
          <a:p>
            <a:pPr marL="342900" lvl="0" indent="-342900" eaLnBrk="1" hangingPunct="1">
              <a:spcBef>
                <a:spcPct val="20000"/>
              </a:spcBef>
              <a:buClr>
                <a:schemeClr val="accent1"/>
              </a:buClr>
              <a:buFont typeface="Wingdings" panose="05000000000000000000" pitchFamily="2" charset="2"/>
              <a:buNone/>
            </a:pPr>
            <a:r>
              <a:rPr lang="zh-CN" altLang="en-US">
                <a:solidFill>
                  <a:srgbClr val="00B050"/>
                </a:solidFill>
                <a:latin typeface="Times New Roman" panose="02020603050405020304" pitchFamily="18" charset="0"/>
                <a:ea typeface="华文细黑" panose="02010600040101010101" pitchFamily="2" charset="-122"/>
                <a:cs typeface="Arial" panose="020B0604020202020204" pitchFamily="34" charset="0"/>
              </a:rPr>
              <a:t>例：</a:t>
            </a:r>
            <a:r>
              <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rPr>
              <a:t>#coding=utf-8</a:t>
            </a:r>
            <a:endPar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342900" lvl="0" indent="-342900" eaLnBrk="1" hangingPunct="1">
              <a:spcBef>
                <a:spcPct val="20000"/>
              </a:spcBef>
              <a:buClr>
                <a:schemeClr val="accent1"/>
              </a:buClr>
              <a:buFont typeface="Wingdings" panose="05000000000000000000" pitchFamily="2" charset="2"/>
              <a:buNone/>
            </a:pPr>
            <a:r>
              <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rPr>
              <a:t>name=raw_input("请输入你的名字：")</a:t>
            </a:r>
            <a:endPar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342900" lvl="0" indent="-342900" eaLnBrk="1" hangingPunct="1">
              <a:spcBef>
                <a:spcPct val="20000"/>
              </a:spcBef>
              <a:buClr>
                <a:schemeClr val="accent1"/>
              </a:buClr>
              <a:buFont typeface="Wingdings" panose="05000000000000000000" pitchFamily="2" charset="2"/>
              <a:buNone/>
            </a:pPr>
            <a:r>
              <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rPr>
              <a:t>if name=="王思聪":</a:t>
            </a:r>
            <a:endPar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342900" lvl="0" indent="-342900" eaLnBrk="1" hangingPunct="1">
              <a:spcBef>
                <a:spcPct val="20000"/>
              </a:spcBef>
              <a:buClr>
                <a:schemeClr val="accent1"/>
              </a:buClr>
              <a:buFont typeface="Wingdings" panose="05000000000000000000" pitchFamily="2" charset="2"/>
              <a:buNone/>
            </a:pPr>
            <a:r>
              <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rPr>
              <a:t>    print "有钱有美女"</a:t>
            </a:r>
            <a:endPar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342900" lvl="0" indent="-342900" eaLnBrk="1" hangingPunct="1">
              <a:spcBef>
                <a:spcPct val="20000"/>
              </a:spcBef>
              <a:buClr>
                <a:schemeClr val="accent1"/>
              </a:buClr>
              <a:buFont typeface="Wingdings" panose="05000000000000000000" pitchFamily="2" charset="2"/>
              <a:buNone/>
            </a:pPr>
            <a:r>
              <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rPr>
              <a:t>else:</a:t>
            </a:r>
            <a:endPar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342900" lvl="0" indent="-342900" eaLnBrk="1" hangingPunct="1">
              <a:spcBef>
                <a:spcPct val="20000"/>
              </a:spcBef>
              <a:buClr>
                <a:schemeClr val="accent1"/>
              </a:buClr>
              <a:buFont typeface="Wingdings" panose="05000000000000000000" pitchFamily="2" charset="2"/>
              <a:buNone/>
            </a:pPr>
            <a:r>
              <a:rPr lang="zh-CN" altLang="en-US" sz="1800">
                <a:solidFill>
                  <a:srgbClr val="00B050"/>
                </a:solidFill>
                <a:latin typeface="Times New Roman" panose="02020603050405020304" pitchFamily="18" charset="0"/>
                <a:ea typeface="华文细黑" panose="02010600040101010101" pitchFamily="2" charset="-122"/>
                <a:cs typeface="Arial" panose="020B0604020202020204" pitchFamily="34" charset="0"/>
              </a:rPr>
              <a:t>    print "很屌丝"   </a:t>
            </a:r>
            <a:r>
              <a:rPr sz="1500" dirty="0">
                <a:latin typeface="Times New Roman" panose="02020603050405020304" pitchFamily="18" charset="0"/>
                <a:ea typeface="宋体" panose="02010600030101010101" pitchFamily="2" charset="-122"/>
              </a:rPr>
              <a:t> </a:t>
            </a:r>
            <a:endParaRPr sz="15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checkerboard(across)">
                                      <p:cBhvr>
                                        <p:cTn id="7" dur="500"/>
                                        <p:tgtEl>
                                          <p:spTgt spid="21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checkerboard(across)">
                                      <p:cBhvr>
                                        <p:cTn id="12" dur="500"/>
                                        <p:tgtEl>
                                          <p:spTgt spid="21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checkerboard(across)">
                                      <p:cBhvr>
                                        <p:cTn id="1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P spid="215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5686822" y="4156093"/>
            <a:ext cx="1200571" cy="2572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7651" name="Rectangle 2"/>
          <p:cNvSpPr>
            <a:spLocks noGrp="1"/>
          </p:cNvSpPr>
          <p:nvPr>
            <p:ph type="title"/>
          </p:nvPr>
        </p:nvSpPr>
        <p:spPr/>
        <p:txBody>
          <a:bodyPr vert="horz" wrap="square" lIns="51452" tIns="25726" rIns="51452" bIns="25726" anchor="t">
            <a:noAutofit/>
          </a:bodyPr>
          <a:p>
            <a:pPr lvl="0" algn="l" eaLnBrk="1" hangingPunct="1"/>
            <a:r>
              <a:rPr lang="zh-CN" altLang="en-US" sz="3000" dirty="0"/>
              <a:t>双分支条件语句</a:t>
            </a:r>
            <a:endParaRPr lang="zh-CN" altLang="en-US" sz="3000" dirty="0"/>
          </a:p>
        </p:txBody>
      </p:sp>
      <p:sp>
        <p:nvSpPr>
          <p:cNvPr id="56324" name="Rectangle 3"/>
          <p:cNvSpPr>
            <a:spLocks noGrp="1"/>
          </p:cNvSpPr>
          <p:nvPr>
            <p:ph idx="1"/>
          </p:nvPr>
        </p:nvSpPr>
        <p:spPr/>
        <p:txBody>
          <a:bodyPr vert="horz" wrap="square" lIns="51452" tIns="25726" rIns="51452" bIns="25726" anchor="t">
            <a:normAutofit/>
          </a:bodyPr>
          <a:p>
            <a:pPr lvl="0" eaLnBrk="1" hangingPunct="1">
              <a:spcBef>
                <a:spcPts val="500"/>
              </a:spcBef>
              <a:buFont typeface="Wingdings" panose="05000000000000000000" pitchFamily="2" charset="2"/>
              <a:buChar char="Ø"/>
            </a:pPr>
            <a:r>
              <a:rPr lang="en-US" altLang="zh-CN" b="1" dirty="0">
                <a:solidFill>
                  <a:schemeClr val="tx2"/>
                </a:solidFill>
                <a:latin typeface="Times New Roman" panose="02020603050405020304" pitchFamily="18" charset="0"/>
              </a:rPr>
              <a:t>if </a:t>
            </a:r>
            <a:r>
              <a:rPr lang="zh-CN" altLang="en-US" b="1" dirty="0">
                <a:solidFill>
                  <a:schemeClr val="tx2"/>
                </a:solidFill>
                <a:latin typeface="Times New Roman" panose="02020603050405020304" pitchFamily="18" charset="0"/>
              </a:rPr>
              <a:t>表达式：</a:t>
            </a:r>
            <a:r>
              <a:rPr lang="zh-CN" altLang="en-US" b="1" dirty="0">
                <a:latin typeface="Times New Roman" panose="02020603050405020304" pitchFamily="18" charset="0"/>
              </a:rPr>
              <a:t>        </a:t>
            </a:r>
            <a:r>
              <a:rPr lang="en-US" altLang="zh-CN"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表达式的值为真或非零</a:t>
            </a:r>
            <a:endParaRPr lang="zh-CN" altLang="en-US" dirty="0">
              <a:solidFill>
                <a:srgbClr val="FF0000"/>
              </a:solidFill>
              <a:latin typeface="Times New Roman" panose="02020603050405020304" pitchFamily="18" charset="0"/>
            </a:endParaRPr>
          </a:p>
          <a:p>
            <a:pPr lvl="0" eaLnBrk="1" hangingPunct="1">
              <a:spcBef>
                <a:spcPts val="500"/>
              </a:spcBef>
              <a:buNone/>
            </a:pPr>
            <a:r>
              <a:rPr lang="zh-CN" altLang="en-US" dirty="0">
                <a:latin typeface="Times New Roman" panose="02020603050405020304" pitchFamily="18" charset="0"/>
              </a:rPr>
              <a:t>       </a:t>
            </a:r>
            <a:r>
              <a:rPr lang="zh-CN" altLang="en-US" dirty="0"/>
              <a:t>语句组一</a:t>
            </a:r>
            <a:endParaRPr lang="zh-CN" altLang="en-US" dirty="0"/>
          </a:p>
          <a:p>
            <a:pPr lvl="0" eaLnBrk="1" hangingPunct="1">
              <a:spcBef>
                <a:spcPts val="500"/>
              </a:spcBef>
              <a:buFont typeface="Wingdings" panose="05000000000000000000" pitchFamily="2" charset="2"/>
              <a:buChar char="Ø"/>
            </a:pPr>
            <a:r>
              <a:rPr lang="en-US" altLang="zh-CN" b="1" dirty="0">
                <a:solidFill>
                  <a:schemeClr val="tx2"/>
                </a:solidFill>
                <a:latin typeface="Times New Roman" panose="02020603050405020304" pitchFamily="18" charset="0"/>
              </a:rPr>
              <a:t>else:</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否则</a:t>
            </a:r>
            <a:endParaRPr lang="zh-CN" altLang="en-US" dirty="0">
              <a:solidFill>
                <a:srgbClr val="FF0000"/>
              </a:solidFill>
              <a:latin typeface="Times New Roman" panose="02020603050405020304" pitchFamily="18" charset="0"/>
            </a:endParaRPr>
          </a:p>
          <a:p>
            <a:pPr lvl="0" eaLnBrk="1" hangingPunct="1">
              <a:spcBef>
                <a:spcPts val="500"/>
              </a:spcBef>
              <a:buNone/>
            </a:pPr>
            <a:r>
              <a:rPr lang="en-US" altLang="zh-CN" dirty="0">
                <a:latin typeface="Times New Roman" panose="02020603050405020304" pitchFamily="18" charset="0"/>
              </a:rPr>
              <a:t>       </a:t>
            </a:r>
            <a:r>
              <a:rPr lang="zh-CN" altLang="en-US" dirty="0">
                <a:latin typeface="Times New Roman" panose="02020603050405020304" pitchFamily="18" charset="0"/>
              </a:rPr>
              <a:t>语句组二</a:t>
            </a:r>
            <a:endParaRPr lang="zh-CN" altLang="en-US" dirty="0">
              <a:latin typeface="Times New Roman" panose="02020603050405020304" pitchFamily="18" charset="0"/>
            </a:endParaRPr>
          </a:p>
        </p:txBody>
      </p:sp>
      <p:sp>
        <p:nvSpPr>
          <p:cNvPr id="56325" name="Rectangle 5"/>
          <p:cNvSpPr/>
          <p:nvPr/>
        </p:nvSpPr>
        <p:spPr>
          <a:xfrm>
            <a:off x="2428127" y="2809218"/>
            <a:ext cx="3816103" cy="1243450"/>
          </a:xfrm>
          <a:prstGeom prst="rect">
            <a:avLst/>
          </a:prstGeom>
          <a:noFill/>
          <a:ln w="9525">
            <a:noFill/>
          </a:ln>
        </p:spPr>
        <p:txBody>
          <a:bodyPr/>
          <a:p>
            <a:pPr marL="342900" lvl="0" indent="-342900" eaLnBrk="1" hangingPunct="1">
              <a:spcBef>
                <a:spcPts val="75"/>
              </a:spcBef>
              <a:buClr>
                <a:schemeClr val="accent1"/>
              </a:buClr>
              <a:buFont typeface="Wingdings" panose="05000000000000000000" pitchFamily="2" charset="2"/>
              <a:buNone/>
            </a:pPr>
            <a:r>
              <a:rPr lang="zh-CN" altLang="en-US" sz="1690" dirty="0">
                <a:solidFill>
                  <a:srgbClr val="FF0000"/>
                </a:solidFill>
                <a:latin typeface="Times New Roman" panose="02020603050405020304" pitchFamily="18" charset="0"/>
                <a:ea typeface="宋体" panose="02010600030101010101" pitchFamily="2" charset="-122"/>
              </a:rPr>
              <a:t>例：</a:t>
            </a:r>
            <a:r>
              <a:rPr lang="en-US" altLang="zh-CN" sz="1690" dirty="0">
                <a:solidFill>
                  <a:srgbClr val="FF0000"/>
                </a:solidFill>
                <a:latin typeface="Times New Roman" panose="02020603050405020304" pitchFamily="18" charset="0"/>
                <a:ea typeface="宋体" panose="02010600030101010101" pitchFamily="2" charset="-122"/>
              </a:rPr>
              <a:t>x=input("</a:t>
            </a:r>
            <a:r>
              <a:rPr lang="zh-CN" altLang="en-US" sz="1690" dirty="0">
                <a:solidFill>
                  <a:srgbClr val="FF0000"/>
                </a:solidFill>
                <a:latin typeface="Times New Roman" panose="02020603050405020304" pitchFamily="18" charset="0"/>
                <a:ea typeface="宋体" panose="02010600030101010101" pitchFamily="2" charset="-122"/>
              </a:rPr>
              <a:t>请输入</a:t>
            </a:r>
            <a:r>
              <a:rPr lang="en-US" altLang="zh-CN" sz="1690" dirty="0">
                <a:solidFill>
                  <a:srgbClr val="FF0000"/>
                </a:solidFill>
                <a:latin typeface="Times New Roman" panose="02020603050405020304" pitchFamily="18" charset="0"/>
                <a:ea typeface="宋体" panose="02010600030101010101" pitchFamily="2" charset="-122"/>
              </a:rPr>
              <a:t>x</a:t>
            </a:r>
            <a:r>
              <a:rPr lang="zh-CN" altLang="en-US" sz="1690" dirty="0">
                <a:solidFill>
                  <a:srgbClr val="FF0000"/>
                </a:solidFill>
                <a:latin typeface="Times New Roman" panose="02020603050405020304" pitchFamily="18" charset="0"/>
                <a:ea typeface="宋体" panose="02010600030101010101" pitchFamily="2" charset="-122"/>
              </a:rPr>
              <a:t>的值：</a:t>
            </a:r>
            <a:r>
              <a:rPr lang="en-US" altLang="zh-CN" sz="1690" dirty="0">
                <a:solidFill>
                  <a:srgbClr val="FF0000"/>
                </a:solidFill>
                <a:latin typeface="Times New Roman" panose="02020603050405020304" pitchFamily="18" charset="0"/>
                <a:ea typeface="宋体" panose="02010600030101010101" pitchFamily="2" charset="-122"/>
              </a:rPr>
              <a:t>")</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ts val="75"/>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if x&lt;0:</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ts val="75"/>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print "%d is negative" %x</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ts val="75"/>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else:</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ts val="75"/>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print "%d is positive" %x</a:t>
            </a:r>
            <a:endParaRPr lang="en-US" altLang="zh-CN" sz="169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4">
                                            <p:txEl>
                                              <p:charRg st="0" end="27"/>
                                            </p:txEl>
                                          </p:spTgt>
                                        </p:tgtEl>
                                        <p:attrNameLst>
                                          <p:attrName>style.visibility</p:attrName>
                                        </p:attrNameLst>
                                      </p:cBhvr>
                                      <p:to>
                                        <p:strVal val="visible"/>
                                      </p:to>
                                    </p:set>
                                    <p:animEffect transition="in" filter="wipe(left)">
                                      <p:cBhvr>
                                        <p:cTn id="7" dur="500"/>
                                        <p:tgtEl>
                                          <p:spTgt spid="56324">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xEl>
                                              <p:charRg st="27" end="39"/>
                                            </p:txEl>
                                          </p:spTgt>
                                        </p:tgtEl>
                                        <p:attrNameLst>
                                          <p:attrName>style.visibility</p:attrName>
                                        </p:attrNameLst>
                                      </p:cBhvr>
                                      <p:to>
                                        <p:strVal val="visible"/>
                                      </p:to>
                                    </p:set>
                                    <p:animEffect transition="in" filter="wipe(left)">
                                      <p:cBhvr>
                                        <p:cTn id="12" dur="500"/>
                                        <p:tgtEl>
                                          <p:spTgt spid="56324">
                                            <p:txEl>
                                              <p:charRg st="27"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xEl>
                                              <p:charRg st="39" end="69"/>
                                            </p:txEl>
                                          </p:spTgt>
                                        </p:tgtEl>
                                        <p:attrNameLst>
                                          <p:attrName>style.visibility</p:attrName>
                                        </p:attrNameLst>
                                      </p:cBhvr>
                                      <p:to>
                                        <p:strVal val="visible"/>
                                      </p:to>
                                    </p:set>
                                    <p:animEffect transition="in" filter="wipe(left)">
                                      <p:cBhvr>
                                        <p:cTn id="17" dur="500"/>
                                        <p:tgtEl>
                                          <p:spTgt spid="56324">
                                            <p:txEl>
                                              <p:charRg st="3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4">
                                            <p:txEl>
                                              <p:charRg st="69" end="81"/>
                                            </p:txEl>
                                          </p:spTgt>
                                        </p:tgtEl>
                                        <p:attrNameLst>
                                          <p:attrName>style.visibility</p:attrName>
                                        </p:attrNameLst>
                                      </p:cBhvr>
                                      <p:to>
                                        <p:strVal val="visible"/>
                                      </p:to>
                                    </p:set>
                                    <p:animEffect transition="in" filter="wipe(left)">
                                      <p:cBhvr>
                                        <p:cTn id="22" dur="500"/>
                                        <p:tgtEl>
                                          <p:spTgt spid="56324">
                                            <p:txEl>
                                              <p:charRg st="69" end="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325"/>
                                        </p:tgtEl>
                                        <p:attrNameLst>
                                          <p:attrName>style.visibility</p:attrName>
                                        </p:attrNameLst>
                                      </p:cBhvr>
                                      <p:to>
                                        <p:strVal val="visible"/>
                                      </p:to>
                                    </p:set>
                                    <p:animEffect transition="in" filter="dissolve">
                                      <p:cBhvr>
                                        <p:cTn id="27"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P spid="563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5686822" y="4148946"/>
            <a:ext cx="1200571" cy="2572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8675" name="Rectangle 2"/>
          <p:cNvSpPr>
            <a:spLocks noGrp="1"/>
          </p:cNvSpPr>
          <p:nvPr>
            <p:ph type="title"/>
          </p:nvPr>
        </p:nvSpPr>
        <p:spPr/>
        <p:txBody>
          <a:bodyPr vert="horz" wrap="square" lIns="51452" tIns="25726" rIns="51452" bIns="25726" anchor="t">
            <a:noAutofit/>
          </a:bodyPr>
          <a:p>
            <a:pPr lvl="0" algn="l" eaLnBrk="1" hangingPunct="1"/>
            <a:r>
              <a:rPr lang="zh-CN" altLang="en-US" sz="3000" dirty="0"/>
              <a:t>多分支条件语句</a:t>
            </a:r>
            <a:endParaRPr lang="zh-CN" altLang="en-US" sz="3000" dirty="0"/>
          </a:p>
        </p:txBody>
      </p:sp>
      <p:sp>
        <p:nvSpPr>
          <p:cNvPr id="58372" name="Rectangle 3"/>
          <p:cNvSpPr>
            <a:spLocks noGrp="1"/>
          </p:cNvSpPr>
          <p:nvPr>
            <p:ph idx="1"/>
          </p:nvPr>
        </p:nvSpPr>
        <p:spPr/>
        <p:txBody>
          <a:bodyPr vert="horz" wrap="square" lIns="51452" tIns="25726" rIns="51452" bIns="25726" anchor="t">
            <a:normAutofit/>
          </a:bodyPr>
          <a:p>
            <a:pPr lvl="0" eaLnBrk="1" hangingPunct="1">
              <a:lnSpc>
                <a:spcPct val="120000"/>
              </a:lnSpc>
              <a:spcBef>
                <a:spcPts val="1000"/>
              </a:spcBef>
              <a:buFont typeface="Wingdings" panose="05000000000000000000" pitchFamily="2" charset="2"/>
              <a:buChar char="Ø"/>
            </a:pPr>
            <a:r>
              <a:rPr lang="en-US" altLang="zh-CN" b="1" dirty="0">
                <a:solidFill>
                  <a:schemeClr val="tx2"/>
                </a:solidFill>
                <a:latin typeface="Times New Roman" panose="02020603050405020304" pitchFamily="18" charset="0"/>
              </a:rPr>
              <a:t>if  </a:t>
            </a:r>
            <a:r>
              <a:rPr lang="zh-CN" altLang="en-US" b="1" dirty="0">
                <a:solidFill>
                  <a:schemeClr val="tx2"/>
                </a:solidFill>
                <a:latin typeface="Times New Roman" panose="02020603050405020304" pitchFamily="18" charset="0"/>
              </a:rPr>
              <a:t>表达式</a:t>
            </a:r>
            <a:r>
              <a:rPr lang="en-US" altLang="zh-CN" b="1" dirty="0">
                <a:solidFill>
                  <a:schemeClr val="tx2"/>
                </a:solidFill>
                <a:latin typeface="Times New Roman" panose="02020603050405020304" pitchFamily="18" charset="0"/>
              </a:rPr>
              <a:t>1</a:t>
            </a:r>
            <a:r>
              <a:rPr lang="zh-CN" altLang="en-US" b="1" dirty="0">
                <a:solidFill>
                  <a:schemeClr val="tx2"/>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a:p>
            <a:pPr lvl="0" eaLnBrk="1" hangingPunct="1">
              <a:lnSpc>
                <a:spcPct val="120000"/>
              </a:lnSpc>
              <a:spcBef>
                <a:spcPts val="1000"/>
              </a:spcBef>
              <a:buNone/>
            </a:pPr>
            <a:r>
              <a:rPr lang="zh-CN" altLang="en-US" dirty="0">
                <a:latin typeface="Times New Roman" panose="02020603050405020304" pitchFamily="18" charset="0"/>
              </a:rPr>
              <a:t>       </a:t>
            </a:r>
            <a:r>
              <a:rPr lang="zh-CN" altLang="en-US" dirty="0"/>
              <a:t>语句组一</a:t>
            </a:r>
            <a:endParaRPr lang="zh-CN" altLang="en-US" dirty="0"/>
          </a:p>
          <a:p>
            <a:pPr lvl="0" eaLnBrk="1" hangingPunct="1">
              <a:lnSpc>
                <a:spcPct val="120000"/>
              </a:lnSpc>
              <a:spcBef>
                <a:spcPts val="1000"/>
              </a:spcBef>
              <a:buFont typeface="Wingdings" panose="05000000000000000000" pitchFamily="2" charset="2"/>
              <a:buChar char="Ø"/>
            </a:pPr>
            <a:r>
              <a:rPr lang="en-US" altLang="zh-CN" b="1" dirty="0">
                <a:solidFill>
                  <a:schemeClr val="tx2"/>
                </a:solidFill>
                <a:latin typeface="Times New Roman" panose="02020603050405020304" pitchFamily="18" charset="0"/>
              </a:rPr>
              <a:t>elif </a:t>
            </a:r>
            <a:r>
              <a:rPr lang="zh-CN" altLang="en-US" b="1" dirty="0">
                <a:solidFill>
                  <a:schemeClr val="tx2"/>
                </a:solidFill>
                <a:latin typeface="Times New Roman" panose="02020603050405020304" pitchFamily="18" charset="0"/>
              </a:rPr>
              <a:t>表达式</a:t>
            </a:r>
            <a:r>
              <a:rPr lang="en-US" altLang="zh-CN" b="1" dirty="0">
                <a:solidFill>
                  <a:schemeClr val="tx2"/>
                </a:solidFill>
                <a:latin typeface="Times New Roman" panose="02020603050405020304" pitchFamily="18" charset="0"/>
              </a:rPr>
              <a:t>2:</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lvl="0" eaLnBrk="1" hangingPunct="1">
              <a:lnSpc>
                <a:spcPct val="120000"/>
              </a:lnSpc>
              <a:spcBef>
                <a:spcPts val="1000"/>
              </a:spcBef>
              <a:buNone/>
            </a:pPr>
            <a:r>
              <a:rPr lang="zh-CN" altLang="en-US" dirty="0">
                <a:latin typeface="Times New Roman" panose="02020603050405020304" pitchFamily="18" charset="0"/>
              </a:rPr>
              <a:t>       语句</a:t>
            </a:r>
            <a:r>
              <a:rPr lang="zh-CN" altLang="en-US" dirty="0"/>
              <a:t>组</a:t>
            </a:r>
            <a:r>
              <a:rPr lang="zh-CN" altLang="en-US" dirty="0">
                <a:latin typeface="Times New Roman" panose="02020603050405020304" pitchFamily="18" charset="0"/>
              </a:rPr>
              <a:t>二</a:t>
            </a:r>
            <a:endParaRPr lang="zh-CN" altLang="en-US" dirty="0">
              <a:latin typeface="Times New Roman" panose="02020603050405020304" pitchFamily="18" charset="0"/>
            </a:endParaRPr>
          </a:p>
          <a:p>
            <a:pPr lvl="0" eaLnBrk="1" hangingPunct="1">
              <a:lnSpc>
                <a:spcPct val="120000"/>
              </a:lnSpc>
              <a:spcBef>
                <a:spcPts val="1000"/>
              </a:spcBef>
              <a:buFont typeface="Wingdings" panose="05000000000000000000" pitchFamily="2" charset="2"/>
              <a:buChar char="Ø"/>
            </a:pPr>
            <a:r>
              <a:rPr lang="en-US" altLang="zh-CN" b="1" dirty="0">
                <a:solidFill>
                  <a:schemeClr val="tx2"/>
                </a:solidFill>
                <a:latin typeface="Times New Roman" panose="02020603050405020304" pitchFamily="18" charset="0"/>
              </a:rPr>
              <a:t>else </a:t>
            </a:r>
            <a:r>
              <a:rPr lang="zh-CN" altLang="en-US" b="1" dirty="0">
                <a:solidFill>
                  <a:schemeClr val="tx2"/>
                </a:solidFill>
                <a:latin typeface="Times New Roman" panose="02020603050405020304" pitchFamily="18" charset="0"/>
              </a:rPr>
              <a:t>表达式</a:t>
            </a:r>
            <a:r>
              <a:rPr lang="en-US" altLang="zh-CN" b="1" dirty="0">
                <a:solidFill>
                  <a:schemeClr val="tx2"/>
                </a:solidFill>
                <a:latin typeface="Times New Roman" panose="02020603050405020304" pitchFamily="18" charset="0"/>
              </a:rPr>
              <a:t>3:</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lvl="0" eaLnBrk="1" hangingPunct="1">
              <a:lnSpc>
                <a:spcPct val="120000"/>
              </a:lnSpc>
              <a:spcBef>
                <a:spcPts val="1000"/>
              </a:spcBef>
              <a:buNone/>
            </a:pPr>
            <a:r>
              <a:rPr lang="zh-CN" altLang="en-US" dirty="0">
                <a:latin typeface="Times New Roman" panose="02020603050405020304" pitchFamily="18" charset="0"/>
              </a:rPr>
              <a:t>       语句</a:t>
            </a:r>
            <a:r>
              <a:rPr lang="zh-CN" altLang="en-US" dirty="0"/>
              <a:t>组</a:t>
            </a:r>
            <a:r>
              <a:rPr lang="zh-CN" altLang="en-US" dirty="0">
                <a:latin typeface="Times New Roman" panose="02020603050405020304" pitchFamily="18" charset="0"/>
              </a:rPr>
              <a:t>三</a:t>
            </a:r>
            <a:endParaRPr lang="zh-CN" altLang="en-US" dirty="0">
              <a:latin typeface="Times New Roman" panose="02020603050405020304" pitchFamily="18" charset="0"/>
            </a:endParaRPr>
          </a:p>
        </p:txBody>
      </p:sp>
      <p:sp>
        <p:nvSpPr>
          <p:cNvPr id="58373" name="Rectangle 5"/>
          <p:cNvSpPr/>
          <p:nvPr/>
        </p:nvSpPr>
        <p:spPr>
          <a:xfrm>
            <a:off x="3714454" y="1500364"/>
            <a:ext cx="3558838" cy="2272511"/>
          </a:xfrm>
          <a:prstGeom prst="rect">
            <a:avLst/>
          </a:prstGeom>
          <a:noFill/>
          <a:ln w="9525">
            <a:noFill/>
          </a:ln>
        </p:spPr>
        <p:txBody>
          <a:bodyPr/>
          <a:p>
            <a:pPr marL="323850" lvl="0" indent="-342900" eaLnBrk="1" hangingPunct="1">
              <a:lnSpc>
                <a:spcPct val="120000"/>
              </a:lnSpc>
              <a:buClr>
                <a:schemeClr val="accent1"/>
              </a:buClr>
              <a:buFont typeface="Wingdings" panose="05000000000000000000" pitchFamily="2" charset="2"/>
              <a:buNone/>
            </a:pPr>
            <a:r>
              <a:rPr lang="zh-CN" altLang="en-US" sz="1690" dirty="0">
                <a:solidFill>
                  <a:srgbClr val="FF0000"/>
                </a:solidFill>
                <a:latin typeface="Times New Roman" panose="02020603050405020304" pitchFamily="18" charset="0"/>
                <a:ea typeface="宋体" panose="02010600030101010101" pitchFamily="2" charset="-122"/>
              </a:rPr>
              <a:t>例：</a:t>
            </a:r>
            <a:r>
              <a:rPr lang="en-US" altLang="zh-CN" sz="1690" dirty="0">
                <a:solidFill>
                  <a:srgbClr val="FF0000"/>
                </a:solidFill>
                <a:latin typeface="Times New Roman" panose="02020603050405020304" pitchFamily="18" charset="0"/>
                <a:ea typeface="宋体" panose="02010600030101010101" pitchFamily="2" charset="-122"/>
              </a:rPr>
              <a:t>x=input("</a:t>
            </a:r>
            <a:r>
              <a:rPr lang="zh-CN" altLang="en-US" sz="1350" dirty="0">
                <a:solidFill>
                  <a:srgbClr val="FF0000"/>
                </a:solidFill>
                <a:latin typeface="Times New Roman" panose="02020603050405020304" pitchFamily="18" charset="0"/>
                <a:ea typeface="宋体" panose="02010600030101010101" pitchFamily="2" charset="-122"/>
              </a:rPr>
              <a:t>请输入</a:t>
            </a:r>
            <a:r>
              <a:rPr lang="en-US" altLang="zh-CN" sz="1350" dirty="0">
                <a:solidFill>
                  <a:srgbClr val="FF0000"/>
                </a:solidFill>
                <a:latin typeface="Times New Roman" panose="02020603050405020304" pitchFamily="18" charset="0"/>
                <a:ea typeface="宋体" panose="02010600030101010101" pitchFamily="2" charset="-122"/>
              </a:rPr>
              <a:t>x</a:t>
            </a:r>
            <a:r>
              <a:rPr lang="zh-CN" altLang="en-US" sz="1350" dirty="0">
                <a:solidFill>
                  <a:srgbClr val="FF0000"/>
                </a:solidFill>
                <a:latin typeface="Times New Roman" panose="02020603050405020304" pitchFamily="18" charset="0"/>
                <a:ea typeface="宋体" panose="02010600030101010101" pitchFamily="2" charset="-122"/>
              </a:rPr>
              <a:t>的值：</a:t>
            </a:r>
            <a:r>
              <a:rPr lang="en-US" altLang="zh-CN" sz="1690" dirty="0">
                <a:solidFill>
                  <a:srgbClr val="FF0000"/>
                </a:solidFill>
                <a:latin typeface="Times New Roman" panose="02020603050405020304" pitchFamily="18" charset="0"/>
                <a:ea typeface="宋体" panose="02010600030101010101" pitchFamily="2" charset="-122"/>
              </a:rPr>
              <a:t>")</a:t>
            </a:r>
            <a:endParaRPr lang="en-US" altLang="zh-CN" sz="1690" dirty="0">
              <a:solidFill>
                <a:srgbClr val="FF0000"/>
              </a:solidFill>
              <a:latin typeface="Times New Roman" panose="02020603050405020304" pitchFamily="18" charset="0"/>
              <a:ea typeface="宋体" panose="02010600030101010101" pitchFamily="2" charset="-122"/>
            </a:endParaRPr>
          </a:p>
          <a:p>
            <a:pPr marL="323850" lvl="0" indent="-342900" eaLnBrk="1" hangingPunct="1">
              <a:lnSpc>
                <a:spcPct val="120000"/>
              </a:lnSpc>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if x&gt;85:</a:t>
            </a:r>
            <a:endParaRPr lang="en-US" altLang="zh-CN" sz="1690" dirty="0">
              <a:solidFill>
                <a:srgbClr val="FF0000"/>
              </a:solidFill>
              <a:latin typeface="Times New Roman" panose="02020603050405020304" pitchFamily="18" charset="0"/>
              <a:ea typeface="宋体" panose="02010600030101010101" pitchFamily="2" charset="-122"/>
            </a:endParaRPr>
          </a:p>
          <a:p>
            <a:pPr marL="323850" lvl="0" indent="-342900" eaLnBrk="1" hangingPunct="1">
              <a:lnSpc>
                <a:spcPct val="120000"/>
              </a:lnSpc>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print "%d is good" %x</a:t>
            </a:r>
            <a:endParaRPr lang="en-US" altLang="zh-CN" sz="1690" dirty="0">
              <a:solidFill>
                <a:srgbClr val="FF0000"/>
              </a:solidFill>
              <a:latin typeface="Times New Roman" panose="02020603050405020304" pitchFamily="18" charset="0"/>
              <a:ea typeface="宋体" panose="02010600030101010101" pitchFamily="2" charset="-122"/>
            </a:endParaRPr>
          </a:p>
          <a:p>
            <a:pPr marL="323850" lvl="0" indent="-342900" eaLnBrk="1" hangingPunct="1">
              <a:lnSpc>
                <a:spcPct val="120000"/>
              </a:lnSpc>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elif x&gt;60:</a:t>
            </a:r>
            <a:endParaRPr lang="en-US" altLang="zh-CN" sz="1690" dirty="0">
              <a:solidFill>
                <a:srgbClr val="FF0000"/>
              </a:solidFill>
              <a:latin typeface="Times New Roman" panose="02020603050405020304" pitchFamily="18" charset="0"/>
              <a:ea typeface="宋体" panose="02010600030101010101" pitchFamily="2" charset="-122"/>
            </a:endParaRPr>
          </a:p>
          <a:p>
            <a:pPr marL="323850" lvl="0" indent="-342900" eaLnBrk="1" hangingPunct="1">
              <a:lnSpc>
                <a:spcPct val="120000"/>
              </a:lnSpc>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print "%d is pass" %x</a:t>
            </a:r>
            <a:endParaRPr lang="en-US" altLang="zh-CN" sz="1690" dirty="0">
              <a:solidFill>
                <a:srgbClr val="FF0000"/>
              </a:solidFill>
              <a:latin typeface="Times New Roman" panose="02020603050405020304" pitchFamily="18" charset="0"/>
              <a:ea typeface="宋体" panose="02010600030101010101" pitchFamily="2" charset="-122"/>
            </a:endParaRPr>
          </a:p>
          <a:p>
            <a:pPr marL="323850" lvl="0" indent="-342900" eaLnBrk="1" hangingPunct="1">
              <a:lnSpc>
                <a:spcPct val="120000"/>
              </a:lnSpc>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else:</a:t>
            </a:r>
            <a:endParaRPr lang="en-US" altLang="zh-CN" sz="1690" dirty="0">
              <a:solidFill>
                <a:srgbClr val="FF0000"/>
              </a:solidFill>
              <a:latin typeface="Times New Roman" panose="02020603050405020304" pitchFamily="18" charset="0"/>
              <a:ea typeface="宋体" panose="02010600030101010101" pitchFamily="2" charset="-122"/>
            </a:endParaRPr>
          </a:p>
          <a:p>
            <a:pPr marL="323850" lvl="0" indent="-342900" eaLnBrk="1" hangingPunct="1">
              <a:lnSpc>
                <a:spcPct val="120000"/>
              </a:lnSpc>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print "%d is failed" %x</a:t>
            </a:r>
            <a:endParaRPr lang="en-US" altLang="zh-CN" sz="169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2">
                                            <p:txEl>
                                              <p:charRg st="0" end="10"/>
                                            </p:txEl>
                                          </p:spTgt>
                                        </p:tgtEl>
                                        <p:attrNameLst>
                                          <p:attrName>style.visibility</p:attrName>
                                        </p:attrNameLst>
                                      </p:cBhvr>
                                      <p:to>
                                        <p:strVal val="visible"/>
                                      </p:to>
                                    </p:set>
                                    <p:animEffect transition="in" filter="wipe(left)">
                                      <p:cBhvr>
                                        <p:cTn id="7" dur="500"/>
                                        <p:tgtEl>
                                          <p:spTgt spid="5837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2">
                                            <p:txEl>
                                              <p:charRg st="10" end="22"/>
                                            </p:txEl>
                                          </p:spTgt>
                                        </p:tgtEl>
                                        <p:attrNameLst>
                                          <p:attrName>style.visibility</p:attrName>
                                        </p:attrNameLst>
                                      </p:cBhvr>
                                      <p:to>
                                        <p:strVal val="visible"/>
                                      </p:to>
                                    </p:set>
                                    <p:animEffect transition="in" filter="wipe(left)">
                                      <p:cBhvr>
                                        <p:cTn id="12" dur="500"/>
                                        <p:tgtEl>
                                          <p:spTgt spid="58372">
                                            <p:txEl>
                                              <p:charRg st="1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2">
                                            <p:txEl>
                                              <p:charRg st="22" end="34"/>
                                            </p:txEl>
                                          </p:spTgt>
                                        </p:tgtEl>
                                        <p:attrNameLst>
                                          <p:attrName>style.visibility</p:attrName>
                                        </p:attrNameLst>
                                      </p:cBhvr>
                                      <p:to>
                                        <p:strVal val="visible"/>
                                      </p:to>
                                    </p:set>
                                    <p:animEffect transition="in" filter="wipe(left)">
                                      <p:cBhvr>
                                        <p:cTn id="17" dur="500"/>
                                        <p:tgtEl>
                                          <p:spTgt spid="58372">
                                            <p:txEl>
                                              <p:charRg st="22"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2">
                                            <p:txEl>
                                              <p:charRg st="34" end="46"/>
                                            </p:txEl>
                                          </p:spTgt>
                                        </p:tgtEl>
                                        <p:attrNameLst>
                                          <p:attrName>style.visibility</p:attrName>
                                        </p:attrNameLst>
                                      </p:cBhvr>
                                      <p:to>
                                        <p:strVal val="visible"/>
                                      </p:to>
                                    </p:set>
                                    <p:animEffect transition="in" filter="wipe(left)">
                                      <p:cBhvr>
                                        <p:cTn id="22" dur="500"/>
                                        <p:tgtEl>
                                          <p:spTgt spid="58372">
                                            <p:txEl>
                                              <p:charRg st="34"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2">
                                            <p:txEl>
                                              <p:charRg st="46" end="58"/>
                                            </p:txEl>
                                          </p:spTgt>
                                        </p:tgtEl>
                                        <p:attrNameLst>
                                          <p:attrName>style.visibility</p:attrName>
                                        </p:attrNameLst>
                                      </p:cBhvr>
                                      <p:to>
                                        <p:strVal val="visible"/>
                                      </p:to>
                                    </p:set>
                                    <p:animEffect transition="in" filter="wipe(left)">
                                      <p:cBhvr>
                                        <p:cTn id="27" dur="500"/>
                                        <p:tgtEl>
                                          <p:spTgt spid="58372">
                                            <p:txEl>
                                              <p:charRg st="46" end="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372">
                                            <p:txEl>
                                              <p:charRg st="58" end="70"/>
                                            </p:txEl>
                                          </p:spTgt>
                                        </p:tgtEl>
                                        <p:attrNameLst>
                                          <p:attrName>style.visibility</p:attrName>
                                        </p:attrNameLst>
                                      </p:cBhvr>
                                      <p:to>
                                        <p:strVal val="visible"/>
                                      </p:to>
                                    </p:set>
                                    <p:animEffect transition="in" filter="wipe(left)">
                                      <p:cBhvr>
                                        <p:cTn id="32" dur="500"/>
                                        <p:tgtEl>
                                          <p:spTgt spid="58372">
                                            <p:txEl>
                                              <p:charRg st="58" end="7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373"/>
                                        </p:tgtEl>
                                        <p:attrNameLst>
                                          <p:attrName>style.visibility</p:attrName>
                                        </p:attrNameLst>
                                      </p:cBhvr>
                                      <p:to>
                                        <p:strVal val="visible"/>
                                      </p:to>
                                    </p:set>
                                    <p:anim calcmode="lin" valueType="num">
                                      <p:cBhvr additive="base">
                                        <p:cTn id="37" dur="500" fill="hold"/>
                                        <p:tgtEl>
                                          <p:spTgt spid="58373"/>
                                        </p:tgtEl>
                                        <p:attrNameLst>
                                          <p:attrName>ppt_x</p:attrName>
                                        </p:attrNameLst>
                                      </p:cBhvr>
                                      <p:tavLst>
                                        <p:tav tm="0">
                                          <p:val>
                                            <p:strVal val="#ppt_x"/>
                                          </p:val>
                                        </p:tav>
                                        <p:tav tm="100000">
                                          <p:val>
                                            <p:strVal val="#ppt_x"/>
                                          </p:val>
                                        </p:tav>
                                      </p:tavLst>
                                    </p:anim>
                                    <p:anim calcmode="lin" valueType="num">
                                      <p:cBhvr additive="base">
                                        <p:cTn id="38"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p:bldP spid="583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a:sym typeface="+mn-ea"/>
              </a:rPr>
              <a:t>学习资料</a:t>
            </a:r>
            <a:endParaRPr lang="zh-CN" altLang="en-US"/>
          </a:p>
        </p:txBody>
      </p:sp>
      <p:sp>
        <p:nvSpPr>
          <p:cNvPr id="4" name="内容占位符 3"/>
          <p:cNvSpPr>
            <a:spLocks noGrp="1"/>
          </p:cNvSpPr>
          <p:nvPr>
            <p:ph idx="1"/>
          </p:nvPr>
        </p:nvSpPr>
        <p:spPr/>
        <p:txBody>
          <a:bodyPr/>
          <a:p>
            <a:endParaRPr lang="zh-CN" altLang="en-US"/>
          </a:p>
        </p:txBody>
      </p:sp>
      <p:pic>
        <p:nvPicPr>
          <p:cNvPr id="8" name="图片 7" descr="Python学习手册.jpg"/>
          <p:cNvPicPr>
            <a:picLocks noChangeAspect="1"/>
          </p:cNvPicPr>
          <p:nvPr/>
        </p:nvPicPr>
        <p:blipFill>
          <a:blip r:embed="rId1"/>
          <a:stretch>
            <a:fillRect/>
          </a:stretch>
        </p:blipFill>
        <p:spPr>
          <a:xfrm>
            <a:off x="274320" y="880745"/>
            <a:ext cx="2298065" cy="3090545"/>
          </a:xfrm>
          <a:prstGeom prst="rect">
            <a:avLst/>
          </a:prstGeom>
          <a:ln>
            <a:noFill/>
          </a:ln>
          <a:effectLst>
            <a:outerShdw blurRad="50800" dist="38100" dir="2700000" algn="tl" rotWithShape="0">
              <a:prstClr val="black">
                <a:alpha val="40000"/>
              </a:prstClr>
            </a:outerShdw>
          </a:effectLst>
        </p:spPr>
      </p:pic>
      <p:pic>
        <p:nvPicPr>
          <p:cNvPr id="9" name="图片 8" descr="Python核心编程(第二版).jpg"/>
          <p:cNvPicPr>
            <a:picLocks noChangeAspect="1"/>
          </p:cNvPicPr>
          <p:nvPr/>
        </p:nvPicPr>
        <p:blipFill>
          <a:blip r:embed="rId2"/>
          <a:stretch>
            <a:fillRect/>
          </a:stretch>
        </p:blipFill>
        <p:spPr>
          <a:xfrm>
            <a:off x="4552315" y="862965"/>
            <a:ext cx="2336165" cy="3106420"/>
          </a:xfrm>
          <a:prstGeom prst="rect">
            <a:avLst/>
          </a:prstGeom>
          <a:ln>
            <a:noFill/>
          </a:ln>
          <a:effectLst>
            <a:outerShdw blurRad="50800" dist="38100" dir="2700000" algn="tl" rotWithShape="0">
              <a:prstClr val="black">
                <a:alpha val="40000"/>
              </a:prstClr>
            </a:outerShdw>
          </a:effectLst>
        </p:spPr>
      </p:pic>
      <p:pic>
        <p:nvPicPr>
          <p:cNvPr id="10" name="图片 9" descr="可爱的Python.jpg"/>
          <p:cNvPicPr>
            <a:picLocks noChangeAspect="1"/>
          </p:cNvPicPr>
          <p:nvPr/>
        </p:nvPicPr>
        <p:blipFill>
          <a:blip r:embed="rId3"/>
          <a:stretch>
            <a:fillRect/>
          </a:stretch>
        </p:blipFill>
        <p:spPr>
          <a:xfrm>
            <a:off x="2320925" y="915670"/>
            <a:ext cx="2298065" cy="3110865"/>
          </a:xfrm>
          <a:prstGeom prst="rect">
            <a:avLst/>
          </a:prstGeom>
          <a:effectLst>
            <a:outerShdw blurRad="50800" dist="38100" dir="2700000" algn="tl" rotWithShape="0">
              <a:prstClr val="black">
                <a:alpha val="40000"/>
              </a:prstClr>
            </a:outerShdw>
          </a:effectLst>
        </p:spPr>
      </p:pic>
      <p:pic>
        <p:nvPicPr>
          <p:cNvPr id="15" name="图片 14" descr="Python高级编程.jpg"/>
          <p:cNvPicPr>
            <a:picLocks noChangeAspect="1"/>
          </p:cNvPicPr>
          <p:nvPr/>
        </p:nvPicPr>
        <p:blipFill>
          <a:blip r:embed="rId4"/>
          <a:stretch>
            <a:fillRect/>
          </a:stretch>
        </p:blipFill>
        <p:spPr>
          <a:xfrm>
            <a:off x="6515100" y="816610"/>
            <a:ext cx="2378075" cy="3170555"/>
          </a:xfrm>
          <a:prstGeom prst="rect">
            <a:avLst/>
          </a:prstGeom>
          <a:effectLst>
            <a:outerShdw blurRad="50800" dist="38100" dir="2700000" algn="tl" rotWithShape="0">
              <a:prstClr val="black">
                <a:alpha val="40000"/>
              </a:prstClr>
            </a:outerShdw>
          </a:effectLst>
        </p:spPr>
      </p:pic>
      <p:sp>
        <p:nvSpPr>
          <p:cNvPr id="14344" name="Rectangle 2"/>
          <p:cNvSpPr/>
          <p:nvPr/>
        </p:nvSpPr>
        <p:spPr>
          <a:xfrm>
            <a:off x="1242684" y="-9266"/>
            <a:ext cx="2349333" cy="566341"/>
          </a:xfrm>
          <a:prstGeom prst="rect">
            <a:avLst/>
          </a:prstGeom>
          <a:noFill/>
          <a:ln w="9525">
            <a:noFill/>
          </a:ln>
        </p:spPr>
        <p:txBody>
          <a:bodyPr anchor="t"/>
          <a:p>
            <a:pPr lvl="0" algn="l"/>
            <a:endParaRPr lang="zh-CN" altLang="en-US" sz="3000" dirty="0">
              <a:solidFill>
                <a:schemeClr val="tx1"/>
              </a:solidFill>
              <a:latin typeface="Garamond" panose="02020404030301010803" pitchFamily="2"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5686822" y="4156093"/>
            <a:ext cx="1200571" cy="257266"/>
          </a:xfrm>
          <a:prstGeom prst="rect">
            <a:avLst/>
          </a:prstGeom>
          <a:noFill/>
          <a:ln w="9525">
            <a:noFill/>
          </a:ln>
        </p:spPr>
        <p:txBody>
          <a:bodyPr anchor="b"/>
          <a:p>
            <a:pPr lvl="0" algn="r" eaLnBrk="1" hangingPunct="1"/>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22531" name="Rectangle 2"/>
          <p:cNvSpPr>
            <a:spLocks noGrp="1"/>
          </p:cNvSpPr>
          <p:nvPr>
            <p:ph type="title"/>
          </p:nvPr>
        </p:nvSpPr>
        <p:spPr/>
        <p:txBody>
          <a:bodyPr vert="horz" wrap="square" anchor="t">
            <a:noAutofit/>
          </a:bodyPr>
          <a:p>
            <a:pPr lvl="0" algn="l" eaLnBrk="1" hangingPunct="1"/>
            <a:r>
              <a:rPr lang="en-US" altLang="x-none" sz="3000" dirty="0">
                <a:latin typeface="+mj-ea"/>
              </a:rPr>
              <a:t>FOR</a:t>
            </a:r>
            <a:r>
              <a:rPr lang="zh-CN" altLang="en-US" sz="3000" dirty="0">
                <a:latin typeface="+mj-ea"/>
              </a:rPr>
              <a:t>循环语句</a:t>
            </a:r>
            <a:endParaRPr lang="zh-CN" altLang="en-US" sz="3000" dirty="0">
              <a:latin typeface="+mj-ea"/>
            </a:endParaRPr>
          </a:p>
        </p:txBody>
      </p:sp>
      <p:sp>
        <p:nvSpPr>
          <p:cNvPr id="22532" name="Rectangle 5"/>
          <p:cNvSpPr>
            <a:spLocks noGrp="1"/>
          </p:cNvSpPr>
          <p:nvPr>
            <p:ph idx="1"/>
          </p:nvPr>
        </p:nvSpPr>
        <p:spPr/>
        <p:txBody>
          <a:bodyPr vert="horz" wrap="square" anchor="t">
            <a:noAutofit/>
          </a:bodyPr>
          <a:p>
            <a:pPr lvl="0" eaLnBrk="1" hangingPunct="1">
              <a:lnSpc>
                <a:spcPct val="110000"/>
              </a:lnSpc>
              <a:buFont typeface="Wingdings" panose="05000000000000000000" pitchFamily="2" charset="2"/>
              <a:buChar char="Ø"/>
            </a:pPr>
            <a:r>
              <a:rPr lang="zh-CN" altLang="en-US" sz="2000" dirty="0"/>
              <a:t>循环语句：</a:t>
            </a:r>
            <a:r>
              <a:rPr sz="2000" dirty="0"/>
              <a:t>for  range()</a:t>
            </a:r>
            <a:r>
              <a:rPr lang="zh-CN" altLang="en-US" sz="2000" dirty="0"/>
              <a:t>内建函数。</a:t>
            </a:r>
            <a:r>
              <a:rPr sz="2000" dirty="0"/>
              <a:t>Python</a:t>
            </a:r>
            <a:r>
              <a:rPr lang="zh-CN" altLang="en-US" sz="2000" dirty="0"/>
              <a:t>中的</a:t>
            </a:r>
            <a:r>
              <a:rPr sz="2000" dirty="0"/>
              <a:t>for</a:t>
            </a:r>
            <a:endParaRPr sz="2000" dirty="0"/>
          </a:p>
          <a:p>
            <a:pPr lvl="0" eaLnBrk="1" hangingPunct="1">
              <a:lnSpc>
                <a:spcPct val="110000"/>
              </a:lnSpc>
              <a:buNone/>
            </a:pPr>
            <a:r>
              <a:rPr sz="2000" dirty="0"/>
              <a:t>    </a:t>
            </a:r>
            <a:r>
              <a:rPr lang="zh-CN" altLang="en-US" sz="2000" dirty="0"/>
              <a:t>循环不是计数循环，更像迭代循环， 例：</a:t>
            </a:r>
            <a:endParaRPr lang="zh-CN" altLang="en-US" sz="2000" dirty="0"/>
          </a:p>
          <a:p>
            <a:pPr lvl="0" eaLnBrk="1" hangingPunct="1">
              <a:lnSpc>
                <a:spcPct val="90000"/>
              </a:lnSpc>
              <a:buNone/>
            </a:pPr>
            <a:r>
              <a:rPr sz="2000" dirty="0"/>
              <a:t> for iNum in [123, 'email', 'homework']:</a:t>
            </a:r>
            <a:endParaRPr sz="2000" dirty="0"/>
          </a:p>
          <a:p>
            <a:pPr lvl="0" eaLnBrk="1" hangingPunct="1">
              <a:lnSpc>
                <a:spcPct val="90000"/>
              </a:lnSpc>
              <a:buNone/>
            </a:pPr>
            <a:r>
              <a:rPr sz="2000" dirty="0"/>
              <a:t>              print iNum</a:t>
            </a:r>
            <a:endParaRPr sz="2000" dirty="0"/>
          </a:p>
          <a:p>
            <a:pPr lvl="0" eaLnBrk="1" hangingPunct="1">
              <a:lnSpc>
                <a:spcPct val="90000"/>
              </a:lnSpc>
              <a:buNone/>
            </a:pPr>
            <a:r>
              <a:rPr sz="2000" dirty="0"/>
              <a:t>  for iNum in range(5): </a:t>
            </a:r>
            <a:endParaRPr sz="2000" dirty="0"/>
          </a:p>
          <a:p>
            <a:pPr lvl="0" eaLnBrk="1" hangingPunct="1">
              <a:lnSpc>
                <a:spcPct val="90000"/>
              </a:lnSpc>
              <a:buNone/>
            </a:pPr>
            <a:r>
              <a:rPr sz="2000" dirty="0"/>
              <a:t>              print iNum, </a:t>
            </a:r>
            <a:endParaRPr sz="2000" dirty="0"/>
          </a:p>
          <a:p>
            <a:pPr lvl="0" eaLnBrk="1" hangingPunct="1">
              <a:lnSpc>
                <a:spcPct val="90000"/>
              </a:lnSpc>
              <a:buNone/>
            </a:pPr>
            <a:r>
              <a:rPr lang="zh-CN" altLang="en-US" sz="2000" dirty="0"/>
              <a:t>foo = 'abc'</a:t>
            </a:r>
            <a:endParaRPr lang="zh-CN" altLang="en-US" sz="2000" dirty="0"/>
          </a:p>
          <a:p>
            <a:pPr lvl="0" eaLnBrk="1" hangingPunct="1">
              <a:lnSpc>
                <a:spcPct val="90000"/>
              </a:lnSpc>
              <a:buNone/>
            </a:pPr>
            <a:r>
              <a:rPr lang="zh-CN" altLang="en-US" sz="2000" dirty="0"/>
              <a:t>for </a:t>
            </a:r>
            <a:r>
              <a:rPr sz="2000" dirty="0"/>
              <a:t>iNum</a:t>
            </a:r>
            <a:r>
              <a:rPr lang="zh-CN" altLang="en-US" sz="2000" dirty="0"/>
              <a:t> in foo:</a:t>
            </a:r>
            <a:endParaRPr lang="zh-CN" altLang="en-US" sz="2000" dirty="0"/>
          </a:p>
          <a:p>
            <a:pPr lvl="0" eaLnBrk="1" hangingPunct="1">
              <a:lnSpc>
                <a:spcPct val="90000"/>
              </a:lnSpc>
              <a:buNone/>
            </a:pPr>
            <a:r>
              <a:rPr sz="2000" dirty="0"/>
              <a:t>              </a:t>
            </a:r>
            <a:r>
              <a:rPr lang="zh-CN" altLang="en-US" sz="2000" dirty="0"/>
              <a:t>print </a:t>
            </a:r>
            <a:r>
              <a:rPr sz="2000" dirty="0"/>
              <a:t>iNum</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xEl>
                                              <p:charRg st="0" end="34"/>
                                            </p:txEl>
                                          </p:spTgt>
                                        </p:tgtEl>
                                        <p:attrNameLst>
                                          <p:attrName>style.visibility</p:attrName>
                                        </p:attrNameLst>
                                      </p:cBhvr>
                                      <p:to>
                                        <p:strVal val="visible"/>
                                      </p:to>
                                    </p:set>
                                    <p:animEffect transition="in" filter="wipe(left)">
                                      <p:cBhvr>
                                        <p:cTn id="7" dur="500"/>
                                        <p:tgtEl>
                                          <p:spTgt spid="22532">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xEl>
                                              <p:charRg st="34" end="58"/>
                                            </p:txEl>
                                          </p:spTgt>
                                        </p:tgtEl>
                                        <p:attrNameLst>
                                          <p:attrName>style.visibility</p:attrName>
                                        </p:attrNameLst>
                                      </p:cBhvr>
                                      <p:to>
                                        <p:strVal val="visible"/>
                                      </p:to>
                                    </p:set>
                                    <p:animEffect transition="in" filter="wipe(left)">
                                      <p:cBhvr>
                                        <p:cTn id="12" dur="500"/>
                                        <p:tgtEl>
                                          <p:spTgt spid="22532">
                                            <p:txEl>
                                              <p:charRg st="34"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2">
                                            <p:txEl>
                                              <p:charRg st="58" end="102"/>
                                            </p:txEl>
                                          </p:spTgt>
                                        </p:tgtEl>
                                        <p:attrNameLst>
                                          <p:attrName>style.visibility</p:attrName>
                                        </p:attrNameLst>
                                      </p:cBhvr>
                                      <p:to>
                                        <p:strVal val="visible"/>
                                      </p:to>
                                    </p:set>
                                    <p:animEffect transition="in" filter="wipe(left)">
                                      <p:cBhvr>
                                        <p:cTn id="17" dur="500"/>
                                        <p:tgtEl>
                                          <p:spTgt spid="22532">
                                            <p:txEl>
                                              <p:charRg st="58"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2">
                                            <p:txEl>
                                              <p:charRg st="102" end="127"/>
                                            </p:txEl>
                                          </p:spTgt>
                                        </p:tgtEl>
                                        <p:attrNameLst>
                                          <p:attrName>style.visibility</p:attrName>
                                        </p:attrNameLst>
                                      </p:cBhvr>
                                      <p:to>
                                        <p:strVal val="visible"/>
                                      </p:to>
                                    </p:set>
                                    <p:animEffect transition="in" filter="wipe(left)">
                                      <p:cBhvr>
                                        <p:cTn id="22" dur="500"/>
                                        <p:tgtEl>
                                          <p:spTgt spid="22532">
                                            <p:txEl>
                                              <p:charRg st="102"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2">
                                            <p:txEl>
                                              <p:charRg st="127" end="154"/>
                                            </p:txEl>
                                          </p:spTgt>
                                        </p:tgtEl>
                                        <p:attrNameLst>
                                          <p:attrName>style.visibility</p:attrName>
                                        </p:attrNameLst>
                                      </p:cBhvr>
                                      <p:to>
                                        <p:strVal val="visible"/>
                                      </p:to>
                                    </p:set>
                                    <p:animEffect transition="in" filter="wipe(left)">
                                      <p:cBhvr>
                                        <p:cTn id="27" dur="500"/>
                                        <p:tgtEl>
                                          <p:spTgt spid="22532">
                                            <p:txEl>
                                              <p:charRg st="127" end="1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2">
                                            <p:txEl>
                                              <p:charRg st="154" end="181"/>
                                            </p:txEl>
                                          </p:spTgt>
                                        </p:tgtEl>
                                        <p:attrNameLst>
                                          <p:attrName>style.visibility</p:attrName>
                                        </p:attrNameLst>
                                      </p:cBhvr>
                                      <p:to>
                                        <p:strVal val="visible"/>
                                      </p:to>
                                    </p:set>
                                    <p:animEffect transition="in" filter="wipe(left)">
                                      <p:cBhvr>
                                        <p:cTn id="32" dur="500"/>
                                        <p:tgtEl>
                                          <p:spTgt spid="22532">
                                            <p:txEl>
                                              <p:charRg st="154" end="18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32">
                                            <p:txEl>
                                              <p:charRg st="181" end="197"/>
                                            </p:txEl>
                                          </p:spTgt>
                                        </p:tgtEl>
                                        <p:attrNameLst>
                                          <p:attrName>style.visibility</p:attrName>
                                        </p:attrNameLst>
                                      </p:cBhvr>
                                      <p:to>
                                        <p:strVal val="visible"/>
                                      </p:to>
                                    </p:set>
                                    <p:animEffect transition="in" filter="wipe(left)">
                                      <p:cBhvr>
                                        <p:cTn id="37" dur="500"/>
                                        <p:tgtEl>
                                          <p:spTgt spid="22532">
                                            <p:txEl>
                                              <p:charRg st="181"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532">
                                            <p:txEl>
                                              <p:charRg st="197" end="218"/>
                                            </p:txEl>
                                          </p:spTgt>
                                        </p:tgtEl>
                                        <p:attrNameLst>
                                          <p:attrName>style.visibility</p:attrName>
                                        </p:attrNameLst>
                                      </p:cBhvr>
                                      <p:to>
                                        <p:strVal val="visible"/>
                                      </p:to>
                                    </p:set>
                                    <p:animEffect transition="in" filter="wipe(left)">
                                      <p:cBhvr>
                                        <p:cTn id="42" dur="500"/>
                                        <p:tgtEl>
                                          <p:spTgt spid="22532">
                                            <p:txEl>
                                              <p:charRg st="197" end="21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32">
                                            <p:txEl>
                                              <p:charRg st="218" end="244"/>
                                            </p:txEl>
                                          </p:spTgt>
                                        </p:tgtEl>
                                        <p:attrNameLst>
                                          <p:attrName>style.visibility</p:attrName>
                                        </p:attrNameLst>
                                      </p:cBhvr>
                                      <p:to>
                                        <p:strVal val="visible"/>
                                      </p:to>
                                    </p:set>
                                    <p:animEffect transition="in" filter="wipe(left)">
                                      <p:cBhvr>
                                        <p:cTn id="47" dur="500"/>
                                        <p:tgtEl>
                                          <p:spTgt spid="22532">
                                            <p:txEl>
                                              <p:charRg st="218" end="2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2"/>
          <p:cNvSpPr>
            <a:spLocks noGrp="1"/>
          </p:cNvSpPr>
          <p:nvPr>
            <p:ph type="title"/>
          </p:nvPr>
        </p:nvSpPr>
        <p:spPr/>
        <p:txBody>
          <a:bodyPr vert="horz" wrap="square" anchor="t">
            <a:noAutofit/>
          </a:bodyPr>
          <a:p>
            <a:pPr lvl="0" algn="l" eaLnBrk="1" hangingPunct="1"/>
            <a:r>
              <a:rPr lang="en-US" altLang="x-none" sz="3000" dirty="0"/>
              <a:t>FOR</a:t>
            </a:r>
            <a:r>
              <a:rPr lang="zh-CN" altLang="en-US" sz="3000" dirty="0"/>
              <a:t>循环语句</a:t>
            </a:r>
            <a:endParaRPr lang="zh-CN" altLang="en-US" sz="3000" dirty="0"/>
          </a:p>
        </p:txBody>
      </p:sp>
      <p:sp>
        <p:nvSpPr>
          <p:cNvPr id="2" name="内容占位符 1"/>
          <p:cNvSpPr>
            <a:spLocks noGrp="1"/>
          </p:cNvSpPr>
          <p:nvPr>
            <p:ph idx="1"/>
          </p:nvPr>
        </p:nvSpPr>
        <p:spPr/>
        <p:txBody>
          <a:bodyPr/>
          <a:p>
            <a:pPr marL="342900" lvl="0" indent="-342900" eaLnBrk="1" hangingPunct="1">
              <a:lnSpc>
                <a:spcPct val="110000"/>
              </a:lnSpc>
              <a:spcBef>
                <a:spcPct val="20000"/>
              </a:spcBef>
              <a:buClr>
                <a:schemeClr val="accent1"/>
              </a:buClr>
              <a:buFont typeface="Wingdings" panose="05000000000000000000" pitchFamily="2" charset="2"/>
              <a:buChar char="Ø"/>
            </a:pPr>
            <a:r>
              <a:rPr>
                <a:sym typeface="+mn-ea"/>
              </a:rPr>
              <a:t>循环语句：for enumerate()内建函数能够实现</a:t>
            </a:r>
            <a:endParaRPr dirty="0"/>
          </a:p>
          <a:p>
            <a:pPr marL="342900" lvl="0" indent="-342900" eaLnBrk="1" hangingPunct="1">
              <a:lnSpc>
                <a:spcPct val="110000"/>
              </a:lnSpc>
              <a:spcBef>
                <a:spcPct val="20000"/>
              </a:spcBef>
              <a:buClr>
                <a:schemeClr val="accent1"/>
              </a:buClr>
              <a:buFont typeface="Wingdings" panose="05000000000000000000" pitchFamily="2" charset="2"/>
              <a:buNone/>
            </a:pPr>
            <a:r>
              <a:rPr>
                <a:sym typeface="+mn-ea"/>
              </a:rPr>
              <a:t>                        索引、元素双循环</a:t>
            </a:r>
            <a:endParaRPr lang="zh-CN" altLang="en-US" dirty="0"/>
          </a:p>
          <a:p>
            <a:pPr marL="342900" lvl="0" indent="-342900" eaLnBrk="1" hangingPunct="1">
              <a:lnSpc>
                <a:spcPct val="110000"/>
              </a:lnSpc>
              <a:spcBef>
                <a:spcPct val="20000"/>
              </a:spcBef>
              <a:buClr>
                <a:schemeClr val="accent1"/>
              </a:buClr>
              <a:buFont typeface="Wingdings" panose="05000000000000000000" pitchFamily="2" charset="2"/>
              <a:buNone/>
            </a:pPr>
            <a:r>
              <a:rPr>
                <a:sym typeface="+mn-ea"/>
              </a:rPr>
              <a:t>myString='zhangsan'</a:t>
            </a:r>
            <a:endParaRPr dirty="0"/>
          </a:p>
          <a:p>
            <a:pPr marL="342900" lvl="0" indent="-342900" eaLnBrk="1" hangingPunct="1">
              <a:lnSpc>
                <a:spcPct val="110000"/>
              </a:lnSpc>
              <a:spcBef>
                <a:spcPct val="20000"/>
              </a:spcBef>
              <a:buClr>
                <a:schemeClr val="accent1"/>
              </a:buClr>
              <a:buFont typeface="Wingdings" panose="05000000000000000000" pitchFamily="2" charset="2"/>
              <a:buNone/>
            </a:pPr>
            <a:r>
              <a:rPr>
                <a:sym typeface="+mn-ea"/>
              </a:rPr>
              <a:t>for i, nChar in enumerate(myString):</a:t>
            </a:r>
            <a:endParaRPr dirty="0"/>
          </a:p>
          <a:p>
            <a:pPr marL="342900" lvl="0" indent="-342900" eaLnBrk="1" hangingPunct="1">
              <a:lnSpc>
                <a:spcPct val="110000"/>
              </a:lnSpc>
              <a:spcBef>
                <a:spcPct val="20000"/>
              </a:spcBef>
              <a:buClr>
                <a:schemeClr val="accent1"/>
              </a:buClr>
              <a:buFont typeface="Wingdings" panose="05000000000000000000" pitchFamily="2" charset="2"/>
              <a:buNone/>
            </a:pPr>
            <a:r>
              <a:rPr>
                <a:sym typeface="+mn-ea"/>
              </a:rPr>
              <a:t>    print "(%d)" % i, nChar</a:t>
            </a:r>
            <a:endParaRPr lang="en-US" altLang="x-none" dirty="0">
              <a:latin typeface="Times New Roman" panose="02020603050405020304" pitchFamily="18" charset="0"/>
              <a:ea typeface="宋体" panose="02010600030101010101" pitchFamily="2" charset="-122"/>
            </a:endParaRPr>
          </a:p>
          <a:p>
            <a:pPr marL="342900" lvl="0" indent="-342900" eaLnBrk="1" hangingPunct="1">
              <a:lnSpc>
                <a:spcPct val="110000"/>
              </a:lnSpc>
              <a:spcBef>
                <a:spcPct val="20000"/>
              </a:spcBef>
              <a:buClr>
                <a:schemeClr val="accent1"/>
              </a:buClr>
              <a:buFont typeface="Wingdings" panose="05000000000000000000" pitchFamily="2" charset="2"/>
              <a:buNone/>
            </a:pPr>
            <a:endParaRPr lang="en-US" altLang="x-none" dirty="0">
              <a:latin typeface="Times New Roman" panose="02020603050405020304" pitchFamily="18" charset="0"/>
              <a:ea typeface="宋体" panose="02010600030101010101" pitchFamily="2" charset="-122"/>
            </a:endParaRPr>
          </a:p>
          <a:p>
            <a:endParaRPr lang="zh-CN" altLang="en-US"/>
          </a:p>
        </p:txBody>
      </p:sp>
      <p:sp>
        <p:nvSpPr>
          <p:cNvPr id="24580" name="Rectangle 4"/>
          <p:cNvSpPr/>
          <p:nvPr/>
        </p:nvSpPr>
        <p:spPr>
          <a:xfrm>
            <a:off x="1732577" y="951238"/>
            <a:ext cx="5653124" cy="3094261"/>
          </a:xfrm>
          <a:prstGeom prst="rect">
            <a:avLst/>
          </a:prstGeom>
          <a:noFill/>
          <a:ln w="9525">
            <a:noFill/>
          </a:ln>
        </p:spPr>
        <p:txBody>
          <a:bodyPr/>
          <a:p>
            <a:pPr marL="342900" lvl="0" indent="-342900" eaLnBrk="1" hangingPunct="1">
              <a:lnSpc>
                <a:spcPct val="110000"/>
              </a:lnSpc>
              <a:spcBef>
                <a:spcPct val="20000"/>
              </a:spcBef>
              <a:buClr>
                <a:schemeClr val="accent1"/>
              </a:buClr>
              <a:buFont typeface="Wingdings" panose="05000000000000000000" pitchFamily="2" charset="2"/>
              <a:buNone/>
            </a:pPr>
            <a:endParaRPr lang="en-US" altLang="x-none" sz="169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bldLst>
      <p:bldP spid="2458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5686822" y="4156093"/>
            <a:ext cx="1200571" cy="257266"/>
          </a:xfrm>
          <a:prstGeom prst="rect">
            <a:avLst/>
          </a:prstGeom>
          <a:noFill/>
          <a:ln w="9525">
            <a:noFill/>
          </a:ln>
        </p:spPr>
        <p:txBody>
          <a:bodyPr anchor="b"/>
          <a:p>
            <a:pPr lvl="0" algn="r" eaLnBrk="1" hangingPunct="1"/>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28675" name="Rectangle 2"/>
          <p:cNvSpPr>
            <a:spLocks noGrp="1"/>
          </p:cNvSpPr>
          <p:nvPr>
            <p:ph type="title"/>
          </p:nvPr>
        </p:nvSpPr>
        <p:spPr/>
        <p:txBody>
          <a:bodyPr vert="horz" wrap="square" anchor="t">
            <a:noAutofit/>
          </a:bodyPr>
          <a:p>
            <a:pPr lvl="0" algn="l" eaLnBrk="1" hangingPunct="1"/>
            <a:r>
              <a:rPr lang="en-US" altLang="zh-CN" sz="3000"/>
              <a:t>While</a:t>
            </a:r>
            <a:r>
              <a:rPr lang="zh-CN" altLang="en-US" sz="3000"/>
              <a:t>循环语句</a:t>
            </a:r>
            <a:endParaRPr lang="zh-CN" altLang="en-US" sz="3000"/>
          </a:p>
        </p:txBody>
      </p:sp>
      <p:sp>
        <p:nvSpPr>
          <p:cNvPr id="28676" name="Rectangle 3"/>
          <p:cNvSpPr>
            <a:spLocks noGrp="1"/>
          </p:cNvSpPr>
          <p:nvPr>
            <p:ph idx="1"/>
          </p:nvPr>
        </p:nvSpPr>
        <p:spPr>
          <a:ln w="19050" cap="flat" cmpd="sng">
            <a:solidFill>
              <a:schemeClr val="tx1"/>
            </a:solidFill>
            <a:miter/>
          </a:ln>
        </p:spPr>
        <p:txBody>
          <a:bodyPr vert="horz" wrap="square" anchor="t">
            <a:normAutofit/>
          </a:bodyPr>
          <a:p>
            <a:pPr lvl="0" eaLnBrk="1" hangingPunct="1">
              <a:lnSpc>
                <a:spcPct val="85000"/>
              </a:lnSpc>
              <a:spcBef>
                <a:spcPct val="0"/>
              </a:spcBef>
              <a:buFont typeface="Wingdings" panose="05000000000000000000" pitchFamily="2" charset="2"/>
              <a:buChar char="Ø"/>
            </a:pPr>
            <a:r>
              <a:rPr lang="en-US" altLang="x-none" b="1" dirty="0">
                <a:latin typeface="Times New Roman" panose="02020603050405020304" pitchFamily="18" charset="0"/>
              </a:rPr>
              <a:t>while </a:t>
            </a:r>
            <a:r>
              <a:rPr lang="zh-CN" altLang="en-US" b="1" dirty="0">
                <a:latin typeface="Times New Roman" panose="02020603050405020304" pitchFamily="18" charset="0"/>
              </a:rPr>
              <a:t>条件表达式：</a:t>
            </a:r>
            <a:endParaRPr lang="zh-CN" altLang="en-US" b="1" dirty="0">
              <a:latin typeface="Times New Roman" panose="02020603050405020304" pitchFamily="18" charset="0"/>
            </a:endParaRPr>
          </a:p>
          <a:p>
            <a:pPr lvl="0" eaLnBrk="1" hangingPunct="1">
              <a:lnSpc>
                <a:spcPct val="85000"/>
              </a:lnSpc>
              <a:spcBef>
                <a:spcPct val="0"/>
              </a:spcBef>
              <a:buNone/>
            </a:pPr>
            <a:r>
              <a:rPr lang="zh-CN" altLang="en-US" b="1" dirty="0">
                <a:latin typeface="Times New Roman" panose="02020603050405020304" pitchFamily="18" charset="0"/>
              </a:rPr>
              <a:t>        </a:t>
            </a:r>
            <a:r>
              <a:rPr lang="zh-CN" altLang="en-US" dirty="0">
                <a:latin typeface="Times New Roman" panose="02020603050405020304" pitchFamily="18" charset="0"/>
              </a:rPr>
              <a:t>语句组</a:t>
            </a:r>
            <a:endParaRPr lang="en-US" altLang="x-none" dirty="0">
              <a:latin typeface="Times New Roman" panose="02020603050405020304" pitchFamily="18" charset="0"/>
            </a:endParaRPr>
          </a:p>
          <a:p>
            <a:pPr lvl="0" eaLnBrk="1" hangingPunct="1">
              <a:lnSpc>
                <a:spcPct val="85000"/>
              </a:lnSpc>
              <a:spcBef>
                <a:spcPct val="0"/>
              </a:spcBef>
              <a:buFont typeface="Wingdings" panose="05000000000000000000" pitchFamily="2" charset="2"/>
              <a:buChar char="Ø"/>
            </a:pPr>
            <a:r>
              <a:rPr lang="en-US" altLang="x-none" b="1" dirty="0">
                <a:latin typeface="Times New Roman" panose="02020603050405020304" pitchFamily="18" charset="0"/>
              </a:rPr>
              <a:t>else:</a:t>
            </a:r>
            <a:endParaRPr lang="en-US" altLang="x-none" b="1" dirty="0">
              <a:latin typeface="Times New Roman" panose="02020603050405020304" pitchFamily="18" charset="0"/>
            </a:endParaRPr>
          </a:p>
          <a:p>
            <a:pPr lvl="0" eaLnBrk="1" hangingPunct="1">
              <a:lnSpc>
                <a:spcPct val="85000"/>
              </a:lnSpc>
              <a:spcBef>
                <a:spcPct val="0"/>
              </a:spcBef>
              <a:buNone/>
            </a:pPr>
            <a:r>
              <a:rPr lang="zh-CN" altLang="en-US" b="1" dirty="0">
                <a:latin typeface="Times New Roman" panose="02020603050405020304" pitchFamily="18" charset="0"/>
              </a:rPr>
              <a:t>        </a:t>
            </a:r>
            <a:r>
              <a:rPr lang="zh-CN" altLang="en-US" dirty="0">
                <a:latin typeface="Times New Roman" panose="02020603050405020304" pitchFamily="18" charset="0"/>
              </a:rPr>
              <a:t>语句组</a:t>
            </a:r>
            <a:endParaRPr lang="en-US" altLang="x-none" dirty="0">
              <a:latin typeface="Times New Roman" panose="02020603050405020304" pitchFamily="18" charset="0"/>
            </a:endParaRPr>
          </a:p>
          <a:p>
            <a:pPr lvl="0" eaLnBrk="1" hangingPunct="1">
              <a:buNone/>
            </a:pPr>
            <a:endParaRPr lang="zh-CN" altLang="en-US" dirty="0">
              <a:latin typeface="Times New Roman" panose="02020603050405020304" pitchFamily="18" charset="0"/>
            </a:endParaRPr>
          </a:p>
        </p:txBody>
      </p:sp>
      <p:sp>
        <p:nvSpPr>
          <p:cNvPr id="28677" name="Rectangle 7"/>
          <p:cNvSpPr/>
          <p:nvPr/>
        </p:nvSpPr>
        <p:spPr>
          <a:xfrm>
            <a:off x="2556760" y="2443670"/>
            <a:ext cx="3901858" cy="986184"/>
          </a:xfrm>
          <a:prstGeom prst="rect">
            <a:avLst/>
          </a:prstGeom>
          <a:noFill/>
          <a:ln w="19050" cap="flat" cmpd="sng">
            <a:solidFill>
              <a:schemeClr val="tx1"/>
            </a:solidFill>
            <a:prstDash val="solid"/>
            <a:miter/>
            <a:headEnd type="none" w="med" len="med"/>
            <a:tailEnd type="none" w="med" len="med"/>
          </a:ln>
        </p:spPr>
        <p:txBody>
          <a:bodyPr/>
          <a:p>
            <a:pPr marL="342900" lvl="0" indent="-342900" eaLnBrk="1" hangingPunct="1">
              <a:lnSpc>
                <a:spcPct val="85000"/>
              </a:lnSpc>
              <a:spcBef>
                <a:spcPct val="20000"/>
              </a:spcBef>
              <a:buClr>
                <a:schemeClr val="accent1"/>
              </a:buClr>
              <a:buFont typeface="Wingdings" panose="05000000000000000000" pitchFamily="2" charset="2"/>
              <a:buChar char="Ø"/>
            </a:pPr>
            <a:r>
              <a:rPr lang="en-US" altLang="x-none" sz="1690" b="1" dirty="0">
                <a:latin typeface="Times New Roman" panose="02020603050405020304" pitchFamily="18" charset="0"/>
                <a:ea typeface="宋体" panose="02010600030101010101" pitchFamily="2" charset="-122"/>
              </a:rPr>
              <a:t>for nItem  in range( ): </a:t>
            </a:r>
            <a:endParaRPr lang="en-US" altLang="x-none" sz="1690" b="1" dirty="0">
              <a:latin typeface="Times New Roman" panose="02020603050405020304" pitchFamily="18" charset="0"/>
              <a:ea typeface="宋体" panose="02010600030101010101" pitchFamily="2" charset="-122"/>
            </a:endParaRPr>
          </a:p>
          <a:p>
            <a:pPr marL="342900" lvl="0" indent="-342900" eaLnBrk="1" hangingPunct="1">
              <a:lnSpc>
                <a:spcPct val="85000"/>
              </a:lnSpc>
              <a:spcBef>
                <a:spcPct val="20000"/>
              </a:spcBef>
              <a:buClr>
                <a:schemeClr val="accent1"/>
              </a:buClr>
              <a:buFont typeface="Wingdings" panose="05000000000000000000" pitchFamily="2" charset="2"/>
              <a:buNone/>
            </a:pPr>
            <a:r>
              <a:rPr lang="en-US" altLang="x-none" sz="1690" b="1" dirty="0">
                <a:latin typeface="Times New Roman" panose="02020603050405020304" pitchFamily="18" charset="0"/>
                <a:ea typeface="宋体" panose="02010600030101010101" pitchFamily="2" charset="-122"/>
              </a:rPr>
              <a:t>        </a:t>
            </a:r>
            <a:r>
              <a:rPr lang="zh-CN" altLang="en-US" sz="1690" dirty="0">
                <a:latin typeface="Times New Roman" panose="02020603050405020304" pitchFamily="18" charset="0"/>
                <a:ea typeface="宋体" panose="02010600030101010101" pitchFamily="2" charset="-122"/>
              </a:rPr>
              <a:t>语句组</a:t>
            </a:r>
            <a:endParaRPr lang="zh-CN" altLang="en-US" sz="1690" dirty="0">
              <a:latin typeface="Times New Roman" panose="02020603050405020304" pitchFamily="18" charset="0"/>
              <a:ea typeface="宋体" panose="02010600030101010101" pitchFamily="2" charset="-122"/>
            </a:endParaRPr>
          </a:p>
          <a:p>
            <a:pPr marL="342900" lvl="0" indent="-342900" eaLnBrk="1" hangingPunct="1">
              <a:lnSpc>
                <a:spcPct val="85000"/>
              </a:lnSpc>
              <a:buClr>
                <a:schemeClr val="accent1"/>
              </a:buClr>
              <a:buFont typeface="Wingdings" panose="05000000000000000000" pitchFamily="2" charset="2"/>
              <a:buChar char="Ø"/>
            </a:pPr>
            <a:r>
              <a:rPr lang="en-US" altLang="x-none" sz="1690" b="1" dirty="0">
                <a:latin typeface="Times New Roman" panose="02020603050405020304" pitchFamily="18" charset="0"/>
                <a:ea typeface="宋体" panose="02010600030101010101" pitchFamily="2" charset="-122"/>
              </a:rPr>
              <a:t>else:</a:t>
            </a:r>
            <a:endParaRPr lang="en-US" altLang="x-none" sz="1690" b="1" dirty="0">
              <a:latin typeface="Times New Roman" panose="02020603050405020304" pitchFamily="18" charset="0"/>
              <a:ea typeface="宋体" panose="02010600030101010101" pitchFamily="2" charset="-122"/>
            </a:endParaRPr>
          </a:p>
          <a:p>
            <a:pPr marL="342900" lvl="0" indent="-342900" eaLnBrk="1" hangingPunct="1">
              <a:lnSpc>
                <a:spcPct val="85000"/>
              </a:lnSpc>
              <a:buClr>
                <a:schemeClr val="accent1"/>
              </a:buClr>
              <a:buFont typeface="Wingdings" panose="05000000000000000000" pitchFamily="2" charset="2"/>
              <a:buNone/>
            </a:pPr>
            <a:r>
              <a:rPr lang="zh-CN" altLang="en-US" sz="1690" b="1" dirty="0">
                <a:latin typeface="Times New Roman" panose="02020603050405020304" pitchFamily="18" charset="0"/>
                <a:ea typeface="宋体" panose="02010600030101010101" pitchFamily="2" charset="-122"/>
              </a:rPr>
              <a:t>        </a:t>
            </a:r>
            <a:r>
              <a:rPr lang="zh-CN" altLang="en-US" sz="1690" dirty="0">
                <a:latin typeface="Times New Roman" panose="02020603050405020304" pitchFamily="18" charset="0"/>
                <a:ea typeface="宋体" panose="02010600030101010101" pitchFamily="2" charset="-122"/>
              </a:rPr>
              <a:t>语句组</a:t>
            </a:r>
            <a:endParaRPr lang="zh-CN" altLang="en-US" sz="1690" dirty="0">
              <a:latin typeface="Times New Roman" panose="02020603050405020304" pitchFamily="18" charset="0"/>
              <a:ea typeface="宋体" panose="02010600030101010101" pitchFamily="2" charset="-122"/>
            </a:endParaRPr>
          </a:p>
        </p:txBody>
      </p:sp>
      <p:sp>
        <p:nvSpPr>
          <p:cNvPr id="28678" name="Rectangle 8"/>
          <p:cNvSpPr/>
          <p:nvPr/>
        </p:nvSpPr>
        <p:spPr>
          <a:xfrm>
            <a:off x="2556760" y="3472732"/>
            <a:ext cx="3901858" cy="687705"/>
          </a:xfrm>
          <a:prstGeom prst="rect">
            <a:avLst/>
          </a:prstGeom>
          <a:noFill/>
          <a:ln w="19050" cap="flat" cmpd="sng">
            <a:solidFill>
              <a:schemeClr val="tx1"/>
            </a:solidFill>
            <a:prstDash val="solid"/>
            <a:miter/>
            <a:headEnd type="none" w="med" len="med"/>
            <a:tailEnd type="none" w="med" len="med"/>
          </a:ln>
        </p:spPr>
        <p:txBody>
          <a:bodyPr>
            <a:spAutoFit/>
          </a:bodyPr>
          <a:p>
            <a:pPr lvl="0" eaLnBrk="1" hangingPunct="1">
              <a:spcBef>
                <a:spcPts val="600"/>
              </a:spcBef>
              <a:buClr>
                <a:schemeClr val="accent1"/>
              </a:buClr>
              <a:buFont typeface="Wingdings" panose="05000000000000000000" pitchFamily="2" charset="2"/>
              <a:buChar char="Ø"/>
            </a:pPr>
            <a:r>
              <a:rPr lang="en-US" altLang="x-none" sz="1690" b="1" dirty="0">
                <a:latin typeface="Times New Roman" panose="02020603050405020304" pitchFamily="18" charset="0"/>
                <a:ea typeface="宋体" panose="02010600030101010101" pitchFamily="2" charset="-122"/>
              </a:rPr>
              <a:t>for i,nItem enumerate( ):</a:t>
            </a:r>
            <a:endParaRPr lang="en-US" altLang="x-none" sz="1690" b="1" dirty="0">
              <a:latin typeface="Times New Roman" panose="02020603050405020304" pitchFamily="18" charset="0"/>
              <a:ea typeface="宋体" panose="02010600030101010101" pitchFamily="2" charset="-122"/>
            </a:endParaRPr>
          </a:p>
          <a:p>
            <a:pPr lvl="0" eaLnBrk="1" hangingPunct="1">
              <a:spcBef>
                <a:spcPts val="600"/>
              </a:spcBef>
              <a:buClr>
                <a:schemeClr val="accent1"/>
              </a:buClr>
              <a:buFont typeface="Wingdings" panose="05000000000000000000" pitchFamily="2" charset="2"/>
              <a:buNone/>
            </a:pPr>
            <a:r>
              <a:rPr lang="zh-CN" altLang="en-US" sz="1690" dirty="0">
                <a:latin typeface="Arial" panose="020B0604020202020204" pitchFamily="34" charset="0"/>
                <a:ea typeface="宋体" panose="02010600030101010101" pitchFamily="2" charset="-122"/>
              </a:rPr>
              <a:t>       语句组</a:t>
            </a:r>
            <a:endParaRPr lang="zh-CN" altLang="en-US" sz="169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xEl>
                                              <p:charRg st="0" end="13"/>
                                            </p:txEl>
                                          </p:spTgt>
                                        </p:tgtEl>
                                        <p:attrNameLst>
                                          <p:attrName>style.visibility</p:attrName>
                                        </p:attrNameLst>
                                      </p:cBhvr>
                                      <p:to>
                                        <p:strVal val="visible"/>
                                      </p:to>
                                    </p:set>
                                    <p:animEffect transition="in" filter="wipe(left)">
                                      <p:cBhvr>
                                        <p:cTn id="12" dur="500"/>
                                        <p:tgtEl>
                                          <p:spTgt spid="28676">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6">
                                            <p:txEl>
                                              <p:charRg st="13" end="25"/>
                                            </p:txEl>
                                          </p:spTgt>
                                        </p:tgtEl>
                                        <p:attrNameLst>
                                          <p:attrName>style.visibility</p:attrName>
                                        </p:attrNameLst>
                                      </p:cBhvr>
                                      <p:to>
                                        <p:strVal val="visible"/>
                                      </p:to>
                                    </p:set>
                                    <p:animEffect transition="in" filter="wipe(left)">
                                      <p:cBhvr>
                                        <p:cTn id="17" dur="500"/>
                                        <p:tgtEl>
                                          <p:spTgt spid="28676">
                                            <p:txEl>
                                              <p:charRg st="13"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6">
                                            <p:txEl>
                                              <p:charRg st="25" end="31"/>
                                            </p:txEl>
                                          </p:spTgt>
                                        </p:tgtEl>
                                        <p:attrNameLst>
                                          <p:attrName>style.visibility</p:attrName>
                                        </p:attrNameLst>
                                      </p:cBhvr>
                                      <p:to>
                                        <p:strVal val="visible"/>
                                      </p:to>
                                    </p:set>
                                    <p:animEffect transition="in" filter="wipe(left)">
                                      <p:cBhvr>
                                        <p:cTn id="22" dur="500"/>
                                        <p:tgtEl>
                                          <p:spTgt spid="28676">
                                            <p:txEl>
                                              <p:charRg st="25" end="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6">
                                            <p:txEl>
                                              <p:charRg st="31" end="43"/>
                                            </p:txEl>
                                          </p:spTgt>
                                        </p:tgtEl>
                                        <p:attrNameLst>
                                          <p:attrName>style.visibility</p:attrName>
                                        </p:attrNameLst>
                                      </p:cBhvr>
                                      <p:to>
                                        <p:strVal val="visible"/>
                                      </p:to>
                                    </p:set>
                                    <p:animEffect transition="in" filter="wipe(left)">
                                      <p:cBhvr>
                                        <p:cTn id="27" dur="500"/>
                                        <p:tgtEl>
                                          <p:spTgt spid="28676">
                                            <p:txEl>
                                              <p:charRg st="31" end="4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wipe(left)">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7">
                                            <p:txEl>
                                              <p:charRg st="0" end="25"/>
                                            </p:txEl>
                                          </p:spTgt>
                                        </p:tgtEl>
                                        <p:attrNameLst>
                                          <p:attrName>style.visibility</p:attrName>
                                        </p:attrNameLst>
                                      </p:cBhvr>
                                      <p:to>
                                        <p:strVal val="visible"/>
                                      </p:to>
                                    </p:set>
                                    <p:animEffect transition="in" filter="wipe(left)">
                                      <p:cBhvr>
                                        <p:cTn id="37" dur="500"/>
                                        <p:tgtEl>
                                          <p:spTgt spid="28677">
                                            <p:txEl>
                                              <p:charRg st="0" end="2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677">
                                            <p:txEl>
                                              <p:charRg st="25" end="37"/>
                                            </p:txEl>
                                          </p:spTgt>
                                        </p:tgtEl>
                                        <p:attrNameLst>
                                          <p:attrName>style.visibility</p:attrName>
                                        </p:attrNameLst>
                                      </p:cBhvr>
                                      <p:to>
                                        <p:strVal val="visible"/>
                                      </p:to>
                                    </p:set>
                                    <p:animEffect transition="in" filter="wipe(left)">
                                      <p:cBhvr>
                                        <p:cTn id="42" dur="500"/>
                                        <p:tgtEl>
                                          <p:spTgt spid="28677">
                                            <p:txEl>
                                              <p:charRg st="25" end="3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677">
                                            <p:txEl>
                                              <p:charRg st="37" end="43"/>
                                            </p:txEl>
                                          </p:spTgt>
                                        </p:tgtEl>
                                        <p:attrNameLst>
                                          <p:attrName>style.visibility</p:attrName>
                                        </p:attrNameLst>
                                      </p:cBhvr>
                                      <p:to>
                                        <p:strVal val="visible"/>
                                      </p:to>
                                    </p:set>
                                    <p:animEffect transition="in" filter="wipe(left)">
                                      <p:cBhvr>
                                        <p:cTn id="47" dur="500"/>
                                        <p:tgtEl>
                                          <p:spTgt spid="28677">
                                            <p:txEl>
                                              <p:charRg st="37" end="4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677">
                                            <p:txEl>
                                              <p:charRg st="43" end="55"/>
                                            </p:txEl>
                                          </p:spTgt>
                                        </p:tgtEl>
                                        <p:attrNameLst>
                                          <p:attrName>style.visibility</p:attrName>
                                        </p:attrNameLst>
                                      </p:cBhvr>
                                      <p:to>
                                        <p:strVal val="visible"/>
                                      </p:to>
                                    </p:set>
                                    <p:animEffect transition="in" filter="wipe(left)">
                                      <p:cBhvr>
                                        <p:cTn id="52" dur="500"/>
                                        <p:tgtEl>
                                          <p:spTgt spid="28677">
                                            <p:txEl>
                                              <p:charRg st="43" end="5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678"/>
                                        </p:tgtEl>
                                        <p:attrNameLst>
                                          <p:attrName>style.visibility</p:attrName>
                                        </p:attrNameLst>
                                      </p:cBhvr>
                                      <p:to>
                                        <p:strVal val="visible"/>
                                      </p:to>
                                    </p:set>
                                    <p:animEffect transition="in" filter="wipe(left)">
                                      <p:cBhvr>
                                        <p:cTn id="57" dur="500"/>
                                        <p:tgtEl>
                                          <p:spTgt spid="2867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678">
                                            <p:txEl>
                                              <p:charRg st="0" end="26"/>
                                            </p:txEl>
                                          </p:spTgt>
                                        </p:tgtEl>
                                        <p:attrNameLst>
                                          <p:attrName>style.visibility</p:attrName>
                                        </p:attrNameLst>
                                      </p:cBhvr>
                                      <p:to>
                                        <p:strVal val="visible"/>
                                      </p:to>
                                    </p:set>
                                    <p:animEffect transition="in" filter="wipe(left)">
                                      <p:cBhvr>
                                        <p:cTn id="62" dur="500"/>
                                        <p:tgtEl>
                                          <p:spTgt spid="28678">
                                            <p:txEl>
                                              <p:charRg st="0" end="2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678">
                                            <p:txEl>
                                              <p:charRg st="26" end="37"/>
                                            </p:txEl>
                                          </p:spTgt>
                                        </p:tgtEl>
                                        <p:attrNameLst>
                                          <p:attrName>style.visibility</p:attrName>
                                        </p:attrNameLst>
                                      </p:cBhvr>
                                      <p:to>
                                        <p:strVal val="visible"/>
                                      </p:to>
                                    </p:set>
                                    <p:animEffect transition="in" filter="wipe(left)">
                                      <p:cBhvr>
                                        <p:cTn id="67" dur="500"/>
                                        <p:tgtEl>
                                          <p:spTgt spid="28678">
                                            <p:txEl>
                                              <p:charRg st="26"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build="p"/>
      <p:bldP spid="28677" grpId="0" animBg="1" build="p"/>
      <p:bldP spid="28678"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nvSpPr>
        <p:spPr>
          <a:xfrm>
            <a:off x="5686822" y="4156093"/>
            <a:ext cx="1200571" cy="257266"/>
          </a:xfrm>
          <a:prstGeom prst="rect">
            <a:avLst/>
          </a:prstGeom>
          <a:noFill/>
          <a:ln w="9525">
            <a:noFill/>
          </a:ln>
        </p:spPr>
        <p:txBody>
          <a:bodyPr anchor="b"/>
          <a:p>
            <a:pPr lvl="0" algn="r" eaLnBrk="1" hangingPunct="1"/>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30723" name="Rectangle 2"/>
          <p:cNvSpPr>
            <a:spLocks noGrp="1"/>
          </p:cNvSpPr>
          <p:nvPr>
            <p:ph type="title"/>
          </p:nvPr>
        </p:nvSpPr>
        <p:spPr/>
        <p:txBody>
          <a:bodyPr vert="horz" wrap="square" anchor="t">
            <a:noAutofit/>
          </a:bodyPr>
          <a:p>
            <a:pPr lvl="0" algn="l" eaLnBrk="1" hangingPunct="1"/>
            <a:r>
              <a:rPr lang="zh-CN" altLang="en-US" sz="3000"/>
              <a:t>循环中断语句</a:t>
            </a:r>
            <a:endParaRPr lang="zh-CN" altLang="en-US" sz="3000"/>
          </a:p>
        </p:txBody>
      </p:sp>
      <p:sp>
        <p:nvSpPr>
          <p:cNvPr id="30724" name="Rectangle 3"/>
          <p:cNvSpPr>
            <a:spLocks noGrp="1"/>
          </p:cNvSpPr>
          <p:nvPr>
            <p:ph idx="1"/>
          </p:nvPr>
        </p:nvSpPr>
        <p:spPr>
          <a:ln w="19050" cmpd="sng">
            <a:solidFill>
              <a:schemeClr val="tx1"/>
            </a:solidFill>
            <a:miter/>
          </a:ln>
        </p:spPr>
        <p:txBody>
          <a:bodyPr vert="horz" wrap="square" anchor="t">
            <a:normAutofit fontScale="50000"/>
          </a:bodyPr>
          <a:p>
            <a:pPr lvl="0" eaLnBrk="1" hangingPunct="1">
              <a:buFont typeface="Wingdings" panose="05000000000000000000" pitchFamily="2" charset="2"/>
              <a:buChar char="Ø"/>
            </a:pPr>
            <a:r>
              <a:rPr lang="en-US" altLang="x-none" b="1" dirty="0">
                <a:latin typeface="Times New Roman" panose="02020603050405020304" pitchFamily="18" charset="0"/>
              </a:rPr>
              <a:t>break</a:t>
            </a:r>
            <a:endParaRPr lang="en-US" altLang="x-none" b="1" dirty="0">
              <a:latin typeface="Times New Roman" panose="02020603050405020304" pitchFamily="18" charset="0"/>
            </a:endParaRPr>
          </a:p>
          <a:p>
            <a:pPr lvl="0" eaLnBrk="1" hangingPunct="1">
              <a:buNone/>
            </a:pPr>
            <a:r>
              <a:rPr lang="en-US" altLang="x-none" b="1" dirty="0">
                <a:latin typeface="Times New Roman" panose="02020603050405020304" pitchFamily="18" charset="0"/>
              </a:rPr>
              <a:t>    </a:t>
            </a:r>
            <a:r>
              <a:rPr lang="zh-CN" altLang="en-US" dirty="0"/>
              <a:t>中断循环的执行，跳出循环体</a:t>
            </a:r>
            <a:endParaRPr lang="zh-CN" altLang="en-US" dirty="0"/>
          </a:p>
          <a:p>
            <a:pPr lvl="0" eaLnBrk="1" hangingPunct="1">
              <a:buNone/>
            </a:pPr>
            <a:r>
              <a:rPr lang="zh-CN" altLang="en-US" sz="2100" dirty="0">
                <a:solidFill>
                  <a:srgbClr val="FF0000"/>
                </a:solidFill>
              </a:rPr>
              <a:t>for x in range(10):</a:t>
            </a:r>
            <a:endParaRPr lang="zh-CN" altLang="en-US" sz="2100" dirty="0">
              <a:solidFill>
                <a:srgbClr val="FF0000"/>
              </a:solidFill>
            </a:endParaRPr>
          </a:p>
          <a:p>
            <a:pPr lvl="0" eaLnBrk="1" hangingPunct="1">
              <a:buNone/>
            </a:pPr>
            <a:r>
              <a:rPr lang="zh-CN" altLang="en-US" sz="2100" dirty="0">
                <a:solidFill>
                  <a:srgbClr val="FF0000"/>
                </a:solidFill>
              </a:rPr>
              <a:t>    if x==5:</a:t>
            </a:r>
            <a:endParaRPr lang="zh-CN" altLang="en-US" sz="2100" dirty="0">
              <a:solidFill>
                <a:srgbClr val="FF0000"/>
              </a:solidFill>
            </a:endParaRPr>
          </a:p>
          <a:p>
            <a:pPr lvl="0" eaLnBrk="1" hangingPunct="1">
              <a:buNone/>
            </a:pPr>
            <a:r>
              <a:rPr lang="zh-CN" altLang="en-US" sz="2100" dirty="0">
                <a:solidFill>
                  <a:srgbClr val="FF0000"/>
                </a:solidFill>
              </a:rPr>
              <a:t>        break</a:t>
            </a:r>
            <a:endParaRPr lang="zh-CN" altLang="en-US" sz="2100" dirty="0">
              <a:solidFill>
                <a:srgbClr val="FF0000"/>
              </a:solidFill>
            </a:endParaRPr>
          </a:p>
          <a:p>
            <a:pPr lvl="0" eaLnBrk="1" hangingPunct="1">
              <a:buNone/>
            </a:pPr>
            <a:r>
              <a:rPr lang="zh-CN" altLang="en-US" sz="2100" dirty="0">
                <a:solidFill>
                  <a:srgbClr val="FF0000"/>
                </a:solidFill>
              </a:rPr>
              <a:t> print x</a:t>
            </a:r>
            <a:endParaRPr lang="zh-CN" altLang="en-US" sz="790" dirty="0">
              <a:solidFill>
                <a:srgbClr val="FF0000"/>
              </a:solidFill>
            </a:endParaRPr>
          </a:p>
          <a:p>
            <a:pPr marL="342900" lvl="0" indent="-342900" eaLnBrk="1" hangingPunct="1">
              <a:spcBef>
                <a:spcPct val="20000"/>
              </a:spcBef>
              <a:buClr>
                <a:schemeClr val="accent1"/>
              </a:buClr>
              <a:buFont typeface="Wingdings" panose="05000000000000000000" pitchFamily="2" charset="2"/>
              <a:buChar char="Ø"/>
            </a:pPr>
            <a:r>
              <a:rPr lang="en-US" altLang="x-none" b="1" dirty="0">
                <a:latin typeface="Times New Roman" panose="02020603050405020304" pitchFamily="18" charset="0"/>
                <a:ea typeface="宋体" panose="02010600030101010101" pitchFamily="2" charset="-122"/>
                <a:sym typeface="+mn-ea"/>
              </a:rPr>
              <a:t>continue</a:t>
            </a:r>
            <a:endParaRPr lang="en-US" altLang="x-none" b="1" dirty="0">
              <a:latin typeface="Times New Roman" panose="02020603050405020304" pitchFamily="18" charset="0"/>
              <a:ea typeface="宋体" panose="02010600030101010101" pitchFamily="2" charset="-122"/>
              <a:sym typeface="+mn-ea"/>
            </a:endParaRPr>
          </a:p>
          <a:p>
            <a:pPr marL="342900" lvl="0" indent="-342900" eaLnBrk="1" hangingPunct="1">
              <a:spcBef>
                <a:spcPct val="20000"/>
              </a:spcBef>
              <a:buClr>
                <a:schemeClr val="accent1"/>
              </a:buClr>
              <a:buFont typeface="Wingdings" panose="05000000000000000000" pitchFamily="2" charset="2"/>
              <a:buNone/>
            </a:pPr>
            <a:r>
              <a:rPr lang="en-US" altLang="x-none" sz="790" b="1" dirty="0">
                <a:solidFill>
                  <a:schemeClr val="tx2"/>
                </a:solidFill>
                <a:latin typeface="Times New Roman" panose="02020603050405020304" pitchFamily="18" charset="0"/>
                <a:ea typeface="宋体" panose="02010600030101010101" pitchFamily="2" charset="-122"/>
                <a:sym typeface="+mn-ea"/>
              </a:rPr>
              <a:t>    </a:t>
            </a:r>
            <a:r>
              <a:rPr lang="zh-CN" altLang="en-US" dirty="0">
                <a:latin typeface="Arial" panose="020B0604020202020204" pitchFamily="34" charset="0"/>
                <a:ea typeface="宋体" panose="02010600030101010101" pitchFamily="2" charset="-122"/>
                <a:sym typeface="+mn-ea"/>
              </a:rPr>
              <a:t>中断本次循环，进入下一次循环判断</a:t>
            </a:r>
            <a:endParaRPr lang="zh-CN" altLang="en-US" dirty="0">
              <a:latin typeface="Arial" panose="020B0604020202020204" pitchFamily="34" charset="0"/>
              <a:ea typeface="宋体" panose="02010600030101010101" pitchFamily="2" charset="-122"/>
              <a:sym typeface="+mn-ea"/>
            </a:endParaRPr>
          </a:p>
          <a:p>
            <a:pPr marL="342900" lvl="0" indent="-342900" algn="l" eaLnBrk="1" hangingPunct="1">
              <a:spcBef>
                <a:spcPct val="20000"/>
              </a:spcBef>
              <a:buClr>
                <a:schemeClr val="accent1"/>
              </a:buClr>
              <a:buSzPct val="65000"/>
              <a:buFont typeface="Wingdings" panose="05000000000000000000" pitchFamily="2" charset="2"/>
              <a:buNone/>
            </a:pPr>
            <a:r>
              <a:rPr lang="zh-CN" altLang="en-US" sz="2100" dirty="0">
                <a:solidFill>
                  <a:srgbClr val="FF0000"/>
                </a:solidFill>
                <a:sym typeface="+mn-ea"/>
              </a:rPr>
              <a:t>for x in range(10):</a:t>
            </a:r>
            <a:endParaRPr lang="zh-CN" altLang="en-US" sz="2100" dirty="0">
              <a:solidFill>
                <a:srgbClr val="FF0000"/>
              </a:solidFill>
              <a:latin typeface="+mn-lt"/>
              <a:ea typeface="+mn-ea"/>
              <a:cs typeface="+mn-cs"/>
            </a:endParaRPr>
          </a:p>
          <a:p>
            <a:pPr marL="342900" lvl="0" indent="-342900" algn="l" eaLnBrk="1" hangingPunct="1">
              <a:spcBef>
                <a:spcPct val="20000"/>
              </a:spcBef>
              <a:buClr>
                <a:schemeClr val="accent1"/>
              </a:buClr>
              <a:buSzPct val="65000"/>
              <a:buFont typeface="Wingdings" panose="05000000000000000000" pitchFamily="2" charset="2"/>
              <a:buNone/>
            </a:pPr>
            <a:r>
              <a:rPr lang="zh-CN" altLang="en-US" sz="2100" dirty="0">
                <a:solidFill>
                  <a:srgbClr val="FF0000"/>
                </a:solidFill>
                <a:sym typeface="+mn-ea"/>
              </a:rPr>
              <a:t>    if x==5:</a:t>
            </a:r>
            <a:endParaRPr lang="zh-CN" altLang="en-US" sz="2100" dirty="0">
              <a:solidFill>
                <a:srgbClr val="FF0000"/>
              </a:solidFill>
              <a:latin typeface="+mn-lt"/>
              <a:ea typeface="+mn-ea"/>
              <a:cs typeface="+mn-cs"/>
            </a:endParaRPr>
          </a:p>
          <a:p>
            <a:pPr marL="342900" lvl="0" indent="-342900" algn="l" eaLnBrk="1" hangingPunct="1">
              <a:spcBef>
                <a:spcPct val="20000"/>
              </a:spcBef>
              <a:buClr>
                <a:schemeClr val="accent1"/>
              </a:buClr>
              <a:buSzPct val="65000"/>
              <a:buFont typeface="Wingdings" panose="05000000000000000000" pitchFamily="2" charset="2"/>
              <a:buNone/>
            </a:pPr>
            <a:r>
              <a:rPr lang="zh-CN" altLang="en-US" sz="2100" dirty="0">
                <a:solidFill>
                  <a:srgbClr val="FF0000"/>
                </a:solidFill>
                <a:sym typeface="+mn-ea"/>
              </a:rPr>
              <a:t>        continue</a:t>
            </a:r>
            <a:endParaRPr lang="zh-CN" altLang="en-US" sz="2100" dirty="0">
              <a:solidFill>
                <a:srgbClr val="FF0000"/>
              </a:solidFill>
              <a:latin typeface="+mn-lt"/>
              <a:ea typeface="+mn-ea"/>
              <a:cs typeface="+mn-cs"/>
            </a:endParaRPr>
          </a:p>
          <a:p>
            <a:pPr marL="342900" lvl="0" indent="-342900" algn="l" eaLnBrk="1" hangingPunct="1">
              <a:spcBef>
                <a:spcPct val="20000"/>
              </a:spcBef>
              <a:buClr>
                <a:schemeClr val="accent1"/>
              </a:buClr>
              <a:buSzPct val="65000"/>
              <a:buFont typeface="Wingdings" panose="05000000000000000000" pitchFamily="2" charset="2"/>
              <a:buNone/>
            </a:pPr>
            <a:r>
              <a:rPr lang="zh-CN" altLang="en-US" sz="2100" dirty="0">
                <a:solidFill>
                  <a:srgbClr val="FF0000"/>
                </a:solidFill>
                <a:sym typeface="+mn-ea"/>
              </a:rPr>
              <a:t>    print x</a:t>
            </a:r>
            <a:endParaRPr lang="zh-CN" altLang="en-US" sz="790" dirty="0">
              <a:solidFill>
                <a:srgbClr val="FF0000"/>
              </a:solidFill>
              <a:latin typeface="+mn-lt"/>
              <a:ea typeface="+mn-ea"/>
              <a:cs typeface="+mn-cs"/>
            </a:endParaRPr>
          </a:p>
          <a:p>
            <a:pPr lvl="0" eaLnBrk="1" hangingPunct="1">
              <a:buNone/>
            </a:pPr>
            <a:endParaRPr lang="zh-CN" altLang="en-US" sz="790" dirty="0">
              <a:solidFill>
                <a:srgbClr val="FF0000"/>
              </a:solidFill>
            </a:endParaRPr>
          </a:p>
        </p:txBody>
      </p:sp>
      <p:pic>
        <p:nvPicPr>
          <p:cNvPr id="2" name="图片 1" descr="640"/>
          <p:cNvPicPr>
            <a:picLocks noChangeAspect="1"/>
          </p:cNvPicPr>
          <p:nvPr/>
        </p:nvPicPr>
        <p:blipFill>
          <a:blip r:embed="rId1"/>
          <a:stretch>
            <a:fillRect/>
          </a:stretch>
        </p:blipFill>
        <p:spPr>
          <a:xfrm>
            <a:off x="4477028" y="1143292"/>
            <a:ext cx="2019653" cy="2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bg/>
                                          </p:spTgt>
                                        </p:tgtEl>
                                        <p:attrNameLst>
                                          <p:attrName>style.visibility</p:attrName>
                                        </p:attrNameLst>
                                      </p:cBhvr>
                                      <p:to>
                                        <p:strVal val="visible"/>
                                      </p:to>
                                    </p:set>
                                    <p:animEffect transition="in" filter="blinds(horizontal)">
                                      <p:cBhvr>
                                        <p:cTn id="12" dur="500"/>
                                        <p:tgtEl>
                                          <p:spTgt spid="30724">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17" dur="500"/>
                                        <p:tgtEl>
                                          <p:spTgt spid="307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4">
                                            <p:txEl>
                                              <p:pRg st="1" end="1"/>
                                            </p:txEl>
                                          </p:spTgt>
                                        </p:tgtEl>
                                        <p:attrNameLst>
                                          <p:attrName>style.visibility</p:attrName>
                                        </p:attrNameLst>
                                      </p:cBhvr>
                                      <p:to>
                                        <p:strVal val="visible"/>
                                      </p:to>
                                    </p:set>
                                    <p:animEffect transition="in" filter="blinds(horizontal)">
                                      <p:cBhvr>
                                        <p:cTn id="22" dur="500"/>
                                        <p:tgtEl>
                                          <p:spTgt spid="3072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4">
                                            <p:txEl>
                                              <p:pRg st="2" end="2"/>
                                            </p:txEl>
                                          </p:spTgt>
                                        </p:tgtEl>
                                        <p:attrNameLst>
                                          <p:attrName>style.visibility</p:attrName>
                                        </p:attrNameLst>
                                      </p:cBhvr>
                                      <p:to>
                                        <p:strVal val="visible"/>
                                      </p:to>
                                    </p:set>
                                    <p:animEffect transition="in" filter="blinds(horizontal)">
                                      <p:cBhvr>
                                        <p:cTn id="27" dur="500"/>
                                        <p:tgtEl>
                                          <p:spTgt spid="3072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24">
                                            <p:txEl>
                                              <p:pRg st="3" end="3"/>
                                            </p:txEl>
                                          </p:spTgt>
                                        </p:tgtEl>
                                        <p:attrNameLst>
                                          <p:attrName>style.visibility</p:attrName>
                                        </p:attrNameLst>
                                      </p:cBhvr>
                                      <p:to>
                                        <p:strVal val="visible"/>
                                      </p:to>
                                    </p:set>
                                    <p:animEffect transition="in" filter="blinds(horizontal)">
                                      <p:cBhvr>
                                        <p:cTn id="32" dur="500"/>
                                        <p:tgtEl>
                                          <p:spTgt spid="3072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24">
                                            <p:txEl>
                                              <p:pRg st="4" end="4"/>
                                            </p:txEl>
                                          </p:spTgt>
                                        </p:tgtEl>
                                        <p:attrNameLst>
                                          <p:attrName>style.visibility</p:attrName>
                                        </p:attrNameLst>
                                      </p:cBhvr>
                                      <p:to>
                                        <p:strVal val="visible"/>
                                      </p:to>
                                    </p:set>
                                    <p:animEffect transition="in" filter="blinds(horizontal)">
                                      <p:cBhvr>
                                        <p:cTn id="37" dur="500"/>
                                        <p:tgtEl>
                                          <p:spTgt spid="3072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24">
                                            <p:txEl>
                                              <p:pRg st="5" end="5"/>
                                            </p:txEl>
                                          </p:spTgt>
                                        </p:tgtEl>
                                        <p:attrNameLst>
                                          <p:attrName>style.visibility</p:attrName>
                                        </p:attrNameLst>
                                      </p:cBhvr>
                                      <p:to>
                                        <p:strVal val="visible"/>
                                      </p:to>
                                    </p:set>
                                    <p:animEffect transition="in" filter="blinds(horizontal)">
                                      <p:cBhvr>
                                        <p:cTn id="42" dur="500"/>
                                        <p:tgtEl>
                                          <p:spTgt spid="3072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724">
                                            <p:txEl>
                                              <p:pRg st="6" end="6"/>
                                            </p:txEl>
                                          </p:spTgt>
                                        </p:tgtEl>
                                        <p:attrNameLst>
                                          <p:attrName>style.visibility</p:attrName>
                                        </p:attrNameLst>
                                      </p:cBhvr>
                                      <p:to>
                                        <p:strVal val="visible"/>
                                      </p:to>
                                    </p:set>
                                    <p:animEffect transition="in" filter="blinds(horizontal)">
                                      <p:cBhvr>
                                        <p:cTn id="47" dur="500"/>
                                        <p:tgtEl>
                                          <p:spTgt spid="3072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0724">
                                            <p:txEl>
                                              <p:pRg st="7" end="7"/>
                                            </p:txEl>
                                          </p:spTgt>
                                        </p:tgtEl>
                                        <p:attrNameLst>
                                          <p:attrName>style.visibility</p:attrName>
                                        </p:attrNameLst>
                                      </p:cBhvr>
                                      <p:to>
                                        <p:strVal val="visible"/>
                                      </p:to>
                                    </p:set>
                                    <p:animEffect transition="in" filter="blinds(horizontal)">
                                      <p:cBhvr>
                                        <p:cTn id="52" dur="500"/>
                                        <p:tgtEl>
                                          <p:spTgt spid="3072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724">
                                            <p:txEl>
                                              <p:pRg st="8" end="8"/>
                                            </p:txEl>
                                          </p:spTgt>
                                        </p:tgtEl>
                                        <p:attrNameLst>
                                          <p:attrName>style.visibility</p:attrName>
                                        </p:attrNameLst>
                                      </p:cBhvr>
                                      <p:to>
                                        <p:strVal val="visible"/>
                                      </p:to>
                                    </p:set>
                                    <p:animEffect transition="in" filter="blinds(horizontal)">
                                      <p:cBhvr>
                                        <p:cTn id="57" dur="500"/>
                                        <p:tgtEl>
                                          <p:spTgt spid="3072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0724">
                                            <p:txEl>
                                              <p:pRg st="9" end="9"/>
                                            </p:txEl>
                                          </p:spTgt>
                                        </p:tgtEl>
                                        <p:attrNameLst>
                                          <p:attrName>style.visibility</p:attrName>
                                        </p:attrNameLst>
                                      </p:cBhvr>
                                      <p:to>
                                        <p:strVal val="visible"/>
                                      </p:to>
                                    </p:set>
                                    <p:animEffect transition="in" filter="blinds(horizontal)">
                                      <p:cBhvr>
                                        <p:cTn id="62" dur="500"/>
                                        <p:tgtEl>
                                          <p:spTgt spid="3072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724">
                                            <p:txEl>
                                              <p:pRg st="10" end="10"/>
                                            </p:txEl>
                                          </p:spTgt>
                                        </p:tgtEl>
                                        <p:attrNameLst>
                                          <p:attrName>style.visibility</p:attrName>
                                        </p:attrNameLst>
                                      </p:cBhvr>
                                      <p:to>
                                        <p:strVal val="visible"/>
                                      </p:to>
                                    </p:set>
                                    <p:animEffect transition="in" filter="blinds(horizontal)">
                                      <p:cBhvr>
                                        <p:cTn id="67" dur="500"/>
                                        <p:tgtEl>
                                          <p:spTgt spid="30724">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0724">
                                            <p:txEl>
                                              <p:pRg st="11" end="11"/>
                                            </p:txEl>
                                          </p:spTgt>
                                        </p:tgtEl>
                                        <p:attrNameLst>
                                          <p:attrName>style.visibility</p:attrName>
                                        </p:attrNameLst>
                                      </p:cBhvr>
                                      <p:to>
                                        <p:strVal val="visible"/>
                                      </p:to>
                                    </p:set>
                                    <p:animEffect transition="in" filter="blinds(horizontal)">
                                      <p:cBhvr>
                                        <p:cTn id="72" dur="500"/>
                                        <p:tgtEl>
                                          <p:spTgt spid="307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4294967295"/>
          </p:nvPr>
        </p:nvSpPr>
        <p:spPr bwMode="auto">
          <a:xfrm>
            <a:off x="7543165" y="4156075"/>
            <a:ext cx="1600835" cy="257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33795" name="Rectangle 2"/>
          <p:cNvSpPr>
            <a:spLocks noGrp="1"/>
          </p:cNvSpPr>
          <p:nvPr>
            <p:ph type="title"/>
          </p:nvPr>
        </p:nvSpPr>
        <p:spPr/>
        <p:txBody>
          <a:bodyPr vert="horz" wrap="square" lIns="51452" tIns="25726" rIns="51452" bIns="25726" anchor="t"/>
          <a:p>
            <a:pPr algn="l" eaLnBrk="1" hangingPunct="1"/>
            <a:r>
              <a:rPr lang="en-US" altLang="zh-CN" sz="3040" dirty="0"/>
              <a:t>While</a:t>
            </a:r>
            <a:r>
              <a:rPr lang="zh-CN" altLang="en-US" sz="3040" dirty="0"/>
              <a:t>循环语句</a:t>
            </a:r>
            <a:endParaRPr lang="zh-CN" altLang="en-US" sz="3040" dirty="0"/>
          </a:p>
        </p:txBody>
      </p:sp>
      <p:sp>
        <p:nvSpPr>
          <p:cNvPr id="23556" name="Rectangle 3"/>
          <p:cNvSpPr>
            <a:spLocks noGrp="1"/>
          </p:cNvSpPr>
          <p:nvPr>
            <p:ph idx="1"/>
          </p:nvPr>
        </p:nvSpPr>
        <p:spPr/>
        <p:txBody>
          <a:bodyPr vert="horz" wrap="square" lIns="51452" tIns="25726" rIns="51452" bIns="25726" anchor="t">
            <a:normAutofit/>
          </a:bodyPr>
          <a:p>
            <a:pPr eaLnBrk="1" hangingPunct="1">
              <a:buFont typeface="Wingdings" panose="05000000000000000000" pitchFamily="2" charset="2"/>
              <a:buChar char="Ø"/>
            </a:pPr>
            <a:r>
              <a:rPr lang="en-US" altLang="zh-CN" b="1" dirty="0">
                <a:solidFill>
                  <a:schemeClr val="tx2"/>
                </a:solidFill>
                <a:latin typeface="Times New Roman" panose="02020603050405020304" pitchFamily="18" charset="0"/>
              </a:rPr>
              <a:t>while </a:t>
            </a:r>
            <a:r>
              <a:rPr lang="zh-CN" altLang="en-US" b="1" dirty="0">
                <a:solidFill>
                  <a:schemeClr val="tx2"/>
                </a:solidFill>
                <a:latin typeface="Times New Roman" panose="02020603050405020304" pitchFamily="18" charset="0"/>
              </a:rPr>
              <a:t>条件</a:t>
            </a:r>
            <a:r>
              <a:rPr lang="zh-CN" altLang="en-US" b="1" dirty="0">
                <a:solidFill>
                  <a:schemeClr val="tx2"/>
                </a:solidFill>
              </a:rPr>
              <a:t>表达式：</a:t>
            </a:r>
            <a:r>
              <a:rPr lang="zh-CN" altLang="en-US" dirty="0"/>
              <a:t> </a:t>
            </a:r>
            <a:r>
              <a:rPr lang="en-US" altLang="zh-CN" dirty="0">
                <a:solidFill>
                  <a:srgbClr val="FF0000"/>
                </a:solidFill>
              </a:rPr>
              <a:t>#</a:t>
            </a:r>
            <a:r>
              <a:rPr lang="zh-CN" altLang="en-US" dirty="0">
                <a:solidFill>
                  <a:srgbClr val="FF0000"/>
                </a:solidFill>
                <a:latin typeface="Times New Roman" panose="02020603050405020304" pitchFamily="18" charset="0"/>
              </a:rPr>
              <a:t>表达式的值为真或非零</a:t>
            </a:r>
            <a:r>
              <a:rPr lang="zh-CN" altLang="en-US" dirty="0"/>
              <a:t>     </a:t>
            </a:r>
            <a:endParaRPr lang="zh-CN" altLang="en-US" dirty="0"/>
          </a:p>
          <a:p>
            <a:pPr eaLnBrk="1" hangingPunct="1">
              <a:buNone/>
            </a:pPr>
            <a:r>
              <a:rPr lang="zh-CN" altLang="en-US" dirty="0"/>
              <a:t>       语句组                 </a:t>
            </a:r>
            <a:r>
              <a:rPr lang="en-US" altLang="zh-CN" dirty="0">
                <a:solidFill>
                  <a:srgbClr val="FF0000"/>
                </a:solidFill>
              </a:rPr>
              <a:t># </a:t>
            </a:r>
            <a:r>
              <a:rPr lang="zh-CN" altLang="en-US" dirty="0">
                <a:solidFill>
                  <a:srgbClr val="FF0000"/>
                </a:solidFill>
              </a:rPr>
              <a:t>根据条件循环执行的语句</a:t>
            </a:r>
            <a:endParaRPr lang="zh-CN" altLang="en-US" dirty="0">
              <a:solidFill>
                <a:srgbClr val="FF0000"/>
              </a:solidFill>
            </a:endParaRPr>
          </a:p>
        </p:txBody>
      </p:sp>
      <p:sp>
        <p:nvSpPr>
          <p:cNvPr id="23557" name="Rectangle 4"/>
          <p:cNvSpPr/>
          <p:nvPr/>
        </p:nvSpPr>
        <p:spPr>
          <a:xfrm>
            <a:off x="2556760" y="2229282"/>
            <a:ext cx="4244879" cy="1243450"/>
          </a:xfrm>
          <a:prstGeom prst="rect">
            <a:avLst/>
          </a:prstGeom>
          <a:noFill/>
          <a:ln w="9525">
            <a:noFill/>
          </a:ln>
        </p:spPr>
        <p:txBody>
          <a:bodyPr/>
          <a:p>
            <a:pPr marL="342900" lvl="0" indent="-342900" eaLnBrk="1" hangingPunct="1">
              <a:spcBef>
                <a:spcPct val="20000"/>
              </a:spcBef>
              <a:buClr>
                <a:schemeClr val="accent1"/>
              </a:buClr>
              <a:buFont typeface="Wingdings" panose="05000000000000000000" pitchFamily="2" charset="2"/>
              <a:buNone/>
            </a:pPr>
            <a:r>
              <a:rPr lang="zh-CN" altLang="en-US" sz="1690" dirty="0">
                <a:solidFill>
                  <a:srgbClr val="FF0000"/>
                </a:solidFill>
                <a:latin typeface="Times New Roman" panose="02020603050405020304" pitchFamily="18" charset="0"/>
                <a:ea typeface="宋体" panose="02010600030101010101" pitchFamily="2" charset="-122"/>
              </a:rPr>
              <a:t>例：</a:t>
            </a:r>
            <a:r>
              <a:rPr lang="en-US" altLang="zh-CN" sz="1690" dirty="0">
                <a:solidFill>
                  <a:srgbClr val="FF0000"/>
                </a:solidFill>
                <a:latin typeface="Times New Roman" panose="02020603050405020304" pitchFamily="18" charset="0"/>
                <a:ea typeface="宋体" panose="02010600030101010101" pitchFamily="2" charset="-122"/>
              </a:rPr>
              <a:t>count=3</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ct val="20000"/>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while count&gt;0:</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ct val="20000"/>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print "%d" %count</a:t>
            </a:r>
            <a:endParaRPr lang="en-US" altLang="zh-CN" sz="169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ct val="20000"/>
              </a:spcBef>
              <a:buClr>
                <a:schemeClr val="accent1"/>
              </a:buClr>
              <a:buFont typeface="Wingdings" panose="05000000000000000000" pitchFamily="2" charset="2"/>
              <a:buNone/>
            </a:pPr>
            <a:r>
              <a:rPr lang="en-US" altLang="zh-CN" sz="1690" dirty="0">
                <a:solidFill>
                  <a:srgbClr val="FF0000"/>
                </a:solidFill>
                <a:latin typeface="Times New Roman" panose="02020603050405020304" pitchFamily="18" charset="0"/>
                <a:ea typeface="宋体" panose="02010600030101010101" pitchFamily="2" charset="-122"/>
              </a:rPr>
              <a:t>            count=count-1</a:t>
            </a:r>
            <a:endParaRPr lang="en-US" altLang="zh-CN" sz="169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xEl>
                                              <p:charRg st="0" end="30"/>
                                            </p:txEl>
                                          </p:spTgt>
                                        </p:tgtEl>
                                        <p:attrNameLst>
                                          <p:attrName>style.visibility</p:attrName>
                                        </p:attrNameLst>
                                      </p:cBhvr>
                                      <p:to>
                                        <p:strVal val="visible"/>
                                      </p:to>
                                    </p:set>
                                    <p:animEffect transition="in" filter="wipe(left)">
                                      <p:cBhvr>
                                        <p:cTn id="7" dur="500"/>
                                        <p:tgtEl>
                                          <p:spTgt spid="2355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xEl>
                                              <p:charRg st="30" end="71"/>
                                            </p:txEl>
                                          </p:spTgt>
                                        </p:tgtEl>
                                        <p:attrNameLst>
                                          <p:attrName>style.visibility</p:attrName>
                                        </p:attrNameLst>
                                      </p:cBhvr>
                                      <p:to>
                                        <p:strVal val="visible"/>
                                      </p:to>
                                    </p:set>
                                    <p:animEffect transition="in" filter="wipe(left)">
                                      <p:cBhvr>
                                        <p:cTn id="12" dur="500"/>
                                        <p:tgtEl>
                                          <p:spTgt spid="23556">
                                            <p:txEl>
                                              <p:charRg st="30"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dissolve">
                                      <p:cBhvr>
                                        <p:cTn id="1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P spid="235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43010" name="Rectangle 2"/>
          <p:cNvSpPr>
            <a:spLocks noGrp="1"/>
          </p:cNvSpPr>
          <p:nvPr>
            <p:ph type="title"/>
          </p:nvPr>
        </p:nvSpPr>
        <p:spPr/>
        <p:txBody>
          <a:bodyPr wrap="square" anchor="t">
            <a:noAutofit/>
          </a:bodyPr>
          <a:p>
            <a:pPr lvl="0" algn="l" eaLnBrk="1" hangingPunct="1"/>
            <a:r>
              <a:rPr lang="zh-CN" altLang="en-US" sz="3000"/>
              <a:t>课堂练习</a:t>
            </a:r>
            <a:endParaRPr lang="zh-CN" altLang="en-US" sz="3000"/>
          </a:p>
        </p:txBody>
      </p:sp>
      <p:sp>
        <p:nvSpPr>
          <p:cNvPr id="41988" name="Rectangle 3"/>
          <p:cNvSpPr>
            <a:spLocks noGrp="1"/>
          </p:cNvSpPr>
          <p:nvPr>
            <p:ph idx="1"/>
          </p:nvPr>
        </p:nvSpPr>
        <p:spPr/>
        <p:txBody>
          <a:bodyPr wrap="square" anchor="t"/>
          <a:p>
            <a:pPr lvl="1" indent="-325120" algn="l" eaLnBrk="1" hangingPunct="1">
              <a:lnSpc>
                <a:spcPct val="110000"/>
              </a:lnSpc>
              <a:buClr>
                <a:schemeClr val="accent1"/>
              </a:buClr>
              <a:buNone/>
            </a:pPr>
            <a:r>
              <a:rPr sz="2400" dirty="0"/>
              <a:t>            </a:t>
            </a:r>
            <a:r>
              <a:rPr lang="zh-CN" altLang="en-US" sz="2400" dirty="0"/>
              <a:t>编写程序开发一个小型的计算器，要求能够从键盘输入两个整数并进行加、减、乘、除运算。程序保存到文件名为自己学号</a:t>
            </a:r>
            <a:r>
              <a:rPr sz="2400" dirty="0"/>
              <a:t>+work2</a:t>
            </a:r>
            <a:r>
              <a:rPr lang="zh-CN" altLang="en-US" sz="2400" dirty="0"/>
              <a:t>、扩展名为</a:t>
            </a:r>
            <a:r>
              <a:rPr sz="2400" dirty="0"/>
              <a:t>py</a:t>
            </a:r>
            <a:r>
              <a:rPr lang="zh-CN" altLang="en-US" sz="2400" dirty="0"/>
              <a:t>的文件中。</a:t>
            </a:r>
            <a:endParaRPr lang="zh-CN" altLang="en-US" sz="1800" dirty="0">
              <a:latin typeface="Times New Roman" panose="02020603050405020304" pitchFamily="18" charset="0"/>
            </a:endParaRPr>
          </a:p>
          <a:p>
            <a:pPr lvl="1" indent="-325120" algn="dist" eaLnBrk="1" hangingPunct="1">
              <a:lnSpc>
                <a:spcPct val="110000"/>
              </a:lnSpc>
              <a:buClr>
                <a:schemeClr val="accent1"/>
              </a:buClr>
              <a:buNone/>
            </a:pPr>
            <a:endParaRPr lang="en-US" altLang="x-none" sz="1800" dirty="0">
              <a:solidFill>
                <a:srgbClr val="FF0000"/>
              </a:solidFill>
              <a:latin typeface="Times New Roman" panose="02020603050405020304" pitchFamily="18" charset="0"/>
            </a:endParaRPr>
          </a:p>
        </p:txBody>
      </p:sp>
      <p:pic>
        <p:nvPicPr>
          <p:cNvPr id="41989" name="Picture 4"/>
          <p:cNvPicPr>
            <a:picLocks noChangeAspect="1"/>
          </p:cNvPicPr>
          <p:nvPr/>
        </p:nvPicPr>
        <p:blipFill>
          <a:blip r:embed="rId1"/>
          <a:stretch>
            <a:fillRect/>
          </a:stretch>
        </p:blipFill>
        <p:spPr>
          <a:xfrm>
            <a:off x="1250315" y="1966595"/>
            <a:ext cx="5452745" cy="21894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8">
                                            <p:txEl>
                                              <p:charRg st="0" end="85"/>
                                            </p:txEl>
                                          </p:spTgt>
                                        </p:tgtEl>
                                        <p:attrNameLst>
                                          <p:attrName>style.visibility</p:attrName>
                                        </p:attrNameLst>
                                      </p:cBhvr>
                                      <p:to>
                                        <p:strVal val="visible"/>
                                      </p:to>
                                    </p:set>
                                    <p:animEffect transition="in" filter="dissolve">
                                      <p:cBhvr>
                                        <p:cTn id="7" dur="500"/>
                                        <p:tgtEl>
                                          <p:spTgt spid="41988">
                                            <p:txEl>
                                              <p:charRg st="0"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dissolve">
                                      <p:cBhvr>
                                        <p:cTn id="1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nvSpPr>
        <p:spPr bwMode="auto">
          <a:xfrm>
            <a:off x="5686822" y="4156093"/>
            <a:ext cx="1200571" cy="2572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8195" name="Rectangle 2"/>
          <p:cNvSpPr>
            <a:spLocks noGrp="1"/>
          </p:cNvSpPr>
          <p:nvPr>
            <p:ph type="title"/>
          </p:nvPr>
        </p:nvSpPr>
        <p:spPr/>
        <p:txBody>
          <a:bodyPr vert="horz" wrap="square" lIns="51452" tIns="25726" rIns="51452" bIns="25726" anchor="t">
            <a:noAutofit/>
          </a:bodyPr>
          <a:p>
            <a:pPr lvl="0" algn="l" eaLnBrk="1" hangingPunct="1"/>
            <a:r>
              <a:rPr lang="zh-CN" altLang="en-US" sz="3000" dirty="0"/>
              <a:t>课堂练习一</a:t>
            </a:r>
            <a:endParaRPr lang="zh-CN" altLang="en-US" sz="3000" dirty="0"/>
          </a:p>
        </p:txBody>
      </p:sp>
      <p:sp>
        <p:nvSpPr>
          <p:cNvPr id="22532" name="Rectangle 3"/>
          <p:cNvSpPr>
            <a:spLocks noGrp="1"/>
          </p:cNvSpPr>
          <p:nvPr>
            <p:ph idx="1"/>
          </p:nvPr>
        </p:nvSpPr>
        <p:spPr/>
        <p:txBody>
          <a:bodyPr vert="horz" wrap="square" lIns="51452" tIns="25726" rIns="51452" bIns="25726" anchor="t">
            <a:normAutofit/>
          </a:bodyPr>
          <a:p>
            <a:pPr marL="0" lvl="0" indent="719455">
              <a:lnSpc>
                <a:spcPct val="90000"/>
              </a:lnSpc>
              <a:spcBef>
                <a:spcPct val="0"/>
              </a:spcBef>
              <a:buNone/>
            </a:pPr>
            <a:r>
              <a:rPr lang="zh-CN" altLang="en-US" dirty="0"/>
              <a:t>编写程序实现数字猜谜：生成一个</a:t>
            </a:r>
            <a:r>
              <a:rPr dirty="0"/>
              <a:t>0</a:t>
            </a:r>
            <a:r>
              <a:rPr lang="zh-CN" altLang="en-US" dirty="0"/>
              <a:t>到</a:t>
            </a:r>
            <a:r>
              <a:rPr dirty="0"/>
              <a:t>100</a:t>
            </a:r>
            <a:r>
              <a:rPr lang="zh-CN" altLang="en-US" dirty="0"/>
              <a:t>之间的随机数，然后让用户尝试猜测这个数字。程序给出猜测方向（更大或更小）的提示，用户继续进行猜测，直到用户猜测成功或输入一个</a:t>
            </a:r>
            <a:r>
              <a:rPr dirty="0"/>
              <a:t>0-100</a:t>
            </a:r>
            <a:r>
              <a:rPr lang="zh-CN" altLang="en-US" dirty="0"/>
              <a:t>以外的数字退出游戏。程序保存到文件名为自己学号</a:t>
            </a:r>
            <a:r>
              <a:rPr dirty="0"/>
              <a:t>+exer1</a:t>
            </a:r>
            <a:r>
              <a:rPr lang="zh-CN" altLang="en-US" dirty="0"/>
              <a:t>、扩展名为</a:t>
            </a:r>
            <a:r>
              <a:rPr dirty="0"/>
              <a:t>py</a:t>
            </a:r>
            <a:r>
              <a:rPr lang="zh-CN" altLang="en-US" dirty="0"/>
              <a:t>的文件中。</a:t>
            </a:r>
            <a:endParaRPr lang="zh-CN" altLang="en-US" dirty="0"/>
          </a:p>
        </p:txBody>
      </p:sp>
      <p:pic>
        <p:nvPicPr>
          <p:cNvPr id="67590" name="Picture 6"/>
          <p:cNvPicPr>
            <a:picLocks noChangeAspect="1"/>
          </p:cNvPicPr>
          <p:nvPr/>
        </p:nvPicPr>
        <p:blipFill>
          <a:blip r:embed="rId1"/>
          <a:stretch>
            <a:fillRect/>
          </a:stretch>
        </p:blipFill>
        <p:spPr>
          <a:xfrm>
            <a:off x="1902628" y="2727008"/>
            <a:ext cx="5084382" cy="1880564"/>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2">
                                            <p:txEl>
                                              <p:charRg st="0" end="129"/>
                                            </p:txEl>
                                          </p:spTgt>
                                        </p:tgtEl>
                                        <p:attrNameLst>
                                          <p:attrName>style.visibility</p:attrName>
                                        </p:attrNameLst>
                                      </p:cBhvr>
                                      <p:to>
                                        <p:strVal val="visible"/>
                                      </p:to>
                                    </p:set>
                                    <p:animEffect transition="in" filter="dissolve">
                                      <p:cBhvr>
                                        <p:cTn id="7" dur="500"/>
                                        <p:tgtEl>
                                          <p:spTgt spid="22532">
                                            <p:txEl>
                                              <p:charRg st="0" end="1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dissolve">
                                      <p:cBhvr>
                                        <p:cTn id="12"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ldLvl="5"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字符串操作</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列表操作</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元组操作</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字典操作</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1.5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文件操作</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4294967295"/>
          </p:nvPr>
        </p:nvSpPr>
        <p:spPr bwMode="auto">
          <a:xfrm>
            <a:off x="7543165" y="4156075"/>
            <a:ext cx="1600835" cy="257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16387" name="Rectangle 2"/>
          <p:cNvSpPr>
            <a:spLocks noGrp="1"/>
          </p:cNvSpPr>
          <p:nvPr>
            <p:ph type="title"/>
          </p:nvPr>
        </p:nvSpPr>
        <p:spPr/>
        <p:txBody>
          <a:bodyPr vert="horz" wrap="square" lIns="51452" tIns="25726" rIns="51452" bIns="25726" anchor="t"/>
          <a:p>
            <a:pPr algn="l" eaLnBrk="1" hangingPunct="1"/>
            <a:r>
              <a:rPr lang="zh-CN" altLang="en-US" dirty="0"/>
              <a:t>字符串定义</a:t>
            </a:r>
            <a:endParaRPr lang="zh-CN" altLang="en-US" dirty="0"/>
          </a:p>
        </p:txBody>
      </p:sp>
      <p:sp>
        <p:nvSpPr>
          <p:cNvPr id="47107" name="Rectangle 3"/>
          <p:cNvSpPr>
            <a:spLocks noGrp="1"/>
          </p:cNvSpPr>
          <p:nvPr>
            <p:ph idx="1"/>
          </p:nvPr>
        </p:nvSpPr>
        <p:spPr/>
        <p:txBody>
          <a:bodyPr vert="horz" wrap="square" lIns="51452" tIns="25726" rIns="51452" bIns="25726" anchor="t">
            <a:normAutofit/>
          </a:bodyPr>
          <a:p>
            <a:pPr eaLnBrk="1" hangingPunct="1">
              <a:lnSpc>
                <a:spcPct val="110000"/>
              </a:lnSpc>
              <a:buFont typeface="Wingdings" panose="05000000000000000000" pitchFamily="2" charset="2"/>
              <a:buChar char="Ø"/>
            </a:pPr>
            <a:r>
              <a:rPr lang="zh-CN" altLang="en-US" dirty="0"/>
              <a:t>包含在引号之间的字符集合</a:t>
            </a:r>
            <a:endParaRPr lang="zh-CN" altLang="en-US" dirty="0"/>
          </a:p>
          <a:p>
            <a:pPr eaLnBrk="1" hangingPunct="1">
              <a:lnSpc>
                <a:spcPct val="110000"/>
              </a:lnSpc>
              <a:buFont typeface="Wingdings" panose="05000000000000000000" pitchFamily="2" charset="2"/>
              <a:buChar char="Ø"/>
            </a:pPr>
            <a:r>
              <a:rPr lang="zh-CN" altLang="en-US" dirty="0"/>
              <a:t>使用成对的单引号或双引号</a:t>
            </a:r>
            <a:endParaRPr lang="zh-CN" altLang="en-US" dirty="0"/>
          </a:p>
          <a:p>
            <a:pPr eaLnBrk="1" hangingPunct="1">
              <a:lnSpc>
                <a:spcPct val="110000"/>
              </a:lnSpc>
              <a:buFont typeface="Wingdings" panose="05000000000000000000" pitchFamily="2" charset="2"/>
              <a:buChar char="Ø"/>
            </a:pPr>
            <a:r>
              <a:rPr lang="zh-CN" altLang="en-US" dirty="0"/>
              <a:t>索引运算符</a:t>
            </a:r>
            <a:r>
              <a:rPr dirty="0"/>
              <a:t>[ i ]</a:t>
            </a:r>
            <a:r>
              <a:rPr lang="zh-CN" altLang="en-US" dirty="0"/>
              <a:t>得到下标为</a:t>
            </a:r>
            <a:r>
              <a:rPr dirty="0"/>
              <a:t>i</a:t>
            </a:r>
            <a:r>
              <a:rPr lang="zh-CN" altLang="en-US" dirty="0"/>
              <a:t>的字符</a:t>
            </a:r>
            <a:endParaRPr lang="zh-CN" altLang="en-US" dirty="0"/>
          </a:p>
          <a:p>
            <a:pPr eaLnBrk="1" hangingPunct="1">
              <a:lnSpc>
                <a:spcPct val="110000"/>
              </a:lnSpc>
              <a:buFont typeface="Wingdings" panose="05000000000000000000" pitchFamily="2" charset="2"/>
              <a:buChar char="Ø"/>
            </a:pPr>
            <a:r>
              <a:rPr lang="zh-CN" altLang="en-US" dirty="0"/>
              <a:t>切片运算符</a:t>
            </a:r>
            <a:r>
              <a:rPr dirty="0"/>
              <a:t>[ i : j]</a:t>
            </a:r>
            <a:r>
              <a:rPr lang="zh-CN" altLang="en-US" dirty="0"/>
              <a:t>得到从下标</a:t>
            </a:r>
            <a:r>
              <a:rPr dirty="0"/>
              <a:t>i</a:t>
            </a:r>
            <a:r>
              <a:rPr lang="zh-CN" altLang="en-US" dirty="0"/>
              <a:t>到下标</a:t>
            </a:r>
            <a:r>
              <a:rPr dirty="0"/>
              <a:t>j-1</a:t>
            </a:r>
            <a:r>
              <a:rPr lang="zh-CN" altLang="en-US" dirty="0"/>
              <a:t>的子串</a:t>
            </a:r>
            <a:endParaRPr lang="zh-CN" altLang="en-US" dirty="0"/>
          </a:p>
          <a:p>
            <a:pPr eaLnBrk="1" hangingPunct="1">
              <a:lnSpc>
                <a:spcPct val="110000"/>
              </a:lnSpc>
              <a:buFont typeface="Wingdings" panose="05000000000000000000" pitchFamily="2" charset="2"/>
              <a:buChar char="Ø"/>
            </a:pPr>
            <a:r>
              <a:rPr lang="zh-CN" altLang="en-US" dirty="0"/>
              <a:t>第一个字符索引为 </a:t>
            </a:r>
            <a:r>
              <a:rPr dirty="0"/>
              <a:t>0</a:t>
            </a:r>
            <a:r>
              <a:rPr lang="zh-CN" altLang="en-US" dirty="0"/>
              <a:t>，最后一个字符索引为</a:t>
            </a:r>
            <a:r>
              <a:rPr dirty="0"/>
              <a:t>-1</a:t>
            </a:r>
            <a:endParaRPr dirty="0"/>
          </a:p>
          <a:p>
            <a:pPr eaLnBrk="1" hangingPunct="1">
              <a:lnSpc>
                <a:spcPct val="110000"/>
              </a:lnSpc>
              <a:buFont typeface="Wingdings" panose="05000000000000000000" pitchFamily="2" charset="2"/>
              <a:buChar char="Ø"/>
            </a:pPr>
            <a:r>
              <a:rPr lang="zh-CN" altLang="en-US" dirty="0"/>
              <a:t>加号</a:t>
            </a:r>
            <a:r>
              <a:rPr dirty="0"/>
              <a:t>(+)</a:t>
            </a:r>
            <a:r>
              <a:rPr lang="zh-CN" altLang="en-US" dirty="0"/>
              <a:t>用于字符串连接运算</a:t>
            </a:r>
            <a:endParaRPr lang="zh-CN" altLang="en-US" dirty="0"/>
          </a:p>
          <a:p>
            <a:pPr eaLnBrk="1" hangingPunct="1">
              <a:lnSpc>
                <a:spcPct val="110000"/>
              </a:lnSpc>
              <a:buFont typeface="Wingdings" panose="05000000000000000000" pitchFamily="2" charset="2"/>
              <a:buChar char="Ø"/>
            </a:pPr>
            <a:r>
              <a:rPr lang="zh-CN" altLang="en-US" dirty="0"/>
              <a:t>星号</a:t>
            </a:r>
            <a:r>
              <a:rPr dirty="0"/>
              <a:t>(*)</a:t>
            </a:r>
            <a:r>
              <a:rPr lang="zh-CN" altLang="en-US" dirty="0"/>
              <a:t>用于字符串复制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charRg st="0" end="13"/>
                                            </p:txEl>
                                          </p:spTgt>
                                        </p:tgtEl>
                                        <p:attrNameLst>
                                          <p:attrName>style.visibility</p:attrName>
                                        </p:attrNameLst>
                                      </p:cBhvr>
                                      <p:to>
                                        <p:strVal val="visible"/>
                                      </p:to>
                                    </p:set>
                                    <p:animEffect transition="in" filter="wipe(left)">
                                      <p:cBhvr>
                                        <p:cTn id="7" dur="500"/>
                                        <p:tgtEl>
                                          <p:spTgt spid="4710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charRg st="13" end="26"/>
                                            </p:txEl>
                                          </p:spTgt>
                                        </p:tgtEl>
                                        <p:attrNameLst>
                                          <p:attrName>style.visibility</p:attrName>
                                        </p:attrNameLst>
                                      </p:cBhvr>
                                      <p:to>
                                        <p:strVal val="visible"/>
                                      </p:to>
                                    </p:set>
                                    <p:animEffect transition="in" filter="wipe(left)">
                                      <p:cBhvr>
                                        <p:cTn id="12" dur="500"/>
                                        <p:tgtEl>
                                          <p:spTgt spid="47107">
                                            <p:txEl>
                                              <p:charRg st="13"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charRg st="26" end="46"/>
                                            </p:txEl>
                                          </p:spTgt>
                                        </p:tgtEl>
                                        <p:attrNameLst>
                                          <p:attrName>style.visibility</p:attrName>
                                        </p:attrNameLst>
                                      </p:cBhvr>
                                      <p:to>
                                        <p:strVal val="visible"/>
                                      </p:to>
                                    </p:set>
                                    <p:animEffect transition="in" filter="wipe(left)">
                                      <p:cBhvr>
                                        <p:cTn id="17" dur="500"/>
                                        <p:tgtEl>
                                          <p:spTgt spid="47107">
                                            <p:txEl>
                                              <p:charRg st="26"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charRg st="46" end="75"/>
                                            </p:txEl>
                                          </p:spTgt>
                                        </p:tgtEl>
                                        <p:attrNameLst>
                                          <p:attrName>style.visibility</p:attrName>
                                        </p:attrNameLst>
                                      </p:cBhvr>
                                      <p:to>
                                        <p:strVal val="visible"/>
                                      </p:to>
                                    </p:set>
                                    <p:animEffect transition="in" filter="wipe(left)">
                                      <p:cBhvr>
                                        <p:cTn id="22" dur="500"/>
                                        <p:tgtEl>
                                          <p:spTgt spid="47107">
                                            <p:txEl>
                                              <p:charRg st="46"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charRg st="75" end="98"/>
                                            </p:txEl>
                                          </p:spTgt>
                                        </p:tgtEl>
                                        <p:attrNameLst>
                                          <p:attrName>style.visibility</p:attrName>
                                        </p:attrNameLst>
                                      </p:cBhvr>
                                      <p:to>
                                        <p:strVal val="visible"/>
                                      </p:to>
                                    </p:set>
                                    <p:animEffect transition="in" filter="wipe(left)">
                                      <p:cBhvr>
                                        <p:cTn id="27" dur="500"/>
                                        <p:tgtEl>
                                          <p:spTgt spid="47107">
                                            <p:txEl>
                                              <p:charRg st="75"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7">
                                            <p:txEl>
                                              <p:charRg st="98" end="113"/>
                                            </p:txEl>
                                          </p:spTgt>
                                        </p:tgtEl>
                                        <p:attrNameLst>
                                          <p:attrName>style.visibility</p:attrName>
                                        </p:attrNameLst>
                                      </p:cBhvr>
                                      <p:to>
                                        <p:strVal val="visible"/>
                                      </p:to>
                                    </p:set>
                                    <p:animEffect transition="in" filter="wipe(left)">
                                      <p:cBhvr>
                                        <p:cTn id="32" dur="500"/>
                                        <p:tgtEl>
                                          <p:spTgt spid="47107">
                                            <p:txEl>
                                              <p:charRg st="98" end="1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7">
                                            <p:txEl>
                                              <p:charRg st="113" end="126"/>
                                            </p:txEl>
                                          </p:spTgt>
                                        </p:tgtEl>
                                        <p:attrNameLst>
                                          <p:attrName>style.visibility</p:attrName>
                                        </p:attrNameLst>
                                      </p:cBhvr>
                                      <p:to>
                                        <p:strVal val="visible"/>
                                      </p:to>
                                    </p:set>
                                    <p:animEffect transition="in" filter="wipe(left)">
                                      <p:cBhvr>
                                        <p:cTn id="37" dur="500"/>
                                        <p:tgtEl>
                                          <p:spTgt spid="47107">
                                            <p:txEl>
                                              <p:charRg st="113"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4294967295"/>
          </p:nvPr>
        </p:nvSpPr>
        <p:spPr bwMode="auto">
          <a:xfrm>
            <a:off x="7543165" y="4156075"/>
            <a:ext cx="1600835" cy="257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17411" name="Rectangle 2"/>
          <p:cNvSpPr>
            <a:spLocks noGrp="1"/>
          </p:cNvSpPr>
          <p:nvPr>
            <p:ph type="title"/>
          </p:nvPr>
        </p:nvSpPr>
        <p:spPr/>
        <p:txBody>
          <a:bodyPr vert="horz" wrap="square" lIns="51452" tIns="25726" rIns="51452" bIns="25726" anchor="t"/>
          <a:p>
            <a:pPr algn="l" eaLnBrk="1" hangingPunct="1"/>
            <a:r>
              <a:rPr lang="zh-CN" altLang="en-US" dirty="0"/>
              <a:t>字符串</a:t>
            </a:r>
            <a:endParaRPr lang="zh-CN" altLang="en-US" dirty="0"/>
          </a:p>
        </p:txBody>
      </p:sp>
      <p:sp>
        <p:nvSpPr>
          <p:cNvPr id="48133" name="Rectangle 5"/>
          <p:cNvSpPr>
            <a:spLocks noGrp="1"/>
          </p:cNvSpPr>
          <p:nvPr>
            <p:ph idx="1"/>
          </p:nvPr>
        </p:nvSpPr>
        <p:spPr/>
        <p:txBody>
          <a:bodyPr vert="horz" wrap="square" lIns="51452" tIns="25726" rIns="51452" bIns="25726" anchor="t">
            <a:noAutofit/>
          </a:bodyPr>
          <a:p>
            <a:pPr marL="0">
              <a:lnSpc>
                <a:spcPct val="100000"/>
              </a:lnSpc>
              <a:spcBef>
                <a:spcPts val="0"/>
              </a:spcBef>
              <a:buNone/>
            </a:pPr>
            <a:r>
              <a:rPr dirty="0"/>
              <a:t>pystr='Python'</a:t>
            </a:r>
            <a:endParaRPr dirty="0"/>
          </a:p>
          <a:p>
            <a:pPr marL="0">
              <a:lnSpc>
                <a:spcPct val="100000"/>
              </a:lnSpc>
              <a:spcBef>
                <a:spcPts val="0"/>
              </a:spcBef>
              <a:buNone/>
            </a:pPr>
            <a:r>
              <a:rPr dirty="0"/>
              <a:t>costr='is cool!'</a:t>
            </a:r>
            <a:endParaRPr dirty="0"/>
          </a:p>
          <a:p>
            <a:pPr marL="0">
              <a:lnSpc>
                <a:spcPct val="100000"/>
              </a:lnSpc>
              <a:spcBef>
                <a:spcPts val="0"/>
              </a:spcBef>
              <a:buNone/>
            </a:pPr>
            <a:r>
              <a:rPr dirty="0"/>
              <a:t>print    pystr[0]</a:t>
            </a:r>
            <a:endParaRPr dirty="0"/>
          </a:p>
          <a:p>
            <a:pPr marL="0">
              <a:lnSpc>
                <a:spcPct val="100000"/>
              </a:lnSpc>
              <a:spcBef>
                <a:spcPts val="0"/>
              </a:spcBef>
              <a:buNone/>
            </a:pPr>
            <a:r>
              <a:rPr dirty="0"/>
              <a:t>print    pystr[3:5]</a:t>
            </a:r>
            <a:endParaRPr dirty="0"/>
          </a:p>
          <a:p>
            <a:pPr marL="0">
              <a:lnSpc>
                <a:spcPct val="100000"/>
              </a:lnSpc>
              <a:spcBef>
                <a:spcPts val="0"/>
              </a:spcBef>
              <a:buNone/>
            </a:pPr>
            <a:r>
              <a:rPr dirty="0"/>
              <a:t>print    pystr[-1]</a:t>
            </a:r>
            <a:endParaRPr dirty="0"/>
          </a:p>
          <a:p>
            <a:pPr marL="0">
              <a:lnSpc>
                <a:spcPct val="100000"/>
              </a:lnSpc>
              <a:spcBef>
                <a:spcPts val="0"/>
              </a:spcBef>
              <a:buNone/>
            </a:pPr>
            <a:r>
              <a:rPr dirty="0"/>
              <a:t>print    pystr+' '+costr</a:t>
            </a:r>
            <a:endParaRPr dirty="0"/>
          </a:p>
          <a:p>
            <a:pPr marL="0">
              <a:lnSpc>
                <a:spcPct val="100000"/>
              </a:lnSpc>
              <a:spcBef>
                <a:spcPts val="0"/>
              </a:spcBef>
              <a:buNone/>
            </a:pPr>
            <a:r>
              <a:rPr dirty="0"/>
              <a:t>print    pystr*2</a:t>
            </a:r>
            <a:endParaRPr lang="zh-CN" altLang="en-US" dirty="0"/>
          </a:p>
          <a:p>
            <a:pPr marL="0">
              <a:lnSpc>
                <a:spcPct val="100000"/>
              </a:lnSpc>
              <a:spcBef>
                <a:spcPts val="0"/>
              </a:spcBef>
              <a:buNone/>
            </a:pPr>
            <a:r>
              <a:rPr dirty="0"/>
              <a:t>print pystr.strip() 去掉字符串的左右空格</a:t>
            </a:r>
            <a:endParaRPr dirty="0"/>
          </a:p>
          <a:p>
            <a:pPr marL="0">
              <a:lnSpc>
                <a:spcPct val="100000"/>
              </a:lnSpc>
              <a:spcBef>
                <a:spcPts val="0"/>
              </a:spcBef>
              <a:buNone/>
            </a:pPr>
            <a:r>
              <a:rPr dirty="0">
                <a:sym typeface="+mn-ea"/>
              </a:rPr>
              <a:t>print pystr</a:t>
            </a:r>
            <a:r>
              <a:rPr dirty="0"/>
              <a:t>.lstrip() 去掉字符串的左边空格</a:t>
            </a:r>
            <a:endParaRPr dirty="0"/>
          </a:p>
          <a:p>
            <a:pPr marL="0">
              <a:lnSpc>
                <a:spcPct val="100000"/>
              </a:lnSpc>
              <a:spcBef>
                <a:spcPts val="0"/>
              </a:spcBef>
              <a:buNone/>
            </a:pPr>
            <a:r>
              <a:rPr dirty="0">
                <a:sym typeface="+mn-ea"/>
              </a:rPr>
              <a:t>print pystr</a:t>
            </a:r>
            <a:r>
              <a:rPr dirty="0"/>
              <a:t>.rstrip() 去掉字符串的右边空格</a:t>
            </a:r>
            <a:endParaRPr dirty="0"/>
          </a:p>
          <a:p>
            <a:pPr marL="0">
              <a:lnSpc>
                <a:spcPct val="100000"/>
              </a:lnSpc>
              <a:spcBef>
                <a:spcPts val="0"/>
              </a:spcBef>
              <a:buNone/>
            </a:pPr>
            <a:r>
              <a:rPr dirty="0"/>
              <a:t>len(pystr) </a:t>
            </a:r>
            <a:r>
              <a:rPr lang="zh-CN" altLang="en-US" dirty="0"/>
              <a:t>计算字符串长度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xEl>
                                              <p:charRg st="0" end="19"/>
                                            </p:txEl>
                                          </p:spTgt>
                                        </p:tgtEl>
                                        <p:attrNameLst>
                                          <p:attrName>style.visibility</p:attrName>
                                        </p:attrNameLst>
                                      </p:cBhvr>
                                      <p:to>
                                        <p:strVal val="visible"/>
                                      </p:to>
                                    </p:set>
                                    <p:animEffect transition="in" filter="wipe(left)">
                                      <p:cBhvr>
                                        <p:cTn id="7" dur="500"/>
                                        <p:tgtEl>
                                          <p:spTgt spid="48133">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xEl>
                                              <p:charRg st="19" end="40"/>
                                            </p:txEl>
                                          </p:spTgt>
                                        </p:tgtEl>
                                        <p:attrNameLst>
                                          <p:attrName>style.visibility</p:attrName>
                                        </p:attrNameLst>
                                      </p:cBhvr>
                                      <p:to>
                                        <p:strVal val="visible"/>
                                      </p:to>
                                    </p:set>
                                    <p:animEffect transition="in" filter="wipe(left)">
                                      <p:cBhvr>
                                        <p:cTn id="12" dur="500"/>
                                        <p:tgtEl>
                                          <p:spTgt spid="48133">
                                            <p:txEl>
                                              <p:charRg st="19"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charRg st="40" end="53"/>
                                            </p:txEl>
                                          </p:spTgt>
                                        </p:tgtEl>
                                        <p:attrNameLst>
                                          <p:attrName>style.visibility</p:attrName>
                                        </p:attrNameLst>
                                      </p:cBhvr>
                                      <p:to>
                                        <p:strVal val="visible"/>
                                      </p:to>
                                    </p:set>
                                    <p:animEffect transition="in" filter="wipe(left)">
                                      <p:cBhvr>
                                        <p:cTn id="17" dur="500"/>
                                        <p:tgtEl>
                                          <p:spTgt spid="48133">
                                            <p:txEl>
                                              <p:charRg st="40"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charRg st="53" end="68"/>
                                            </p:txEl>
                                          </p:spTgt>
                                        </p:tgtEl>
                                        <p:attrNameLst>
                                          <p:attrName>style.visibility</p:attrName>
                                        </p:attrNameLst>
                                      </p:cBhvr>
                                      <p:to>
                                        <p:strVal val="visible"/>
                                      </p:to>
                                    </p:set>
                                    <p:animEffect transition="in" filter="wipe(left)">
                                      <p:cBhvr>
                                        <p:cTn id="22" dur="500"/>
                                        <p:tgtEl>
                                          <p:spTgt spid="48133">
                                            <p:txEl>
                                              <p:charRg st="53" end="6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3">
                                            <p:txEl>
                                              <p:charRg st="68" end="82"/>
                                            </p:txEl>
                                          </p:spTgt>
                                        </p:tgtEl>
                                        <p:attrNameLst>
                                          <p:attrName>style.visibility</p:attrName>
                                        </p:attrNameLst>
                                      </p:cBhvr>
                                      <p:to>
                                        <p:strVal val="visible"/>
                                      </p:to>
                                    </p:set>
                                    <p:animEffect transition="in" filter="wipe(left)">
                                      <p:cBhvr>
                                        <p:cTn id="27" dur="500"/>
                                        <p:tgtEl>
                                          <p:spTgt spid="48133">
                                            <p:txEl>
                                              <p:charRg st="68"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3">
                                            <p:txEl>
                                              <p:charRg st="82" end="102"/>
                                            </p:txEl>
                                          </p:spTgt>
                                        </p:tgtEl>
                                        <p:attrNameLst>
                                          <p:attrName>style.visibility</p:attrName>
                                        </p:attrNameLst>
                                      </p:cBhvr>
                                      <p:to>
                                        <p:strVal val="visible"/>
                                      </p:to>
                                    </p:set>
                                    <p:animEffect transition="in" filter="wipe(left)">
                                      <p:cBhvr>
                                        <p:cTn id="32" dur="500"/>
                                        <p:tgtEl>
                                          <p:spTgt spid="48133">
                                            <p:txEl>
                                              <p:charRg st="82" end="10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33">
                                            <p:txEl>
                                              <p:charRg st="102" end="114"/>
                                            </p:txEl>
                                          </p:spTgt>
                                        </p:tgtEl>
                                        <p:attrNameLst>
                                          <p:attrName>style.visibility</p:attrName>
                                        </p:attrNameLst>
                                      </p:cBhvr>
                                      <p:to>
                                        <p:strVal val="visible"/>
                                      </p:to>
                                    </p:set>
                                    <p:animEffect transition="in" filter="wipe(left)">
                                      <p:cBhvr>
                                        <p:cTn id="37" dur="500"/>
                                        <p:tgtEl>
                                          <p:spTgt spid="48133">
                                            <p:txEl>
                                              <p:charRg st="102"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958" y="12948"/>
            <a:ext cx="6858016" cy="482273"/>
          </a:xfrm>
        </p:spPr>
        <p:txBody>
          <a:bodyPr/>
          <a:p>
            <a:r>
              <a:rPr>
                <a:sym typeface="+mn-ea"/>
              </a:rPr>
              <a:t>Python</a:t>
            </a:r>
            <a:r>
              <a:rPr lang="zh-CN" altLang="en-US">
                <a:sym typeface="+mn-ea"/>
              </a:rPr>
              <a:t>学习资源</a:t>
            </a:r>
            <a:endParaRPr lang="zh-CN" altLang="en-US"/>
          </a:p>
        </p:txBody>
      </p:sp>
      <p:sp>
        <p:nvSpPr>
          <p:cNvPr id="14339" name="Line 3"/>
          <p:cNvSpPr/>
          <p:nvPr/>
        </p:nvSpPr>
        <p:spPr>
          <a:xfrm flipH="1">
            <a:off x="783625" y="4299155"/>
            <a:ext cx="2114920" cy="171480"/>
          </a:xfrm>
          <a:prstGeom prst="line">
            <a:avLst/>
          </a:prstGeom>
          <a:ln w="9525" cap="flat" cmpd="sng">
            <a:solidFill>
              <a:srgbClr val="B2B2B2"/>
            </a:solidFill>
            <a:prstDash val="solid"/>
            <a:headEnd type="none" w="med" len="med"/>
            <a:tailEnd type="none" w="med" len="med"/>
          </a:ln>
        </p:spPr>
      </p:sp>
      <p:sp>
        <p:nvSpPr>
          <p:cNvPr id="14340" name="Line 4"/>
          <p:cNvSpPr/>
          <p:nvPr/>
        </p:nvSpPr>
        <p:spPr>
          <a:xfrm flipH="1">
            <a:off x="783625" y="2470035"/>
            <a:ext cx="457280" cy="2000600"/>
          </a:xfrm>
          <a:prstGeom prst="line">
            <a:avLst/>
          </a:prstGeom>
          <a:ln w="9525" cap="flat" cmpd="sng">
            <a:solidFill>
              <a:srgbClr val="B2B2B2"/>
            </a:solidFill>
            <a:prstDash val="solid"/>
            <a:headEnd type="none" w="med" len="med"/>
            <a:tailEnd type="none" w="med" len="med"/>
          </a:ln>
        </p:spPr>
      </p:sp>
      <p:sp>
        <p:nvSpPr>
          <p:cNvPr id="12" name="AutoShape 5"/>
          <p:cNvSpPr>
            <a:spLocks noChangeArrowheads="1"/>
          </p:cNvSpPr>
          <p:nvPr/>
        </p:nvSpPr>
        <p:spPr bwMode="gray">
          <a:xfrm>
            <a:off x="1994703" y="2155655"/>
            <a:ext cx="171480" cy="17148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AutoShape 6"/>
          <p:cNvSpPr>
            <a:spLocks noChangeArrowheads="1"/>
          </p:cNvSpPr>
          <p:nvPr/>
        </p:nvSpPr>
        <p:spPr bwMode="gray">
          <a:xfrm>
            <a:off x="2605600" y="2755835"/>
            <a:ext cx="171480" cy="17148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54118"/>
                  <a:invGamma/>
                </a:schemeClr>
              </a:gs>
            </a:gsLst>
            <a:lin ang="5400000" scaled="1"/>
          </a:gradFill>
          <a:ln w="9525">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AutoShape 7"/>
          <p:cNvSpPr>
            <a:spLocks noChangeArrowheads="1"/>
          </p:cNvSpPr>
          <p:nvPr/>
        </p:nvSpPr>
        <p:spPr bwMode="gray">
          <a:xfrm>
            <a:off x="2965232" y="3496533"/>
            <a:ext cx="171480" cy="17148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4" name="Line 8"/>
          <p:cNvSpPr/>
          <p:nvPr/>
        </p:nvSpPr>
        <p:spPr>
          <a:xfrm flipH="1">
            <a:off x="783625" y="2311654"/>
            <a:ext cx="1249184" cy="2158980"/>
          </a:xfrm>
          <a:prstGeom prst="line">
            <a:avLst/>
          </a:prstGeom>
          <a:ln w="9525" cap="flat" cmpd="sng">
            <a:solidFill>
              <a:srgbClr val="B2B2B2"/>
            </a:solidFill>
            <a:prstDash val="solid"/>
            <a:headEnd type="none" w="med" len="med"/>
            <a:tailEnd type="none" w="med" len="med"/>
          </a:ln>
        </p:spPr>
      </p:sp>
      <p:sp>
        <p:nvSpPr>
          <p:cNvPr id="14345" name="Line 9"/>
          <p:cNvSpPr/>
          <p:nvPr/>
        </p:nvSpPr>
        <p:spPr>
          <a:xfrm flipH="1">
            <a:off x="783625" y="3609663"/>
            <a:ext cx="2172080" cy="860972"/>
          </a:xfrm>
          <a:prstGeom prst="line">
            <a:avLst/>
          </a:prstGeom>
          <a:ln w="9525" cap="flat" cmpd="sng">
            <a:solidFill>
              <a:srgbClr val="B2B2B2"/>
            </a:solidFill>
            <a:prstDash val="solid"/>
            <a:headEnd type="none" w="med" len="med"/>
            <a:tailEnd type="none" w="med" len="med"/>
          </a:ln>
        </p:spPr>
      </p:sp>
      <p:sp>
        <p:nvSpPr>
          <p:cNvPr id="14346" name="Line 10"/>
          <p:cNvSpPr/>
          <p:nvPr/>
        </p:nvSpPr>
        <p:spPr>
          <a:xfrm flipH="1">
            <a:off x="890800" y="1212515"/>
            <a:ext cx="857400" cy="3322425"/>
          </a:xfrm>
          <a:prstGeom prst="line">
            <a:avLst/>
          </a:prstGeom>
          <a:ln w="19050" cap="flat" cmpd="sng">
            <a:solidFill>
              <a:srgbClr val="B2B2B2"/>
            </a:solidFill>
            <a:prstDash val="solid"/>
            <a:headEnd type="none" w="med" len="med"/>
            <a:tailEnd type="none" w="med" len="med"/>
          </a:ln>
        </p:spPr>
      </p:sp>
      <p:sp>
        <p:nvSpPr>
          <p:cNvPr id="14347" name="Line 11"/>
          <p:cNvSpPr/>
          <p:nvPr/>
        </p:nvSpPr>
        <p:spPr>
          <a:xfrm flipH="1">
            <a:off x="944388" y="2123503"/>
            <a:ext cx="1554037" cy="2357850"/>
          </a:xfrm>
          <a:prstGeom prst="line">
            <a:avLst/>
          </a:prstGeom>
          <a:ln w="19050" cap="flat" cmpd="sng">
            <a:solidFill>
              <a:srgbClr val="B2B2B2"/>
            </a:solidFill>
            <a:prstDash val="solid"/>
            <a:headEnd type="none" w="med" len="med"/>
            <a:tailEnd type="none" w="med" len="med"/>
          </a:ln>
        </p:spPr>
      </p:sp>
      <p:sp>
        <p:nvSpPr>
          <p:cNvPr id="14348" name="Line 12"/>
          <p:cNvSpPr/>
          <p:nvPr/>
        </p:nvSpPr>
        <p:spPr>
          <a:xfrm flipH="1">
            <a:off x="890800" y="2873728"/>
            <a:ext cx="2411438" cy="1661212"/>
          </a:xfrm>
          <a:prstGeom prst="line">
            <a:avLst/>
          </a:prstGeom>
          <a:ln w="19050" cap="flat" cmpd="sng">
            <a:solidFill>
              <a:srgbClr val="B2B2B2"/>
            </a:solidFill>
            <a:prstDash val="solid"/>
            <a:headEnd type="none" w="med" len="med"/>
            <a:tailEnd type="none" w="med" len="med"/>
          </a:ln>
        </p:spPr>
      </p:sp>
      <p:sp>
        <p:nvSpPr>
          <p:cNvPr id="14349" name="Line 13"/>
          <p:cNvSpPr/>
          <p:nvPr/>
        </p:nvSpPr>
        <p:spPr>
          <a:xfrm flipH="1">
            <a:off x="783625" y="3677540"/>
            <a:ext cx="3376013" cy="964575"/>
          </a:xfrm>
          <a:prstGeom prst="line">
            <a:avLst/>
          </a:prstGeom>
          <a:ln w="19050" cap="flat" cmpd="sng">
            <a:solidFill>
              <a:srgbClr val="B2B2B2"/>
            </a:solidFill>
            <a:prstDash val="solid"/>
            <a:headEnd type="none" w="med" len="med"/>
            <a:tailEnd type="none" w="med" len="med"/>
          </a:ln>
        </p:spPr>
      </p:sp>
      <p:grpSp>
        <p:nvGrpSpPr>
          <p:cNvPr id="14350" name="Group 14"/>
          <p:cNvGrpSpPr/>
          <p:nvPr/>
        </p:nvGrpSpPr>
        <p:grpSpPr>
          <a:xfrm>
            <a:off x="783625" y="2870155"/>
            <a:ext cx="1886280" cy="1771960"/>
            <a:chOff x="0" y="2654"/>
            <a:chExt cx="1592" cy="1522"/>
          </a:xfrm>
        </p:grpSpPr>
        <p:sp>
          <p:nvSpPr>
            <p:cNvPr id="14365" name="Arc 15"/>
            <p:cNvSpPr/>
            <p:nvPr/>
          </p:nvSpPr>
          <p:spPr>
            <a:xfrm>
              <a:off x="0" y="2733"/>
              <a:ext cx="1440" cy="1443"/>
            </a:xfrm>
            <a:custGeom>
              <a:avLst/>
              <a:gdLst>
                <a:gd name="txL" fmla="*/ 0 w 21600"/>
                <a:gd name="txT" fmla="*/ 0 h 21600"/>
                <a:gd name="txR" fmla="*/ 21600 w 21600"/>
                <a:gd name="txB" fmla="*/ 21600 h 21600"/>
              </a:gdLst>
              <a:ahLst/>
              <a:cxnLst>
                <a:cxn ang="0">
                  <a:pos x="0" y="0"/>
                </a:cxn>
                <a:cxn ang="0">
                  <a:pos x="1440" y="1443"/>
                </a:cxn>
                <a:cxn ang="0">
                  <a:pos x="0" y="144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solidFill>
              <a:srgbClr val="080808">
                <a:alpha val="50195"/>
              </a:srgbClr>
            </a:solidFill>
            <a:ln w="9525">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14366" name="Line 16"/>
            <p:cNvSpPr/>
            <p:nvPr/>
          </p:nvSpPr>
          <p:spPr>
            <a:xfrm flipH="1">
              <a:off x="0" y="2654"/>
              <a:ext cx="1592" cy="1522"/>
            </a:xfrm>
            <a:prstGeom prst="line">
              <a:avLst/>
            </a:prstGeom>
            <a:ln w="9525" cap="flat" cmpd="sng">
              <a:solidFill>
                <a:srgbClr val="B2B2B2"/>
              </a:solidFill>
              <a:prstDash val="solid"/>
              <a:headEnd type="none" w="med" len="med"/>
              <a:tailEnd type="none" w="med" len="med"/>
            </a:ln>
          </p:spPr>
        </p:sp>
        <p:sp>
          <p:nvSpPr>
            <p:cNvPr id="14367" name="Arc 17"/>
            <p:cNvSpPr/>
            <p:nvPr/>
          </p:nvSpPr>
          <p:spPr>
            <a:xfrm>
              <a:off x="0" y="2796"/>
              <a:ext cx="1382" cy="1380"/>
            </a:xfrm>
            <a:custGeom>
              <a:avLst/>
              <a:gdLst>
                <a:gd name="txL" fmla="*/ 0 w 21600"/>
                <a:gd name="txT" fmla="*/ 0 h 21600"/>
                <a:gd name="txR" fmla="*/ 21600 w 21600"/>
                <a:gd name="txB" fmla="*/ 21600 h 21600"/>
              </a:gdLst>
              <a:ahLst/>
              <a:cxnLst>
                <a:cxn ang="0">
                  <a:pos x="0" y="0"/>
                </a:cxn>
                <a:cxn ang="0">
                  <a:pos x="1382" y="1380"/>
                </a:cxn>
                <a:cxn ang="0">
                  <a:pos x="0" y="138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gradFill rotWithShape="1">
              <a:gsLst>
                <a:gs pos="0">
                  <a:srgbClr val="948948"/>
                </a:gs>
                <a:gs pos="100000">
                  <a:srgbClr val="CBBC63"/>
                </a:gs>
              </a:gsLst>
              <a:lin ang="18900000" scaled="1"/>
              <a:tileRect/>
            </a:gradFill>
            <a:ln w="9525">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14368" name="Arc 18"/>
            <p:cNvSpPr/>
            <p:nvPr/>
          </p:nvSpPr>
          <p:spPr>
            <a:xfrm>
              <a:off x="14" y="2817"/>
              <a:ext cx="1347" cy="1345"/>
            </a:xfrm>
            <a:custGeom>
              <a:avLst/>
              <a:gdLst>
                <a:gd name="txL" fmla="*/ 0 w 21600"/>
                <a:gd name="txT" fmla="*/ 0 h 21600"/>
                <a:gd name="txR" fmla="*/ 21600 w 21600"/>
                <a:gd name="txB" fmla="*/ 21600 h 21600"/>
              </a:gdLst>
              <a:ahLst/>
              <a:cxnLst>
                <a:cxn ang="0">
                  <a:pos x="0" y="0"/>
                </a:cxn>
                <a:cxn ang="0">
                  <a:pos x="1347" y="1345"/>
                </a:cxn>
                <a:cxn ang="0">
                  <a:pos x="0" y="134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gradFill rotWithShape="1">
              <a:gsLst>
                <a:gs pos="0">
                  <a:srgbClr val="CBBC63">
                    <a:alpha val="0"/>
                  </a:srgbClr>
                </a:gs>
                <a:gs pos="100000">
                  <a:srgbClr val="DED49C"/>
                </a:gs>
              </a:gsLst>
              <a:lin ang="18900000" scaled="1"/>
              <a:tileRect/>
            </a:gradFill>
            <a:ln w="9525">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26" name="Text Box 19"/>
            <p:cNvSpPr txBox="1">
              <a:spLocks noChangeArrowheads="1"/>
            </p:cNvSpPr>
            <p:nvPr/>
          </p:nvSpPr>
          <p:spPr bwMode="gray">
            <a:xfrm>
              <a:off x="95" y="3348"/>
              <a:ext cx="1036" cy="673"/>
            </a:xfrm>
            <a:prstGeom prst="rect">
              <a:avLst/>
            </a:prstGeom>
            <a:noFill/>
            <a:ln w="9525">
              <a:noFill/>
              <a:miter lim="800000"/>
            </a:ln>
            <a:effectLst/>
          </p:spPr>
          <p:txBody>
            <a:bodyPr>
              <a:spAutoFit/>
            </a:bodyPr>
            <a:lstStyle/>
            <a:p>
              <a:pPr marR="0" algn="ctr" defTabSz="914400" rtl="0">
                <a:spcBef>
                  <a:spcPct val="50000"/>
                </a:spcBef>
                <a:buClrTx/>
                <a:buSzTx/>
                <a:buFontTx/>
                <a:buNone/>
                <a:defRPr/>
              </a:pPr>
              <a:r>
                <a:rPr kumimoji="0" lang="zh-CN" altLang="en-US" kern="1200" cap="none" spc="0" normalizeH="0" baseline="0" noProof="0" dirty="0" smtClean="0">
                  <a:solidFill>
                    <a:srgbClr val="080808"/>
                  </a:solidFill>
                  <a:effectLst>
                    <a:outerShdw blurRad="38100" dist="38100" dir="2700000" algn="tl">
                      <a:srgbClr val="FFFFFF"/>
                    </a:outerShdw>
                  </a:effectLst>
                  <a:latin typeface="黑体" panose="02010609060101010101" pitchFamily="49" charset="-122"/>
                  <a:ea typeface="黑体" panose="02010609060101010101" pitchFamily="49" charset="-122"/>
                  <a:cs typeface="+mn-cs"/>
                </a:rPr>
                <a:t>免 费</a:t>
              </a:r>
              <a:endParaRPr kumimoji="0" lang="en-US" altLang="zh-CN" kern="1200" cap="none" spc="0" normalizeH="0" baseline="0" noProof="0" dirty="0" smtClean="0">
                <a:solidFill>
                  <a:srgbClr val="080808"/>
                </a:solidFill>
                <a:effectLst>
                  <a:outerShdw blurRad="38100" dist="38100" dir="2700000" algn="tl">
                    <a:srgbClr val="FFFFFF"/>
                  </a:outerShdw>
                </a:effectLst>
                <a:latin typeface="黑体" panose="02010609060101010101" pitchFamily="49" charset="-122"/>
                <a:ea typeface="黑体" panose="02010609060101010101" pitchFamily="49" charset="-122"/>
                <a:cs typeface="+mn-cs"/>
              </a:endParaRPr>
            </a:p>
            <a:p>
              <a:pPr marR="0" algn="ctr" defTabSz="914400" rtl="0">
                <a:spcBef>
                  <a:spcPct val="50000"/>
                </a:spcBef>
                <a:buClrTx/>
                <a:buSzTx/>
                <a:buFontTx/>
                <a:buNone/>
                <a:defRPr/>
              </a:pPr>
              <a:r>
                <a:rPr kumimoji="0" lang="zh-CN" altLang="en-US" kern="1200" cap="none" spc="0" normalizeH="0" baseline="0" noProof="0" dirty="0" smtClean="0">
                  <a:solidFill>
                    <a:srgbClr val="080808"/>
                  </a:solidFill>
                  <a:effectLst>
                    <a:outerShdw blurRad="38100" dist="38100" dir="2700000" algn="tl">
                      <a:srgbClr val="FFFFFF"/>
                    </a:outerShdw>
                  </a:effectLst>
                  <a:latin typeface="黑体" panose="02010609060101010101" pitchFamily="49" charset="-122"/>
                  <a:ea typeface="黑体" panose="02010609060101010101" pitchFamily="49" charset="-122"/>
                  <a:cs typeface="+mn-cs"/>
                </a:rPr>
                <a:t>资 源</a:t>
              </a:r>
              <a:endParaRPr kumimoji="0" lang="en-US" altLang="zh-CN" kern="1200" cap="none" spc="0" normalizeH="0" baseline="0" noProof="0" dirty="0">
                <a:solidFill>
                  <a:srgbClr val="080808"/>
                </a:solidFill>
                <a:effectLst>
                  <a:outerShdw blurRad="38100" dist="38100" dir="2700000" algn="tl">
                    <a:srgbClr val="FFFFFF"/>
                  </a:outerShdw>
                </a:effectLst>
                <a:latin typeface="黑体" panose="02010609060101010101" pitchFamily="49" charset="-122"/>
                <a:ea typeface="黑体" panose="02010609060101010101" pitchFamily="49" charset="-122"/>
                <a:cs typeface="+mn-cs"/>
              </a:endParaRPr>
            </a:p>
          </p:txBody>
        </p:sp>
      </p:grpSp>
      <p:sp>
        <p:nvSpPr>
          <p:cNvPr id="27" name="Text Box 20"/>
          <p:cNvSpPr txBox="1">
            <a:spLocks noChangeArrowheads="1"/>
          </p:cNvSpPr>
          <p:nvPr/>
        </p:nvSpPr>
        <p:spPr bwMode="black">
          <a:xfrm>
            <a:off x="2134030" y="569465"/>
            <a:ext cx="2403102" cy="321945"/>
          </a:xfrm>
          <a:prstGeom prst="rect">
            <a:avLst/>
          </a:prstGeom>
          <a:noFill/>
          <a:ln w="9525">
            <a:noFill/>
            <a:miter lim="800000"/>
          </a:ln>
          <a:effectLst>
            <a:outerShdw blurRad="50800" dist="38100" dir="2700000" algn="tl" rotWithShape="0">
              <a:prstClr val="black">
                <a:alpha val="40000"/>
              </a:prstClr>
            </a:outerShdw>
          </a:effectLst>
        </p:spPr>
        <p:txBody>
          <a:bodyPr wrap="square">
            <a:spAutoFit/>
          </a:bodyPr>
          <a:lstStyle/>
          <a:p>
            <a:pPr marR="0" defTabSz="914400" rtl="0">
              <a:spcBef>
                <a:spcPct val="50000"/>
              </a:spcBef>
              <a:buClrTx/>
              <a:buSzTx/>
              <a:buFontTx/>
              <a:buNone/>
              <a:defRPr/>
            </a:pPr>
            <a:r>
              <a:rPr kumimoji="0" lang="zh-CN" altLang="en-US" sz="1500" kern="1200" cap="none" spc="0" normalizeH="0" baseline="0" noProof="0" dirty="0" smtClean="0">
                <a:solidFill>
                  <a:srgbClr val="FEFEFE"/>
                </a:solidFill>
                <a:latin typeface="黑体" panose="02010609060101010101" pitchFamily="49" charset="-122"/>
                <a:ea typeface="黑体" panose="02010609060101010101" pitchFamily="49" charset="-122"/>
                <a:cs typeface="+mn-cs"/>
              </a:rPr>
              <a:t>简明</a:t>
            </a:r>
            <a:r>
              <a:rPr kumimoji="0" lang="en-US" altLang="zh-CN" sz="1500" kern="1200" cap="none" spc="0" normalizeH="0" baseline="0" noProof="0" dirty="0" smtClean="0">
                <a:solidFill>
                  <a:srgbClr val="FEFEFE"/>
                </a:solidFill>
                <a:latin typeface="黑体" panose="02010609060101010101" pitchFamily="49" charset="-122"/>
                <a:ea typeface="黑体" panose="02010609060101010101" pitchFamily="49" charset="-122"/>
                <a:cs typeface="+mn-cs"/>
              </a:rPr>
              <a:t>Python</a:t>
            </a:r>
            <a:r>
              <a:rPr kumimoji="0" lang="zh-CN" altLang="en-US" sz="1500" kern="1200" cap="none" spc="0" normalizeH="0" baseline="0" noProof="0" dirty="0" smtClean="0">
                <a:solidFill>
                  <a:srgbClr val="FEFEFE"/>
                </a:solidFill>
                <a:latin typeface="黑体" panose="02010609060101010101" pitchFamily="49" charset="-122"/>
                <a:ea typeface="黑体" panose="02010609060101010101" pitchFamily="49" charset="-122"/>
                <a:cs typeface="+mn-cs"/>
              </a:rPr>
              <a:t>教程</a:t>
            </a:r>
            <a:endParaRPr kumimoji="0" lang="zh-CN" altLang="en-US" sz="1500" kern="1200" cap="none" spc="0" normalizeH="0" baseline="0" noProof="0" dirty="0" smtClean="0">
              <a:solidFill>
                <a:srgbClr val="FEFEFE"/>
              </a:solidFill>
              <a:latin typeface="黑体" panose="02010609060101010101" pitchFamily="49" charset="-122"/>
              <a:ea typeface="黑体" panose="02010609060101010101" pitchFamily="49" charset="-122"/>
              <a:cs typeface="+mn-cs"/>
            </a:endParaRPr>
          </a:p>
        </p:txBody>
      </p:sp>
      <p:sp>
        <p:nvSpPr>
          <p:cNvPr id="28" name="Text Box 21"/>
          <p:cNvSpPr txBox="1">
            <a:spLocks noChangeArrowheads="1"/>
          </p:cNvSpPr>
          <p:nvPr/>
        </p:nvSpPr>
        <p:spPr bwMode="black">
          <a:xfrm>
            <a:off x="3045018" y="1524513"/>
            <a:ext cx="2008936" cy="321945"/>
          </a:xfrm>
          <a:prstGeom prst="rect">
            <a:avLst/>
          </a:prstGeom>
          <a:noFill/>
          <a:ln w="9525">
            <a:noFill/>
            <a:miter lim="800000"/>
          </a:ln>
          <a:effectLst/>
        </p:spPr>
        <p:txBody>
          <a:bodyPr wrap="square">
            <a:spAutoFit/>
          </a:bodyPr>
          <a:lstStyle/>
          <a:p>
            <a:pPr marR="0" defTabSz="914400" rtl="0">
              <a:spcBef>
                <a:spcPct val="50000"/>
              </a:spcBef>
              <a:buClrTx/>
              <a:buSzTx/>
              <a:buFontTx/>
              <a:buNone/>
              <a:defRPr/>
            </a:pPr>
            <a:r>
              <a:rPr kumimoji="0" lang="zh-CN" altLang="en-US" sz="1500" kern="1200" cap="none" spc="0" normalizeH="0" baseline="0" noProof="0" dirty="0" smtClean="0">
                <a:solidFill>
                  <a:schemeClr val="accent1"/>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啄木鸟社区</a:t>
            </a:r>
            <a:endParaRPr kumimoji="0" lang="en-US" altLang="zh-CN" sz="1500" kern="1200" cap="none" spc="0" normalizeH="0" baseline="0" noProof="0" dirty="0">
              <a:solidFill>
                <a:schemeClr val="accent1"/>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29" name="Text Box 22"/>
          <p:cNvSpPr txBox="1">
            <a:spLocks noChangeArrowheads="1"/>
          </p:cNvSpPr>
          <p:nvPr/>
        </p:nvSpPr>
        <p:spPr bwMode="black">
          <a:xfrm>
            <a:off x="3829777" y="2337853"/>
            <a:ext cx="1419473" cy="321945"/>
          </a:xfrm>
          <a:prstGeom prst="rect">
            <a:avLst/>
          </a:prstGeom>
          <a:noFill/>
          <a:ln w="9525">
            <a:noFill/>
            <a:miter lim="800000"/>
          </a:ln>
          <a:effectLst/>
        </p:spPr>
        <p:txBody>
          <a:bodyPr>
            <a:spAutoFit/>
          </a:bodyPr>
          <a:lstStyle/>
          <a:p>
            <a:pPr marR="0" defTabSz="914400" rtl="0">
              <a:spcBef>
                <a:spcPct val="50000"/>
              </a:spcBef>
              <a:buClrTx/>
              <a:buSzTx/>
              <a:buFontTx/>
              <a:buNone/>
              <a:defRPr/>
            </a:pPr>
            <a:r>
              <a:rPr kumimoji="0" lang="en-US" altLang="zh-CN" sz="1500" kern="1200" cap="none" spc="0" normalizeH="0" baseline="0" noProof="0" dirty="0" smtClean="0">
                <a:solidFill>
                  <a:schemeClr val="folHlink"/>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CSDN</a:t>
            </a:r>
            <a:r>
              <a:rPr kumimoji="0" lang="zh-CN" altLang="en-US" sz="1500" kern="1200" cap="none" spc="0" normalizeH="0" baseline="0" noProof="0" dirty="0" smtClean="0">
                <a:solidFill>
                  <a:schemeClr val="folHlink"/>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下载</a:t>
            </a:r>
            <a:endParaRPr kumimoji="0" lang="en-US" altLang="zh-CN" sz="1500" kern="1200" cap="none" spc="0" normalizeH="0" baseline="0" noProof="0" dirty="0">
              <a:solidFill>
                <a:schemeClr val="folHlink"/>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0" name="Text Box 23"/>
          <p:cNvSpPr txBox="1">
            <a:spLocks noChangeArrowheads="1"/>
          </p:cNvSpPr>
          <p:nvPr/>
        </p:nvSpPr>
        <p:spPr bwMode="black">
          <a:xfrm>
            <a:off x="4722902" y="3141665"/>
            <a:ext cx="1419473" cy="321945"/>
          </a:xfrm>
          <a:prstGeom prst="rect">
            <a:avLst/>
          </a:prstGeom>
          <a:noFill/>
          <a:ln w="9525">
            <a:noFill/>
            <a:miter lim="800000"/>
          </a:ln>
          <a:effectLst/>
        </p:spPr>
        <p:txBody>
          <a:bodyPr>
            <a:spAutoFit/>
          </a:bodyPr>
          <a:lstStyle/>
          <a:p>
            <a:pPr marR="0" defTabSz="914400" rtl="0">
              <a:spcBef>
                <a:spcPct val="50000"/>
              </a:spcBef>
              <a:buClrTx/>
              <a:buSzTx/>
              <a:buFontTx/>
              <a:buNone/>
              <a:defRPr/>
            </a:pPr>
            <a:r>
              <a:rPr kumimoji="0" lang="zh-CN" altLang="en-US" sz="1500" kern="1200" cap="none" spc="0" normalizeH="0" baseline="0" noProof="0" dirty="0" smtClean="0">
                <a:solidFill>
                  <a:schemeClr val="accent2"/>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其他</a:t>
            </a:r>
            <a:endParaRPr kumimoji="0" lang="en-US" altLang="zh-CN" sz="1500" kern="1200" cap="none" spc="0" normalizeH="0" baseline="0" noProof="0" dirty="0">
              <a:solidFill>
                <a:schemeClr val="accent2"/>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
        <p:nvSpPr>
          <p:cNvPr id="31" name="AutoShape 24"/>
          <p:cNvSpPr>
            <a:spLocks noChangeArrowheads="1"/>
          </p:cNvSpPr>
          <p:nvPr/>
        </p:nvSpPr>
        <p:spPr bwMode="gray">
          <a:xfrm>
            <a:off x="4106050" y="3302428"/>
            <a:ext cx="493005" cy="49300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round/>
          </a:ln>
          <a:effectLst>
            <a:outerShdw dist="35921" dir="2700000" algn="ctr" rotWithShape="0">
              <a:srgbClr val="080808">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6" name="Text Box 28"/>
          <p:cNvSpPr txBox="1"/>
          <p:nvPr/>
        </p:nvSpPr>
        <p:spPr>
          <a:xfrm>
            <a:off x="2134030" y="835021"/>
            <a:ext cx="3491523" cy="506730"/>
          </a:xfrm>
          <a:prstGeom prst="rect">
            <a:avLst/>
          </a:prstGeom>
          <a:noFill/>
          <a:ln w="9525">
            <a:noFill/>
          </a:ln>
        </p:spPr>
        <p:txBody>
          <a:bodyPr>
            <a:spAutoFit/>
          </a:bodyPr>
          <a:p>
            <a:pPr eaLnBrk="0" hangingPunct="0"/>
            <a:r>
              <a:rPr lang="en-US" altLang="zh-CN" sz="1350" dirty="0">
                <a:latin typeface="Arial" panose="020B0604020202020204" pitchFamily="34" charset="0"/>
                <a:ea typeface="宋体" panose="02010600030101010101" pitchFamily="2" charset="-122"/>
              </a:rPr>
              <a:t>http://www.woodpecker.org.cn:9081/doc/abyteofpython_cn/chinese/index.html</a:t>
            </a:r>
            <a:endParaRPr lang="en-US" altLang="zh-CN" sz="1050" dirty="0">
              <a:latin typeface="Arial" panose="020B0604020202020204" pitchFamily="34" charset="0"/>
              <a:ea typeface="宋体" panose="02010600030101010101" pitchFamily="2" charset="-122"/>
            </a:endParaRPr>
          </a:p>
        </p:txBody>
      </p:sp>
      <p:sp>
        <p:nvSpPr>
          <p:cNvPr id="36" name="AutoShape 41"/>
          <p:cNvSpPr>
            <a:spLocks noChangeArrowheads="1"/>
          </p:cNvSpPr>
          <p:nvPr/>
        </p:nvSpPr>
        <p:spPr bwMode="gray">
          <a:xfrm>
            <a:off x="1533850" y="773098"/>
            <a:ext cx="493005" cy="49300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round/>
          </a:ln>
          <a:effectLst>
            <a:outerShdw dist="35921" dir="2700000" algn="ctr" rotWithShape="0">
              <a:srgbClr val="080808">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AutoShape 42"/>
          <p:cNvSpPr>
            <a:spLocks noChangeArrowheads="1"/>
          </p:cNvSpPr>
          <p:nvPr/>
        </p:nvSpPr>
        <p:spPr bwMode="gray">
          <a:xfrm>
            <a:off x="2391250" y="1641215"/>
            <a:ext cx="493005" cy="49300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round/>
          </a:ln>
          <a:effectLst>
            <a:outerShdw dist="35921" dir="2700000" algn="ctr" rotWithShape="0">
              <a:srgbClr val="080808">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AutoShape 43"/>
          <p:cNvSpPr>
            <a:spLocks noChangeArrowheads="1"/>
          </p:cNvSpPr>
          <p:nvPr/>
        </p:nvSpPr>
        <p:spPr bwMode="gray">
          <a:xfrm>
            <a:off x="3229597" y="2487898"/>
            <a:ext cx="493005" cy="49300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round/>
          </a:ln>
          <a:effectLst>
            <a:outerShdw dist="35921" dir="2700000" algn="ctr" rotWithShape="0">
              <a:srgbClr val="080808">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AutoShape 44"/>
          <p:cNvSpPr>
            <a:spLocks noChangeArrowheads="1"/>
          </p:cNvSpPr>
          <p:nvPr/>
        </p:nvSpPr>
        <p:spPr bwMode="gray">
          <a:xfrm>
            <a:off x="1184936" y="2297364"/>
            <a:ext cx="171480" cy="17148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AutoShape 45"/>
          <p:cNvSpPr>
            <a:spLocks noChangeArrowheads="1"/>
          </p:cNvSpPr>
          <p:nvPr/>
        </p:nvSpPr>
        <p:spPr bwMode="gray">
          <a:xfrm>
            <a:off x="2916408" y="4222941"/>
            <a:ext cx="171480" cy="17148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62" name="Text Box 28"/>
          <p:cNvSpPr txBox="1"/>
          <p:nvPr/>
        </p:nvSpPr>
        <p:spPr>
          <a:xfrm>
            <a:off x="3045018" y="1792451"/>
            <a:ext cx="3116410" cy="299085"/>
          </a:xfrm>
          <a:prstGeom prst="rect">
            <a:avLst/>
          </a:prstGeom>
          <a:noFill/>
          <a:ln w="9525">
            <a:noFill/>
          </a:ln>
        </p:spPr>
        <p:txBody>
          <a:bodyPr>
            <a:spAutoFit/>
          </a:bodyPr>
          <a:p>
            <a:pPr eaLnBrk="0" hangingPunct="0"/>
            <a:r>
              <a:rPr lang="en-US" altLang="zh-CN" sz="1350" dirty="0">
                <a:latin typeface="Arial" panose="020B0604020202020204" pitchFamily="34" charset="0"/>
                <a:ea typeface="宋体" panose="02010600030101010101" pitchFamily="2" charset="-122"/>
              </a:rPr>
              <a:t>http://wiki.woodpecker.org.cn/moin/</a:t>
            </a:r>
            <a:endParaRPr lang="en-US" altLang="zh-CN" sz="1050" dirty="0">
              <a:latin typeface="Arial" panose="020B0604020202020204" pitchFamily="34" charset="0"/>
              <a:ea typeface="宋体" panose="02010600030101010101" pitchFamily="2" charset="-122"/>
            </a:endParaRPr>
          </a:p>
        </p:txBody>
      </p:sp>
      <p:sp>
        <p:nvSpPr>
          <p:cNvPr id="14363" name="Text Box 28"/>
          <p:cNvSpPr txBox="1"/>
          <p:nvPr/>
        </p:nvSpPr>
        <p:spPr>
          <a:xfrm>
            <a:off x="3829777" y="2605790"/>
            <a:ext cx="3491523" cy="299085"/>
          </a:xfrm>
          <a:prstGeom prst="rect">
            <a:avLst/>
          </a:prstGeom>
          <a:noFill/>
          <a:ln w="9525">
            <a:noFill/>
          </a:ln>
        </p:spPr>
        <p:txBody>
          <a:bodyPr>
            <a:spAutoFit/>
          </a:bodyPr>
          <a:p>
            <a:pPr eaLnBrk="0" hangingPunct="0"/>
            <a:r>
              <a:rPr lang="en-US" altLang="zh-CN" sz="1350" dirty="0">
                <a:latin typeface="Arial" panose="020B0604020202020204" pitchFamily="34" charset="0"/>
                <a:ea typeface="宋体" panose="02010600030101010101" pitchFamily="2" charset="-122"/>
              </a:rPr>
              <a:t>htp://download.csdn.net</a:t>
            </a:r>
            <a:endParaRPr lang="en-US" altLang="zh-CN" sz="1350" dirty="0">
              <a:latin typeface="Arial" panose="020B0604020202020204" pitchFamily="34" charset="0"/>
              <a:ea typeface="宋体" panose="02010600030101010101" pitchFamily="2" charset="-122"/>
            </a:endParaRPr>
          </a:p>
        </p:txBody>
      </p:sp>
      <p:sp>
        <p:nvSpPr>
          <p:cNvPr id="14364" name="Text Box 28"/>
          <p:cNvSpPr txBox="1"/>
          <p:nvPr/>
        </p:nvSpPr>
        <p:spPr>
          <a:xfrm>
            <a:off x="4749100" y="3409603"/>
            <a:ext cx="2526948" cy="714375"/>
          </a:xfrm>
          <a:prstGeom prst="rect">
            <a:avLst/>
          </a:prstGeom>
          <a:noFill/>
          <a:ln w="9525">
            <a:noFill/>
          </a:ln>
        </p:spPr>
        <p:txBody>
          <a:bodyPr>
            <a:spAutoFit/>
          </a:bodyPr>
          <a:p>
            <a:pPr eaLnBrk="0" hangingPunct="0"/>
            <a:r>
              <a:rPr lang="en-US" altLang="zh-CN" sz="1350" dirty="0">
                <a:latin typeface="Arial" panose="020B0604020202020204" pitchFamily="34" charset="0"/>
                <a:ea typeface="宋体" panose="02010600030101010101" pitchFamily="2" charset="-122"/>
              </a:rPr>
              <a:t>http://www.python.org</a:t>
            </a:r>
            <a:endParaRPr lang="en-US" altLang="zh-CN" sz="1350" dirty="0">
              <a:latin typeface="Arial" panose="020B0604020202020204" pitchFamily="34" charset="0"/>
              <a:ea typeface="宋体" panose="02010600030101010101" pitchFamily="2" charset="-122"/>
            </a:endParaRPr>
          </a:p>
          <a:p>
            <a:pPr eaLnBrk="0" hangingPunct="0"/>
            <a:r>
              <a:rPr lang="en-US" altLang="zh-CN" sz="1350" dirty="0">
                <a:latin typeface="Arial" panose="020B0604020202020204" pitchFamily="34" charset="0"/>
                <a:ea typeface="宋体" panose="02010600030101010101" pitchFamily="2" charset="-122"/>
              </a:rPr>
              <a:t>http://corepython.com</a:t>
            </a:r>
            <a:endParaRPr lang="en-US" altLang="zh-CN" sz="1350" dirty="0">
              <a:latin typeface="Arial" panose="020B0604020202020204" pitchFamily="34" charset="0"/>
              <a:ea typeface="宋体" panose="02010600030101010101" pitchFamily="2" charset="-122"/>
            </a:endParaRPr>
          </a:p>
          <a:p>
            <a:pPr eaLnBrk="0" hangingPunct="0"/>
            <a:r>
              <a:rPr lang="en-US" altLang="zh-CN" sz="1350" dirty="0">
                <a:latin typeface="Arial" panose="020B0604020202020204" pitchFamily="34" charset="0"/>
                <a:ea typeface="宋体" panose="02010600030101010101" pitchFamily="2" charset="-122"/>
              </a:rPr>
              <a:t>http://www.diveintopython.org/</a:t>
            </a:r>
            <a:endParaRPr lang="en-US" altLang="zh-CN" sz="13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字符串的表示</a:t>
            </a:r>
            <a:endParaRPr lang="zh-CN" altLang="en-US" dirty="0">
              <a:sym typeface="+mn-ea"/>
            </a:endParaRPr>
          </a:p>
        </p:txBody>
      </p:sp>
      <p:sp>
        <p:nvSpPr>
          <p:cNvPr id="3" name="内容占位符 2"/>
          <p:cNvSpPr>
            <a:spLocks noGrp="1"/>
          </p:cNvSpPr>
          <p:nvPr>
            <p:ph idx="1"/>
          </p:nvPr>
        </p:nvSpPr>
        <p:spPr/>
        <p:txBody>
          <a:bodyPr/>
          <a:p>
            <a:pPr marL="28575" indent="0">
              <a:buNone/>
            </a:pPr>
            <a:r>
              <a:rPr>
                <a:sym typeface="+mn-ea"/>
              </a:rPr>
              <a:t>字符串在Python中有很多种表达方式，它可以放在双括号””之中，也可以放在单括号’’里面，还可以放在””” ”””中 ：</a:t>
            </a:r>
            <a:endParaRPr lang="zh-CN" altLang="en-US" strike="noStrike" noProof="1" dirty="0">
              <a:solidFill>
                <a:schemeClr val="tx1"/>
              </a:solidFill>
              <a:latin typeface="+mn-ea"/>
              <a:ea typeface="+mn-ea"/>
              <a:cs typeface="+mn-ea"/>
            </a:endParaRPr>
          </a:p>
          <a:p>
            <a:endParaRPr lang="zh-CN" altLang="en-US"/>
          </a:p>
        </p:txBody>
      </p:sp>
      <p:sp>
        <p:nvSpPr>
          <p:cNvPr id="151559" name="文本框 151558"/>
          <p:cNvSpPr txBox="1"/>
          <p:nvPr/>
        </p:nvSpPr>
        <p:spPr>
          <a:xfrm>
            <a:off x="1720192" y="2068239"/>
            <a:ext cx="5858900" cy="2526030"/>
          </a:xfrm>
          <a:prstGeom prst="rect">
            <a:avLst/>
          </a:prstGeom>
          <a:noFill/>
          <a:ln w="9525" cap="flat" cmpd="sng">
            <a:solidFill>
              <a:schemeClr val="tx1"/>
            </a:solidFill>
            <a:prstDash val="solid"/>
            <a:miter/>
            <a:headEnd type="none" w="med" len="med"/>
            <a:tailEnd type="none" w="med" len="med"/>
          </a:ln>
        </p:spPr>
        <p:txBody>
          <a:bodyPr wrap="square" lIns="33062" tIns="16530" rIns="33062" bIns="16530">
            <a:spAutoFit/>
          </a:bodyPr>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print 'spam eggs'</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'spam eggs'</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print 'doesn\'t'</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"doesn't“</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print "\"Yes,\" he said."</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'"Yes," he said.‘</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print  """test"""</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'test‘</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print """line1</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 line2"""</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line1</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line2</a:t>
            </a:r>
            <a:endParaRPr lang="en-US" altLang="zh-CN" sz="1350" strike="noStrike" noProof="1" dirty="0">
              <a:solidFill>
                <a:srgbClr val="FF0000"/>
              </a:solidFill>
              <a:latin typeface="+mn-ea"/>
              <a:ea typeface="+mn-ea"/>
              <a:cs typeface="+mn-ea"/>
            </a:endParaRPr>
          </a:p>
        </p:txBody>
      </p:sp>
      <p:sp>
        <p:nvSpPr>
          <p:cNvPr id="22533" name="矩形 151559"/>
          <p:cNvSpPr/>
          <p:nvPr/>
        </p:nvSpPr>
        <p:spPr>
          <a:xfrm>
            <a:off x="3113275" y="2781330"/>
            <a:ext cx="330515" cy="330515"/>
          </a:xfrm>
          <a:prstGeom prst="rect">
            <a:avLst/>
          </a:prstGeom>
          <a:noFill/>
          <a:ln w="9525">
            <a:noFill/>
          </a:ln>
        </p:spPr>
        <p:txBody>
          <a:bodyPr anchor="t"/>
          <a:p>
            <a:pPr lvl="0"/>
            <a:endParaRPr lang="zh-CN" altLang="en-US" sz="1015">
              <a:latin typeface="Arial" panose="020B0604020202020204" pitchFamily="34" charset="0"/>
              <a:ea typeface="MS PGothic"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字符串的切片</a:t>
            </a:r>
            <a:endParaRPr lang="zh-CN" altLang="en-US" dirty="0">
              <a:sym typeface="+mn-ea"/>
            </a:endParaRPr>
          </a:p>
        </p:txBody>
      </p:sp>
      <p:sp>
        <p:nvSpPr>
          <p:cNvPr id="3" name="内容占位符 2"/>
          <p:cNvSpPr>
            <a:spLocks noGrp="1"/>
          </p:cNvSpPr>
          <p:nvPr>
            <p:ph idx="1"/>
          </p:nvPr>
        </p:nvSpPr>
        <p:spPr/>
        <p:txBody>
          <a:bodyPr/>
          <a:p>
            <a:r>
              <a:rPr sz="1600">
                <a:sym typeface="+mn-ea"/>
              </a:rPr>
              <a:t>     如同在C语言一样，字符串是有标记(subscript(index))的，第一个字符的标记(subscript(index))就是0。在Python中没有另外一个字符character数据型态，一个字符就是一个长度为 1的字符串，与C不同的是，Python的字符串是不可改变的(immutable)。</a:t>
            </a:r>
            <a:endParaRPr lang="zh-CN" altLang="en-US" sz="1600" strike="noStrike" noProof="1" dirty="0">
              <a:solidFill>
                <a:schemeClr val="tx1"/>
              </a:solidFill>
              <a:latin typeface="+mn-ea"/>
              <a:ea typeface="+mn-ea"/>
              <a:cs typeface="+mn-ea"/>
            </a:endParaRPr>
          </a:p>
          <a:p>
            <a:endParaRPr lang="zh-CN" altLang="en-US" sz="1600" strike="noStrike" noProof="1" dirty="0">
              <a:solidFill>
                <a:schemeClr val="tx1"/>
              </a:solidFill>
              <a:latin typeface="+mn-ea"/>
              <a:ea typeface="+mn-ea"/>
              <a:cs typeface="+mn-ea"/>
            </a:endParaRPr>
          </a:p>
        </p:txBody>
      </p:sp>
      <p:sp>
        <p:nvSpPr>
          <p:cNvPr id="156679" name="文本框 156678"/>
          <p:cNvSpPr txBox="1"/>
          <p:nvPr/>
        </p:nvSpPr>
        <p:spPr>
          <a:xfrm>
            <a:off x="1946921" y="2469938"/>
            <a:ext cx="1395180" cy="1902460"/>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word = 'HelpA'</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word[4]</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'A'</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word[2:4]</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'lp'</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word[-1:]</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'A‘</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print wodr[-5]</a:t>
            </a:r>
            <a:endParaRPr lang="en-US" altLang="zh-CN" sz="1350" strike="noStrike" noProof="1" dirty="0">
              <a:solidFill>
                <a:srgbClr val="FF0000"/>
              </a:solidFill>
              <a:latin typeface="+mn-ea"/>
              <a:ea typeface="+mn-ea"/>
            </a:endParaRPr>
          </a:p>
          <a:p>
            <a:pPr lvl="0" eaLnBrk="1" fontAlgn="base" hangingPunct="1">
              <a:lnSpc>
                <a:spcPct val="100000"/>
              </a:lnSpc>
              <a:buClr>
                <a:srgbClr val="000000"/>
              </a:buClr>
            </a:pPr>
            <a:r>
              <a:rPr lang="en-US" altLang="zh-CN" sz="1350" strike="noStrike" noProof="1" dirty="0">
                <a:solidFill>
                  <a:srgbClr val="FF0000"/>
                </a:solidFill>
                <a:latin typeface="+mn-ea"/>
                <a:ea typeface="+mn-ea"/>
                <a:cs typeface="+mn-ea"/>
              </a:rPr>
              <a:t>‘H’</a:t>
            </a:r>
            <a:endParaRPr lang="en-US" altLang="zh-CN" sz="1350" strike="noStrike" noProof="1" dirty="0">
              <a:solidFill>
                <a:srgbClr val="FF0000"/>
              </a:solidFill>
              <a:latin typeface="+mn-ea"/>
              <a:ea typeface="+mn-ea"/>
              <a:cs typeface="+mn-ea"/>
            </a:endParaRPr>
          </a:p>
        </p:txBody>
      </p:sp>
      <p:sp>
        <p:nvSpPr>
          <p:cNvPr id="156681" name="文本框 156680"/>
          <p:cNvSpPr txBox="1"/>
          <p:nvPr/>
        </p:nvSpPr>
        <p:spPr>
          <a:xfrm>
            <a:off x="3880364" y="2470265"/>
            <a:ext cx="3356721" cy="1510030"/>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zh-CN" altLang="en-US" sz="1200" strike="noStrike" noProof="1" dirty="0">
                <a:solidFill>
                  <a:srgbClr val="FF0000"/>
                </a:solidFill>
                <a:latin typeface="+mn-ea"/>
                <a:ea typeface="+mn-ea"/>
                <a:cs typeface="+mn-ea"/>
              </a:rPr>
              <a:t>      最好避免错误的方法是把</a:t>
            </a:r>
            <a:r>
              <a:rPr lang="en-US" altLang="zh-CN" sz="1200" strike="noStrike" noProof="1" dirty="0">
                <a:solidFill>
                  <a:srgbClr val="FF0000"/>
                </a:solidFill>
                <a:latin typeface="+mn-ea"/>
                <a:ea typeface="+mn-ea"/>
                <a:cs typeface="+mn-ea"/>
              </a:rPr>
              <a:t>index</a:t>
            </a:r>
            <a:r>
              <a:rPr lang="zh-CN" altLang="en-US" sz="1200" strike="noStrike" noProof="1" dirty="0">
                <a:solidFill>
                  <a:srgbClr val="FF0000"/>
                </a:solidFill>
                <a:latin typeface="+mn-ea"/>
                <a:ea typeface="+mn-ea"/>
                <a:cs typeface="+mn-ea"/>
              </a:rPr>
              <a:t>看成是指向字符及字符间位置的指针，字符串的最开头是</a:t>
            </a:r>
            <a:r>
              <a:rPr lang="en-US" altLang="zh-CN" sz="1200" strike="noStrike" noProof="1" dirty="0">
                <a:solidFill>
                  <a:srgbClr val="FF0000"/>
                </a:solidFill>
                <a:latin typeface="+mn-ea"/>
                <a:ea typeface="+mn-ea"/>
                <a:cs typeface="+mn-ea"/>
              </a:rPr>
              <a:t>0</a:t>
            </a:r>
            <a:r>
              <a:rPr lang="zh-CN" altLang="en-US" sz="1200" strike="noStrike" noProof="1" dirty="0">
                <a:solidFill>
                  <a:srgbClr val="FF0000"/>
                </a:solidFill>
                <a:latin typeface="+mn-ea"/>
                <a:ea typeface="+mn-ea"/>
                <a:cs typeface="+mn-ea"/>
              </a:rPr>
              <a:t>，字符串的结尾处就是字符串的长度。如下图所示： </a:t>
            </a:r>
            <a:endParaRPr lang="zh-CN" altLang="en-US" sz="1200" strike="noStrike" noProof="1" dirty="0">
              <a:solidFill>
                <a:srgbClr val="FF0000"/>
              </a:solidFill>
              <a:latin typeface="+mn-ea"/>
              <a:ea typeface="+mn-ea"/>
            </a:endParaRPr>
          </a:p>
          <a:p>
            <a:pPr lvl="0" eaLnBrk="1" fontAlgn="base" hangingPunct="1">
              <a:lnSpc>
                <a:spcPct val="100000"/>
              </a:lnSpc>
              <a:buClr>
                <a:srgbClr val="000000"/>
              </a:buClr>
            </a:pPr>
            <a:r>
              <a:rPr lang="zh-CN" altLang="en-US" sz="1200" strike="noStrike" noProof="1" dirty="0">
                <a:solidFill>
                  <a:srgbClr val="FF0000"/>
                </a:solidFill>
                <a:latin typeface="+mn-ea"/>
                <a:ea typeface="+mn-ea"/>
                <a:cs typeface="+mn-ea"/>
              </a:rPr>
              <a:t> </a:t>
            </a:r>
            <a:r>
              <a:rPr lang="en-US" altLang="zh-CN" sz="1200" strike="noStrike" noProof="1" dirty="0">
                <a:solidFill>
                  <a:srgbClr val="FF0000"/>
                </a:solidFill>
                <a:latin typeface="+mn-ea"/>
                <a:ea typeface="+mn-ea"/>
                <a:cs typeface="+mn-ea"/>
              </a:rPr>
              <a:t>+---+---+---+---+---+</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 | H | e | l | p | A | </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 +---+---+---+---+---+ </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 0   1   2   3   4   5 </a:t>
            </a:r>
            <a:endParaRPr lang="en-US" altLang="zh-CN" sz="1200" strike="noStrike" noProof="1" dirty="0">
              <a:solidFill>
                <a:srgbClr val="FF0000"/>
              </a:solidFill>
              <a:latin typeface="+mn-ea"/>
              <a:ea typeface="+mn-ea"/>
            </a:endParaRPr>
          </a:p>
          <a:p>
            <a:pPr lvl="0" eaLnBrk="1" fontAlgn="base" hangingPunct="1">
              <a:lnSpc>
                <a:spcPct val="100000"/>
              </a:lnSpc>
              <a:buClr>
                <a:srgbClr val="000000"/>
              </a:buClr>
            </a:pPr>
            <a:r>
              <a:rPr lang="en-US" altLang="zh-CN" sz="1200" strike="noStrike" noProof="1" dirty="0">
                <a:solidFill>
                  <a:srgbClr val="FF0000"/>
                </a:solidFill>
                <a:latin typeface="+mn-ea"/>
                <a:ea typeface="+mn-ea"/>
                <a:cs typeface="+mn-ea"/>
              </a:rPr>
              <a:t>-5  -4  -3  -2  -1</a:t>
            </a:r>
            <a:endParaRPr lang="en-US" altLang="zh-CN" sz="1200" strike="noStrike" noProof="1" dirty="0">
              <a:solidFill>
                <a:srgbClr val="FF0000"/>
              </a:solidFill>
              <a:latin typeface="+mn-ea"/>
              <a:ea typeface="+mn-ea"/>
              <a:cs typeface="+mn-ea"/>
            </a:endParaRPr>
          </a:p>
        </p:txBody>
      </p:sp>
      <p:sp>
        <p:nvSpPr>
          <p:cNvPr id="24582" name="直接连接符 156681"/>
          <p:cNvSpPr/>
          <p:nvPr/>
        </p:nvSpPr>
        <p:spPr>
          <a:xfrm>
            <a:off x="3790337" y="2308311"/>
            <a:ext cx="476" cy="2319267"/>
          </a:xfrm>
          <a:prstGeom prst="line">
            <a:avLst/>
          </a:prstGeom>
          <a:ln w="28575" cap="flat" cmpd="sng">
            <a:solidFill>
              <a:srgbClr val="990000"/>
            </a:solidFill>
            <a:prstDash val="solid"/>
            <a:round/>
            <a:headEnd type="none" w="med" len="med"/>
            <a:tailEnd type="none" w="med" len="med"/>
          </a:ln>
        </p:spPr>
        <p:txBody>
          <a:bodyPr anchor="t"/>
          <a:p>
            <a:pPr lvl="0"/>
            <a:endParaRPr lang="zh-CN" altLang="en-US" sz="1015">
              <a:latin typeface="Arial" panose="020B0604020202020204" pitchFamily="34" charset="0"/>
              <a:ea typeface="MS PGothic" panose="020B0600070205080204" pitchFamily="34" charset="-128"/>
            </a:endParaRPr>
          </a:p>
        </p:txBody>
      </p:sp>
      <p:sp>
        <p:nvSpPr>
          <p:cNvPr id="24583" name="直接连接符 156682"/>
          <p:cNvSpPr/>
          <p:nvPr/>
        </p:nvSpPr>
        <p:spPr>
          <a:xfrm flipH="1">
            <a:off x="1669701" y="2294021"/>
            <a:ext cx="4863363" cy="476"/>
          </a:xfrm>
          <a:prstGeom prst="line">
            <a:avLst/>
          </a:prstGeom>
          <a:ln w="28575" cap="flat" cmpd="sng">
            <a:solidFill>
              <a:srgbClr val="990000"/>
            </a:solidFill>
            <a:prstDash val="solid"/>
            <a:round/>
            <a:headEnd type="none" w="med" len="med"/>
            <a:tailEnd type="none" w="med" len="med"/>
          </a:ln>
        </p:spPr>
        <p:txBody>
          <a:bodyPr anchor="t"/>
          <a:p>
            <a:pPr lvl="0"/>
            <a:endParaRPr lang="zh-CN" altLang="en-US" sz="1015">
              <a:latin typeface="Arial" panose="020B0604020202020204" pitchFamily="34" charset="0"/>
              <a:ea typeface="MS PGothic"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18435" name="Rectangle 2"/>
          <p:cNvSpPr>
            <a:spLocks noGrp="1"/>
          </p:cNvSpPr>
          <p:nvPr>
            <p:ph type="title"/>
          </p:nvPr>
        </p:nvSpPr>
        <p:spPr/>
        <p:txBody>
          <a:bodyPr vert="horz" wrap="square" lIns="51452" tIns="25726" rIns="51452" bIns="25726" anchor="t"/>
          <a:p>
            <a:pPr algn="l" eaLnBrk="1" hangingPunct="1"/>
            <a:r>
              <a:rPr lang="zh-CN" altLang="en-US" dirty="0"/>
              <a:t>课堂练习</a:t>
            </a:r>
            <a:endParaRPr lang="zh-CN" altLang="en-US" dirty="0"/>
          </a:p>
        </p:txBody>
      </p:sp>
      <p:sp>
        <p:nvSpPr>
          <p:cNvPr id="49155" name="Rectangle 3"/>
          <p:cNvSpPr>
            <a:spLocks noGrp="1"/>
          </p:cNvSpPr>
          <p:nvPr>
            <p:ph idx="1"/>
          </p:nvPr>
        </p:nvSpPr>
        <p:spPr>
          <a:xfrm>
            <a:off x="474345" y="913130"/>
            <a:ext cx="6958965" cy="3049270"/>
          </a:xfrm>
        </p:spPr>
        <p:txBody>
          <a:bodyPr vert="horz" wrap="square" lIns="51452" tIns="25726" rIns="51452" bIns="25726" anchor="t">
            <a:normAutofit lnSpcReduction="10000"/>
          </a:bodyPr>
          <a:p>
            <a:pPr marL="0" lvl="1" algn="l" eaLnBrk="1" hangingPunct="1">
              <a:lnSpc>
                <a:spcPct val="100000"/>
              </a:lnSpc>
              <a:spcBef>
                <a:spcPts val="0"/>
              </a:spcBef>
              <a:buNone/>
            </a:pPr>
            <a:r>
              <a:rPr dirty="0"/>
              <a:t>1. 提示用户输入内容，如果为空则提示！</a:t>
            </a:r>
            <a:endParaRPr lang="zh-CN" altLang="en-US" dirty="0"/>
          </a:p>
          <a:p>
            <a:pPr marL="0" lvl="1" algn="l" eaLnBrk="1" hangingPunct="1">
              <a:lnSpc>
                <a:spcPct val="100000"/>
              </a:lnSpc>
              <a:spcBef>
                <a:spcPts val="0"/>
              </a:spcBef>
              <a:buNone/>
            </a:pPr>
            <a:r>
              <a:rPr dirty="0"/>
              <a:t>2. 判断用户输入的字符串首字母是否为元音</a:t>
            </a:r>
            <a:r>
              <a:rPr lang="zh-CN" dirty="0"/>
              <a:t>（</a:t>
            </a:r>
            <a:r>
              <a:rPr lang="zh-CN" sz="2400" dirty="0"/>
              <a:t>A、E、I、O、U</a:t>
            </a:r>
            <a:r>
              <a:rPr lang="zh-CN" dirty="0"/>
              <a:t>）</a:t>
            </a:r>
            <a:endParaRPr dirty="0"/>
          </a:p>
          <a:p>
            <a:pPr marL="0" lvl="1" algn="l" eaLnBrk="1" hangingPunct="1">
              <a:lnSpc>
                <a:spcPct val="100000"/>
              </a:lnSpc>
              <a:spcBef>
                <a:spcPts val="0"/>
              </a:spcBef>
              <a:buNone/>
            </a:pPr>
            <a:r>
              <a:rPr dirty="0"/>
              <a:t>3. 如果为元音，则在字符串后加上'ay'</a:t>
            </a:r>
            <a:endParaRPr dirty="0"/>
          </a:p>
          <a:p>
            <a:pPr marL="0" lvl="1" algn="l" eaLnBrk="1" hangingPunct="1">
              <a:lnSpc>
                <a:spcPct val="100000"/>
              </a:lnSpc>
              <a:spcBef>
                <a:spcPts val="0"/>
              </a:spcBef>
              <a:buNone/>
            </a:pPr>
            <a:r>
              <a:rPr dirty="0"/>
              <a:t>    eg. 如果用户输入'apple'-&gt;'appleay'</a:t>
            </a:r>
            <a:endParaRPr dirty="0"/>
          </a:p>
          <a:p>
            <a:pPr marL="0" lvl="1" algn="l" eaLnBrk="1" hangingPunct="1">
              <a:lnSpc>
                <a:spcPct val="100000"/>
              </a:lnSpc>
              <a:spcBef>
                <a:spcPts val="0"/>
              </a:spcBef>
              <a:buNone/>
            </a:pPr>
            <a:r>
              <a:rPr dirty="0"/>
              <a:t>4. 如果首字母为辅音字母，则将该字符串首字母移动结尾，并加上'ay'</a:t>
            </a:r>
            <a:endParaRPr dirty="0"/>
          </a:p>
          <a:p>
            <a:pPr marL="0" lvl="1" algn="l" eaLnBrk="1" hangingPunct="1">
              <a:lnSpc>
                <a:spcPct val="100000"/>
              </a:lnSpc>
              <a:spcBef>
                <a:spcPts val="0"/>
              </a:spcBef>
              <a:buNone/>
            </a:pPr>
            <a:r>
              <a:rPr dirty="0"/>
              <a:t>    eg. 如果用户输入'hello'-&gt;'ellohay'</a:t>
            </a:r>
            <a:r>
              <a:rPr lang="zh-CN" altLang="en-US" dirty="0"/>
              <a:t>。</a:t>
            </a:r>
            <a:endParaRPr lang="zh-CN" altLang="en-US" dirty="0">
              <a:latin typeface="Times New Roman" panose="02020603050405020304" pitchFamily="18" charset="0"/>
            </a:endParaRPr>
          </a:p>
          <a:p>
            <a:pPr lvl="1" algn="l" eaLnBrk="1" hangingPunct="1">
              <a:buClr>
                <a:schemeClr val="accent1"/>
              </a:buClr>
              <a:buNone/>
            </a:pPr>
            <a:endParaRPr lang="zh-CN" altLang="en-US" dirty="0">
              <a:solidFill>
                <a:srgbClr val="FF0000"/>
              </a:solidFill>
              <a:latin typeface="Times New Roman" panose="02020603050405020304" pitchFamily="18" charset="0"/>
            </a:endParaRPr>
          </a:p>
          <a:p>
            <a:pPr lvl="1" algn="dist" eaLnBrk="1" hangingPunct="1">
              <a:buClr>
                <a:schemeClr val="accent1"/>
              </a:buClr>
              <a:buNone/>
            </a:pPr>
            <a:endParaRPr lang="zh-CN" altLang="en-US"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anim calcmode="lin" valueType="num">
                                      <p:cBhvr additive="base">
                                        <p:cTn id="11"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 calcmode="lin" valueType="num">
                                      <p:cBhvr additive="base">
                                        <p:cTn id="15"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 calcmode="lin" valueType="num">
                                      <p:cBhvr additive="base">
                                        <p:cTn id="19"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 calcmode="lin" valueType="num">
                                      <p:cBhvr additive="base">
                                        <p:cTn id="23"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anim calcmode="lin" valueType="num">
                                      <p:cBhvr additive="base">
                                        <p:cTn id="27"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19459" name="Rectangle 2"/>
          <p:cNvSpPr>
            <a:spLocks noGrp="1"/>
          </p:cNvSpPr>
          <p:nvPr>
            <p:ph type="title"/>
          </p:nvPr>
        </p:nvSpPr>
        <p:spPr/>
        <p:txBody>
          <a:bodyPr vert="horz" wrap="square" lIns="51452" tIns="25726" rIns="51452" bIns="25726" anchor="t"/>
          <a:p>
            <a:pPr algn="l" eaLnBrk="1" hangingPunct="1"/>
            <a:r>
              <a:rPr lang="zh-CN" altLang="en-US" dirty="0"/>
              <a:t>列表定义</a:t>
            </a:r>
            <a:endParaRPr lang="zh-CN" altLang="en-US" dirty="0"/>
          </a:p>
        </p:txBody>
      </p:sp>
      <p:sp>
        <p:nvSpPr>
          <p:cNvPr id="50181" name="Rectangle 5"/>
          <p:cNvSpPr>
            <a:spLocks noGrp="1"/>
          </p:cNvSpPr>
          <p:nvPr>
            <p:ph idx="1"/>
          </p:nvPr>
        </p:nvSpPr>
        <p:spPr>
          <a:xfrm>
            <a:off x="423545" y="883285"/>
            <a:ext cx="7044055" cy="3129280"/>
          </a:xfrm>
        </p:spPr>
        <p:txBody>
          <a:bodyPr vert="horz" wrap="square" lIns="51452" tIns="25726" rIns="51452" bIns="25726" anchor="t">
            <a:noAutofit/>
          </a:bodyPr>
          <a:p>
            <a:pPr eaLnBrk="1" hangingPunct="1">
              <a:lnSpc>
                <a:spcPct val="110000"/>
              </a:lnSpc>
              <a:buFont typeface="Wingdings" panose="05000000000000000000" pitchFamily="2" charset="2"/>
              <a:buChar char="Ø"/>
            </a:pPr>
            <a:r>
              <a:rPr lang="zh-CN" altLang="en-US" sz="2400" dirty="0"/>
              <a:t>能保存任意数量任意类型的</a:t>
            </a:r>
            <a:r>
              <a:rPr sz="2400" dirty="0"/>
              <a:t>Python </a:t>
            </a:r>
            <a:r>
              <a:rPr lang="zh-CN" altLang="en-US" sz="2400" dirty="0"/>
              <a:t>对象</a:t>
            </a:r>
            <a:endParaRPr lang="zh-CN" altLang="en-US" sz="2400" dirty="0"/>
          </a:p>
          <a:p>
            <a:pPr eaLnBrk="1" hangingPunct="1">
              <a:lnSpc>
                <a:spcPct val="110000"/>
              </a:lnSpc>
              <a:buFont typeface="Wingdings" panose="05000000000000000000" pitchFamily="2" charset="2"/>
              <a:buChar char="Ø"/>
            </a:pPr>
            <a:r>
              <a:rPr lang="zh-CN" altLang="en-US" sz="2400" dirty="0"/>
              <a:t>列表元素用中括号 </a:t>
            </a:r>
            <a:r>
              <a:rPr sz="2400" dirty="0"/>
              <a:t>[ ]</a:t>
            </a:r>
            <a:r>
              <a:rPr lang="zh-CN" altLang="en-US" sz="2400" dirty="0"/>
              <a:t>包裹</a:t>
            </a:r>
            <a:endParaRPr lang="zh-CN" altLang="en-US" sz="2400" dirty="0"/>
          </a:p>
          <a:p>
            <a:pPr eaLnBrk="1" hangingPunct="1">
              <a:lnSpc>
                <a:spcPct val="110000"/>
              </a:lnSpc>
              <a:buFont typeface="Wingdings" panose="05000000000000000000" pitchFamily="2" charset="2"/>
              <a:buChar char="Ø"/>
            </a:pPr>
            <a:r>
              <a:rPr lang="zh-CN" altLang="en-US" sz="2400" dirty="0"/>
              <a:t>元素的个数及元素的值可以改变</a:t>
            </a:r>
            <a:endParaRPr lang="zh-CN" altLang="en-US" sz="2400" dirty="0"/>
          </a:p>
          <a:p>
            <a:pPr eaLnBrk="1" hangingPunct="1">
              <a:lnSpc>
                <a:spcPct val="110000"/>
              </a:lnSpc>
              <a:buFont typeface="Wingdings" panose="05000000000000000000" pitchFamily="2" charset="2"/>
              <a:buChar char="Ø"/>
            </a:pPr>
            <a:r>
              <a:rPr lang="zh-CN" altLang="en-US" sz="2400" dirty="0"/>
              <a:t>索引运算符</a:t>
            </a:r>
            <a:r>
              <a:rPr sz="2400" dirty="0"/>
              <a:t>[ i ]</a:t>
            </a:r>
            <a:r>
              <a:rPr lang="zh-CN" altLang="en-US" sz="2400" dirty="0"/>
              <a:t>得到下标为</a:t>
            </a:r>
            <a:r>
              <a:rPr sz="2400" dirty="0"/>
              <a:t>i</a:t>
            </a:r>
            <a:r>
              <a:rPr lang="zh-CN" altLang="en-US" sz="2400" dirty="0"/>
              <a:t>的元素</a:t>
            </a:r>
            <a:endParaRPr lang="zh-CN" altLang="en-US" sz="2400" dirty="0"/>
          </a:p>
          <a:p>
            <a:pPr eaLnBrk="1" hangingPunct="1">
              <a:lnSpc>
                <a:spcPct val="110000"/>
              </a:lnSpc>
              <a:buFont typeface="Wingdings" panose="05000000000000000000" pitchFamily="2" charset="2"/>
              <a:buChar char="Ø"/>
            </a:pPr>
            <a:r>
              <a:rPr lang="zh-CN" altLang="en-US" sz="2400" dirty="0"/>
              <a:t>切片运算符</a:t>
            </a:r>
            <a:r>
              <a:rPr sz="2400" dirty="0"/>
              <a:t>[ i : j]</a:t>
            </a:r>
            <a:r>
              <a:rPr lang="zh-CN" altLang="en-US" sz="2400" dirty="0"/>
              <a:t>得到从下标</a:t>
            </a:r>
            <a:r>
              <a:rPr sz="2400" dirty="0"/>
              <a:t>i</a:t>
            </a:r>
            <a:r>
              <a:rPr lang="zh-CN" altLang="en-US" sz="2400" dirty="0"/>
              <a:t>到下标</a:t>
            </a:r>
            <a:r>
              <a:rPr sz="2400" dirty="0"/>
              <a:t>j-1</a:t>
            </a:r>
            <a:r>
              <a:rPr lang="zh-CN" altLang="en-US" sz="2400" dirty="0"/>
              <a:t>的子集</a:t>
            </a:r>
            <a:endParaRPr lang="zh-CN" altLang="en-US" sz="2400" dirty="0"/>
          </a:p>
          <a:p>
            <a:pPr eaLnBrk="1" hangingPunct="1">
              <a:lnSpc>
                <a:spcPct val="110000"/>
              </a:lnSpc>
              <a:buFont typeface="Wingdings" panose="05000000000000000000" pitchFamily="2" charset="2"/>
              <a:buChar char="Ø"/>
            </a:pPr>
            <a:r>
              <a:rPr lang="zh-CN" altLang="en-US" sz="2400" dirty="0"/>
              <a:t>第一个元素索引为 </a:t>
            </a:r>
            <a:r>
              <a:rPr sz="2400" dirty="0"/>
              <a:t>0</a:t>
            </a:r>
            <a:r>
              <a:rPr lang="zh-CN" altLang="en-US" sz="2400" dirty="0"/>
              <a:t>，最后一个元素索引为</a:t>
            </a:r>
            <a:r>
              <a:rPr sz="2400" dirty="0"/>
              <a:t>-1</a:t>
            </a:r>
            <a:endParaRPr lang="en-US" altLang="zh-CN" sz="2100" dirty="0">
              <a:latin typeface="Times New Roman" panose="02020603050405020304" pitchFamily="18" charset="0"/>
            </a:endParaRPr>
          </a:p>
          <a:p>
            <a:pPr eaLnBrk="1" hangingPunct="1">
              <a:lnSpc>
                <a:spcPct val="110000"/>
              </a:lnSpc>
              <a:buFont typeface="Wingdings" panose="05000000000000000000" pitchFamily="2" charset="2"/>
              <a:buChar char="Ø"/>
            </a:pPr>
            <a:endParaRPr lang="en-US" altLang="zh-CN" sz="21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1">
                                            <p:txEl>
                                              <p:charRg st="0" end="22"/>
                                            </p:txEl>
                                          </p:spTgt>
                                        </p:tgtEl>
                                        <p:attrNameLst>
                                          <p:attrName>style.visibility</p:attrName>
                                        </p:attrNameLst>
                                      </p:cBhvr>
                                      <p:to>
                                        <p:strVal val="visible"/>
                                      </p:to>
                                    </p:set>
                                    <p:animEffect transition="in" filter="wipe(left)">
                                      <p:cBhvr>
                                        <p:cTn id="7" dur="500"/>
                                        <p:tgtEl>
                                          <p:spTgt spid="50181">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1">
                                            <p:txEl>
                                              <p:charRg st="22" end="37"/>
                                            </p:txEl>
                                          </p:spTgt>
                                        </p:tgtEl>
                                        <p:attrNameLst>
                                          <p:attrName>style.visibility</p:attrName>
                                        </p:attrNameLst>
                                      </p:cBhvr>
                                      <p:to>
                                        <p:strVal val="visible"/>
                                      </p:to>
                                    </p:set>
                                    <p:animEffect transition="in" filter="wipe(left)">
                                      <p:cBhvr>
                                        <p:cTn id="12" dur="500"/>
                                        <p:tgtEl>
                                          <p:spTgt spid="50181">
                                            <p:txEl>
                                              <p:charRg st="22"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xEl>
                                              <p:charRg st="37" end="52"/>
                                            </p:txEl>
                                          </p:spTgt>
                                        </p:tgtEl>
                                        <p:attrNameLst>
                                          <p:attrName>style.visibility</p:attrName>
                                        </p:attrNameLst>
                                      </p:cBhvr>
                                      <p:to>
                                        <p:strVal val="visible"/>
                                      </p:to>
                                    </p:set>
                                    <p:animEffect transition="in" filter="wipe(left)">
                                      <p:cBhvr>
                                        <p:cTn id="17" dur="500"/>
                                        <p:tgtEl>
                                          <p:spTgt spid="50181">
                                            <p:txEl>
                                              <p:charRg st="37"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xEl>
                                              <p:charRg st="52" end="72"/>
                                            </p:txEl>
                                          </p:spTgt>
                                        </p:tgtEl>
                                        <p:attrNameLst>
                                          <p:attrName>style.visibility</p:attrName>
                                        </p:attrNameLst>
                                      </p:cBhvr>
                                      <p:to>
                                        <p:strVal val="visible"/>
                                      </p:to>
                                    </p:set>
                                    <p:animEffect transition="in" filter="wipe(left)">
                                      <p:cBhvr>
                                        <p:cTn id="22" dur="500"/>
                                        <p:tgtEl>
                                          <p:spTgt spid="50181">
                                            <p:txEl>
                                              <p:charRg st="52"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81">
                                            <p:txEl>
                                              <p:charRg st="72" end="101"/>
                                            </p:txEl>
                                          </p:spTgt>
                                        </p:tgtEl>
                                        <p:attrNameLst>
                                          <p:attrName>style.visibility</p:attrName>
                                        </p:attrNameLst>
                                      </p:cBhvr>
                                      <p:to>
                                        <p:strVal val="visible"/>
                                      </p:to>
                                    </p:set>
                                    <p:animEffect transition="in" filter="wipe(left)">
                                      <p:cBhvr>
                                        <p:cTn id="27" dur="500"/>
                                        <p:tgtEl>
                                          <p:spTgt spid="50181">
                                            <p:txEl>
                                              <p:charRg st="72"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181">
                                            <p:txEl>
                                              <p:charRg st="101" end="124"/>
                                            </p:txEl>
                                          </p:spTgt>
                                        </p:tgtEl>
                                        <p:attrNameLst>
                                          <p:attrName>style.visibility</p:attrName>
                                        </p:attrNameLst>
                                      </p:cBhvr>
                                      <p:to>
                                        <p:strVal val="visible"/>
                                      </p:to>
                                    </p:set>
                                    <p:animEffect transition="in" filter="wipe(left)">
                                      <p:cBhvr>
                                        <p:cTn id="32" dur="500"/>
                                        <p:tgtEl>
                                          <p:spTgt spid="50181">
                                            <p:txEl>
                                              <p:charRg st="101"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0483" name="Rectangle 2"/>
          <p:cNvSpPr>
            <a:spLocks noGrp="1"/>
          </p:cNvSpPr>
          <p:nvPr>
            <p:ph type="title"/>
          </p:nvPr>
        </p:nvSpPr>
        <p:spPr/>
        <p:txBody>
          <a:bodyPr vert="horz" wrap="square" lIns="51452" tIns="25726" rIns="51452" bIns="25726" anchor="t"/>
          <a:p>
            <a:pPr algn="l" eaLnBrk="1" hangingPunct="1"/>
            <a:r>
              <a:rPr lang="zh-CN" altLang="en-US" dirty="0"/>
              <a:t>列表示例</a:t>
            </a:r>
            <a:endParaRPr lang="zh-CN" altLang="en-US" dirty="0"/>
          </a:p>
        </p:txBody>
      </p:sp>
      <p:sp>
        <p:nvSpPr>
          <p:cNvPr id="51203" name="Rectangle 3"/>
          <p:cNvSpPr>
            <a:spLocks noGrp="1"/>
          </p:cNvSpPr>
          <p:nvPr>
            <p:ph idx="1"/>
          </p:nvPr>
        </p:nvSpPr>
        <p:spPr>
          <a:xfrm>
            <a:off x="233680" y="851535"/>
            <a:ext cx="6782435" cy="3435985"/>
          </a:xfrm>
        </p:spPr>
        <p:txBody>
          <a:bodyPr vert="horz" wrap="square" lIns="51452" tIns="25726" rIns="51452" bIns="25726" anchor="t">
            <a:normAutofit fontScale="90000" lnSpcReduction="10000"/>
          </a:bodyPr>
          <a:p>
            <a:pPr marL="0" lvl="1" algn="l" eaLnBrk="1" hangingPunct="1">
              <a:lnSpc>
                <a:spcPct val="100000"/>
              </a:lnSpc>
              <a:spcBef>
                <a:spcPts val="0"/>
              </a:spcBef>
              <a:buFont typeface="Wingdings" panose="05000000000000000000" pitchFamily="2" charset="2"/>
              <a:buNone/>
            </a:pPr>
            <a:r>
              <a:rPr sz="2400" dirty="0"/>
              <a:t>aList=[1, 2, 3, 4]</a:t>
            </a:r>
            <a:endParaRPr sz="2400" dirty="0"/>
          </a:p>
          <a:p>
            <a:pPr marL="0" lvl="1" algn="l" eaLnBrk="1" hangingPunct="1">
              <a:lnSpc>
                <a:spcPct val="100000"/>
              </a:lnSpc>
              <a:spcBef>
                <a:spcPts val="0"/>
              </a:spcBef>
              <a:buFont typeface="Wingdings" panose="05000000000000000000" pitchFamily="2" charset="2"/>
              <a:buNone/>
            </a:pPr>
            <a:r>
              <a:rPr sz="2400" dirty="0"/>
              <a:t>print    aList</a:t>
            </a:r>
            <a:endParaRPr sz="2400" dirty="0"/>
          </a:p>
          <a:p>
            <a:pPr marL="0" lvl="1" algn="l" eaLnBrk="1" hangingPunct="1">
              <a:lnSpc>
                <a:spcPct val="100000"/>
              </a:lnSpc>
              <a:spcBef>
                <a:spcPts val="0"/>
              </a:spcBef>
              <a:buFont typeface="Wingdings" panose="05000000000000000000" pitchFamily="2" charset="2"/>
              <a:buNone/>
            </a:pPr>
            <a:r>
              <a:rPr sz="2400" dirty="0"/>
              <a:t>print    aList[0]</a:t>
            </a:r>
            <a:endParaRPr sz="2400" dirty="0"/>
          </a:p>
          <a:p>
            <a:pPr marL="0" lvl="1" algn="l" eaLnBrk="1" hangingPunct="1">
              <a:lnSpc>
                <a:spcPct val="100000"/>
              </a:lnSpc>
              <a:spcBef>
                <a:spcPts val="0"/>
              </a:spcBef>
              <a:buFont typeface="Wingdings" panose="05000000000000000000" pitchFamily="2" charset="2"/>
              <a:buNone/>
            </a:pPr>
            <a:r>
              <a:rPr sz="2400" dirty="0"/>
              <a:t>print    aList[2:]</a:t>
            </a:r>
            <a:endParaRPr sz="2400" dirty="0"/>
          </a:p>
          <a:p>
            <a:pPr marL="0" lvl="1" algn="l" eaLnBrk="1" hangingPunct="1">
              <a:lnSpc>
                <a:spcPct val="100000"/>
              </a:lnSpc>
              <a:spcBef>
                <a:spcPts val="0"/>
              </a:spcBef>
              <a:buFont typeface="Wingdings" panose="05000000000000000000" pitchFamily="2" charset="2"/>
              <a:buNone/>
            </a:pPr>
            <a:r>
              <a:rPr sz="2400" dirty="0"/>
              <a:t>print    aList[:3]</a:t>
            </a:r>
            <a:endParaRPr sz="2400" dirty="0"/>
          </a:p>
          <a:p>
            <a:pPr marL="0" lvl="1" algn="l" eaLnBrk="1" hangingPunct="1">
              <a:lnSpc>
                <a:spcPct val="100000"/>
              </a:lnSpc>
              <a:spcBef>
                <a:spcPts val="0"/>
              </a:spcBef>
              <a:buFont typeface="Wingdings" panose="05000000000000000000" pitchFamily="2" charset="2"/>
              <a:buNone/>
            </a:pPr>
            <a:r>
              <a:rPr sz="2400" dirty="0"/>
              <a:t> aList[1]=5</a:t>
            </a:r>
            <a:endParaRPr sz="2400" dirty="0"/>
          </a:p>
          <a:p>
            <a:pPr marL="0" lvl="1" algn="l" eaLnBrk="1" hangingPunct="1">
              <a:lnSpc>
                <a:spcPct val="100000"/>
              </a:lnSpc>
              <a:spcBef>
                <a:spcPts val="0"/>
              </a:spcBef>
              <a:buFont typeface="Wingdings" panose="05000000000000000000" pitchFamily="2" charset="2"/>
              <a:buNone/>
            </a:pPr>
            <a:r>
              <a:rPr sz="2400" dirty="0"/>
              <a:t>print    aList</a:t>
            </a:r>
            <a:endParaRPr lang="en-US" altLang="zh-CN" sz="1800" dirty="0">
              <a:latin typeface="Times New Roman" panose="02020603050405020304" pitchFamily="18" charset="0"/>
            </a:endParaRPr>
          </a:p>
          <a:p>
            <a:pPr eaLnBrk="1" hangingPunct="1">
              <a:buNone/>
            </a:pPr>
            <a:r>
              <a:rPr lang="en-US" altLang="zh-CN" sz="1350" dirty="0">
                <a:solidFill>
                  <a:srgbClr val="FF0000"/>
                </a:solidFill>
                <a:latin typeface="Times New Roman" panose="02020603050405020304" pitchFamily="18" charset="0"/>
              </a:rPr>
              <a:t>list是处理一组有序项目的数据结构，即你可以在一个列表中存储一个序列的项目。列表中的项目应该包括在方括号[]中，这样python就知道你是在指明一个列表。一旦你创建了一个列表，你就可以添加，删除，或者是搜索列表中的项目。由于你可以增加或删除项目，我们说列表是可变的数据类型,并且列表是可以嵌套的。</a:t>
            </a:r>
            <a:endParaRPr lang="en-US" altLang="zh-CN" sz="135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charRg st="0" end="23"/>
                                            </p:txEl>
                                          </p:spTgt>
                                        </p:tgtEl>
                                        <p:attrNameLst>
                                          <p:attrName>style.visibility</p:attrName>
                                        </p:attrNameLst>
                                      </p:cBhvr>
                                      <p:to>
                                        <p:strVal val="visible"/>
                                      </p:to>
                                    </p:set>
                                    <p:animEffect transition="in" filter="wipe(left)">
                                      <p:cBhvr>
                                        <p:cTn id="7" dur="500"/>
                                        <p:tgtEl>
                                          <p:spTgt spid="5120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
                                            <p:txEl>
                                              <p:charRg st="23" end="33"/>
                                            </p:txEl>
                                          </p:spTgt>
                                        </p:tgtEl>
                                        <p:attrNameLst>
                                          <p:attrName>style.visibility</p:attrName>
                                        </p:attrNameLst>
                                      </p:cBhvr>
                                      <p:to>
                                        <p:strVal val="visible"/>
                                      </p:to>
                                    </p:set>
                                    <p:animEffect transition="in" filter="wipe(left)">
                                      <p:cBhvr>
                                        <p:cTn id="12" dur="500"/>
                                        <p:tgtEl>
                                          <p:spTgt spid="51203">
                                            <p:txEl>
                                              <p:charRg st="23"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3">
                                            <p:txEl>
                                              <p:charRg st="33" end="46"/>
                                            </p:txEl>
                                          </p:spTgt>
                                        </p:tgtEl>
                                        <p:attrNameLst>
                                          <p:attrName>style.visibility</p:attrName>
                                        </p:attrNameLst>
                                      </p:cBhvr>
                                      <p:to>
                                        <p:strVal val="visible"/>
                                      </p:to>
                                    </p:set>
                                    <p:animEffect transition="in" filter="wipe(left)">
                                      <p:cBhvr>
                                        <p:cTn id="17" dur="500"/>
                                        <p:tgtEl>
                                          <p:spTgt spid="51203">
                                            <p:txEl>
                                              <p:charRg st="33"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3">
                                            <p:txEl>
                                              <p:charRg st="46" end="60"/>
                                            </p:txEl>
                                          </p:spTgt>
                                        </p:tgtEl>
                                        <p:attrNameLst>
                                          <p:attrName>style.visibility</p:attrName>
                                        </p:attrNameLst>
                                      </p:cBhvr>
                                      <p:to>
                                        <p:strVal val="visible"/>
                                      </p:to>
                                    </p:set>
                                    <p:animEffect transition="in" filter="wipe(left)">
                                      <p:cBhvr>
                                        <p:cTn id="22" dur="500"/>
                                        <p:tgtEl>
                                          <p:spTgt spid="51203">
                                            <p:txEl>
                                              <p:charRg st="46" end="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charRg st="60" end="74"/>
                                            </p:txEl>
                                          </p:spTgt>
                                        </p:tgtEl>
                                        <p:attrNameLst>
                                          <p:attrName>style.visibility</p:attrName>
                                        </p:attrNameLst>
                                      </p:cBhvr>
                                      <p:to>
                                        <p:strVal val="visible"/>
                                      </p:to>
                                    </p:set>
                                    <p:animEffect transition="in" filter="wipe(left)">
                                      <p:cBhvr>
                                        <p:cTn id="27" dur="500"/>
                                        <p:tgtEl>
                                          <p:spTgt spid="51203">
                                            <p:txEl>
                                              <p:charRg st="60" end="7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3">
                                            <p:txEl>
                                              <p:charRg st="74" end="89"/>
                                            </p:txEl>
                                          </p:spTgt>
                                        </p:tgtEl>
                                        <p:attrNameLst>
                                          <p:attrName>style.visibility</p:attrName>
                                        </p:attrNameLst>
                                      </p:cBhvr>
                                      <p:to>
                                        <p:strVal val="visible"/>
                                      </p:to>
                                    </p:set>
                                    <p:animEffect transition="in" filter="wipe(left)">
                                      <p:cBhvr>
                                        <p:cTn id="32" dur="500"/>
                                        <p:tgtEl>
                                          <p:spTgt spid="51203">
                                            <p:txEl>
                                              <p:charRg st="74" end="8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03">
                                            <p:txEl>
                                              <p:charRg st="89" end="99"/>
                                            </p:txEl>
                                          </p:spTgt>
                                        </p:tgtEl>
                                        <p:attrNameLst>
                                          <p:attrName>style.visibility</p:attrName>
                                        </p:attrNameLst>
                                      </p:cBhvr>
                                      <p:to>
                                        <p:strVal val="visible"/>
                                      </p:to>
                                    </p:set>
                                    <p:animEffect transition="in" filter="wipe(left)">
                                      <p:cBhvr>
                                        <p:cTn id="37" dur="500"/>
                                        <p:tgtEl>
                                          <p:spTgt spid="51203">
                                            <p:txEl>
                                              <p:charRg st="89"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Autofit/>
          </a:bodyPr>
          <a:p>
            <a:r>
              <a:rPr lang="zh-CN" altLang="en-US" sz="1600"/>
              <a:t>1. list.append  #追加一个值 namelist.append('lucy') </a:t>
            </a:r>
            <a:endParaRPr lang="zh-CN" altLang="en-US" sz="1600"/>
          </a:p>
          <a:p>
            <a:r>
              <a:rPr lang="zh-CN" altLang="en-US" sz="1600"/>
              <a:t>2. del             #del namelist[1] 删除列表索引为1的元素 </a:t>
            </a:r>
            <a:endParaRPr lang="zh-CN" altLang="en-US" sz="1600"/>
          </a:p>
          <a:p>
            <a:r>
              <a:rPr lang="zh-CN" altLang="en-US" sz="1600"/>
              <a:t>3. list.remove  #删除第一个匹配性            namelist.remove('well') </a:t>
            </a:r>
            <a:endParaRPr lang="zh-CN" altLang="en-US" sz="1600"/>
          </a:p>
          <a:p>
            <a:r>
              <a:rPr sz="1600"/>
              <a:t>4.</a:t>
            </a:r>
            <a:r>
              <a:rPr lang="zh-CN" altLang="en-US" sz="1600"/>
              <a:t>tuple(seq)    #将序列转换为tuple </a:t>
            </a:r>
            <a:endParaRPr lang="zh-CN" altLang="en-US" sz="1600"/>
          </a:p>
          <a:p>
            <a:r>
              <a:rPr sz="1600"/>
              <a:t>5.</a:t>
            </a:r>
            <a:r>
              <a:rPr lang="zh-CN" altLang="en-US" sz="1600"/>
              <a:t>list(seq)       #将字符串序列转换为list</a:t>
            </a:r>
            <a:endParaRPr lang="zh-CN" altLang="en-US" sz="1600"/>
          </a:p>
          <a:p>
            <a:pPr marL="0" indent="0">
              <a:buNone/>
            </a:pPr>
            <a:r>
              <a:rPr lang="zh-CN" altLang="en-US" sz="1600"/>
              <a:t>练习：</a:t>
            </a:r>
            <a:endParaRPr lang="zh-CN" altLang="en-US" sz="1600"/>
          </a:p>
          <a:p>
            <a:pPr marL="0" indent="0">
              <a:buNone/>
            </a:pPr>
            <a:r>
              <a:rPr lang="zh-CN" altLang="en-US" sz="1600"/>
              <a:t>创建一个列表，存入班级学生的姓名；随机输入一个姓名，并且判断输入的学生姓名是否在列表中，如果存在，则打印出来该学生的姓名</a:t>
            </a:r>
            <a:r>
              <a:rPr sz="1600"/>
              <a:t>;</a:t>
            </a:r>
            <a:r>
              <a:rPr lang="zh-CN" altLang="en-US" sz="1600"/>
              <a:t>如果不存在则添加到该列表中，再打印出来。</a:t>
            </a:r>
            <a:endParaRPr lang="zh-CN" altLang="en-US" sz="1600"/>
          </a:p>
        </p:txBody>
      </p:sp>
      <p:sp>
        <p:nvSpPr>
          <p:cNvPr id="20483" name="Rectangle 2"/>
          <p:cNvSpPr>
            <a:spLocks noGrp="1"/>
          </p:cNvSpPr>
          <p:nvPr/>
        </p:nvSpPr>
        <p:spPr>
          <a:xfrm>
            <a:off x="1150974" y="55255"/>
            <a:ext cx="4630912" cy="476333"/>
          </a:xfrm>
          <a:prstGeom prst="rect">
            <a:avLst/>
          </a:prstGeom>
          <a:noFill/>
          <a:ln w="9525">
            <a:noFill/>
          </a:ln>
        </p:spPr>
        <p:txBody>
          <a:bodyPr vert="horz" wrap="square" lIns="51452" tIns="25726" rIns="51452" bIns="25726" anchor="t"/>
          <a:lstStyle>
            <a:lvl1pPr marL="0" lvl="0" indent="0" algn="l" defTabSz="914400" eaLnBrk="0" fontAlgn="base" latinLnBrk="0" hangingPunct="0">
              <a:lnSpc>
                <a:spcPct val="100000"/>
              </a:lnSpc>
              <a:spcBef>
                <a:spcPct val="0"/>
              </a:spcBef>
              <a:spcAft>
                <a:spcPct val="0"/>
              </a:spcAft>
              <a:buNone/>
              <a:defRPr sz="4200" u="none" kern="1200" baseline="0">
                <a:solidFill>
                  <a:schemeClr val="tx2"/>
                </a:solidFill>
                <a:latin typeface="+mj-lt"/>
                <a:ea typeface="+mj-ea"/>
                <a:cs typeface="+mj-cs"/>
              </a:defRPr>
            </a:lvl1pPr>
          </a:lstStyle>
          <a:p>
            <a:pPr algn="l" eaLnBrk="1" hangingPunct="1"/>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列表示例</a:t>
            </a:r>
            <a:endPar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2531" name="Rectangle 2"/>
          <p:cNvSpPr>
            <a:spLocks noGrp="1"/>
          </p:cNvSpPr>
          <p:nvPr>
            <p:ph type="title"/>
          </p:nvPr>
        </p:nvSpPr>
        <p:spPr/>
        <p:txBody>
          <a:bodyPr vert="horz" wrap="square" lIns="51452" tIns="25726" rIns="51452" bIns="25726" anchor="t"/>
          <a:p>
            <a:pPr algn="l" eaLnBrk="1" hangingPunct="1"/>
            <a:r>
              <a:rPr lang="zh-CN" altLang="en-US" dirty="0"/>
              <a:t>元组定义</a:t>
            </a:r>
            <a:endParaRPr lang="zh-CN" altLang="en-US" dirty="0"/>
          </a:p>
        </p:txBody>
      </p:sp>
      <p:sp>
        <p:nvSpPr>
          <p:cNvPr id="52227" name="Rectangle 3"/>
          <p:cNvSpPr>
            <a:spLocks noGrp="1"/>
          </p:cNvSpPr>
          <p:nvPr>
            <p:ph idx="1"/>
          </p:nvPr>
        </p:nvSpPr>
        <p:spPr>
          <a:xfrm>
            <a:off x="217170" y="933450"/>
            <a:ext cx="7508240" cy="3479800"/>
          </a:xfrm>
        </p:spPr>
        <p:txBody>
          <a:bodyPr vert="horz" wrap="square" lIns="51452" tIns="25726" rIns="51452" bIns="25726" anchor="t">
            <a:noAutofit/>
          </a:bodyPr>
          <a:p>
            <a:pPr eaLnBrk="1" hangingPunct="1">
              <a:lnSpc>
                <a:spcPct val="110000"/>
              </a:lnSpc>
              <a:buFont typeface="Wingdings" panose="05000000000000000000" pitchFamily="2" charset="2"/>
              <a:buChar char="Ø"/>
            </a:pPr>
            <a:r>
              <a:rPr lang="zh-CN" altLang="en-US" dirty="0"/>
              <a:t>能保存任意数量任意类型的</a:t>
            </a:r>
            <a:r>
              <a:rPr dirty="0"/>
              <a:t>Python </a:t>
            </a:r>
            <a:r>
              <a:rPr lang="zh-CN" altLang="en-US" dirty="0"/>
              <a:t>对象</a:t>
            </a:r>
            <a:endParaRPr lang="zh-CN" altLang="en-US" dirty="0"/>
          </a:p>
          <a:p>
            <a:pPr eaLnBrk="1" hangingPunct="1">
              <a:lnSpc>
                <a:spcPct val="110000"/>
              </a:lnSpc>
              <a:buFont typeface="Wingdings" panose="05000000000000000000" pitchFamily="2" charset="2"/>
              <a:buChar char="Ø"/>
            </a:pPr>
            <a:r>
              <a:rPr lang="zh-CN" altLang="en-US" dirty="0"/>
              <a:t>元组元素用小括号 </a:t>
            </a:r>
            <a:r>
              <a:rPr dirty="0"/>
              <a:t>( )</a:t>
            </a:r>
            <a:r>
              <a:rPr lang="zh-CN" altLang="en-US" dirty="0"/>
              <a:t>包裹</a:t>
            </a:r>
            <a:endParaRPr lang="zh-CN" altLang="en-US" dirty="0"/>
          </a:p>
          <a:p>
            <a:pPr eaLnBrk="1" hangingPunct="1">
              <a:lnSpc>
                <a:spcPct val="110000"/>
              </a:lnSpc>
              <a:buFont typeface="Wingdings" panose="05000000000000000000" pitchFamily="2" charset="2"/>
              <a:buChar char="Ø"/>
            </a:pPr>
            <a:r>
              <a:rPr lang="zh-CN" altLang="en-US" dirty="0"/>
              <a:t>元素的个数及元素的值不可以改变</a:t>
            </a:r>
            <a:endParaRPr lang="zh-CN" altLang="en-US" dirty="0"/>
          </a:p>
          <a:p>
            <a:pPr eaLnBrk="1" hangingPunct="1">
              <a:lnSpc>
                <a:spcPct val="110000"/>
              </a:lnSpc>
              <a:buFont typeface="Wingdings" panose="05000000000000000000" pitchFamily="2" charset="2"/>
              <a:buChar char="Ø"/>
            </a:pPr>
            <a:r>
              <a:rPr lang="zh-CN" altLang="en-US" dirty="0"/>
              <a:t>索引运算符</a:t>
            </a:r>
            <a:r>
              <a:rPr dirty="0"/>
              <a:t>[ i ]</a:t>
            </a:r>
            <a:r>
              <a:rPr lang="zh-CN" altLang="en-US" dirty="0"/>
              <a:t>得到下标为</a:t>
            </a:r>
            <a:r>
              <a:rPr dirty="0"/>
              <a:t>i</a:t>
            </a:r>
            <a:r>
              <a:rPr lang="zh-CN" altLang="en-US" dirty="0"/>
              <a:t>的元素</a:t>
            </a:r>
            <a:endParaRPr lang="zh-CN" altLang="en-US" dirty="0"/>
          </a:p>
          <a:p>
            <a:pPr eaLnBrk="1" hangingPunct="1">
              <a:lnSpc>
                <a:spcPct val="110000"/>
              </a:lnSpc>
              <a:buFont typeface="Wingdings" panose="05000000000000000000" pitchFamily="2" charset="2"/>
              <a:buChar char="Ø"/>
            </a:pPr>
            <a:r>
              <a:rPr lang="zh-CN" altLang="en-US" dirty="0"/>
              <a:t>切片运算符</a:t>
            </a:r>
            <a:r>
              <a:rPr dirty="0"/>
              <a:t>[ i : j]</a:t>
            </a:r>
            <a:r>
              <a:rPr lang="zh-CN" altLang="en-US" dirty="0"/>
              <a:t>得到从下标</a:t>
            </a:r>
            <a:r>
              <a:rPr dirty="0"/>
              <a:t>i</a:t>
            </a:r>
            <a:r>
              <a:rPr lang="zh-CN" altLang="en-US" dirty="0"/>
              <a:t>到下标</a:t>
            </a:r>
            <a:r>
              <a:rPr dirty="0"/>
              <a:t>j-1</a:t>
            </a:r>
            <a:r>
              <a:rPr lang="zh-CN" altLang="en-US" dirty="0"/>
              <a:t>的子集</a:t>
            </a:r>
            <a:endParaRPr lang="zh-CN" altLang="en-US" dirty="0"/>
          </a:p>
          <a:p>
            <a:pPr eaLnBrk="1" hangingPunct="1">
              <a:lnSpc>
                <a:spcPct val="110000"/>
              </a:lnSpc>
              <a:buFont typeface="Wingdings" panose="05000000000000000000" pitchFamily="2" charset="2"/>
              <a:buChar char="Ø"/>
            </a:pPr>
            <a:r>
              <a:rPr lang="zh-CN" altLang="en-US" dirty="0"/>
              <a:t>第一个字符元素为 </a:t>
            </a:r>
            <a:r>
              <a:rPr dirty="0"/>
              <a:t>0</a:t>
            </a:r>
            <a:r>
              <a:rPr lang="zh-CN" altLang="en-US" dirty="0"/>
              <a:t>，最后一个元素索引为</a:t>
            </a:r>
            <a:r>
              <a:rPr dirty="0"/>
              <a:t>-1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xEl>
                                              <p:charRg st="0" end="22"/>
                                            </p:txEl>
                                          </p:spTgt>
                                        </p:tgtEl>
                                        <p:attrNameLst>
                                          <p:attrName>style.visibility</p:attrName>
                                        </p:attrNameLst>
                                      </p:cBhvr>
                                      <p:to>
                                        <p:strVal val="visible"/>
                                      </p:to>
                                    </p:set>
                                    <p:animEffect transition="in" filter="wipe(left)">
                                      <p:cBhvr>
                                        <p:cTn id="7" dur="500"/>
                                        <p:tgtEl>
                                          <p:spTgt spid="52227">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xEl>
                                              <p:charRg st="22" end="37"/>
                                            </p:txEl>
                                          </p:spTgt>
                                        </p:tgtEl>
                                        <p:attrNameLst>
                                          <p:attrName>style.visibility</p:attrName>
                                        </p:attrNameLst>
                                      </p:cBhvr>
                                      <p:to>
                                        <p:strVal val="visible"/>
                                      </p:to>
                                    </p:set>
                                    <p:animEffect transition="in" filter="wipe(left)">
                                      <p:cBhvr>
                                        <p:cTn id="12" dur="500"/>
                                        <p:tgtEl>
                                          <p:spTgt spid="52227">
                                            <p:txEl>
                                              <p:charRg st="22"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7">
                                            <p:txEl>
                                              <p:charRg st="37" end="53"/>
                                            </p:txEl>
                                          </p:spTgt>
                                        </p:tgtEl>
                                        <p:attrNameLst>
                                          <p:attrName>style.visibility</p:attrName>
                                        </p:attrNameLst>
                                      </p:cBhvr>
                                      <p:to>
                                        <p:strVal val="visible"/>
                                      </p:to>
                                    </p:set>
                                    <p:animEffect transition="in" filter="wipe(left)">
                                      <p:cBhvr>
                                        <p:cTn id="17" dur="500"/>
                                        <p:tgtEl>
                                          <p:spTgt spid="52227">
                                            <p:txEl>
                                              <p:charRg st="37"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7">
                                            <p:txEl>
                                              <p:charRg st="53" end="73"/>
                                            </p:txEl>
                                          </p:spTgt>
                                        </p:tgtEl>
                                        <p:attrNameLst>
                                          <p:attrName>style.visibility</p:attrName>
                                        </p:attrNameLst>
                                      </p:cBhvr>
                                      <p:to>
                                        <p:strVal val="visible"/>
                                      </p:to>
                                    </p:set>
                                    <p:animEffect transition="in" filter="wipe(left)">
                                      <p:cBhvr>
                                        <p:cTn id="22" dur="500"/>
                                        <p:tgtEl>
                                          <p:spTgt spid="52227">
                                            <p:txEl>
                                              <p:charRg st="53"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7">
                                            <p:txEl>
                                              <p:charRg st="73" end="102"/>
                                            </p:txEl>
                                          </p:spTgt>
                                        </p:tgtEl>
                                        <p:attrNameLst>
                                          <p:attrName>style.visibility</p:attrName>
                                        </p:attrNameLst>
                                      </p:cBhvr>
                                      <p:to>
                                        <p:strVal val="visible"/>
                                      </p:to>
                                    </p:set>
                                    <p:animEffect transition="in" filter="wipe(left)">
                                      <p:cBhvr>
                                        <p:cTn id="27" dur="500"/>
                                        <p:tgtEl>
                                          <p:spTgt spid="52227">
                                            <p:txEl>
                                              <p:charRg st="73" end="1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27">
                                            <p:txEl>
                                              <p:charRg st="102" end="125"/>
                                            </p:txEl>
                                          </p:spTgt>
                                        </p:tgtEl>
                                        <p:attrNameLst>
                                          <p:attrName>style.visibility</p:attrName>
                                        </p:attrNameLst>
                                      </p:cBhvr>
                                      <p:to>
                                        <p:strVal val="visible"/>
                                      </p:to>
                                    </p:set>
                                    <p:animEffect transition="in" filter="wipe(left)">
                                      <p:cBhvr>
                                        <p:cTn id="32" dur="500"/>
                                        <p:tgtEl>
                                          <p:spTgt spid="52227">
                                            <p:txEl>
                                              <p:charRg st="102"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3555" name="Rectangle 2"/>
          <p:cNvSpPr>
            <a:spLocks noGrp="1"/>
          </p:cNvSpPr>
          <p:nvPr>
            <p:ph type="title"/>
          </p:nvPr>
        </p:nvSpPr>
        <p:spPr/>
        <p:txBody>
          <a:bodyPr vert="horz" wrap="square" lIns="51452" tIns="25726" rIns="51452" bIns="25726" anchor="t"/>
          <a:p>
            <a:pPr algn="l" eaLnBrk="1" hangingPunct="1"/>
            <a:r>
              <a:rPr lang="zh-CN" altLang="en-US" dirty="0"/>
              <a:t>元组示例</a:t>
            </a:r>
            <a:endParaRPr lang="zh-CN" altLang="en-US" dirty="0"/>
          </a:p>
        </p:txBody>
      </p:sp>
      <p:sp>
        <p:nvSpPr>
          <p:cNvPr id="53251" name="Rectangle 3"/>
          <p:cNvSpPr>
            <a:spLocks noGrp="1"/>
          </p:cNvSpPr>
          <p:nvPr>
            <p:ph idx="1"/>
          </p:nvPr>
        </p:nvSpPr>
        <p:spPr>
          <a:xfrm>
            <a:off x="430326" y="694677"/>
            <a:ext cx="5298255" cy="3025669"/>
          </a:xfrm>
        </p:spPr>
        <p:txBody>
          <a:bodyPr vert="horz" wrap="square" lIns="51452" tIns="25726" rIns="51452" bIns="25726" anchor="t">
            <a:normAutofit lnSpcReduction="10000"/>
          </a:bodyPr>
          <a:p>
            <a:pPr algn="l" eaLnBrk="1" hangingPunct="1">
              <a:lnSpc>
                <a:spcPct val="110000"/>
              </a:lnSpc>
              <a:buNone/>
            </a:pPr>
            <a:r>
              <a:rPr altLang="en-US" sz="2400" dirty="0"/>
              <a:t>aTuple = ('robots', 77, 93, 'try')</a:t>
            </a:r>
            <a:endParaRPr sz="2400" dirty="0"/>
          </a:p>
          <a:p>
            <a:pPr algn="l" eaLnBrk="1" hangingPunct="1">
              <a:lnSpc>
                <a:spcPct val="110000"/>
              </a:lnSpc>
              <a:buNone/>
            </a:pPr>
            <a:r>
              <a:rPr sz="2400" dirty="0"/>
              <a:t>print    aTuple</a:t>
            </a:r>
            <a:endParaRPr sz="2400" dirty="0"/>
          </a:p>
          <a:p>
            <a:pPr algn="l" eaLnBrk="1" hangingPunct="1">
              <a:lnSpc>
                <a:spcPct val="110000"/>
              </a:lnSpc>
              <a:buNone/>
            </a:pPr>
            <a:r>
              <a:rPr sz="2400" dirty="0"/>
              <a:t>print    aTuple[0]</a:t>
            </a:r>
            <a:endParaRPr sz="2400" dirty="0"/>
          </a:p>
          <a:p>
            <a:pPr algn="l" eaLnBrk="1" hangingPunct="1">
              <a:lnSpc>
                <a:spcPct val="110000"/>
              </a:lnSpc>
              <a:buNone/>
            </a:pPr>
            <a:r>
              <a:rPr sz="2400" dirty="0"/>
              <a:t>print    aTuple[1:4]</a:t>
            </a:r>
            <a:endParaRPr sz="2400" dirty="0"/>
          </a:p>
          <a:p>
            <a:pPr algn="l" eaLnBrk="1" hangingPunct="1">
              <a:lnSpc>
                <a:spcPct val="110000"/>
              </a:lnSpc>
              <a:buNone/>
            </a:pPr>
            <a:r>
              <a:rPr sz="2400" dirty="0"/>
              <a:t>print    aTuple[:3]</a:t>
            </a:r>
            <a:endParaRPr sz="2400" dirty="0"/>
          </a:p>
          <a:p>
            <a:pPr algn="l" eaLnBrk="1" hangingPunct="1">
              <a:lnSpc>
                <a:spcPct val="110000"/>
              </a:lnSpc>
              <a:buNone/>
            </a:pPr>
            <a:r>
              <a:rPr sz="2400" dirty="0"/>
              <a:t>aTuple[1] = 5</a:t>
            </a:r>
            <a:endParaRPr sz="2400" dirty="0"/>
          </a:p>
        </p:txBody>
      </p:sp>
      <p:sp>
        <p:nvSpPr>
          <p:cNvPr id="53252" name="Rectangle 4"/>
          <p:cNvSpPr/>
          <p:nvPr/>
        </p:nvSpPr>
        <p:spPr>
          <a:xfrm>
            <a:off x="2539597" y="3118215"/>
            <a:ext cx="441960" cy="403225"/>
          </a:xfrm>
          <a:prstGeom prst="rect">
            <a:avLst/>
          </a:prstGeom>
          <a:noFill/>
          <a:ln w="9525">
            <a:noFill/>
          </a:ln>
        </p:spPr>
        <p:txBody>
          <a:bodyPr wrap="none">
            <a:spAutoFit/>
          </a:bodyPr>
          <a:p>
            <a:pPr lvl="0" eaLnBrk="1" hangingPunct="1"/>
            <a:r>
              <a:rPr lang="en-US" altLang="zh-CN" sz="2025" b="1" dirty="0">
                <a:solidFill>
                  <a:srgbClr val="FF0000"/>
                </a:solidFill>
                <a:latin typeface="Arial" panose="020B0604020202020204" pitchFamily="34" charset="0"/>
                <a:ea typeface="宋体" panose="02010600030101010101" pitchFamily="2" charset="-122"/>
              </a:rPr>
              <a:t>×</a:t>
            </a:r>
            <a:endParaRPr lang="en-US" altLang="zh-CN" sz="2025" b="1" dirty="0">
              <a:solidFill>
                <a:srgbClr val="FF0000"/>
              </a:solidFill>
              <a:latin typeface="Arial" panose="020B0604020202020204" pitchFamily="34" charset="0"/>
              <a:ea typeface="宋体" panose="02010600030101010101" pitchFamily="2" charset="-122"/>
            </a:endParaRPr>
          </a:p>
        </p:txBody>
      </p:sp>
      <p:sp>
        <p:nvSpPr>
          <p:cNvPr id="53253" name="Rectangle 5"/>
          <p:cNvSpPr/>
          <p:nvPr/>
        </p:nvSpPr>
        <p:spPr>
          <a:xfrm>
            <a:off x="251460" y="3521710"/>
            <a:ext cx="7595235" cy="1337945"/>
          </a:xfrm>
          <a:prstGeom prst="rect">
            <a:avLst/>
          </a:prstGeom>
          <a:noFill/>
          <a:ln w="9525">
            <a:noFill/>
          </a:ln>
        </p:spPr>
        <p:txBody>
          <a:bodyPr wrap="square">
            <a:spAutoFit/>
          </a:bodyPr>
          <a:p>
            <a:pPr lvl="0" eaLnBrk="1" hangingPunct="1"/>
            <a:r>
              <a:rPr lang="zh-CN" altLang="en-US" sz="1350" dirty="0">
                <a:solidFill>
                  <a:srgbClr val="FF0000"/>
                </a:solidFill>
                <a:latin typeface="Times New Roman" panose="02020603050405020304" pitchFamily="18" charset="0"/>
                <a:ea typeface="宋体" panose="02010600030101010101" pitchFamily="2" charset="-122"/>
              </a:rPr>
              <a:t>元组是不可变的， 而列表是可变的。</a:t>
            </a:r>
            <a:endParaRPr lang="zh-CN" altLang="en-US" sz="1350" dirty="0">
              <a:solidFill>
                <a:srgbClr val="FF0000"/>
              </a:solidFill>
              <a:latin typeface="Times New Roman" panose="02020603050405020304" pitchFamily="18" charset="0"/>
              <a:ea typeface="宋体" panose="02010600030101010101" pitchFamily="2" charset="-122"/>
            </a:endParaRPr>
          </a:p>
          <a:p>
            <a:pPr lvl="0" eaLnBrk="1" hangingPunct="1"/>
            <a:r>
              <a:rPr lang="zh-CN" altLang="en-US" sz="1350" dirty="0">
                <a:solidFill>
                  <a:srgbClr val="FF0000"/>
                </a:solidFill>
                <a:latin typeface="Times New Roman" panose="02020603050405020304" pitchFamily="18" charset="0"/>
                <a:ea typeface="宋体" panose="02010600030101010101" pitchFamily="2" charset="-122"/>
              </a:rPr>
              <a:t>元祖和列表十分相似，不过元组是不可变的。即你不能修改元组。元组通过圆括号中用逗号分隔的项目定义。元组通常用在使语句或用户定义的函数能够安全的采用一组值的时候，即被使用的元组的值不会改变。元组可以嵌套。</a:t>
            </a:r>
            <a:endParaRPr lang="zh-CN" altLang="en-US" sz="1350" dirty="0">
              <a:solidFill>
                <a:srgbClr val="FF0000"/>
              </a:solidFill>
              <a:latin typeface="Times New Roman" panose="02020603050405020304" pitchFamily="18" charset="0"/>
              <a:ea typeface="宋体" panose="02010600030101010101" pitchFamily="2" charset="-122"/>
            </a:endParaRPr>
          </a:p>
          <a:p>
            <a:pPr lvl="0" eaLnBrk="1" hangingPunct="1"/>
            <a:r>
              <a:rPr lang="zh-CN" altLang="en-US" sz="1350" dirty="0">
                <a:solidFill>
                  <a:srgbClr val="FF0000"/>
                </a:solidFill>
                <a:latin typeface="Times New Roman" panose="02020603050405020304" pitchFamily="18" charset="0"/>
                <a:ea typeface="宋体" panose="02010600030101010101" pitchFamily="2" charset="-122"/>
              </a:rPr>
              <a:t>Tuple 比 list 操作速度快。如果您定义了一个值的常量集，并且唯一要用它做的是不断地遍历它，请使用 tuple 代替 list。</a:t>
            </a:r>
            <a:endParaRPr lang="zh-CN" altLang="en-US" sz="135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charRg st="0" end="39"/>
                                            </p:txEl>
                                          </p:spTgt>
                                        </p:tgtEl>
                                        <p:attrNameLst>
                                          <p:attrName>style.visibility</p:attrName>
                                        </p:attrNameLst>
                                      </p:cBhvr>
                                      <p:to>
                                        <p:strVal val="visible"/>
                                      </p:to>
                                    </p:set>
                                    <p:animEffect transition="in" filter="wipe(left)">
                                      <p:cBhvr>
                                        <p:cTn id="7" dur="500"/>
                                        <p:tgtEl>
                                          <p:spTgt spid="53251">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charRg st="39" end="50"/>
                                            </p:txEl>
                                          </p:spTgt>
                                        </p:tgtEl>
                                        <p:attrNameLst>
                                          <p:attrName>style.visibility</p:attrName>
                                        </p:attrNameLst>
                                      </p:cBhvr>
                                      <p:to>
                                        <p:strVal val="visible"/>
                                      </p:to>
                                    </p:set>
                                    <p:animEffect transition="in" filter="wipe(left)">
                                      <p:cBhvr>
                                        <p:cTn id="12" dur="500"/>
                                        <p:tgtEl>
                                          <p:spTgt spid="53251">
                                            <p:txEl>
                                              <p:charRg st="39"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charRg st="50" end="64"/>
                                            </p:txEl>
                                          </p:spTgt>
                                        </p:tgtEl>
                                        <p:attrNameLst>
                                          <p:attrName>style.visibility</p:attrName>
                                        </p:attrNameLst>
                                      </p:cBhvr>
                                      <p:to>
                                        <p:strVal val="visible"/>
                                      </p:to>
                                    </p:set>
                                    <p:animEffect transition="in" filter="wipe(left)">
                                      <p:cBhvr>
                                        <p:cTn id="17" dur="500"/>
                                        <p:tgtEl>
                                          <p:spTgt spid="53251">
                                            <p:txEl>
                                              <p:charRg st="50"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charRg st="64" end="80"/>
                                            </p:txEl>
                                          </p:spTgt>
                                        </p:tgtEl>
                                        <p:attrNameLst>
                                          <p:attrName>style.visibility</p:attrName>
                                        </p:attrNameLst>
                                      </p:cBhvr>
                                      <p:to>
                                        <p:strVal val="visible"/>
                                      </p:to>
                                    </p:set>
                                    <p:animEffect transition="in" filter="wipe(left)">
                                      <p:cBhvr>
                                        <p:cTn id="22" dur="500"/>
                                        <p:tgtEl>
                                          <p:spTgt spid="53251">
                                            <p:txEl>
                                              <p:charRg st="64"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1">
                                            <p:txEl>
                                              <p:charRg st="80" end="95"/>
                                            </p:txEl>
                                          </p:spTgt>
                                        </p:tgtEl>
                                        <p:attrNameLst>
                                          <p:attrName>style.visibility</p:attrName>
                                        </p:attrNameLst>
                                      </p:cBhvr>
                                      <p:to>
                                        <p:strVal val="visible"/>
                                      </p:to>
                                    </p:set>
                                    <p:animEffect transition="in" filter="wipe(left)">
                                      <p:cBhvr>
                                        <p:cTn id="27" dur="500"/>
                                        <p:tgtEl>
                                          <p:spTgt spid="53251">
                                            <p:txEl>
                                              <p:charRg st="80" end="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1">
                                            <p:txEl>
                                              <p:charRg st="95" end="113"/>
                                            </p:txEl>
                                          </p:spTgt>
                                        </p:tgtEl>
                                        <p:attrNameLst>
                                          <p:attrName>style.visibility</p:attrName>
                                        </p:attrNameLst>
                                      </p:cBhvr>
                                      <p:to>
                                        <p:strVal val="visible"/>
                                      </p:to>
                                    </p:set>
                                    <p:animEffect transition="in" filter="wipe(left)">
                                      <p:cBhvr>
                                        <p:cTn id="32" dur="500"/>
                                        <p:tgtEl>
                                          <p:spTgt spid="53251">
                                            <p:txEl>
                                              <p:charRg st="95" end="1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252"/>
                                        </p:tgtEl>
                                        <p:attrNameLst>
                                          <p:attrName>style.visibility</p:attrName>
                                        </p:attrNameLst>
                                      </p:cBhvr>
                                      <p:to>
                                        <p:strVal val="visible"/>
                                      </p:to>
                                    </p:set>
                                    <p:animEffect transition="in" filter="dissolve">
                                      <p:cBhvr>
                                        <p:cTn id="37" dur="500"/>
                                        <p:tgtEl>
                                          <p:spTgt spid="5325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3253"/>
                                        </p:tgtEl>
                                        <p:attrNameLst>
                                          <p:attrName>style.visibility</p:attrName>
                                        </p:attrNameLst>
                                      </p:cBhvr>
                                      <p:to>
                                        <p:strVal val="visible"/>
                                      </p:to>
                                    </p:set>
                                    <p:anim calcmode="lin" valueType="num">
                                      <p:cBhvr additive="base">
                                        <p:cTn id="42" dur="500" fill="hold"/>
                                        <p:tgtEl>
                                          <p:spTgt spid="53253"/>
                                        </p:tgtEl>
                                        <p:attrNameLst>
                                          <p:attrName>ppt_x</p:attrName>
                                        </p:attrNameLst>
                                      </p:cBhvr>
                                      <p:tavLst>
                                        <p:tav tm="0">
                                          <p:val>
                                            <p:strVal val="#ppt_x"/>
                                          </p:val>
                                        </p:tav>
                                        <p:tav tm="100000">
                                          <p:val>
                                            <p:strVal val="#ppt_x"/>
                                          </p:val>
                                        </p:tav>
                                      </p:tavLst>
                                    </p:anim>
                                    <p:anim calcmode="lin" valueType="num">
                                      <p:cBhvr additive="base">
                                        <p:cTn id="43"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p:bldP spid="532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嵌套示例</a:t>
            </a:r>
            <a:endParaRPr lang="zh-CN" altLang="en-US" dirty="0"/>
          </a:p>
        </p:txBody>
      </p:sp>
      <p:sp>
        <p:nvSpPr>
          <p:cNvPr id="3" name="内容占位符 2"/>
          <p:cNvSpPr>
            <a:spLocks noGrp="1"/>
          </p:cNvSpPr>
          <p:nvPr>
            <p:ph idx="1"/>
          </p:nvPr>
        </p:nvSpPr>
        <p:spPr/>
        <p:txBody>
          <a:bodyPr>
            <a:noAutofit/>
          </a:bodyPr>
          <a:p>
            <a:pPr lvl="1"/>
            <a:r>
              <a:rPr lang="zh-CN" altLang="en-US" sz="1200"/>
              <a:t>li=["a","b","c"]</a:t>
            </a:r>
            <a:endParaRPr lang="zh-CN" altLang="en-US" sz="1200"/>
          </a:p>
          <a:p>
            <a:pPr lvl="1"/>
            <a:r>
              <a:rPr lang="zh-CN" altLang="en-US" sz="1200"/>
              <a:t>li2=["x","y","z"]</a:t>
            </a:r>
            <a:endParaRPr lang="zh-CN" altLang="en-US" sz="1200"/>
          </a:p>
          <a:p>
            <a:pPr lvl="1"/>
            <a:r>
              <a:rPr lang="zh-CN" altLang="en-US" sz="1200"/>
              <a:t>s=("qw","er",("20","134"))</a:t>
            </a:r>
            <a:r>
              <a:rPr lang="en-US" altLang="zh-CN" sz="1200"/>
              <a:t>#</a:t>
            </a:r>
            <a:r>
              <a:rPr lang="zh-CN" altLang="en-US" sz="1200"/>
              <a:t>元祖嵌套</a:t>
            </a:r>
            <a:endParaRPr lang="zh-CN" altLang="en-US" sz="1200"/>
          </a:p>
          <a:p>
            <a:pPr lvl="1"/>
            <a:r>
              <a:rPr lang="en-US" altLang="zh-CN" sz="1200"/>
              <a:t>print s[2][0][1]</a:t>
            </a:r>
            <a:endParaRPr lang="en-US" altLang="zh-CN" sz="1200"/>
          </a:p>
          <a:p>
            <a:pPr lvl="1"/>
            <a:r>
              <a:rPr lang="en-US" altLang="zh-CN" sz="1200"/>
              <a:t>li.append(li2)#</a:t>
            </a:r>
            <a:r>
              <a:rPr lang="zh-CN" altLang="en-US" sz="1200"/>
              <a:t>列表嵌套</a:t>
            </a:r>
            <a:endParaRPr lang="zh-CN" altLang="en-US" sz="1200"/>
          </a:p>
          <a:p>
            <a:pPr lvl="1"/>
            <a:r>
              <a:rPr lang="zh-CN" altLang="en-US" sz="1200"/>
              <a:t>str="apple"</a:t>
            </a:r>
            <a:endParaRPr lang="zh-CN" altLang="en-US" sz="1200"/>
          </a:p>
          <a:p>
            <a:pPr lvl="1"/>
            <a:r>
              <a:rPr lang="zh-CN" altLang="en-US" sz="1200"/>
              <a:t>a=tuple(str) </a:t>
            </a:r>
            <a:r>
              <a:rPr lang="en-US" altLang="zh-CN" sz="1200"/>
              <a:t>#str</a:t>
            </a:r>
            <a:r>
              <a:rPr lang="zh-CN" altLang="en-US" sz="1200"/>
              <a:t>转换为元祖</a:t>
            </a:r>
            <a:endParaRPr lang="zh-CN" altLang="en-US" sz="1200"/>
          </a:p>
          <a:p>
            <a:pPr lvl="1"/>
            <a:r>
              <a:rPr lang="zh-CN" altLang="en-US" sz="1200"/>
              <a:t>list(</a:t>
            </a:r>
            <a:r>
              <a:rPr lang="en-US" altLang="zh-CN" sz="1200"/>
              <a:t>str</a:t>
            </a:r>
            <a:r>
              <a:rPr lang="zh-CN" altLang="en-US" sz="1200"/>
              <a:t>) </a:t>
            </a:r>
            <a:r>
              <a:rPr lang="en-US" altLang="zh-CN" sz="1200"/>
              <a:t>#str</a:t>
            </a:r>
            <a:r>
              <a:rPr lang="zh-CN" altLang="en-US" sz="1200"/>
              <a:t>转换为列表</a:t>
            </a:r>
            <a:endParaRPr lang="zh-CN" altLang="en-US" sz="1200"/>
          </a:p>
          <a:p>
            <a:pPr lvl="1"/>
            <a:r>
              <a:rPr lang="zh-CN" altLang="en-US" sz="1200"/>
              <a:t>print a</a:t>
            </a:r>
            <a:endParaRPr lang="zh-CN" altLang="en-US" sz="1200"/>
          </a:p>
          <a:p>
            <a:pPr lvl="1"/>
            <a:r>
              <a:rPr lang="zh-CN" altLang="en-US" sz="1200"/>
              <a:t>print type(a)</a:t>
            </a:r>
            <a:r>
              <a:rPr lang="en-US" altLang="zh-CN" sz="1200"/>
              <a:t>#</a:t>
            </a:r>
            <a:r>
              <a:rPr lang="zh-CN" altLang="en-US" sz="1200"/>
              <a:t>查看变量的类型</a:t>
            </a:r>
            <a:endParaRPr lang="zh-CN"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课堂练习</a:t>
            </a:r>
            <a:endParaRPr lang="zh-CN" altLang="en-US" dirty="0"/>
          </a:p>
        </p:txBody>
      </p:sp>
      <p:sp>
        <p:nvSpPr>
          <p:cNvPr id="3" name="内容占位符 2"/>
          <p:cNvSpPr>
            <a:spLocks noGrp="1"/>
          </p:cNvSpPr>
          <p:nvPr>
            <p:ph idx="1"/>
          </p:nvPr>
        </p:nvSpPr>
        <p:spPr/>
        <p:txBody>
          <a:bodyPr/>
          <a:p>
            <a:pPr marL="635" indent="0">
              <a:buNone/>
            </a:pPr>
            <a:r>
              <a:rPr lang="zh-CN" altLang="en-US" sz="2400"/>
              <a:t>设计一个小程序，需求如下：定义一个很长的字符串，如：</a:t>
            </a:r>
            <a:endParaRPr lang="zh-CN" altLang="en-US" sz="2400"/>
          </a:p>
          <a:p>
            <a:pPr marL="457835" lvl="1" indent="0">
              <a:buNone/>
            </a:pPr>
            <a:r>
              <a:rPr lang="zh-CN" altLang="en-US" sz="2400"/>
              <a:t>str="apple12345678tyuiopfghjkl"</a:t>
            </a:r>
            <a:endParaRPr lang="zh-CN" altLang="en-US" sz="2400"/>
          </a:p>
          <a:p>
            <a:pPr marL="457835" lvl="1" indent="0" algn="l">
              <a:buNone/>
            </a:pPr>
            <a:r>
              <a:rPr lang="zh-CN" altLang="en-US" sz="2400"/>
              <a:t>把该字符串按照反向的顺序打印出来，结果如下：</a:t>
            </a:r>
            <a:endParaRPr lang="zh-CN" altLang="en-US" sz="2400"/>
          </a:p>
          <a:p>
            <a:pPr marL="457835" lvl="1" indent="0">
              <a:buNone/>
            </a:pPr>
            <a:r>
              <a:rPr lang="zh-CN" altLang="en-US" sz="2400"/>
              <a:t>lkjhgfpoiuyt87654321elppa</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txBox="1">
            <a:spLocks noGrp="1"/>
          </p:cNvSpPr>
          <p:nvPr/>
        </p:nvSpPr>
        <p:spPr>
          <a:xfrm>
            <a:off x="4610497" y="4371358"/>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28" name="内容占位符 27"/>
          <p:cNvSpPr>
            <a:spLocks noGrp="1"/>
          </p:cNvSpPr>
          <p:nvPr>
            <p:ph idx="1"/>
          </p:nvPr>
        </p:nvSpPr>
        <p:spPr/>
        <p:txBody>
          <a:bodyPr/>
          <a:p>
            <a:r>
              <a:rPr>
                <a:sym typeface="+mn-ea"/>
              </a:rPr>
              <a:t> 吉多·范罗苏姆于1989年创立了Python语言</a:t>
            </a:r>
            <a:r>
              <a:rPr>
                <a:solidFill>
                  <a:srgbClr val="000000"/>
                </a:solidFill>
                <a:latin typeface="Times New Roman" panose="02020603050405020304" pitchFamily="18" charset="0"/>
                <a:ea typeface="宋体" panose="02010600030101010101" pitchFamily="2" charset="-122"/>
                <a:sym typeface="+mn-ea"/>
                <a:hlinkClick r:id="rId1" action="ppaction://hlinkfile"/>
              </a:rPr>
              <a:t> </a:t>
            </a:r>
            <a:endParaRPr lang="zh-CN" altLang="en-US" dirty="0">
              <a:latin typeface="Arial" panose="020B0604020202020204" pitchFamily="34" charset="0"/>
              <a:ea typeface="宋体" panose="02010600030101010101" pitchFamily="2" charset="-122"/>
            </a:endParaRPr>
          </a:p>
          <a:p>
            <a:pPr marL="28575" indent="0">
              <a:buNone/>
            </a:pPr>
            <a:endParaRPr lang="zh-CN" altLang="en-US"/>
          </a:p>
        </p:txBody>
      </p:sp>
      <p:sp>
        <p:nvSpPr>
          <p:cNvPr id="15362" name="Rectangle 2"/>
          <p:cNvSpPr>
            <a:spLocks noGrp="1"/>
          </p:cNvSpPr>
          <p:nvPr>
            <p:ph type="title"/>
          </p:nvPr>
        </p:nvSpPr>
        <p:spPr/>
        <p:txBody>
          <a:bodyPr wrap="square" anchor="t"/>
          <a:p>
            <a:pPr lvl="0" algn="l" eaLnBrk="1" hangingPunct="1"/>
            <a:r>
              <a:rPr lang="en-US" altLang="x-none" sz="3000" dirty="0">
                <a:latin typeface="+mn-ea"/>
                <a:ea typeface="+mn-ea"/>
              </a:rPr>
              <a:t>Python</a:t>
            </a:r>
            <a:r>
              <a:rPr lang="zh-CN" altLang="en-US" sz="3000" dirty="0">
                <a:latin typeface="+mn-ea"/>
                <a:ea typeface="+mn-ea"/>
              </a:rPr>
              <a:t>作者</a:t>
            </a:r>
            <a:endParaRPr lang="zh-CN" altLang="en-US" sz="3000" dirty="0">
              <a:latin typeface="+mn-ea"/>
              <a:ea typeface="+mn-ea"/>
            </a:endParaRPr>
          </a:p>
        </p:txBody>
      </p:sp>
      <p:sp>
        <p:nvSpPr>
          <p:cNvPr id="2" name="AutoShape 78"/>
          <p:cNvSpPr/>
          <p:nvPr/>
        </p:nvSpPr>
        <p:spPr>
          <a:xfrm flipH="1">
            <a:off x="523355" y="1363228"/>
            <a:ext cx="1069368" cy="3243830"/>
          </a:xfrm>
          <a:prstGeom prst="roundRect">
            <a:avLst>
              <a:gd name="adj" fmla="val 11375"/>
            </a:avLst>
          </a:prstGeom>
          <a:solidFill>
            <a:srgbClr val="FFFFFF"/>
          </a:solidFill>
          <a:ln w="28575" cap="flat" cmpd="sng">
            <a:solidFill>
              <a:schemeClr val="hlink"/>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3" name="AutoShape 76"/>
          <p:cNvSpPr/>
          <p:nvPr/>
        </p:nvSpPr>
        <p:spPr>
          <a:xfrm>
            <a:off x="1666555" y="1365610"/>
            <a:ext cx="4947913" cy="3243830"/>
          </a:xfrm>
          <a:prstGeom prst="roundRect">
            <a:avLst>
              <a:gd name="adj" fmla="val 2454"/>
            </a:avLst>
          </a:prstGeom>
          <a:solidFill>
            <a:schemeClr val="hlink"/>
          </a:solidFill>
          <a:ln w="28575" cap="flat" cmpd="sng">
            <a:solidFill>
              <a:srgbClr val="FEFEFE"/>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4" name="Freeform 27"/>
          <p:cNvSpPr/>
          <p:nvPr/>
        </p:nvSpPr>
        <p:spPr bwMode="gray">
          <a:xfrm flipH="1">
            <a:off x="6164331" y="1398965"/>
            <a:ext cx="387020" cy="37360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8F8F8">
                  <a:gamma/>
                  <a:tint val="54510"/>
                  <a:invGamma/>
                </a:srgbClr>
              </a:gs>
              <a:gs pos="50000">
                <a:srgbClr val="F8F8F8">
                  <a:alpha val="0"/>
                </a:srgbClr>
              </a:gs>
              <a:gs pos="100000">
                <a:srgbClr val="F8F8F8">
                  <a:gamma/>
                  <a:tint val="54510"/>
                  <a:invGamma/>
                </a:srgbClr>
              </a:gs>
            </a:gsLst>
            <a:lin ang="2700000" scaled="1"/>
          </a:gradFill>
          <a:ln w="0">
            <a:noFill/>
            <a:prstDash val="solid"/>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 name="Group 29"/>
          <p:cNvGrpSpPr/>
          <p:nvPr/>
        </p:nvGrpSpPr>
        <p:grpSpPr>
          <a:xfrm rot="5400000">
            <a:off x="1431961" y="1485884"/>
            <a:ext cx="397738" cy="500150"/>
            <a:chOff x="778" y="1762"/>
            <a:chExt cx="312" cy="420"/>
          </a:xfrm>
        </p:grpSpPr>
        <p:grpSp>
          <p:nvGrpSpPr>
            <p:cNvPr id="6" name="Group 30"/>
            <p:cNvGrpSpPr/>
            <p:nvPr/>
          </p:nvGrpSpPr>
          <p:grpSpPr>
            <a:xfrm>
              <a:off x="960" y="1764"/>
              <a:ext cx="130" cy="418"/>
              <a:chOff x="960" y="1764"/>
              <a:chExt cx="130" cy="418"/>
            </a:xfrm>
          </p:grpSpPr>
          <p:sp>
            <p:nvSpPr>
              <p:cNvPr id="7" name="Oval 31"/>
              <p:cNvSpPr/>
              <p:nvPr/>
            </p:nvSpPr>
            <p:spPr>
              <a:xfrm>
                <a:off x="960" y="1764"/>
                <a:ext cx="126" cy="120"/>
              </a:xfrm>
              <a:prstGeom prst="ellipse">
                <a:avLst/>
              </a:prstGeom>
              <a:solidFill>
                <a:srgbClr val="000000">
                  <a:alpha val="20000"/>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8" name="Oval 32"/>
              <p:cNvSpPr/>
              <p:nvPr/>
            </p:nvSpPr>
            <p:spPr>
              <a:xfrm>
                <a:off x="964" y="2062"/>
                <a:ext cx="126" cy="120"/>
              </a:xfrm>
              <a:prstGeom prst="ellipse">
                <a:avLst/>
              </a:prstGeom>
              <a:solidFill>
                <a:srgbClr val="000000">
                  <a:alpha val="30196"/>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9" name="AutoShape 33"/>
              <p:cNvSpPr/>
              <p:nvPr/>
            </p:nvSpPr>
            <p:spPr>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38100">
                <a:noFill/>
              </a:ln>
            </p:spPr>
            <p:txBody>
              <a:bodyPr wrap="none" anchor="ctr"/>
              <a:p>
                <a:endParaRPr lang="zh-CN" altLang="en-US" sz="1350" dirty="0">
                  <a:latin typeface="Arial" panose="020B0604020202020204" pitchFamily="34" charset="0"/>
                  <a:ea typeface="宋体" panose="02010600030101010101" pitchFamily="2" charset="-122"/>
                </a:endParaRPr>
              </a:p>
            </p:txBody>
          </p:sp>
        </p:grpSp>
        <p:grpSp>
          <p:nvGrpSpPr>
            <p:cNvPr id="10" name="Group 34"/>
            <p:cNvGrpSpPr/>
            <p:nvPr/>
          </p:nvGrpSpPr>
          <p:grpSpPr>
            <a:xfrm>
              <a:off x="778" y="1762"/>
              <a:ext cx="130" cy="418"/>
              <a:chOff x="960" y="1764"/>
              <a:chExt cx="130" cy="418"/>
            </a:xfrm>
          </p:grpSpPr>
          <p:sp>
            <p:nvSpPr>
              <p:cNvPr id="11" name="Oval 35"/>
              <p:cNvSpPr/>
              <p:nvPr/>
            </p:nvSpPr>
            <p:spPr>
              <a:xfrm>
                <a:off x="960" y="1764"/>
                <a:ext cx="126" cy="120"/>
              </a:xfrm>
              <a:prstGeom prst="ellipse">
                <a:avLst/>
              </a:prstGeom>
              <a:solidFill>
                <a:srgbClr val="000000">
                  <a:alpha val="20000"/>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12" name="Oval 36"/>
              <p:cNvSpPr/>
              <p:nvPr/>
            </p:nvSpPr>
            <p:spPr>
              <a:xfrm>
                <a:off x="964" y="2062"/>
                <a:ext cx="126" cy="120"/>
              </a:xfrm>
              <a:prstGeom prst="ellipse">
                <a:avLst/>
              </a:prstGeom>
              <a:solidFill>
                <a:srgbClr val="000000">
                  <a:alpha val="30196"/>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13" name="AutoShape 37"/>
              <p:cNvSpPr/>
              <p:nvPr/>
            </p:nvSpPr>
            <p:spPr>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38100">
                <a:noFill/>
              </a:ln>
            </p:spPr>
            <p:txBody>
              <a:bodyPr wrap="none" anchor="ctr"/>
              <a:p>
                <a:endParaRPr lang="zh-CN" altLang="en-US" sz="1350" dirty="0">
                  <a:latin typeface="Arial" panose="020B0604020202020204" pitchFamily="34" charset="0"/>
                  <a:ea typeface="宋体" panose="02010600030101010101" pitchFamily="2" charset="-122"/>
                </a:endParaRPr>
              </a:p>
            </p:txBody>
          </p:sp>
        </p:grpSp>
      </p:grpSp>
      <p:grpSp>
        <p:nvGrpSpPr>
          <p:cNvPr id="14" name="Group 65"/>
          <p:cNvGrpSpPr/>
          <p:nvPr/>
        </p:nvGrpSpPr>
        <p:grpSpPr>
          <a:xfrm rot="5400000">
            <a:off x="1431961" y="3946146"/>
            <a:ext cx="397738" cy="500150"/>
            <a:chOff x="778" y="1762"/>
            <a:chExt cx="312" cy="420"/>
          </a:xfrm>
        </p:grpSpPr>
        <p:grpSp>
          <p:nvGrpSpPr>
            <p:cNvPr id="15" name="Group 66"/>
            <p:cNvGrpSpPr/>
            <p:nvPr/>
          </p:nvGrpSpPr>
          <p:grpSpPr>
            <a:xfrm>
              <a:off x="960" y="1764"/>
              <a:ext cx="130" cy="418"/>
              <a:chOff x="960" y="1764"/>
              <a:chExt cx="130" cy="418"/>
            </a:xfrm>
          </p:grpSpPr>
          <p:sp>
            <p:nvSpPr>
              <p:cNvPr id="16" name="Oval 67"/>
              <p:cNvSpPr/>
              <p:nvPr/>
            </p:nvSpPr>
            <p:spPr>
              <a:xfrm>
                <a:off x="960" y="1764"/>
                <a:ext cx="126" cy="120"/>
              </a:xfrm>
              <a:prstGeom prst="ellipse">
                <a:avLst/>
              </a:prstGeom>
              <a:solidFill>
                <a:srgbClr val="000000">
                  <a:alpha val="20000"/>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17" name="Oval 68"/>
              <p:cNvSpPr/>
              <p:nvPr/>
            </p:nvSpPr>
            <p:spPr>
              <a:xfrm>
                <a:off x="964" y="2062"/>
                <a:ext cx="126" cy="120"/>
              </a:xfrm>
              <a:prstGeom prst="ellipse">
                <a:avLst/>
              </a:prstGeom>
              <a:solidFill>
                <a:srgbClr val="000000">
                  <a:alpha val="30196"/>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18" name="AutoShape 69"/>
              <p:cNvSpPr/>
              <p:nvPr/>
            </p:nvSpPr>
            <p:spPr>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38100">
                <a:noFill/>
              </a:ln>
            </p:spPr>
            <p:txBody>
              <a:bodyPr wrap="none" anchor="ctr"/>
              <a:p>
                <a:endParaRPr lang="zh-CN" altLang="en-US" sz="1350" dirty="0">
                  <a:latin typeface="Arial" panose="020B0604020202020204" pitchFamily="34" charset="0"/>
                  <a:ea typeface="宋体" panose="02010600030101010101" pitchFamily="2" charset="-122"/>
                </a:endParaRPr>
              </a:p>
            </p:txBody>
          </p:sp>
        </p:grpSp>
        <p:grpSp>
          <p:nvGrpSpPr>
            <p:cNvPr id="19" name="Group 70"/>
            <p:cNvGrpSpPr/>
            <p:nvPr/>
          </p:nvGrpSpPr>
          <p:grpSpPr>
            <a:xfrm>
              <a:off x="778" y="1762"/>
              <a:ext cx="130" cy="418"/>
              <a:chOff x="960" y="1764"/>
              <a:chExt cx="130" cy="418"/>
            </a:xfrm>
          </p:grpSpPr>
          <p:sp>
            <p:nvSpPr>
              <p:cNvPr id="20" name="Oval 71"/>
              <p:cNvSpPr/>
              <p:nvPr/>
            </p:nvSpPr>
            <p:spPr>
              <a:xfrm>
                <a:off x="960" y="1764"/>
                <a:ext cx="126" cy="120"/>
              </a:xfrm>
              <a:prstGeom prst="ellipse">
                <a:avLst/>
              </a:prstGeom>
              <a:solidFill>
                <a:srgbClr val="000000">
                  <a:alpha val="20000"/>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21" name="Oval 72"/>
              <p:cNvSpPr/>
              <p:nvPr/>
            </p:nvSpPr>
            <p:spPr>
              <a:xfrm>
                <a:off x="964" y="2062"/>
                <a:ext cx="126" cy="120"/>
              </a:xfrm>
              <a:prstGeom prst="ellipse">
                <a:avLst/>
              </a:prstGeom>
              <a:solidFill>
                <a:srgbClr val="000000">
                  <a:alpha val="30196"/>
                </a:srgbClr>
              </a:solidFill>
              <a:ln w="38100" cap="flat" cmpd="sng">
                <a:solidFill>
                  <a:srgbClr val="DDDDDD"/>
                </a:solidFill>
                <a:prstDash val="solid"/>
                <a:headEnd type="none" w="med" len="med"/>
                <a:tailEnd type="none" w="med" len="med"/>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22" name="AutoShape 73"/>
              <p:cNvSpPr/>
              <p:nvPr/>
            </p:nvSpPr>
            <p:spPr>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38100">
                <a:noFill/>
              </a:ln>
            </p:spPr>
            <p:txBody>
              <a:bodyPr wrap="none" anchor="ctr"/>
              <a:p>
                <a:endParaRPr lang="zh-CN" altLang="en-US" sz="1350" dirty="0">
                  <a:latin typeface="Arial" panose="020B0604020202020204" pitchFamily="34" charset="0"/>
                  <a:ea typeface="宋体" panose="02010600030101010101" pitchFamily="2" charset="-122"/>
                </a:endParaRPr>
              </a:p>
            </p:txBody>
          </p:sp>
        </p:grpSp>
      </p:grpSp>
      <p:sp>
        <p:nvSpPr>
          <p:cNvPr id="23" name="Text Box 74"/>
          <p:cNvSpPr txBox="1"/>
          <p:nvPr/>
        </p:nvSpPr>
        <p:spPr>
          <a:xfrm>
            <a:off x="2050003" y="1570433"/>
            <a:ext cx="4360831" cy="506730"/>
          </a:xfrm>
          <a:prstGeom prst="rect">
            <a:avLst/>
          </a:prstGeom>
          <a:noFill/>
          <a:ln w="9525">
            <a:noFill/>
          </a:ln>
        </p:spPr>
        <p:txBody>
          <a:bodyPr>
            <a:spAutoFit/>
          </a:bodyPr>
          <a:p>
            <a:pPr eaLnBrk="0" hangingPunct="0"/>
            <a:r>
              <a:rPr lang="en-US" altLang="zh-CN" sz="1350" dirty="0">
                <a:latin typeface="Arial" panose="020B0604020202020204" pitchFamily="34" charset="0"/>
                <a:ea typeface="宋体" panose="02010600030101010101" pitchFamily="2" charset="-122"/>
              </a:rPr>
              <a:t>    1989</a:t>
            </a:r>
            <a:r>
              <a:rPr lang="zh-CN" altLang="en-US" sz="1350" dirty="0">
                <a:latin typeface="Arial" panose="020B0604020202020204" pitchFamily="34" charset="0"/>
                <a:ea typeface="宋体" panose="02010600030101010101" pitchFamily="2" charset="-122"/>
              </a:rPr>
              <a:t>年，</a:t>
            </a:r>
            <a:r>
              <a:rPr lang="en-US" altLang="zh-CN" sz="1350" dirty="0">
                <a:latin typeface="Arial" panose="020B0604020202020204" pitchFamily="34" charset="0"/>
                <a:ea typeface="宋体" panose="02010600030101010101" pitchFamily="2" charset="-122"/>
              </a:rPr>
              <a:t>Guido van Rossum</a:t>
            </a:r>
            <a:r>
              <a:rPr lang="zh-CN" altLang="en-US" sz="1350" dirty="0">
                <a:latin typeface="Arial" panose="020B0604020202020204" pitchFamily="34" charset="0"/>
                <a:ea typeface="宋体" panose="02010600030101010101" pitchFamily="2" charset="-122"/>
              </a:rPr>
              <a:t>创立了</a:t>
            </a:r>
            <a:r>
              <a:rPr lang="en-US" altLang="zh-CN" sz="1350" dirty="0">
                <a:latin typeface="Arial" panose="020B0604020202020204" pitchFamily="34" charset="0"/>
                <a:ea typeface="宋体" panose="02010600030101010101" pitchFamily="2" charset="-122"/>
              </a:rPr>
              <a:t>Python</a:t>
            </a:r>
            <a:r>
              <a:rPr lang="zh-CN" altLang="en-US" sz="1350" dirty="0">
                <a:latin typeface="Arial" panose="020B0604020202020204" pitchFamily="34" charset="0"/>
                <a:ea typeface="宋体" panose="02010600030101010101" pitchFamily="2" charset="-122"/>
              </a:rPr>
              <a:t>语言。现在，他在</a:t>
            </a:r>
            <a:r>
              <a:rPr lang="en-US" altLang="zh-CN" sz="1350" dirty="0">
                <a:latin typeface="Arial" panose="020B0604020202020204" pitchFamily="34" charset="0"/>
                <a:ea typeface="宋体" panose="02010600030101010101" pitchFamily="2" charset="-122"/>
              </a:rPr>
              <a:t>Google</a:t>
            </a:r>
            <a:r>
              <a:rPr lang="zh-CN" altLang="en-US" sz="1350" dirty="0">
                <a:latin typeface="Arial" panose="020B0604020202020204" pitchFamily="34" charset="0"/>
                <a:ea typeface="宋体" panose="02010600030101010101" pitchFamily="2" charset="-122"/>
              </a:rPr>
              <a:t>工作。</a:t>
            </a:r>
            <a:endParaRPr lang="en-US" altLang="zh-CN" sz="1350" dirty="0">
              <a:solidFill>
                <a:srgbClr val="000000"/>
              </a:solidFill>
              <a:latin typeface="Arial" panose="020B0604020202020204" pitchFamily="34" charset="0"/>
              <a:ea typeface="Arial" panose="020B0604020202020204" pitchFamily="34" charset="0"/>
            </a:endParaRPr>
          </a:p>
        </p:txBody>
      </p:sp>
      <p:sp>
        <p:nvSpPr>
          <p:cNvPr id="24" name="Line 77"/>
          <p:cNvSpPr/>
          <p:nvPr/>
        </p:nvSpPr>
        <p:spPr>
          <a:xfrm>
            <a:off x="2009515" y="2198003"/>
            <a:ext cx="4401320" cy="34534"/>
          </a:xfrm>
          <a:prstGeom prst="line">
            <a:avLst/>
          </a:prstGeom>
          <a:ln w="9525" cap="flat" cmpd="sng">
            <a:solidFill>
              <a:schemeClr val="tx1"/>
            </a:solidFill>
            <a:prstDash val="lgDash"/>
            <a:headEnd type="none" w="med" len="med"/>
            <a:tailEnd type="none" w="med" len="med"/>
          </a:ln>
        </p:spPr>
      </p:sp>
      <p:sp>
        <p:nvSpPr>
          <p:cNvPr id="25" name="Text Box 79"/>
          <p:cNvSpPr txBox="1"/>
          <p:nvPr/>
        </p:nvSpPr>
        <p:spPr>
          <a:xfrm>
            <a:off x="523355" y="2552871"/>
            <a:ext cx="1086040" cy="899160"/>
          </a:xfrm>
          <a:prstGeom prst="rect">
            <a:avLst/>
          </a:prstGeom>
          <a:noFill/>
          <a:ln w="9525">
            <a:noFill/>
          </a:ln>
        </p:spPr>
        <p:txBody>
          <a:bodyPr>
            <a:spAutoFit/>
          </a:bodyPr>
          <a:p>
            <a:pPr algn="ctr">
              <a:spcBef>
                <a:spcPct val="50000"/>
              </a:spcBef>
            </a:pPr>
            <a:r>
              <a:rPr lang="en-US" altLang="zh-CN" sz="1500" dirty="0">
                <a:latin typeface="Arial" panose="020B0604020202020204" pitchFamily="34" charset="0"/>
                <a:ea typeface="宋体" panose="02010600030101010101" pitchFamily="2" charset="-122"/>
              </a:rPr>
              <a:t>Guido van Rossum</a:t>
            </a:r>
            <a:endParaRPr lang="en-US" altLang="zh-CN" sz="1500" dirty="0">
              <a:latin typeface="Arial" panose="020B0604020202020204" pitchFamily="34" charset="0"/>
              <a:ea typeface="宋体" panose="02010600030101010101" pitchFamily="2" charset="-122"/>
            </a:endParaRPr>
          </a:p>
          <a:p>
            <a:pPr algn="ctr">
              <a:spcBef>
                <a:spcPct val="50000"/>
              </a:spcBef>
            </a:pPr>
            <a:r>
              <a:rPr lang="en-US" altLang="zh-CN" sz="1500" dirty="0">
                <a:latin typeface="Arial" panose="020B0604020202020204" pitchFamily="34" charset="0"/>
                <a:ea typeface="宋体" panose="02010600030101010101" pitchFamily="2" charset="-122"/>
              </a:rPr>
              <a:t>(1956 - )</a:t>
            </a:r>
            <a:endParaRPr lang="en-US" altLang="zh-CN" sz="1500" dirty="0">
              <a:latin typeface="Arial" panose="020B0604020202020204" pitchFamily="34" charset="0"/>
              <a:ea typeface="宋体" panose="02010600030101010101" pitchFamily="2" charset="-122"/>
            </a:endParaRPr>
          </a:p>
        </p:txBody>
      </p:sp>
      <p:pic>
        <p:nvPicPr>
          <p:cNvPr id="26" name="图片 29" descr="Python之父1.jpg"/>
          <p:cNvPicPr>
            <a:picLocks noChangeAspect="1"/>
          </p:cNvPicPr>
          <p:nvPr/>
        </p:nvPicPr>
        <p:blipFill>
          <a:blip r:embed="rId2"/>
          <a:stretch>
            <a:fillRect/>
          </a:stretch>
        </p:blipFill>
        <p:spPr>
          <a:xfrm>
            <a:off x="2048813" y="2424261"/>
            <a:ext cx="2625787" cy="1970829"/>
          </a:xfrm>
          <a:prstGeom prst="rect">
            <a:avLst/>
          </a:prstGeom>
          <a:noFill/>
          <a:ln w="9525">
            <a:noFill/>
          </a:ln>
        </p:spPr>
      </p:pic>
      <p:pic>
        <p:nvPicPr>
          <p:cNvPr id="27" name="图片 30" descr="Python之父2.jpg"/>
          <p:cNvPicPr>
            <a:picLocks noChangeAspect="1"/>
          </p:cNvPicPr>
          <p:nvPr/>
        </p:nvPicPr>
        <p:blipFill>
          <a:blip r:embed="rId3"/>
          <a:srcRect b="8046"/>
          <a:stretch>
            <a:fillRect/>
          </a:stretch>
        </p:blipFill>
        <p:spPr>
          <a:xfrm>
            <a:off x="4888950" y="2412353"/>
            <a:ext cx="1446863" cy="1995837"/>
          </a:xfrm>
          <a:prstGeom prst="rect">
            <a:avLst/>
          </a:prstGeom>
          <a:noFill/>
          <a:ln w="9525">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24579" name="Rectangle 2"/>
          <p:cNvSpPr>
            <a:spLocks noGrp="1"/>
          </p:cNvSpPr>
          <p:nvPr>
            <p:ph type="title"/>
          </p:nvPr>
        </p:nvSpPr>
        <p:spPr/>
        <p:txBody>
          <a:bodyPr vert="horz" wrap="square" lIns="51452" tIns="25726" rIns="51452" bIns="25726" anchor="t"/>
          <a:p>
            <a:pPr algn="l" eaLnBrk="1" hangingPunct="1"/>
            <a:r>
              <a:rPr lang="zh-CN" altLang="en-US" dirty="0"/>
              <a:t>字典定义</a:t>
            </a:r>
            <a:endParaRPr lang="zh-CN" altLang="en-US" dirty="0"/>
          </a:p>
        </p:txBody>
      </p:sp>
      <p:sp>
        <p:nvSpPr>
          <p:cNvPr id="20484" name="Rectangle 3"/>
          <p:cNvSpPr>
            <a:spLocks noGrp="1"/>
          </p:cNvSpPr>
          <p:nvPr>
            <p:ph idx="1"/>
          </p:nvPr>
        </p:nvSpPr>
        <p:spPr>
          <a:xfrm>
            <a:off x="210185" y="612775"/>
            <a:ext cx="7026910" cy="3111500"/>
          </a:xfrm>
        </p:spPr>
        <p:txBody>
          <a:bodyPr vert="horz" wrap="square" lIns="51452" tIns="25726" rIns="51452" bIns="25726" anchor="t">
            <a:noAutofit/>
          </a:bodyPr>
          <a:p>
            <a:pPr eaLnBrk="1" hangingPunct="1">
              <a:lnSpc>
                <a:spcPct val="120000"/>
              </a:lnSpc>
              <a:buFont typeface="Wingdings" panose="05000000000000000000" pitchFamily="2" charset="2"/>
              <a:buChar char="Ø"/>
            </a:pPr>
            <a:r>
              <a:rPr lang="zh-CN" altLang="en-US" sz="1800" dirty="0">
                <a:latin typeface="Times New Roman" panose="02020603050405020304" pitchFamily="18" charset="0"/>
              </a:rPr>
              <a:t>是</a:t>
            </a:r>
            <a:r>
              <a:rPr lang="en-US" altLang="zh-CN" sz="1800" dirty="0">
                <a:latin typeface="Times New Roman" panose="02020603050405020304" pitchFamily="18" charset="0"/>
              </a:rPr>
              <a:t>Python </a:t>
            </a:r>
            <a:r>
              <a:rPr lang="zh-CN" altLang="en-US" sz="1800" dirty="0">
                <a:latin typeface="Times New Roman" panose="02020603050405020304" pitchFamily="18" charset="0"/>
              </a:rPr>
              <a:t>中的映射数据类型</a:t>
            </a:r>
            <a:endParaRPr lang="zh-CN" altLang="en-US" sz="1800" dirty="0">
              <a:latin typeface="Times New Roman" panose="02020603050405020304" pitchFamily="18" charset="0"/>
            </a:endParaRPr>
          </a:p>
          <a:p>
            <a:pPr eaLnBrk="1" hangingPunct="1">
              <a:lnSpc>
                <a:spcPct val="120000"/>
              </a:lnSpc>
              <a:buFont typeface="Wingdings" panose="05000000000000000000" pitchFamily="2" charset="2"/>
              <a:buChar char="Ø"/>
            </a:pPr>
            <a:r>
              <a:rPr lang="zh-CN" altLang="en-US" sz="1800" dirty="0">
                <a:latin typeface="Times New Roman" panose="02020603050405020304" pitchFamily="18" charset="0"/>
              </a:rPr>
              <a:t>由键</a:t>
            </a:r>
            <a:r>
              <a:rPr lang="en-US" altLang="zh-CN" sz="1800" dirty="0">
                <a:latin typeface="Times New Roman" panose="02020603050405020304" pitchFamily="18" charset="0"/>
              </a:rPr>
              <a:t>-</a:t>
            </a:r>
            <a:r>
              <a:rPr lang="zh-CN" altLang="en-US" sz="1800" dirty="0">
                <a:latin typeface="Times New Roman" panose="02020603050405020304" pitchFamily="18" charset="0"/>
              </a:rPr>
              <a:t>值</a:t>
            </a:r>
            <a:r>
              <a:rPr lang="en-US" altLang="zh-CN" sz="1800" dirty="0">
                <a:latin typeface="Times New Roman" panose="02020603050405020304" pitchFamily="18" charset="0"/>
              </a:rPr>
              <a:t>(key-value)</a:t>
            </a:r>
            <a:r>
              <a:rPr lang="zh-CN" altLang="en-US" sz="1800" dirty="0">
                <a:latin typeface="Times New Roman" panose="02020603050405020304" pitchFamily="18" charset="0"/>
              </a:rPr>
              <a:t>对构成</a:t>
            </a:r>
            <a:endParaRPr lang="zh-CN" altLang="en-US" sz="1800" dirty="0">
              <a:latin typeface="Times New Roman" panose="02020603050405020304" pitchFamily="18" charset="0"/>
            </a:endParaRPr>
          </a:p>
          <a:p>
            <a:pPr eaLnBrk="1" hangingPunct="1">
              <a:lnSpc>
                <a:spcPct val="120000"/>
              </a:lnSpc>
              <a:buFont typeface="Wingdings" panose="05000000000000000000" pitchFamily="2" charset="2"/>
              <a:buChar char="Ø"/>
            </a:pPr>
            <a:r>
              <a:rPr lang="zh-CN" altLang="en-US" sz="1800" dirty="0">
                <a:latin typeface="Times New Roman" panose="02020603050405020304" pitchFamily="18" charset="0"/>
              </a:rPr>
              <a:t>一般以数字或者字符串作为键</a:t>
            </a:r>
            <a:endParaRPr lang="zh-CN" altLang="en-US" sz="1800" dirty="0">
              <a:solidFill>
                <a:srgbClr val="FF0000"/>
              </a:solidFill>
              <a:latin typeface="Times New Roman" panose="02020603050405020304" pitchFamily="18" charset="0"/>
            </a:endParaRPr>
          </a:p>
          <a:p>
            <a:pPr eaLnBrk="1" hangingPunct="1">
              <a:lnSpc>
                <a:spcPct val="120000"/>
              </a:lnSpc>
              <a:buFont typeface="Wingdings" panose="05000000000000000000" pitchFamily="2" charset="2"/>
              <a:buChar char="Ø"/>
            </a:pPr>
            <a:r>
              <a:rPr lang="zh-CN" altLang="en-US" sz="1800" dirty="0">
                <a:latin typeface="Times New Roman" panose="02020603050405020304" pitchFamily="18" charset="0"/>
              </a:rPr>
              <a:t>值可以是任意类型的</a:t>
            </a:r>
            <a:r>
              <a:rPr lang="en-US" altLang="zh-CN" sz="1800" dirty="0">
                <a:latin typeface="Times New Roman" panose="02020603050405020304" pitchFamily="18" charset="0"/>
              </a:rPr>
              <a:t>Python </a:t>
            </a:r>
            <a:r>
              <a:rPr lang="zh-CN" altLang="en-US" sz="1800" dirty="0">
                <a:latin typeface="Times New Roman" panose="02020603050405020304" pitchFamily="18" charset="0"/>
              </a:rPr>
              <a:t>对象</a:t>
            </a:r>
            <a:endParaRPr lang="zh-CN" altLang="en-US" sz="1800" dirty="0">
              <a:latin typeface="Times New Roman" panose="02020603050405020304" pitchFamily="18" charset="0"/>
            </a:endParaRPr>
          </a:p>
          <a:p>
            <a:pPr eaLnBrk="1" hangingPunct="1">
              <a:lnSpc>
                <a:spcPct val="120000"/>
              </a:lnSpc>
              <a:buFont typeface="Wingdings" panose="05000000000000000000" pitchFamily="2" charset="2"/>
              <a:buChar char="Ø"/>
            </a:pPr>
            <a:r>
              <a:rPr lang="zh-CN" altLang="en-US" sz="1800" dirty="0">
                <a:latin typeface="Times New Roman" panose="02020603050405020304" pitchFamily="18" charset="0"/>
              </a:rPr>
              <a:t>字典元素用大括号</a:t>
            </a:r>
            <a:r>
              <a:rPr lang="en-US" altLang="zh-CN" sz="1800" dirty="0">
                <a:solidFill>
                  <a:srgbClr val="FF0000"/>
                </a:solidFill>
                <a:latin typeface="Times New Roman" panose="02020603050405020304" pitchFamily="18" charset="0"/>
              </a:rPr>
              <a:t>{ }</a:t>
            </a:r>
            <a:r>
              <a:rPr lang="zh-CN" altLang="en-US" sz="1800" dirty="0">
                <a:latin typeface="Times New Roman" panose="02020603050405020304" pitchFamily="18" charset="0"/>
              </a:rPr>
              <a:t>包裹</a:t>
            </a:r>
            <a:endParaRPr lang="zh-CN" altLang="en-US" sz="1800" dirty="0">
              <a:latin typeface="Times New Roman" panose="02020603050405020304" pitchFamily="18" charset="0"/>
            </a:endParaRPr>
          </a:p>
          <a:p>
            <a:pPr marL="0" indent="0" eaLnBrk="1" hangingPunct="1">
              <a:lnSpc>
                <a:spcPct val="120000"/>
              </a:lnSpc>
              <a:buFont typeface="Wingdings" panose="05000000000000000000" pitchFamily="2" charset="2"/>
              <a:buNone/>
            </a:pPr>
            <a:r>
              <a:rPr lang="zh-CN" altLang="en-US" sz="1350" dirty="0">
                <a:solidFill>
                  <a:srgbClr val="FF0000"/>
                </a:solidFill>
                <a:latin typeface="Times New Roman" panose="02020603050405020304" pitchFamily="18" charset="0"/>
              </a:rPr>
              <a:t>字典类似于你通过联系人名称查找地址和联系人详细情况的地址簿，即，我们把键（名字）和值（详细情况）联系在一起。注意，键必须是唯一的，就像如果有两个人恰巧同名的话，你无法找到正确的信息。</a:t>
            </a:r>
            <a:endParaRPr lang="zh-CN" altLang="en-US" sz="1350" dirty="0">
              <a:solidFill>
                <a:srgbClr val="FF0000"/>
              </a:solidFill>
              <a:latin typeface="Times New Roman" panose="02020603050405020304" pitchFamily="18" charset="0"/>
            </a:endParaRPr>
          </a:p>
          <a:p>
            <a:pPr marL="0" indent="0" eaLnBrk="1" hangingPunct="1">
              <a:lnSpc>
                <a:spcPct val="120000"/>
              </a:lnSpc>
              <a:buFont typeface="Wingdings" panose="05000000000000000000" pitchFamily="2" charset="2"/>
              <a:buNone/>
            </a:pPr>
            <a:r>
              <a:rPr lang="zh-CN" altLang="en-US" sz="1350" dirty="0">
                <a:solidFill>
                  <a:srgbClr val="FF0000"/>
                </a:solidFill>
                <a:latin typeface="Times New Roman" panose="02020603050405020304" pitchFamily="18" charset="0"/>
              </a:rPr>
              <a:t> 键值对在字典中以这样的方式标记：d = {key1 : value1, key2 : value2 }。注意它们的键/值对用冒号分割，而各个对用逗号分割，所有这些都包括在花括号中。另外，记住字典中的键/值对是没有顺序的。如果你想要一个特定的顺 序，那么你应该在使用前自己对它们排序。</a:t>
            </a:r>
            <a:endParaRPr lang="zh-CN" altLang="en-US" sz="1350" dirty="0">
              <a:solidFill>
                <a:srgbClr val="FF0000"/>
              </a:solidFill>
              <a:latin typeface="Times New Roman" panose="02020603050405020304" pitchFamily="18" charset="0"/>
            </a:endParaRPr>
          </a:p>
        </p:txBody>
      </p:sp>
      <p:graphicFrame>
        <p:nvGraphicFramePr>
          <p:cNvPr id="2" name="对象 1"/>
          <p:cNvGraphicFramePr/>
          <p:nvPr/>
        </p:nvGraphicFramePr>
        <p:xfrm>
          <a:off x="4503884" y="808814"/>
          <a:ext cx="3437698" cy="1480920"/>
        </p:xfrm>
        <a:graphic>
          <a:graphicData uri="http://schemas.openxmlformats.org/presentationml/2006/ole">
            <mc:AlternateContent xmlns:mc="http://schemas.openxmlformats.org/markup-compatibility/2006">
              <mc:Choice xmlns:v="urn:schemas-microsoft-com:vml" Requires="v">
                <p:oleObj spid="_x0000_s3" name="" r:id="rId1" imgW="6029325" imgH="1866900" progId="Paint.Picture">
                  <p:embed/>
                </p:oleObj>
              </mc:Choice>
              <mc:Fallback>
                <p:oleObj name="" r:id="rId1" imgW="6029325" imgH="1866900" progId="Paint.Picture">
                  <p:embed/>
                  <p:pic>
                    <p:nvPicPr>
                      <p:cNvPr id="0" name="图片 2"/>
                      <p:cNvPicPr/>
                      <p:nvPr/>
                    </p:nvPicPr>
                    <p:blipFill>
                      <a:blip r:embed="rId2"/>
                    </p:blipFill>
                    <p:spPr>
                      <a:xfrm>
                        <a:off x="4503884" y="808814"/>
                        <a:ext cx="3437698" cy="14809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charRg st="0" end="17"/>
                                            </p:txEl>
                                          </p:spTgt>
                                        </p:tgtEl>
                                        <p:attrNameLst>
                                          <p:attrName>style.visibility</p:attrName>
                                        </p:attrNameLst>
                                      </p:cBhvr>
                                      <p:to>
                                        <p:strVal val="visible"/>
                                      </p:to>
                                    </p:set>
                                    <p:animEffect transition="in" filter="wipe(left)">
                                      <p:cBhvr>
                                        <p:cTn id="7" dur="500"/>
                                        <p:tgtEl>
                                          <p:spTgt spid="20484">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xEl>
                                              <p:charRg st="17" end="36"/>
                                            </p:txEl>
                                          </p:spTgt>
                                        </p:tgtEl>
                                        <p:attrNameLst>
                                          <p:attrName>style.visibility</p:attrName>
                                        </p:attrNameLst>
                                      </p:cBhvr>
                                      <p:to>
                                        <p:strVal val="visible"/>
                                      </p:to>
                                    </p:set>
                                    <p:animEffect transition="in" filter="wipe(left)">
                                      <p:cBhvr>
                                        <p:cTn id="12" dur="500"/>
                                        <p:tgtEl>
                                          <p:spTgt spid="20484">
                                            <p:txEl>
                                              <p:charRg st="17"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4">
                                            <p:txEl>
                                              <p:charRg st="36" end="50"/>
                                            </p:txEl>
                                          </p:spTgt>
                                        </p:tgtEl>
                                        <p:attrNameLst>
                                          <p:attrName>style.visibility</p:attrName>
                                        </p:attrNameLst>
                                      </p:cBhvr>
                                      <p:to>
                                        <p:strVal val="visible"/>
                                      </p:to>
                                    </p:set>
                                    <p:animEffect transition="in" filter="wipe(left)">
                                      <p:cBhvr>
                                        <p:cTn id="17" dur="500"/>
                                        <p:tgtEl>
                                          <p:spTgt spid="20484">
                                            <p:txEl>
                                              <p:charRg st="36"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4">
                                            <p:txEl>
                                              <p:charRg st="50" end="69"/>
                                            </p:txEl>
                                          </p:spTgt>
                                        </p:tgtEl>
                                        <p:attrNameLst>
                                          <p:attrName>style.visibility</p:attrName>
                                        </p:attrNameLst>
                                      </p:cBhvr>
                                      <p:to>
                                        <p:strVal val="visible"/>
                                      </p:to>
                                    </p:set>
                                    <p:animEffect transition="in" filter="wipe(left)">
                                      <p:cBhvr>
                                        <p:cTn id="22" dur="500"/>
                                        <p:tgtEl>
                                          <p:spTgt spid="20484">
                                            <p:txEl>
                                              <p:charRg st="50"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4">
                                            <p:txEl>
                                              <p:charRg st="69" end="83"/>
                                            </p:txEl>
                                          </p:spTgt>
                                        </p:tgtEl>
                                        <p:attrNameLst>
                                          <p:attrName>style.visibility</p:attrName>
                                        </p:attrNameLst>
                                      </p:cBhvr>
                                      <p:to>
                                        <p:strVal val="visible"/>
                                      </p:to>
                                    </p:set>
                                    <p:animEffect transition="in" filter="wipe(left)">
                                      <p:cBhvr>
                                        <p:cTn id="27" dur="500"/>
                                        <p:tgtEl>
                                          <p:spTgt spid="20484">
                                            <p:txEl>
                                              <p:charRg st="69"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2"/>
          <p:cNvSpPr>
            <a:spLocks noGrp="1"/>
          </p:cNvSpPr>
          <p:nvPr>
            <p:ph type="title"/>
          </p:nvPr>
        </p:nvSpPr>
        <p:spPr/>
        <p:txBody>
          <a:bodyPr vert="horz" wrap="square" lIns="51452" tIns="25726" rIns="51452" bIns="25726" anchor="t">
            <a:noAutofit/>
          </a:bodyPr>
          <a:p>
            <a:pPr lvl="0" algn="l" eaLnBrk="1" hangingPunct="1"/>
            <a:r>
              <a:rPr lang="zh-CN" altLang="en-US" sz="3000" dirty="0"/>
              <a:t>字典示例</a:t>
            </a:r>
            <a:endParaRPr lang="zh-CN" altLang="en-US" sz="3000" dirty="0"/>
          </a:p>
        </p:txBody>
      </p:sp>
      <p:sp>
        <p:nvSpPr>
          <p:cNvPr id="53251" name="Rectangle 3"/>
          <p:cNvSpPr>
            <a:spLocks noGrp="1"/>
          </p:cNvSpPr>
          <p:nvPr>
            <p:ph idx="1"/>
          </p:nvPr>
        </p:nvSpPr>
        <p:spPr/>
        <p:txBody>
          <a:bodyPr vert="horz" wrap="square" lIns="51452" tIns="25726" rIns="51452" bIns="25726" anchor="t">
            <a:normAutofit/>
          </a:bodyPr>
          <a:p>
            <a:pPr lvl="0" eaLnBrk="1" hangingPunct="1">
              <a:buNone/>
            </a:pPr>
            <a:r>
              <a:rPr altLang="en-US" sz="2400" dirty="0"/>
              <a:t>a</a:t>
            </a:r>
            <a:r>
              <a:rPr sz="2400" dirty="0"/>
              <a:t>Dict</a:t>
            </a:r>
            <a:r>
              <a:rPr altLang="en-US" sz="2400" dirty="0"/>
              <a:t> = </a:t>
            </a:r>
            <a:r>
              <a:rPr sz="2400" dirty="0"/>
              <a:t>{'host':</a:t>
            </a:r>
            <a:r>
              <a:rPr altLang="en-US" sz="2400" dirty="0"/>
              <a:t> </a:t>
            </a:r>
            <a:r>
              <a:rPr sz="2400" dirty="0"/>
              <a:t>'earth'}</a:t>
            </a:r>
            <a:endParaRPr sz="2400" dirty="0"/>
          </a:p>
          <a:p>
            <a:pPr lvl="0" eaLnBrk="1" hangingPunct="1">
              <a:buNone/>
            </a:pPr>
            <a:r>
              <a:rPr sz="2400" dirty="0"/>
              <a:t>print    aDict['port']=80</a:t>
            </a:r>
            <a:endParaRPr sz="2400" dirty="0"/>
          </a:p>
          <a:p>
            <a:pPr lvl="0" eaLnBrk="1" hangingPunct="1">
              <a:buNone/>
            </a:pPr>
            <a:r>
              <a:rPr sz="2400" dirty="0"/>
              <a:t>print    aDict</a:t>
            </a:r>
            <a:endParaRPr sz="2400" dirty="0"/>
          </a:p>
          <a:p>
            <a:pPr lvl="0" eaLnBrk="1" hangingPunct="1">
              <a:buNone/>
            </a:pPr>
            <a:r>
              <a:rPr sz="2400" dirty="0"/>
              <a:t>print    aDict.keys()</a:t>
            </a:r>
            <a:endParaRPr sz="2400" dirty="0"/>
          </a:p>
          <a:p>
            <a:pPr lvl="0" eaLnBrk="1" hangingPunct="1">
              <a:buNone/>
            </a:pPr>
            <a:r>
              <a:rPr sz="2400" dirty="0"/>
              <a:t>print    aDict.values()</a:t>
            </a:r>
            <a:endParaRPr sz="2400" dirty="0"/>
          </a:p>
          <a:p>
            <a:pPr lvl="0" eaLnBrk="1" hangingPunct="1">
              <a:buNone/>
            </a:pPr>
            <a:r>
              <a:rPr sz="2400" dirty="0"/>
              <a:t>print    aDict['host</a:t>
            </a:r>
            <a:r>
              <a:rPr altLang="en-US" sz="2400" dirty="0"/>
              <a:t>'</a:t>
            </a:r>
            <a:r>
              <a:rPr sz="2400" dirty="0"/>
              <a:t>]</a:t>
            </a:r>
            <a:endParaRPr sz="2400" dirty="0"/>
          </a:p>
          <a:p>
            <a:pPr lvl="0" eaLnBrk="1" hangingPunct="1">
              <a:buNone/>
            </a:pP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charRg st="0" end="30"/>
                                            </p:txEl>
                                          </p:spTgt>
                                        </p:tgtEl>
                                        <p:attrNameLst>
                                          <p:attrName>style.visibility</p:attrName>
                                        </p:attrNameLst>
                                      </p:cBhvr>
                                      <p:to>
                                        <p:strVal val="visible"/>
                                      </p:to>
                                    </p:set>
                                    <p:animEffect transition="in" filter="wipe(left)">
                                      <p:cBhvr>
                                        <p:cTn id="7" dur="500"/>
                                        <p:tgtEl>
                                          <p:spTgt spid="5325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charRg st="30" end="51"/>
                                            </p:txEl>
                                          </p:spTgt>
                                        </p:tgtEl>
                                        <p:attrNameLst>
                                          <p:attrName>style.visibility</p:attrName>
                                        </p:attrNameLst>
                                      </p:cBhvr>
                                      <p:to>
                                        <p:strVal val="visible"/>
                                      </p:to>
                                    </p:set>
                                    <p:animEffect transition="in" filter="wipe(left)">
                                      <p:cBhvr>
                                        <p:cTn id="12" dur="500"/>
                                        <p:tgtEl>
                                          <p:spTgt spid="53251">
                                            <p:txEl>
                                              <p:charRg st="30"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charRg st="51" end="61"/>
                                            </p:txEl>
                                          </p:spTgt>
                                        </p:tgtEl>
                                        <p:attrNameLst>
                                          <p:attrName>style.visibility</p:attrName>
                                        </p:attrNameLst>
                                      </p:cBhvr>
                                      <p:to>
                                        <p:strVal val="visible"/>
                                      </p:to>
                                    </p:set>
                                    <p:animEffect transition="in" filter="wipe(left)">
                                      <p:cBhvr>
                                        <p:cTn id="17" dur="500"/>
                                        <p:tgtEl>
                                          <p:spTgt spid="53251">
                                            <p:txEl>
                                              <p:charRg st="51"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charRg st="61" end="78"/>
                                            </p:txEl>
                                          </p:spTgt>
                                        </p:tgtEl>
                                        <p:attrNameLst>
                                          <p:attrName>style.visibility</p:attrName>
                                        </p:attrNameLst>
                                      </p:cBhvr>
                                      <p:to>
                                        <p:strVal val="visible"/>
                                      </p:to>
                                    </p:set>
                                    <p:animEffect transition="in" filter="wipe(left)">
                                      <p:cBhvr>
                                        <p:cTn id="22" dur="500"/>
                                        <p:tgtEl>
                                          <p:spTgt spid="53251">
                                            <p:txEl>
                                              <p:charRg st="61"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1">
                                            <p:txEl>
                                              <p:charRg st="78" end="97"/>
                                            </p:txEl>
                                          </p:spTgt>
                                        </p:tgtEl>
                                        <p:attrNameLst>
                                          <p:attrName>style.visibility</p:attrName>
                                        </p:attrNameLst>
                                      </p:cBhvr>
                                      <p:to>
                                        <p:strVal val="visible"/>
                                      </p:to>
                                    </p:set>
                                    <p:animEffect transition="in" filter="wipe(left)">
                                      <p:cBhvr>
                                        <p:cTn id="27" dur="500"/>
                                        <p:tgtEl>
                                          <p:spTgt spid="53251">
                                            <p:txEl>
                                              <p:charRg st="78"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1">
                                            <p:txEl>
                                              <p:charRg st="97" end="115"/>
                                            </p:txEl>
                                          </p:spTgt>
                                        </p:tgtEl>
                                        <p:attrNameLst>
                                          <p:attrName>style.visibility</p:attrName>
                                        </p:attrNameLst>
                                      </p:cBhvr>
                                      <p:to>
                                        <p:strVal val="visible"/>
                                      </p:to>
                                    </p:set>
                                    <p:animEffect transition="in" filter="wipe(left)">
                                      <p:cBhvr>
                                        <p:cTn id="32" dur="500"/>
                                        <p:tgtEl>
                                          <p:spTgt spid="53251">
                                            <p:txEl>
                                              <p:charRg st="97"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sz="3000">
                <a:sym typeface="+mn-ea"/>
              </a:rPr>
              <a:t>字典示例</a:t>
            </a:r>
            <a:endParaRPr lang="zh-CN" altLang="en-US"/>
          </a:p>
        </p:txBody>
      </p:sp>
      <p:sp>
        <p:nvSpPr>
          <p:cNvPr id="4" name="内容占位符 3"/>
          <p:cNvSpPr>
            <a:spLocks noGrp="1"/>
          </p:cNvSpPr>
          <p:nvPr>
            <p:ph idx="1"/>
          </p:nvPr>
        </p:nvSpPr>
        <p:spPr/>
        <p:txBody>
          <a:bodyPr>
            <a:noAutofit/>
          </a:bodyPr>
          <a:p>
            <a:pPr>
              <a:lnSpc>
                <a:spcPct val="100000"/>
              </a:lnSpc>
            </a:pPr>
            <a:r>
              <a:rPr sz="800">
                <a:sym typeface="+mn-ea"/>
              </a:rPr>
              <a:t>#coding=utf-8</a:t>
            </a:r>
            <a:endParaRPr lang="zh-CN" altLang="en-US" sz="800"/>
          </a:p>
          <a:p>
            <a:pPr>
              <a:lnSpc>
                <a:spcPct val="100000"/>
              </a:lnSpc>
            </a:pPr>
            <a:r>
              <a:rPr sz="800">
                <a:sym typeface="+mn-ea"/>
              </a:rPr>
              <a:t>duandongbo = {'name': 'duan','tel':'18688888888','address':'广东省'}</a:t>
            </a:r>
            <a:endParaRPr lang="zh-CN" altLang="en-US" sz="800"/>
          </a:p>
          <a:p>
            <a:pPr>
              <a:lnSpc>
                <a:spcPct val="100000"/>
              </a:lnSpc>
            </a:pPr>
            <a:r>
              <a:rPr sz="800">
                <a:sym typeface="+mn-ea"/>
              </a:rPr>
              <a:t>xiaoming={'name': 'xiaoming','tel':'18687777777','address':'广东省深圳市'}</a:t>
            </a:r>
            <a:endParaRPr lang="zh-CN" altLang="en-US" sz="800"/>
          </a:p>
          <a:p>
            <a:pPr>
              <a:lnSpc>
                <a:spcPct val="100000"/>
              </a:lnSpc>
            </a:pPr>
            <a:r>
              <a:rPr sz="800">
                <a:sym typeface="+mn-ea"/>
              </a:rPr>
              <a:t># print aDict.keys()</a:t>
            </a:r>
            <a:endParaRPr lang="zh-CN" altLang="en-US" sz="800"/>
          </a:p>
          <a:p>
            <a:pPr>
              <a:lnSpc>
                <a:spcPct val="100000"/>
              </a:lnSpc>
            </a:pPr>
            <a:r>
              <a:rPr sz="800">
                <a:sym typeface="+mn-ea"/>
              </a:rPr>
              <a:t># print aDict.values()</a:t>
            </a:r>
            <a:endParaRPr lang="zh-CN" altLang="en-US" sz="800"/>
          </a:p>
          <a:p>
            <a:pPr>
              <a:lnSpc>
                <a:spcPct val="100000"/>
              </a:lnSpc>
            </a:pPr>
            <a:r>
              <a:rPr sz="800">
                <a:sym typeface="+mn-ea"/>
              </a:rPr>
              <a:t>print duandongbo['tel']</a:t>
            </a:r>
            <a:endParaRPr lang="zh-CN" altLang="en-US" sz="800"/>
          </a:p>
          <a:p>
            <a:pPr>
              <a:lnSpc>
                <a:spcPct val="100000"/>
              </a:lnSpc>
            </a:pPr>
            <a:r>
              <a:rPr sz="800">
                <a:sym typeface="+mn-ea"/>
              </a:rPr>
              <a:t>print xiaoming['address']</a:t>
            </a:r>
            <a:endParaRPr lang="zh-CN" altLang="en-US" sz="800"/>
          </a:p>
          <a:p>
            <a:pPr>
              <a:lnSpc>
                <a:spcPct val="100000"/>
              </a:lnSpc>
            </a:pPr>
            <a:r>
              <a:rPr sz="800">
                <a:sym typeface="+mn-ea"/>
              </a:rPr>
              <a:t>dict1={'zhang':'张家辉','wang':'王宝强','li':'李冰冰','zhao':'赵薇'}</a:t>
            </a:r>
            <a:endParaRPr lang="zh-CN" altLang="en-US" sz="800"/>
          </a:p>
          <a:p>
            <a:pPr>
              <a:lnSpc>
                <a:spcPct val="100000"/>
              </a:lnSpc>
            </a:pPr>
            <a:r>
              <a:rPr sz="800">
                <a:sym typeface="+mn-ea"/>
              </a:rPr>
              <a:t>#字典的操作，添加，删除，打印</a:t>
            </a:r>
            <a:endParaRPr lang="zh-CN" altLang="en-US" sz="800"/>
          </a:p>
          <a:p>
            <a:pPr>
              <a:lnSpc>
                <a:spcPct val="100000"/>
              </a:lnSpc>
            </a:pPr>
            <a:r>
              <a:rPr sz="800">
                <a:sym typeface="+mn-ea"/>
              </a:rPr>
              <a:t>dict1['huang']='黄家驹'</a:t>
            </a:r>
            <a:endParaRPr lang="zh-CN" altLang="en-US" sz="800"/>
          </a:p>
          <a:p>
            <a:pPr>
              <a:lnSpc>
                <a:spcPct val="100000"/>
              </a:lnSpc>
            </a:pPr>
            <a:r>
              <a:rPr sz="800">
                <a:sym typeface="+mn-ea"/>
              </a:rPr>
              <a:t>dict1['zhang']='张学友'</a:t>
            </a:r>
            <a:endParaRPr lang="zh-CN" altLang="en-US" sz="800"/>
          </a:p>
          <a:p>
            <a:pPr>
              <a:lnSpc>
                <a:spcPct val="100000"/>
              </a:lnSpc>
            </a:pPr>
            <a:r>
              <a:rPr sz="800">
                <a:sym typeface="+mn-ea"/>
              </a:rPr>
              <a:t>del dict1['zhao']</a:t>
            </a:r>
            <a:endParaRPr lang="zh-CN" altLang="en-US" sz="800"/>
          </a:p>
          <a:p>
            <a:pPr>
              <a:lnSpc>
                <a:spcPct val="100000"/>
              </a:lnSpc>
            </a:pPr>
            <a:r>
              <a:rPr sz="800">
                <a:sym typeface="+mn-ea"/>
              </a:rPr>
              <a:t>for key,name in dict1.items():</a:t>
            </a:r>
            <a:endParaRPr lang="zh-CN" altLang="en-US" sz="800"/>
          </a:p>
          <a:p>
            <a:pPr>
              <a:lnSpc>
                <a:spcPct val="100000"/>
              </a:lnSpc>
            </a:pPr>
            <a:r>
              <a:rPr sz="800">
                <a:sym typeface="+mn-ea"/>
              </a:rPr>
              <a:t>    print key,name</a:t>
            </a:r>
            <a:endParaRPr lang="zh-CN" altLang="en-US" sz="800"/>
          </a:p>
          <a:p>
            <a:pPr>
              <a:lnSpc>
                <a:spcPct val="100000"/>
              </a:lnSpc>
            </a:pPr>
            <a:r>
              <a:rPr sz="800">
                <a:sym typeface="+mn-ea"/>
              </a:rPr>
              <a:t>for name in dict1.items():</a:t>
            </a:r>
            <a:endParaRPr lang="zh-CN" altLang="en-US" sz="800"/>
          </a:p>
          <a:p>
            <a:pPr>
              <a:lnSpc>
                <a:spcPct val="100000"/>
              </a:lnSpc>
            </a:pPr>
            <a:r>
              <a:rPr sz="800">
                <a:sym typeface="+mn-ea"/>
              </a:rPr>
              <a:t>    print type(name)</a:t>
            </a:r>
            <a:endParaRPr lang="zh-CN" altLang="en-US" sz="800"/>
          </a:p>
          <a:p>
            <a:pPr>
              <a:lnSpc>
                <a:spcPct val="100000"/>
              </a:lnSpc>
            </a:pPr>
            <a:r>
              <a:rPr sz="800">
                <a:sym typeface="+mn-ea"/>
              </a:rPr>
              <a:t>    print name[0],name[1]</a:t>
            </a:r>
            <a:endParaRPr lang="zh-CN" altLang="en-US" sz="400">
              <a:solidFill>
                <a:schemeClr val="tx1"/>
              </a:solidFill>
            </a:endParaRPr>
          </a:p>
          <a:p>
            <a:endParaRPr lang="zh-CN" altLang="en-US" sz="400">
              <a:solidFill>
                <a:schemeClr val="tx1"/>
              </a:solidFill>
            </a:endParaRPr>
          </a:p>
          <a:p>
            <a:endParaRPr lang="zh-CN" altLang="en-US" sz="400">
              <a:solidFill>
                <a:schemeClr val="tx1"/>
              </a:solidFill>
            </a:endParaRPr>
          </a:p>
        </p:txBody>
      </p:sp>
      <p:sp>
        <p:nvSpPr>
          <p:cNvPr id="2" name="文本框 1"/>
          <p:cNvSpPr txBox="1"/>
          <p:nvPr/>
        </p:nvSpPr>
        <p:spPr>
          <a:xfrm>
            <a:off x="1596822" y="891696"/>
            <a:ext cx="5595487" cy="299085"/>
          </a:xfrm>
          <a:prstGeom prst="rect">
            <a:avLst/>
          </a:prstGeom>
          <a:noFill/>
        </p:spPr>
        <p:txBody>
          <a:bodyPr wrap="square" rtlCol="0" anchor="t">
            <a:spAutoFit/>
          </a:bodyPr>
          <a:p>
            <a:endParaRPr lang="zh-CN" altLang="en-US" sz="1350">
              <a:solidFill>
                <a:schemeClr val="tx1"/>
              </a:solidFill>
            </a:endParaRPr>
          </a:p>
        </p:txBody>
      </p:sp>
      <p:sp>
        <p:nvSpPr>
          <p:cNvPr id="25603" name="Rectangle 2"/>
          <p:cNvSpPr>
            <a:spLocks noGrp="1"/>
          </p:cNvSpPr>
          <p:nvPr/>
        </p:nvSpPr>
        <p:spPr>
          <a:xfrm>
            <a:off x="1158595" y="74784"/>
            <a:ext cx="4630912" cy="419173"/>
          </a:xfrm>
          <a:prstGeom prst="rect">
            <a:avLst/>
          </a:prstGeom>
          <a:noFill/>
          <a:ln w="9525">
            <a:noFill/>
          </a:ln>
        </p:spPr>
        <p:txBody>
          <a:bodyPr vert="horz" wrap="square" lIns="51452" tIns="25726" rIns="51452" bIns="25726" anchor="t"/>
          <a:lstStyle>
            <a:lvl1pPr marL="0" lvl="0" indent="0" algn="l" defTabSz="914400" eaLnBrk="0" fontAlgn="base" latinLnBrk="0" hangingPunct="0">
              <a:lnSpc>
                <a:spcPct val="100000"/>
              </a:lnSpc>
              <a:spcBef>
                <a:spcPct val="0"/>
              </a:spcBef>
              <a:spcAft>
                <a:spcPct val="0"/>
              </a:spcAft>
              <a:buNone/>
              <a:defRPr sz="4200" u="none" kern="1200" baseline="0">
                <a:solidFill>
                  <a:schemeClr val="tx2"/>
                </a:solidFill>
                <a:latin typeface="+mj-lt"/>
                <a:ea typeface="+mj-ea"/>
                <a:cs typeface="+mj-cs"/>
              </a:defRPr>
            </a:lvl1pPr>
          </a:lstStyle>
          <a:p>
            <a:pPr lvl="0" algn="l" eaLnBrk="1" hangingPunct="1"/>
            <a:endParaRPr lang="zh-CN" altLang="en-US" sz="3000" dirty="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18435" name="Rectangle 2"/>
          <p:cNvSpPr>
            <a:spLocks noGrp="1"/>
          </p:cNvSpPr>
          <p:nvPr>
            <p:ph type="title"/>
          </p:nvPr>
        </p:nvSpPr>
        <p:spPr/>
        <p:txBody>
          <a:bodyPr vert="horz" wrap="square" lIns="51452" tIns="25726" rIns="51452" bIns="25726" anchor="t"/>
          <a:p>
            <a:pPr algn="l" eaLnBrk="1" hangingPunct="1"/>
            <a:r>
              <a:rPr lang="zh-CN" altLang="en-US" dirty="0"/>
              <a:t>课后作业</a:t>
            </a:r>
            <a:endParaRPr lang="zh-CN" altLang="en-US" dirty="0"/>
          </a:p>
        </p:txBody>
      </p:sp>
      <p:sp>
        <p:nvSpPr>
          <p:cNvPr id="49155" name="Rectangle 3"/>
          <p:cNvSpPr>
            <a:spLocks noGrp="1"/>
          </p:cNvSpPr>
          <p:nvPr>
            <p:ph idx="1"/>
          </p:nvPr>
        </p:nvSpPr>
        <p:spPr>
          <a:xfrm>
            <a:off x="655955" y="826770"/>
            <a:ext cx="7640320" cy="3373120"/>
          </a:xfrm>
        </p:spPr>
        <p:txBody>
          <a:bodyPr vert="horz" wrap="square" lIns="51452" tIns="25726" rIns="51452" bIns="25726" anchor="t">
            <a:noAutofit/>
          </a:bodyPr>
          <a:p>
            <a:pPr lvl="1" algn="l" eaLnBrk="1" hangingPunct="1">
              <a:buClr>
                <a:schemeClr val="accent1"/>
              </a:buClr>
              <a:buNone/>
            </a:pPr>
            <a:r>
              <a:rPr sz="1600" dirty="0"/>
              <a:t>1.</a:t>
            </a:r>
            <a:r>
              <a:rPr lang="zh-CN" altLang="en-US" sz="1600" dirty="0"/>
              <a:t>设计一个登陆的程序，不同的用户名和对应密码存在一个字典里面，输入正确的用户名和密码去登陆，</a:t>
            </a:r>
            <a:endParaRPr lang="zh-CN" altLang="en-US" sz="1600" dirty="0"/>
          </a:p>
          <a:p>
            <a:pPr lvl="1" algn="l" eaLnBrk="1" hangingPunct="1">
              <a:buClr>
                <a:schemeClr val="accent1"/>
              </a:buClr>
              <a:buNone/>
            </a:pPr>
            <a:r>
              <a:rPr sz="1600" dirty="0"/>
              <a:t>2.</a:t>
            </a:r>
            <a:r>
              <a:rPr lang="zh-CN" altLang="en-US" sz="1600" dirty="0"/>
              <a:t>首先输入用户名，如果用户名不存在或者为空，则一直提示输入正确的用户名</a:t>
            </a:r>
            <a:endParaRPr lang="zh-CN" altLang="en-US" sz="1600" dirty="0"/>
          </a:p>
          <a:p>
            <a:pPr lvl="1" algn="l" eaLnBrk="1" hangingPunct="1">
              <a:buClr>
                <a:schemeClr val="accent1"/>
              </a:buClr>
              <a:buNone/>
            </a:pPr>
            <a:r>
              <a:rPr sz="1600" dirty="0"/>
              <a:t>3.</a:t>
            </a:r>
            <a:r>
              <a:rPr lang="zh-CN" altLang="en-US" sz="1600" dirty="0"/>
              <a:t>当用户名正确的时候，提示去输入密码，如果密码跟用户名不对应，则提示密码错误请重新输入。</a:t>
            </a:r>
            <a:endParaRPr lang="zh-CN" altLang="en-US" sz="1600" dirty="0"/>
          </a:p>
          <a:p>
            <a:pPr lvl="1" algn="l" eaLnBrk="1" hangingPunct="1">
              <a:buClr>
                <a:schemeClr val="accent1"/>
              </a:buClr>
              <a:buNone/>
            </a:pPr>
            <a:r>
              <a:rPr sz="1600" dirty="0"/>
              <a:t>3.</a:t>
            </a:r>
            <a:r>
              <a:rPr lang="zh-CN" altLang="en-US" sz="1600" dirty="0"/>
              <a:t>如果密码输入错误超过三次，中断程序运行。</a:t>
            </a:r>
            <a:endParaRPr lang="zh-CN" altLang="en-US" sz="1600" dirty="0"/>
          </a:p>
          <a:p>
            <a:pPr lvl="1" algn="l" eaLnBrk="1" hangingPunct="1">
              <a:buClr>
                <a:schemeClr val="accent1"/>
              </a:buClr>
              <a:buNone/>
            </a:pPr>
            <a:r>
              <a:rPr sz="1600" dirty="0"/>
              <a:t>4.</a:t>
            </a:r>
            <a:r>
              <a:rPr lang="zh-CN" altLang="en-US" sz="1600" dirty="0"/>
              <a:t>用户名和密码都输入成功的时候，提示登陆成功！</a:t>
            </a:r>
            <a:endParaRPr lang="zh-CN" altLang="en-US" sz="1600" dirty="0"/>
          </a:p>
          <a:p>
            <a:pPr lvl="1" algn="l" eaLnBrk="1" hangingPunct="1">
              <a:buClr>
                <a:schemeClr val="accent1"/>
              </a:buClr>
              <a:buNone/>
            </a:pPr>
            <a:r>
              <a:rPr lang="zh-CN" altLang="en-US" sz="1600" dirty="0"/>
              <a:t>例如：</a:t>
            </a:r>
            <a:r>
              <a:rPr sz="1600" dirty="0"/>
              <a:t>passwd={"admin":"123321","user1":"123456"}</a:t>
            </a:r>
            <a:endParaRPr lang="en-US" altLang="zh-CN" sz="1600" dirty="0">
              <a:latin typeface="+mn-ea"/>
            </a:endParaRPr>
          </a:p>
          <a:p>
            <a:pPr lvl="1" algn="dist" eaLnBrk="1" hangingPunct="1">
              <a:buClr>
                <a:schemeClr val="accent1"/>
              </a:buClr>
              <a:buNone/>
            </a:pPr>
            <a:endParaRPr lang="en-US" altLang="zh-CN" sz="1600" dirty="0">
              <a:solidFill>
                <a:srgbClr val="FF0000"/>
              </a:solidFill>
              <a:latin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4294967295"/>
          </p:nvPr>
        </p:nvSpPr>
        <p:spPr bwMode="auto">
          <a:xfrm>
            <a:off x="7543165" y="4156075"/>
            <a:ext cx="1600835" cy="257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15363" name="Rectangle 2"/>
          <p:cNvSpPr>
            <a:spLocks noGrp="1"/>
          </p:cNvSpPr>
          <p:nvPr>
            <p:ph type="title"/>
          </p:nvPr>
        </p:nvSpPr>
        <p:spPr/>
        <p:txBody>
          <a:bodyPr vert="horz" wrap="square" lIns="51452" tIns="25726" rIns="51452" bIns="25726" anchor="t"/>
          <a:p>
            <a:pPr algn="l" eaLnBrk="1" hangingPunct="1"/>
            <a:r>
              <a:rPr lang="zh-CN" altLang="en-US" dirty="0"/>
              <a:t>文</a:t>
            </a:r>
            <a:r>
              <a:rPr lang="zh-CN" altLang="en-US" sz="3200" dirty="0"/>
              <a:t>件操作</a:t>
            </a:r>
            <a:endParaRPr lang="zh-CN" altLang="en-US" sz="3600" dirty="0"/>
          </a:p>
        </p:txBody>
      </p:sp>
      <p:sp>
        <p:nvSpPr>
          <p:cNvPr id="31748" name="Rectangle 3"/>
          <p:cNvSpPr>
            <a:spLocks noGrp="1" noChangeArrowheads="1"/>
          </p:cNvSpPr>
          <p:nvPr>
            <p:ph idx="1"/>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51452" tIns="25726" rIns="51452" bIns="25726" numCol="1" anchor="t" anchorCtr="0" compatLnSpc="1">
            <a:normAutofit/>
          </a:bodyPr>
          <a:lstStyle/>
          <a:p>
            <a:pPr marL="0" marR="0" lvl="0" indent="0" algn="l" defTabSz="914400" rtl="0" eaLnBrk="1" fontAlgn="base" latinLnBrk="0" hangingPunct="1">
              <a:lnSpc>
                <a:spcPct val="100000"/>
              </a:lnSpc>
              <a:spcBef>
                <a:spcPts val="900"/>
              </a:spcBef>
              <a:spcAft>
                <a:spcPct val="0"/>
              </a:spcAft>
              <a:buClr>
                <a:schemeClr val="accent1"/>
              </a:buClr>
              <a:buSzTx/>
              <a:buFont typeface="Wingdings" panose="05000000000000000000" pitchFamily="2" charset="2"/>
              <a:buNone/>
              <a:defRPr/>
            </a:pPr>
            <a:r>
              <a:rPr kumimoji="0" lang="zh-CN" b="0" i="0" u="none" strike="noStrike" cap="none" spc="0" normalizeH="0" baseline="0" dirty="0"/>
              <a:t>文件操作：</a:t>
            </a:r>
            <a:r>
              <a:rPr kumimoji="0" b="0" i="0" u="none" strike="noStrike" cap="none" spc="0" normalizeH="0" baseline="0" dirty="0"/>
              <a:t>open()</a:t>
            </a:r>
            <a:r>
              <a:rPr kumimoji="0" lang="zh-CN" altLang="en-US" b="0" i="0" u="none" strike="noStrike" cap="none" spc="0" normalizeH="0" baseline="0" dirty="0"/>
              <a:t>、</a:t>
            </a:r>
            <a:r>
              <a:rPr kumimoji="0" b="0" i="0" u="none" strike="noStrike" cap="none" spc="0" normalizeH="0" baseline="0" dirty="0"/>
              <a:t>close()</a:t>
            </a:r>
            <a:endParaRPr kumimoji="0" b="0" i="0" u="none" strike="noStrike" cap="none" spc="0" normalizeH="0" baseline="0" dirty="0"/>
          </a:p>
          <a:p>
            <a:pPr marL="342900" marR="0" lvl="0" indent="-342900" algn="l" defTabSz="914400" rtl="0" eaLnBrk="1" fontAlgn="base" latinLnBrk="0" hangingPunct="1">
              <a:lnSpc>
                <a:spcPct val="100000"/>
              </a:lnSpc>
              <a:spcBef>
                <a:spcPts val="900"/>
              </a:spcBef>
              <a:spcAft>
                <a:spcPct val="0"/>
              </a:spcAft>
              <a:buClr>
                <a:schemeClr val="accent1"/>
              </a:buClr>
              <a:buSzTx/>
              <a:buFont typeface="Wingdings" panose="05000000000000000000" pitchFamily="2" charset="2"/>
              <a:buChar char="Ø"/>
              <a:defRPr/>
            </a:pPr>
            <a:r>
              <a:rPr kumimoji="0" lang="zh-CN" altLang="en-US" b="0" i="0" u="none" strike="noStrike" cap="none" spc="0" normalizeH="0" baseline="0" dirty="0"/>
              <a:t>文件打开：</a:t>
            </a:r>
            <a:endParaRPr kumimoji="0" b="0" i="0" u="none" strike="noStrike" cap="none" spc="0" normalizeH="0" baseline="0" dirty="0"/>
          </a:p>
          <a:p>
            <a:pPr marL="342900" marR="0" lvl="0" indent="-342900" algn="l" defTabSz="914400" rtl="0" eaLnBrk="1" fontAlgn="base" latinLnBrk="0" hangingPunct="1">
              <a:lnSpc>
                <a:spcPct val="100000"/>
              </a:lnSpc>
              <a:spcBef>
                <a:spcPts val="900"/>
              </a:spcBef>
              <a:spcAft>
                <a:spcPct val="0"/>
              </a:spcAft>
              <a:buClr>
                <a:schemeClr val="accent1"/>
              </a:buClr>
              <a:buSzTx/>
              <a:buFont typeface="Wingdings" panose="05000000000000000000" pitchFamily="2" charset="2"/>
              <a:buNone/>
              <a:defRPr/>
            </a:pPr>
            <a:r>
              <a:rPr kumimoji="0" b="0" i="0" u="none" strike="noStrike" cap="none" spc="0" normalizeH="0" baseline="0" dirty="0"/>
              <a:t>    handle = open(</a:t>
            </a:r>
            <a:r>
              <a:rPr kumimoji="0" b="0" i="0" u="none" strike="noStrike" cap="none" spc="0" normalizeH="0" baseline="0"/>
              <a:t>file_name</a:t>
            </a:r>
            <a:r>
              <a:rPr kumimoji="0" b="0" i="0" u="none" strike="noStrike" cap="none" spc="0" normalizeH="0" baseline="0" dirty="0"/>
              <a:t>, </a:t>
            </a:r>
            <a:r>
              <a:rPr kumimoji="0" b="0" i="0" u="none" strike="noStrike" cap="none" spc="0" normalizeH="0" baseline="0"/>
              <a:t>access_mode</a:t>
            </a:r>
            <a:r>
              <a:rPr kumimoji="0" b="0" i="0" u="none" strike="noStrike" cap="none" spc="0" normalizeH="0" baseline="0" dirty="0"/>
              <a:t> = 'r')</a:t>
            </a:r>
            <a:r>
              <a:rPr kumimoji="0" i="0" u="none" strike="noStrike" cap="none" spc="0" normalizeH="0" baseline="0" dirty="0"/>
              <a:t>  </a:t>
            </a:r>
            <a:endParaRPr kumimoji="0" i="0" u="none" strike="noStrike" cap="none" spc="0" normalizeH="0" baseline="0" dirty="0"/>
          </a:p>
          <a:p>
            <a:pPr marL="342900" marR="0" lvl="0" indent="-342900" algn="l" defTabSz="914400" rtl="0" eaLnBrk="1" fontAlgn="base" latinLnBrk="0" hangingPunct="1">
              <a:lnSpc>
                <a:spcPct val="100000"/>
              </a:lnSpc>
              <a:spcBef>
                <a:spcPts val="900"/>
              </a:spcBef>
              <a:spcAft>
                <a:spcPct val="0"/>
              </a:spcAft>
              <a:buClr>
                <a:schemeClr val="accent1"/>
              </a:buClr>
              <a:buSzTx/>
              <a:buFont typeface="Wingdings" panose="05000000000000000000" pitchFamily="2" charset="2"/>
              <a:buNone/>
              <a:defRPr/>
            </a:pPr>
            <a:r>
              <a:rPr kumimoji="0" b="0" i="0" u="none" strike="noStrike" cap="none" spc="0" normalizeH="0" baseline="0" dirty="0"/>
              <a:t>    # r:</a:t>
            </a:r>
            <a:r>
              <a:rPr kumimoji="0" lang="zh-CN" altLang="en-US" b="0" i="0" u="none" strike="noStrike" cap="none" spc="0" normalizeH="0" baseline="0" dirty="0"/>
              <a:t>读取</a:t>
            </a:r>
            <a:r>
              <a:rPr kumimoji="0" b="0" i="0" u="none" strike="noStrike" cap="none" spc="0" normalizeH="0" baseline="0" dirty="0"/>
              <a:t>; w:</a:t>
            </a:r>
            <a:r>
              <a:rPr kumimoji="0" lang="zh-CN" altLang="en-US" b="0" i="0" u="none" strike="noStrike" cap="none" spc="0" normalizeH="0" baseline="0" dirty="0"/>
              <a:t>写入</a:t>
            </a:r>
            <a:r>
              <a:rPr kumimoji="0" b="0" i="0" u="none" strike="noStrike" cap="none" spc="0" normalizeH="0" baseline="0" dirty="0"/>
              <a:t>; a:</a:t>
            </a:r>
            <a:r>
              <a:rPr kumimoji="0" lang="zh-CN" altLang="en-US" b="0" i="0" u="none" strike="noStrike" cap="none" spc="0" normalizeH="0" baseline="0" dirty="0"/>
              <a:t>追加</a:t>
            </a:r>
            <a:r>
              <a:rPr kumimoji="0" b="0" i="0" u="none" strike="noStrike" cap="none" spc="0" normalizeH="0" baseline="0" dirty="0"/>
              <a:t>; U:</a:t>
            </a:r>
            <a:r>
              <a:rPr kumimoji="0" lang="zh-CN" altLang="en-US" b="0" i="0" u="none" strike="noStrike" cap="none" spc="0" normalizeH="0" baseline="0" dirty="0"/>
              <a:t>读</a:t>
            </a:r>
            <a:r>
              <a:rPr kumimoji="0" b="0" i="0" u="none" strike="noStrike" cap="none" spc="0" normalizeH="0" baseline="0" dirty="0"/>
              <a:t>; b:</a:t>
            </a:r>
            <a:r>
              <a:rPr kumimoji="0" lang="zh-CN" altLang="en-US" b="0" i="0" u="none" strike="noStrike" cap="none" spc="0" normalizeH="0" baseline="0" dirty="0"/>
              <a:t>二进制访问</a:t>
            </a:r>
            <a:endParaRPr kumimoji="0" b="0" i="0" u="none" strike="noStrike" cap="none" spc="0" normalizeH="0" baseline="0" dirty="0"/>
          </a:p>
          <a:p>
            <a:pPr marL="342900" marR="0" lvl="0" indent="-342900" algn="l" defTabSz="914400" rtl="0" eaLnBrk="1" fontAlgn="base" latinLnBrk="0" hangingPunct="1">
              <a:lnSpc>
                <a:spcPct val="100000"/>
              </a:lnSpc>
              <a:spcBef>
                <a:spcPts val="900"/>
              </a:spcBef>
              <a:spcAft>
                <a:spcPct val="0"/>
              </a:spcAft>
              <a:buClr>
                <a:schemeClr val="accent1"/>
              </a:buClr>
              <a:buSzTx/>
              <a:buFont typeface="Wingdings" panose="05000000000000000000" pitchFamily="2" charset="2"/>
              <a:buChar char="Ø"/>
              <a:defRPr/>
            </a:pPr>
            <a:r>
              <a:rPr kumimoji="0" lang="zh-CN" altLang="en-US" b="0" i="0" u="none" strike="noStrike" cap="none" spc="0" normalizeH="0" baseline="0" dirty="0"/>
              <a:t>文件关闭：</a:t>
            </a:r>
            <a:endParaRPr kumimoji="0" b="0" i="0" u="none" strike="noStrike" cap="none" spc="0" normalizeH="0" baseline="0" dirty="0"/>
          </a:p>
          <a:p>
            <a:pPr marL="342900" marR="0" lvl="0" indent="-342900" algn="l" defTabSz="914400" rtl="0" eaLnBrk="1" fontAlgn="base" latinLnBrk="0" hangingPunct="1">
              <a:lnSpc>
                <a:spcPct val="100000"/>
              </a:lnSpc>
              <a:spcBef>
                <a:spcPts val="900"/>
              </a:spcBef>
              <a:spcAft>
                <a:spcPct val="0"/>
              </a:spcAft>
              <a:buClr>
                <a:schemeClr val="accent1"/>
              </a:buClr>
              <a:buSzTx/>
              <a:buFont typeface="Wingdings" panose="05000000000000000000" pitchFamily="2" charset="2"/>
              <a:buNone/>
              <a:defRPr/>
            </a:pPr>
            <a:r>
              <a:rPr kumimoji="0" b="0" i="0" u="none" strike="noStrike" cap="none" spc="0" normalizeH="0" baseline="0" dirty="0"/>
              <a:t>    </a:t>
            </a:r>
            <a:r>
              <a:rPr kumimoji="0" b="0" i="0" u="none" strike="noStrike" cap="none" spc="0" normalizeH="0" baseline="0"/>
              <a:t>handle.close</a:t>
            </a:r>
            <a:r>
              <a:rPr kumimoji="0" b="0" i="0" u="none" strike="noStrike" cap="none" spc="0" normalizeH="0" baseline="0" dirty="0"/>
              <a:t>()</a:t>
            </a:r>
            <a:endParaRPr kumimoji="0" b="0" i="0" u="none" strike="noStrike" cap="none" spc="0" normalizeH="0" baseline="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xEl>
                                              <p:charRg st="0" end="20"/>
                                            </p:txEl>
                                          </p:spTgt>
                                        </p:tgtEl>
                                        <p:attrNameLst>
                                          <p:attrName>style.visibility</p:attrName>
                                        </p:attrNameLst>
                                      </p:cBhvr>
                                      <p:to>
                                        <p:strVal val="visible"/>
                                      </p:to>
                                    </p:set>
                                    <p:animEffect transition="in" filter="wipe(left)">
                                      <p:cBhvr>
                                        <p:cTn id="7" dur="500"/>
                                        <p:tgtEl>
                                          <p:spTgt spid="31748">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8">
                                            <p:txEl>
                                              <p:charRg st="20" end="26"/>
                                            </p:txEl>
                                          </p:spTgt>
                                        </p:tgtEl>
                                        <p:attrNameLst>
                                          <p:attrName>style.visibility</p:attrName>
                                        </p:attrNameLst>
                                      </p:cBhvr>
                                      <p:to>
                                        <p:strVal val="visible"/>
                                      </p:to>
                                    </p:set>
                                    <p:animEffect transition="in" filter="wipe(left)">
                                      <p:cBhvr>
                                        <p:cTn id="12" dur="500"/>
                                        <p:tgtEl>
                                          <p:spTgt spid="31748">
                                            <p:txEl>
                                              <p:charRg st="2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xEl>
                                              <p:charRg st="26" end="76"/>
                                            </p:txEl>
                                          </p:spTgt>
                                        </p:tgtEl>
                                        <p:attrNameLst>
                                          <p:attrName>style.visibility</p:attrName>
                                        </p:attrNameLst>
                                      </p:cBhvr>
                                      <p:to>
                                        <p:strVal val="visible"/>
                                      </p:to>
                                    </p:set>
                                    <p:animEffect transition="in" filter="wipe(left)">
                                      <p:cBhvr>
                                        <p:cTn id="17" dur="500"/>
                                        <p:tgtEl>
                                          <p:spTgt spid="31748">
                                            <p:txEl>
                                              <p:charRg st="26"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8">
                                            <p:txEl>
                                              <p:charRg st="76" end="114"/>
                                            </p:txEl>
                                          </p:spTgt>
                                        </p:tgtEl>
                                        <p:attrNameLst>
                                          <p:attrName>style.visibility</p:attrName>
                                        </p:attrNameLst>
                                      </p:cBhvr>
                                      <p:to>
                                        <p:strVal val="visible"/>
                                      </p:to>
                                    </p:set>
                                    <p:animEffect transition="in" filter="wipe(left)">
                                      <p:cBhvr>
                                        <p:cTn id="22" dur="500"/>
                                        <p:tgtEl>
                                          <p:spTgt spid="31748">
                                            <p:txEl>
                                              <p:charRg st="76"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8">
                                            <p:txEl>
                                              <p:charRg st="114" end="120"/>
                                            </p:txEl>
                                          </p:spTgt>
                                        </p:tgtEl>
                                        <p:attrNameLst>
                                          <p:attrName>style.visibility</p:attrName>
                                        </p:attrNameLst>
                                      </p:cBhvr>
                                      <p:to>
                                        <p:strVal val="visible"/>
                                      </p:to>
                                    </p:set>
                                    <p:animEffect transition="in" filter="wipe(left)">
                                      <p:cBhvr>
                                        <p:cTn id="27" dur="500"/>
                                        <p:tgtEl>
                                          <p:spTgt spid="31748">
                                            <p:txEl>
                                              <p:charRg st="114"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48">
                                            <p:txEl>
                                              <p:charRg st="120" end="139"/>
                                            </p:txEl>
                                          </p:spTgt>
                                        </p:tgtEl>
                                        <p:attrNameLst>
                                          <p:attrName>style.visibility</p:attrName>
                                        </p:attrNameLst>
                                      </p:cBhvr>
                                      <p:to>
                                        <p:strVal val="visible"/>
                                      </p:to>
                                    </p:set>
                                    <p:animEffect transition="in" filter="wipe(left)">
                                      <p:cBhvr>
                                        <p:cTn id="32" dur="500"/>
                                        <p:tgtEl>
                                          <p:spTgt spid="31748">
                                            <p:txEl>
                                              <p:charRg st="120"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5"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5421" y="78838"/>
            <a:ext cx="5144412" cy="482273"/>
          </a:xfrm>
        </p:spPr>
        <p:txBody>
          <a:bodyPr/>
          <a:p>
            <a:pPr algn="l"/>
            <a:r>
              <a:rPr lang="zh-CN" altLang="en-US" dirty="0">
                <a:sym typeface="+mn-ea"/>
              </a:rPr>
              <a:t>读文件示例</a:t>
            </a:r>
            <a:endParaRPr lang="zh-CN" altLang="en-US" dirty="0">
              <a:sym typeface="+mn-ea"/>
            </a:endParaRPr>
          </a:p>
        </p:txBody>
      </p:sp>
      <p:sp>
        <p:nvSpPr>
          <p:cNvPr id="3" name="内容占位符 2"/>
          <p:cNvSpPr>
            <a:spLocks noGrp="1"/>
          </p:cNvSpPr>
          <p:nvPr>
            <p:ph idx="1"/>
          </p:nvPr>
        </p:nvSpPr>
        <p:spPr/>
        <p:txBody>
          <a:bodyPr/>
          <a:p>
            <a:pPr marL="0" lvl="0" indent="0" eaLnBrk="1" hangingPunct="1">
              <a:lnSpc>
                <a:spcPct val="90000"/>
              </a:lnSpc>
              <a:spcBef>
                <a:spcPct val="20000"/>
              </a:spcBef>
              <a:buClr>
                <a:schemeClr val="accent1"/>
              </a:buClr>
              <a:buNone/>
            </a:pPr>
            <a:r>
              <a:rPr lang="en-US" altLang="zh-CN" sz="2700" dirty="0">
                <a:latin typeface="Times New Roman" panose="02020603050405020304" pitchFamily="18" charset="0"/>
                <a:ea typeface="宋体" panose="02010600030101010101" pitchFamily="2" charset="-122"/>
                <a:sym typeface="+mn-ea"/>
              </a:rPr>
              <a:t>fname = raw_input('Enter filename: ')</a:t>
            </a:r>
            <a:endParaRPr lang="en-US" altLang="zh-CN" sz="2700" dirty="0">
              <a:latin typeface="Times New Roman" panose="02020603050405020304" pitchFamily="18" charset="0"/>
              <a:ea typeface="宋体" panose="02010600030101010101" pitchFamily="2" charset="-122"/>
            </a:endParaRPr>
          </a:p>
          <a:p>
            <a:pPr marL="0" lvl="0" indent="0" eaLnBrk="1" hangingPunct="1">
              <a:lnSpc>
                <a:spcPct val="90000"/>
              </a:lnSpc>
              <a:spcBef>
                <a:spcPct val="20000"/>
              </a:spcBef>
              <a:buClr>
                <a:schemeClr val="accent1"/>
              </a:buClr>
              <a:buNone/>
            </a:pPr>
            <a:r>
              <a:rPr lang="en-US" altLang="zh-CN" sz="2700" dirty="0">
                <a:latin typeface="Times New Roman" panose="02020603050405020304" pitchFamily="18" charset="0"/>
                <a:ea typeface="宋体" panose="02010600030101010101" pitchFamily="2" charset="-122"/>
                <a:sym typeface="+mn-ea"/>
              </a:rPr>
              <a:t>fobj = open(fname, 'r')</a:t>
            </a:r>
            <a:endParaRPr lang="en-US" altLang="zh-CN" sz="2700" dirty="0">
              <a:latin typeface="Times New Roman" panose="02020603050405020304" pitchFamily="18" charset="0"/>
              <a:ea typeface="宋体" panose="02010600030101010101" pitchFamily="2" charset="-122"/>
            </a:endParaRPr>
          </a:p>
          <a:p>
            <a:pPr marL="0" lvl="0" indent="0" eaLnBrk="1" hangingPunct="1">
              <a:lnSpc>
                <a:spcPct val="90000"/>
              </a:lnSpc>
              <a:spcBef>
                <a:spcPct val="20000"/>
              </a:spcBef>
              <a:buClr>
                <a:schemeClr val="accent1"/>
              </a:buClr>
              <a:buNone/>
            </a:pPr>
            <a:r>
              <a:rPr lang="en-US" altLang="zh-CN" sz="2700" dirty="0">
                <a:latin typeface="Times New Roman" panose="02020603050405020304" pitchFamily="18" charset="0"/>
                <a:ea typeface="宋体" panose="02010600030101010101" pitchFamily="2" charset="-122"/>
                <a:sym typeface="+mn-ea"/>
              </a:rPr>
              <a:t>for eachLine in fobj:</a:t>
            </a:r>
            <a:endParaRPr lang="en-US" altLang="zh-CN" sz="2700" dirty="0">
              <a:latin typeface="Times New Roman" panose="02020603050405020304" pitchFamily="18" charset="0"/>
              <a:ea typeface="宋体" panose="02010600030101010101" pitchFamily="2" charset="-122"/>
            </a:endParaRPr>
          </a:p>
          <a:p>
            <a:pPr marL="0" lvl="0" indent="0" eaLnBrk="1" hangingPunct="1">
              <a:lnSpc>
                <a:spcPct val="90000"/>
              </a:lnSpc>
              <a:spcBef>
                <a:spcPct val="20000"/>
              </a:spcBef>
              <a:buClr>
                <a:schemeClr val="accent1"/>
              </a:buClr>
              <a:buNone/>
            </a:pPr>
            <a:r>
              <a:rPr lang="en-US" altLang="zh-CN" sz="2700" dirty="0">
                <a:latin typeface="Times New Roman" panose="02020603050405020304" pitchFamily="18" charset="0"/>
                <a:ea typeface="宋体" panose="02010600030101010101" pitchFamily="2" charset="-122"/>
                <a:sym typeface="+mn-ea"/>
              </a:rPr>
              <a:t>        print eachLine,</a:t>
            </a:r>
            <a:endParaRPr lang="en-US" altLang="zh-CN" sz="2700" dirty="0">
              <a:latin typeface="Times New Roman" panose="02020603050405020304" pitchFamily="18" charset="0"/>
              <a:ea typeface="宋体" panose="02010600030101010101" pitchFamily="2" charset="-122"/>
            </a:endParaRPr>
          </a:p>
          <a:p>
            <a:pPr marL="0" lvl="0" indent="0" eaLnBrk="1" hangingPunct="1">
              <a:lnSpc>
                <a:spcPct val="90000"/>
              </a:lnSpc>
              <a:spcBef>
                <a:spcPct val="20000"/>
              </a:spcBef>
              <a:buClr>
                <a:schemeClr val="accent1"/>
              </a:buClr>
              <a:buNone/>
            </a:pPr>
            <a:r>
              <a:rPr lang="en-US" altLang="zh-CN" sz="2700" dirty="0">
                <a:latin typeface="Times New Roman" panose="02020603050405020304" pitchFamily="18" charset="0"/>
                <a:ea typeface="宋体" panose="02010600030101010101" pitchFamily="2" charset="-122"/>
                <a:sym typeface="+mn-ea"/>
              </a:rPr>
              <a:t>fobj.close()</a:t>
            </a:r>
            <a:endParaRPr lang="en-US" altLang="zh-CN" sz="2700" dirty="0">
              <a:latin typeface="Times New Roman" panose="02020603050405020304" pitchFamily="18" charset="0"/>
              <a:ea typeface="宋体" panose="02010600030101010101" pitchFamily="2" charset="-122"/>
              <a:sym typeface="+mn-ea"/>
            </a:endParaRPr>
          </a:p>
          <a:p>
            <a:pPr marL="0" lvl="0" indent="0" eaLnBrk="1" hangingPunct="1">
              <a:lnSpc>
                <a:spcPct val="90000"/>
              </a:lnSpc>
              <a:spcBef>
                <a:spcPct val="20000"/>
              </a:spcBef>
              <a:buClr>
                <a:schemeClr val="accent1"/>
              </a:buClr>
              <a:buNone/>
            </a:pPr>
            <a:r>
              <a:rPr lang="zh-CN" altLang="en-US" sz="1800" dirty="0">
                <a:latin typeface="Times New Roman" panose="02020603050405020304" pitchFamily="18" charset="0"/>
                <a:ea typeface="宋体" panose="02010600030101010101" pitchFamily="2" charset="-122"/>
                <a:sym typeface="+mn-ea"/>
              </a:rPr>
              <a:t>当前目录不加盘符的；上层目录加</a:t>
            </a:r>
            <a:r>
              <a:rPr lang="en-US" altLang="zh-CN" sz="1800" dirty="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。中文路径加</a:t>
            </a:r>
            <a:r>
              <a:rPr lang="en-US" altLang="zh-CN" sz="1800" dirty="0">
                <a:latin typeface="Times New Roman" panose="02020603050405020304" pitchFamily="18" charset="0"/>
                <a:ea typeface="宋体" panose="02010600030101010101" pitchFamily="2" charset="-122"/>
                <a:sym typeface="+mn-ea"/>
              </a:rPr>
              <a:t>u</a:t>
            </a:r>
            <a:r>
              <a:rPr lang="zh-CN" altLang="en-US" sz="1800" dirty="0">
                <a:latin typeface="Times New Roman" panose="02020603050405020304" pitchFamily="18" charset="0"/>
                <a:ea typeface="宋体" panose="02010600030101010101" pitchFamily="2" charset="-122"/>
                <a:sym typeface="+mn-ea"/>
              </a:rPr>
              <a:t>转码。</a:t>
            </a:r>
            <a:endParaRPr lang="zh-CN" altLang="en-US" sz="1800" dirty="0">
              <a:latin typeface="Times New Roman" panose="02020603050405020304" pitchFamily="18" charset="0"/>
              <a:ea typeface="宋体" panose="02010600030101010101" pitchFamily="2" charset="-122"/>
              <a:sym typeface="+mn-ea"/>
            </a:endParaRPr>
          </a:p>
          <a:p>
            <a:pPr marL="0" lvl="0" indent="0" eaLnBrk="1" hangingPunct="1">
              <a:lnSpc>
                <a:spcPct val="90000"/>
              </a:lnSpc>
              <a:spcBef>
                <a:spcPct val="20000"/>
              </a:spcBef>
              <a:buClr>
                <a:schemeClr val="accent1"/>
              </a:buClr>
              <a:buNone/>
            </a:pPr>
            <a:r>
              <a:rPr lang="zh-CN" altLang="en-US" sz="1800" dirty="0">
                <a:latin typeface="Times New Roman" panose="02020603050405020304" pitchFamily="18" charset="0"/>
                <a:ea typeface="宋体" panose="02010600030101010101" pitchFamily="2" charset="-122"/>
                <a:sym typeface="+mn-ea"/>
              </a:rPr>
              <a:t>路径中包含小写字母开头的，需要加</a:t>
            </a:r>
            <a:r>
              <a:rPr lang="en-US" altLang="zh-CN" sz="1800" dirty="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用于转义。大写字母不需要。</a:t>
            </a:r>
            <a:endParaRPr lang="zh-CN" altLang="en-US" sz="1800" dirty="0">
              <a:latin typeface="Times New Roman" panose="02020603050405020304" pitchFamily="18" charset="0"/>
              <a:ea typeface="宋体" panose="02010600030101010101" pitchFamily="2" charset="-122"/>
              <a:sym typeface="+mn-ea"/>
            </a:endParaRPr>
          </a:p>
          <a:p>
            <a:pPr marL="0" indent="0">
              <a:buNone/>
            </a:pPr>
            <a:r>
              <a:rPr lang="zh-CN" altLang="en-US" sz="1800">
                <a:solidFill>
                  <a:srgbClr val="FF0000"/>
                </a:solidFill>
              </a:rPr>
              <a:t>不论什么文件先打开，再读写，再关闭；不管出错还是其他情况都要去关闭文件，否则这个文件就是只读的状态，被</a:t>
            </a:r>
            <a:r>
              <a:rPr lang="en-US" altLang="zh-CN" sz="1800">
                <a:solidFill>
                  <a:srgbClr val="FF0000"/>
                </a:solidFill>
              </a:rPr>
              <a:t>python</a:t>
            </a:r>
            <a:r>
              <a:rPr lang="zh-CN" altLang="en-US" sz="1800">
                <a:solidFill>
                  <a:srgbClr val="FF0000"/>
                </a:solidFill>
              </a:rPr>
              <a:t>给占用了</a:t>
            </a:r>
            <a:endParaRPr lang="zh-CN" altLang="en-US" sz="180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写文件示例</a:t>
            </a:r>
            <a:endParaRPr lang="zh-CN" altLang="en-US" dirty="0"/>
          </a:p>
        </p:txBody>
      </p:sp>
      <p:sp>
        <p:nvSpPr>
          <p:cNvPr id="3" name="内容占位符 2"/>
          <p:cNvSpPr>
            <a:spLocks noGrp="1"/>
          </p:cNvSpPr>
          <p:nvPr>
            <p:ph idx="1"/>
          </p:nvPr>
        </p:nvSpPr>
        <p:spPr/>
        <p:txBody>
          <a:bodyPr>
            <a:noAutofit/>
          </a:bodyPr>
          <a:p>
            <a:pPr marL="28575" indent="0">
              <a:buNone/>
            </a:pPr>
            <a:r>
              <a:rPr lang="zh-CN" altLang="en-US" sz="1400"/>
              <a:t>写文本文件</a:t>
            </a:r>
            <a:endParaRPr lang="zh-CN" altLang="en-US" sz="1400"/>
          </a:p>
          <a:p>
            <a:pPr marL="635" indent="0">
              <a:buNone/>
            </a:pPr>
            <a:r>
              <a:rPr sz="1400"/>
              <a:t>data</a:t>
            </a:r>
            <a:r>
              <a:rPr lang="zh-CN" altLang="en-US" sz="1400"/>
              <a:t>需要操作的文件目录，例如</a:t>
            </a:r>
            <a:r>
              <a:rPr sz="1400"/>
              <a:t>d:\\thefile.txt</a:t>
            </a:r>
            <a:endParaRPr sz="1400"/>
          </a:p>
          <a:p>
            <a:pPr marL="0" indent="0">
              <a:buNone/>
            </a:pPr>
            <a:r>
              <a:rPr lang="zh-CN" altLang="en-US" sz="1400"/>
              <a:t>output = open('data', 'w')</a:t>
            </a:r>
            <a:endParaRPr lang="zh-CN" altLang="en-US" sz="1400"/>
          </a:p>
          <a:p>
            <a:pPr marL="0" indent="0">
              <a:buNone/>
            </a:pPr>
            <a:endParaRPr lang="zh-CN" altLang="en-US" sz="1400"/>
          </a:p>
          <a:p>
            <a:pPr marL="0" indent="0">
              <a:buNone/>
            </a:pPr>
            <a:r>
              <a:rPr lang="zh-CN" altLang="en-US" sz="1400"/>
              <a:t>写二进制文件</a:t>
            </a:r>
            <a:endParaRPr lang="zh-CN" altLang="en-US" sz="1400"/>
          </a:p>
          <a:p>
            <a:pPr marL="0" indent="0">
              <a:buNone/>
            </a:pPr>
            <a:r>
              <a:rPr lang="zh-CN" altLang="en-US" sz="1400"/>
              <a:t>output = open('data', 'wb')</a:t>
            </a:r>
            <a:endParaRPr lang="zh-CN" altLang="en-US" sz="1400"/>
          </a:p>
          <a:p>
            <a:endParaRPr lang="zh-CN" altLang="en-US" sz="1400"/>
          </a:p>
          <a:p>
            <a:pPr marL="0" indent="0">
              <a:buNone/>
            </a:pPr>
            <a:r>
              <a:rPr lang="zh-CN" altLang="en-US" sz="1400"/>
              <a:t>追加写文件</a:t>
            </a:r>
            <a:endParaRPr lang="zh-CN" altLang="en-US" sz="1400"/>
          </a:p>
          <a:p>
            <a:pPr marL="0" indent="0">
              <a:buNone/>
            </a:pPr>
            <a:r>
              <a:rPr lang="zh-CN" altLang="en-US" sz="1400"/>
              <a:t>output = open('data', '</a:t>
            </a:r>
            <a:r>
              <a:rPr sz="1400"/>
              <a:t>a</a:t>
            </a:r>
            <a:r>
              <a:rPr lang="zh-CN" altLang="en-US" sz="1400"/>
              <a:t>')</a:t>
            </a:r>
            <a:endParaRPr lang="zh-CN" altLang="en-US"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Autofit/>
          </a:bodyPr>
          <a:p>
            <a:pPr marL="0" indent="0">
              <a:lnSpc>
                <a:spcPct val="100000"/>
              </a:lnSpc>
              <a:buNone/>
            </a:pPr>
            <a:r>
              <a:rPr lang="zh-CN" altLang="en-US"/>
              <a:t>写数据：</a:t>
            </a:r>
            <a:endParaRPr lang="zh-CN" altLang="en-US"/>
          </a:p>
          <a:p>
            <a:pPr marL="0" indent="0">
              <a:lnSpc>
                <a:spcPct val="100000"/>
              </a:lnSpc>
              <a:buNone/>
            </a:pPr>
            <a:r>
              <a:rPr lang="zh-CN" altLang="en-US" sz="900"/>
              <a:t>all_the_text="[1,2,34,56,7]"</a:t>
            </a:r>
            <a:endParaRPr lang="zh-CN" altLang="en-US" sz="900"/>
          </a:p>
          <a:p>
            <a:pPr marL="0" indent="0">
              <a:lnSpc>
                <a:spcPct val="100000"/>
              </a:lnSpc>
              <a:buNone/>
            </a:pPr>
            <a:r>
              <a:rPr lang="zh-CN" altLang="en-US" sz="900"/>
              <a:t>file_object = open('d:\\thefile.txt', 'w')</a:t>
            </a:r>
            <a:endParaRPr lang="zh-CN" altLang="en-US" sz="900"/>
          </a:p>
          <a:p>
            <a:pPr marL="0" indent="0">
              <a:lnSpc>
                <a:spcPct val="100000"/>
              </a:lnSpc>
              <a:buNone/>
            </a:pPr>
            <a:r>
              <a:rPr lang="zh-CN" altLang="en-US" sz="900"/>
              <a:t>file_object.write(all_the_text)</a:t>
            </a:r>
            <a:endParaRPr lang="zh-CN" altLang="en-US" sz="900"/>
          </a:p>
          <a:p>
            <a:pPr marL="0" indent="0">
              <a:lnSpc>
                <a:spcPct val="100000"/>
              </a:lnSpc>
              <a:buNone/>
            </a:pPr>
            <a:r>
              <a:rPr lang="zh-CN" altLang="en-US" sz="900"/>
              <a:t>file_object.close( )</a:t>
            </a:r>
            <a:endParaRPr lang="zh-CN" altLang="en-US" sz="900"/>
          </a:p>
          <a:p>
            <a:pPr marL="0" indent="0">
              <a:lnSpc>
                <a:spcPct val="100000"/>
              </a:lnSpc>
              <a:buNone/>
            </a:pPr>
            <a:r>
              <a:rPr lang="zh-CN" altLang="en-US"/>
              <a:t>写入多行</a:t>
            </a:r>
            <a:endParaRPr lang="zh-CN" altLang="en-US"/>
          </a:p>
          <a:p>
            <a:pPr marL="0" indent="0">
              <a:lnSpc>
                <a:spcPct val="100000"/>
              </a:lnSpc>
              <a:buNone/>
            </a:pPr>
            <a:r>
              <a:rPr lang="zh-CN" altLang="en-US" sz="900"/>
              <a:t>list_of_text_strings='''</a:t>
            </a:r>
            <a:endParaRPr lang="zh-CN" altLang="en-US" sz="900"/>
          </a:p>
          <a:p>
            <a:pPr marL="0" indent="0">
              <a:lnSpc>
                <a:spcPct val="100000"/>
              </a:lnSpc>
              <a:buNone/>
            </a:pPr>
            <a:r>
              <a:rPr lang="zh-CN" altLang="en-US" sz="900"/>
              <a:t>english</a:t>
            </a:r>
            <a:endParaRPr lang="zh-CN" altLang="en-US" sz="900"/>
          </a:p>
          <a:p>
            <a:pPr marL="0" indent="0">
              <a:lnSpc>
                <a:spcPct val="100000"/>
              </a:lnSpc>
              <a:buNone/>
            </a:pPr>
            <a:r>
              <a:rPr lang="zh-CN" altLang="en-US" sz="900"/>
              <a:t>中文</a:t>
            </a:r>
            <a:endParaRPr lang="zh-CN" altLang="en-US" sz="900"/>
          </a:p>
          <a:p>
            <a:pPr marL="0" indent="0">
              <a:lnSpc>
                <a:spcPct val="100000"/>
              </a:lnSpc>
              <a:buNone/>
            </a:pPr>
            <a:r>
              <a:rPr lang="zh-CN" altLang="en-US" sz="900"/>
              <a:t>32</a:t>
            </a:r>
            <a:endParaRPr lang="zh-CN" altLang="en-US" sz="900"/>
          </a:p>
          <a:p>
            <a:pPr marL="0" indent="0">
              <a:lnSpc>
                <a:spcPct val="100000"/>
              </a:lnSpc>
              <a:buNone/>
            </a:pPr>
            <a:r>
              <a:rPr lang="zh-CN" altLang="en-US" sz="900"/>
              <a:t>'''</a:t>
            </a:r>
            <a:endParaRPr lang="zh-CN" altLang="en-US" sz="900"/>
          </a:p>
          <a:p>
            <a:pPr marL="0" indent="0">
              <a:lnSpc>
                <a:spcPct val="100000"/>
              </a:lnSpc>
              <a:buNone/>
            </a:pPr>
            <a:r>
              <a:rPr lang="zh-CN" altLang="en-US" sz="900"/>
              <a:t>file_object = open('d:\\thefile.txt', 'w')</a:t>
            </a:r>
            <a:endParaRPr lang="zh-CN" altLang="en-US" sz="900"/>
          </a:p>
          <a:p>
            <a:pPr marL="0" indent="0">
              <a:lnSpc>
                <a:spcPct val="100000"/>
              </a:lnSpc>
              <a:buNone/>
            </a:pPr>
            <a:r>
              <a:rPr lang="zh-CN" altLang="en-US" sz="900"/>
              <a:t>file_object.writelines(list_of_text_strings)</a:t>
            </a:r>
            <a:endParaRPr lang="zh-CN" altLang="en-US" sz="900"/>
          </a:p>
          <a:p>
            <a:pPr marL="0" indent="0">
              <a:lnSpc>
                <a:spcPct val="100000"/>
              </a:lnSpc>
              <a:buNone/>
            </a:pPr>
            <a:r>
              <a:rPr lang="zh-CN" altLang="en-US" sz="900"/>
              <a:t>file_object.close( )</a:t>
            </a:r>
            <a:endParaRPr lang="zh-CN" altLang="en-US" sz="900"/>
          </a:p>
        </p:txBody>
      </p:sp>
      <p:sp>
        <p:nvSpPr>
          <p:cNvPr id="4" name="标题 1"/>
          <p:cNvSpPr>
            <a:spLocks noGrp="1"/>
          </p:cNvSpPr>
          <p:nvPr/>
        </p:nvSpPr>
        <p:spPr>
          <a:xfrm>
            <a:off x="70519" y="76993"/>
            <a:ext cx="4630912" cy="548736"/>
          </a:xfrm>
          <a:prstGeom prst="rect">
            <a:avLst/>
          </a:prstGeom>
          <a:noFill/>
          <a:ln w="9525">
            <a:noFill/>
          </a:ln>
        </p:spPr>
        <p:txBody>
          <a:bodyPr anchor="t"/>
          <a:lstStyle>
            <a:lvl1pPr marL="0" lvl="0" indent="0" algn="l" defTabSz="914400" eaLnBrk="0" fontAlgn="base" latinLnBrk="0" hangingPunct="0">
              <a:lnSpc>
                <a:spcPct val="100000"/>
              </a:lnSpc>
              <a:spcBef>
                <a:spcPct val="0"/>
              </a:spcBef>
              <a:spcAft>
                <a:spcPct val="0"/>
              </a:spcAft>
              <a:buNone/>
              <a:defRPr sz="4200" u="none" kern="1200" baseline="0">
                <a:solidFill>
                  <a:schemeClr val="tx2"/>
                </a:solidFill>
                <a:latin typeface="+mj-lt"/>
                <a:ea typeface="+mj-ea"/>
                <a:cs typeface="+mj-cs"/>
              </a:defRPr>
            </a:lvl1pPr>
          </a:lstStyle>
          <a:p>
            <a:pPr algn="l"/>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写文件示例</a:t>
            </a:r>
            <a:endParaRPr lang="zh-CN" altLang="en-US" sz="3000"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python处理csv文件</a:t>
            </a:r>
            <a:endParaRPr lang="zh-CN" altLang="en-US" dirty="0">
              <a:solidFill>
                <a:schemeClr val="tx1"/>
              </a:solidFill>
            </a:endParaRPr>
          </a:p>
        </p:txBody>
      </p:sp>
      <p:sp>
        <p:nvSpPr>
          <p:cNvPr id="3" name="内容占位符 2"/>
          <p:cNvSpPr>
            <a:spLocks noGrp="1"/>
          </p:cNvSpPr>
          <p:nvPr>
            <p:ph idx="1"/>
          </p:nvPr>
        </p:nvSpPr>
        <p:spPr/>
        <p:txBody>
          <a:bodyPr>
            <a:noAutofit/>
          </a:bodyPr>
          <a:p>
            <a:pPr marL="0" indent="0">
              <a:buNone/>
            </a:pPr>
            <a:r>
              <a:rPr lang="zh-CN" altLang="en-US" sz="1200"/>
              <a:t>如何使用python处理excel文件，处理excel文件是在工作中经常用到的，python为我们考虑到了这一点，python中本身就自带csv模块。</a:t>
            </a:r>
            <a:endParaRPr lang="zh-CN" altLang="en-US" sz="1200"/>
          </a:p>
          <a:p>
            <a:pPr marL="0" indent="0">
              <a:buNone/>
            </a:pPr>
            <a:r>
              <a:rPr lang="zh-CN" altLang="en-US" sz="1200"/>
              <a:t>csv是逗号分隔符格式 一般我们用的execl生成的格式是xls和xlsx  直接重命名为csv的话会报错：</a:t>
            </a:r>
            <a:endParaRPr lang="zh-CN" altLang="en-US" sz="1200"/>
          </a:p>
          <a:p>
            <a:pPr marL="0" indent="0">
              <a:buNone/>
            </a:pPr>
            <a:r>
              <a:rPr lang="zh-CN" altLang="en-US" sz="1200"/>
              <a:t>Error: line contains NULL byte</a:t>
            </a:r>
            <a:endParaRPr lang="zh-CN" altLang="en-US" sz="1200"/>
          </a:p>
          <a:p>
            <a:pPr marL="0" indent="0">
              <a:buNone/>
            </a:pPr>
            <a:r>
              <a:rPr lang="zh-CN" altLang="en-US" sz="1200"/>
              <a:t>insun解决方案：出错原因是直接是把后缀为xls的execl文件重命名为csv的 正常的要是另存为csv文件 就不会报错了</a:t>
            </a:r>
            <a:endParaRPr lang="zh-CN" altLang="en-US" sz="1200"/>
          </a:p>
          <a:p>
            <a:pPr marL="0" indent="0">
              <a:buNone/>
            </a:pPr>
            <a:r>
              <a:rPr lang="zh-CN" altLang="en-US" sz="1000">
                <a:solidFill>
                  <a:srgbClr val="FF0000"/>
                </a:solidFill>
              </a:rPr>
              <a:t>import csv  </a:t>
            </a:r>
            <a:r>
              <a:rPr lang="en-US" altLang="zh-CN" sz="1000"/>
              <a:t>#</a:t>
            </a:r>
            <a:r>
              <a:rPr lang="zh-CN" altLang="en-US" sz="1000"/>
              <a:t>导入处理</a:t>
            </a:r>
            <a:r>
              <a:rPr lang="en-US" altLang="zh-CN" sz="1000"/>
              <a:t>csv</a:t>
            </a:r>
            <a:r>
              <a:rPr lang="zh-CN" altLang="en-US" sz="1000"/>
              <a:t>文件</a:t>
            </a:r>
            <a:endParaRPr lang="zh-CN" altLang="en-US" sz="1000"/>
          </a:p>
          <a:p>
            <a:pPr marL="0" indent="0">
              <a:buNone/>
            </a:pPr>
            <a:r>
              <a:rPr lang="zh-CN" altLang="en-US" sz="1000"/>
              <a:t>with open('d:\\egg2.csv','rb') as f:</a:t>
            </a:r>
            <a:endParaRPr lang="zh-CN" altLang="en-US" sz="1000"/>
          </a:p>
          <a:p>
            <a:pPr marL="0" indent="0">
              <a:buNone/>
            </a:pPr>
            <a:r>
              <a:rPr lang="zh-CN" altLang="en-US" sz="1000"/>
              <a:t>      reader = csv.reader(f)</a:t>
            </a:r>
            <a:endParaRPr lang="zh-CN" altLang="en-US" sz="1000"/>
          </a:p>
          <a:p>
            <a:pPr marL="0" indent="0">
              <a:buNone/>
            </a:pPr>
            <a:r>
              <a:rPr lang="zh-CN" altLang="en-US" sz="1000"/>
              <a:t>      for row in reader:</a:t>
            </a:r>
            <a:endParaRPr lang="zh-CN" altLang="en-US" sz="1000"/>
          </a:p>
          <a:p>
            <a:pPr marL="0" indent="0">
              <a:buNone/>
            </a:pPr>
            <a:r>
              <a:rPr lang="zh-CN" altLang="en-US" sz="1000"/>
              <a:t>            print row</a:t>
            </a:r>
            <a:endParaRPr lang="zh-CN" altLang="en-US" sz="1000"/>
          </a:p>
          <a:p>
            <a:pPr marL="0" indent="0">
              <a:buNone/>
            </a:pPr>
            <a:r>
              <a:rPr lang="zh-CN" altLang="en-US" sz="1000"/>
              <a:t>打印出来是这样的list</a:t>
            </a:r>
            <a:endParaRPr lang="zh-CN" altLang="en-US"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写csv文件</a:t>
            </a:r>
            <a:endParaRPr lang="zh-CN" altLang="en-US" dirty="0"/>
          </a:p>
        </p:txBody>
      </p:sp>
      <p:sp>
        <p:nvSpPr>
          <p:cNvPr id="3" name="内容占位符 2"/>
          <p:cNvSpPr>
            <a:spLocks noGrp="1"/>
          </p:cNvSpPr>
          <p:nvPr>
            <p:ph idx="1"/>
          </p:nvPr>
        </p:nvSpPr>
        <p:spPr>
          <a:xfrm>
            <a:off x="285720" y="624869"/>
            <a:ext cx="8572560" cy="4233442"/>
          </a:xfrm>
        </p:spPr>
        <p:txBody>
          <a:bodyPr>
            <a:noAutofit/>
          </a:bodyPr>
          <a:p>
            <a:pPr marL="0" indent="0">
              <a:buNone/>
            </a:pPr>
            <a:r>
              <a:rPr lang="zh-CN" altLang="en-US" sz="1600"/>
              <a:t>使用python的csv生成excel所兼容的csv文件的话，创建writer时的参数时要有dialect=</a:t>
            </a:r>
            <a:r>
              <a:rPr lang="en-US" altLang="zh-CN" sz="1600"/>
              <a:t>'</a:t>
            </a:r>
            <a:r>
              <a:rPr lang="zh-CN" altLang="en-US" sz="1600"/>
              <a:t>excel</a:t>
            </a:r>
            <a:r>
              <a:rPr lang="en-US" altLang="zh-CN" sz="1600"/>
              <a:t>'</a:t>
            </a:r>
            <a:endParaRPr lang="en-US" altLang="zh-CN" sz="1600"/>
          </a:p>
          <a:p>
            <a:r>
              <a:rPr lang="zh-CN" altLang="en-US" sz="900"/>
              <a:t># -*- coding:utf-8 -*-</a:t>
            </a:r>
            <a:endParaRPr lang="zh-CN" altLang="en-US" sz="900"/>
          </a:p>
          <a:p>
            <a:r>
              <a:rPr lang="zh-CN" altLang="en-US" sz="900">
                <a:solidFill>
                  <a:srgbClr val="FF0000"/>
                </a:solidFill>
              </a:rPr>
              <a:t>import csv  </a:t>
            </a:r>
            <a:endParaRPr lang="en-US" altLang="zh-CN" sz="900">
              <a:solidFill>
                <a:srgbClr val="FF0000"/>
              </a:solidFill>
            </a:endParaRPr>
          </a:p>
          <a:p>
            <a:r>
              <a:rPr lang="zh-CN" altLang="en-US" sz="900"/>
              <a:t>with open('egg2.csv', 'wb') as csvfile:</a:t>
            </a:r>
            <a:endParaRPr lang="zh-CN" altLang="en-US" sz="900"/>
          </a:p>
          <a:p>
            <a:r>
              <a:rPr lang="en-US" altLang="zh-CN" sz="900"/>
              <a:t>file</a:t>
            </a:r>
            <a:r>
              <a:rPr lang="zh-CN" altLang="en-US" sz="900"/>
              <a:t>= csv.writer(csvfile,dialect='excel')</a:t>
            </a:r>
            <a:endParaRPr lang="zh-CN" altLang="en-US" sz="900"/>
          </a:p>
          <a:p>
            <a:r>
              <a:rPr lang="en-US" altLang="zh-CN" sz="900">
                <a:sym typeface="+mn-ea"/>
              </a:rPr>
              <a:t>file</a:t>
            </a:r>
            <a:r>
              <a:rPr lang="zh-CN" altLang="en-US" sz="900"/>
              <a:t>.writerow(['a', '1', '1', '2', '2'])</a:t>
            </a:r>
            <a:endParaRPr lang="zh-CN" altLang="en-US" sz="900"/>
          </a:p>
          <a:p>
            <a:r>
              <a:rPr lang="en-US" altLang="zh-CN" sz="900">
                <a:sym typeface="+mn-ea"/>
              </a:rPr>
              <a:t>file</a:t>
            </a:r>
            <a:r>
              <a:rPr lang="zh-CN" altLang="en-US" sz="900"/>
              <a:t>.writerow(['b', '3', '3', '6', '4'])</a:t>
            </a:r>
            <a:endParaRPr lang="zh-CN" altLang="en-US" sz="900"/>
          </a:p>
          <a:p>
            <a:r>
              <a:rPr lang="en-US" altLang="zh-CN" sz="900">
                <a:sym typeface="+mn-ea"/>
              </a:rPr>
              <a:t>file</a:t>
            </a:r>
            <a:r>
              <a:rPr lang="zh-CN" altLang="en-US" sz="900"/>
              <a:t>.writerow(['c', '7', '7', '10', '4'])</a:t>
            </a:r>
            <a:endParaRPr lang="zh-CN" altLang="en-US" sz="900"/>
          </a:p>
          <a:p>
            <a:r>
              <a:rPr lang="en-US" altLang="zh-CN" sz="900">
                <a:sym typeface="+mn-ea"/>
              </a:rPr>
              <a:t>file</a:t>
            </a:r>
            <a:r>
              <a:rPr lang="zh-CN" altLang="en-US" sz="900"/>
              <a:t>.writerow(['d', '11','11','11', '1'])</a:t>
            </a:r>
            <a:endParaRPr lang="zh-CN" altLang="en-US" sz="900"/>
          </a:p>
          <a:p>
            <a:r>
              <a:rPr lang="en-US" altLang="zh-CN" sz="900">
                <a:sym typeface="+mn-ea"/>
              </a:rPr>
              <a:t>file</a:t>
            </a:r>
            <a:r>
              <a:rPr lang="zh-CN" altLang="en-US" sz="900"/>
              <a:t>.writerow(['e', '12','12','14', '3'])</a:t>
            </a:r>
            <a:endParaRPr lang="zh-CN" altLang="en-US"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wrap="square" anchor="t"/>
          <a:p>
            <a:pPr lvl="0" algn="l" eaLnBrk="1" hangingPunct="1"/>
            <a:r>
              <a:rPr sz="3200"/>
              <a:t>Python</a:t>
            </a:r>
            <a:r>
              <a:rPr lang="zh-CN" altLang="en-US" sz="3200"/>
              <a:t>定义</a:t>
            </a:r>
            <a:endParaRPr lang="zh-CN" altLang="en-US" sz="3000" dirty="0">
              <a:solidFill>
                <a:schemeClr val="tx1"/>
              </a:solidFill>
              <a:latin typeface="+mj-ea"/>
            </a:endParaRPr>
          </a:p>
        </p:txBody>
      </p:sp>
      <p:sp>
        <p:nvSpPr>
          <p:cNvPr id="16388" name="Rectangle 5"/>
          <p:cNvSpPr>
            <a:spLocks noGrp="1"/>
          </p:cNvSpPr>
          <p:nvPr>
            <p:ph idx="1"/>
          </p:nvPr>
        </p:nvSpPr>
        <p:spPr/>
        <p:txBody>
          <a:bodyPr wrap="square" anchor="t">
            <a:noAutofit/>
          </a:bodyPr>
          <a:p>
            <a:pPr marL="342900" indent="-342900" algn="l">
              <a:buNone/>
            </a:pPr>
            <a:r>
              <a:rPr lang="zh-CN" altLang="en-US" sz="2400">
                <a:latin typeface="+mn-ea"/>
              </a:rPr>
              <a:t> </a:t>
            </a:r>
            <a:r>
              <a:rPr sz="2400">
                <a:latin typeface="+mn-ea"/>
                <a:sym typeface="+mn-ea"/>
              </a:rPr>
              <a:t>Python</a:t>
            </a:r>
            <a:r>
              <a:rPr lang="zh-CN" altLang="en-US" sz="2400">
                <a:latin typeface="+mn-ea"/>
                <a:sym typeface="+mn-ea"/>
              </a:rPr>
              <a:t>是一种简单易学，功能强大的编程语言。它有高效率的高层数据结构，能够简单、有效地实现面向对象编程。</a:t>
            </a:r>
            <a:endParaRPr lang="zh-CN" altLang="en-US" sz="2400">
              <a:latin typeface="+mn-ea"/>
            </a:endParaRPr>
          </a:p>
          <a:p>
            <a:pPr marL="342900" indent="-342900" algn="l">
              <a:buNone/>
            </a:pPr>
            <a:r>
              <a:rPr sz="2400">
                <a:latin typeface="+mn-ea"/>
                <a:sym typeface="+mn-ea"/>
              </a:rPr>
              <a:t>Python</a:t>
            </a:r>
            <a:r>
              <a:rPr lang="zh-CN" altLang="en-US" sz="2400">
                <a:latin typeface="+mn-ea"/>
                <a:sym typeface="+mn-ea"/>
              </a:rPr>
              <a:t>语法简洁，支持动态输入，是解释性语言。</a:t>
            </a:r>
            <a:endParaRPr lang="zh-CN" altLang="en-US" sz="2400">
              <a:latin typeface="+mn-ea"/>
            </a:endParaRPr>
          </a:p>
          <a:p>
            <a:pPr marL="342900" indent="-342900" algn="l">
              <a:buNone/>
            </a:pPr>
            <a:r>
              <a:rPr lang="zh-CN" altLang="en-US" sz="2400">
                <a:latin typeface="+mn-ea"/>
                <a:sym typeface="+mn-ea"/>
              </a:rPr>
              <a:t>在大多数平台上，对于众多领域，</a:t>
            </a:r>
            <a:r>
              <a:rPr sz="2400">
                <a:latin typeface="+mn-ea"/>
                <a:sym typeface="+mn-ea"/>
              </a:rPr>
              <a:t>Python</a:t>
            </a:r>
            <a:r>
              <a:rPr lang="zh-CN" altLang="en-US" sz="2400">
                <a:latin typeface="+mn-ea"/>
                <a:sym typeface="+mn-ea"/>
              </a:rPr>
              <a:t>都是一个理想的开发语言，特别适合于应用程序的 快速开发。</a:t>
            </a:r>
            <a:endParaRPr lang="zh-CN" altLang="en-US" sz="2400">
              <a:latin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xEl>
                                              <p:charRg st="0" end="29"/>
                                            </p:txEl>
                                          </p:spTgt>
                                        </p:tgtEl>
                                        <p:attrNameLst>
                                          <p:attrName>style.visibility</p:attrName>
                                        </p:attrNameLst>
                                      </p:cBhvr>
                                      <p:to>
                                        <p:strVal val="visible"/>
                                      </p:to>
                                    </p:set>
                                    <p:animEffect transition="in" filter="wipe(left)">
                                      <p:cBhvr>
                                        <p:cTn id="7" dur="500"/>
                                        <p:tgtEl>
                                          <p:spTgt spid="16388">
                                            <p:txEl>
                                              <p:charRg st="0"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xfrm>
            <a:off x="6058167" y="4156093"/>
            <a:ext cx="1600482" cy="25726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52" tIns="25726" rIns="51452" bIns="25726" numCol="1" anchor="b" anchorCtr="0" compatLnSpc="1"/>
          <a:p>
            <a:pPr lvl="0" algn="r" eaLnBrk="1" hangingPunct="1"/>
            <a:fld id="{9A0DB2DC-4C9A-4742-B13C-FB6460FD3503}" type="slidenum">
              <a:rPr lang="en-US" altLang="zh-CN" sz="675" dirty="0">
                <a:latin typeface="Garamond" panose="02020404030301010803" pitchFamily="2" charset="0"/>
              </a:rPr>
            </a:fld>
            <a:endParaRPr lang="en-US" altLang="zh-CN" sz="675" dirty="0">
              <a:latin typeface="Garamond" panose="02020404030301010803" pitchFamily="2" charset="0"/>
            </a:endParaRPr>
          </a:p>
        </p:txBody>
      </p:sp>
      <p:sp>
        <p:nvSpPr>
          <p:cNvPr id="31747" name="Rectangle 2"/>
          <p:cNvSpPr>
            <a:spLocks noGrp="1"/>
          </p:cNvSpPr>
          <p:nvPr>
            <p:ph type="title"/>
          </p:nvPr>
        </p:nvSpPr>
        <p:spPr/>
        <p:txBody>
          <a:bodyPr vert="horz" wrap="square" lIns="51452" tIns="25726" rIns="51452" bIns="25726" anchor="t"/>
          <a:p>
            <a:pPr algn="l" eaLnBrk="1" hangingPunct="1"/>
            <a:r>
              <a:rPr lang="zh-CN" altLang="en-US" dirty="0"/>
              <a:t>课堂练习</a:t>
            </a:r>
            <a:endParaRPr lang="zh-CN" altLang="en-US" dirty="0"/>
          </a:p>
        </p:txBody>
      </p:sp>
      <p:sp>
        <p:nvSpPr>
          <p:cNvPr id="22532" name="Rectangle 3"/>
          <p:cNvSpPr>
            <a:spLocks noGrp="1"/>
          </p:cNvSpPr>
          <p:nvPr>
            <p:ph idx="1"/>
          </p:nvPr>
        </p:nvSpPr>
        <p:spPr>
          <a:xfrm>
            <a:off x="461645" y="709930"/>
            <a:ext cx="7030720" cy="3703320"/>
          </a:xfrm>
        </p:spPr>
        <p:txBody>
          <a:bodyPr vert="horz" wrap="square" lIns="51452" tIns="25726" rIns="51452" bIns="25726" anchor="t">
            <a:noAutofit/>
          </a:bodyPr>
          <a:p>
            <a:pPr lvl="1" algn="l" eaLnBrk="1" hangingPunct="1">
              <a:lnSpc>
                <a:spcPct val="115000"/>
              </a:lnSpc>
              <a:buNone/>
            </a:pPr>
            <a:r>
              <a:rPr sz="1400" dirty="0"/>
              <a:t> 1.</a:t>
            </a:r>
            <a:r>
              <a:rPr lang="zh-CN" sz="1400" dirty="0"/>
              <a:t>设计一个用户注册程序，包含四个字段；用户名，密码，确认密码，邮箱；</a:t>
            </a:r>
            <a:endParaRPr lang="zh-CN" sz="1400" dirty="0"/>
          </a:p>
          <a:p>
            <a:pPr lvl="1" algn="l" eaLnBrk="1" hangingPunct="1">
              <a:lnSpc>
                <a:spcPct val="115000"/>
              </a:lnSpc>
              <a:buNone/>
            </a:pPr>
            <a:r>
              <a:rPr sz="1400" dirty="0"/>
              <a:t>2.</a:t>
            </a:r>
            <a:r>
              <a:rPr lang="zh-CN" altLang="en-US" sz="1400" dirty="0"/>
              <a:t>注册的用户名只能是手机号码</a:t>
            </a:r>
            <a:r>
              <a:rPr sz="1400" dirty="0"/>
              <a:t>11</a:t>
            </a:r>
            <a:r>
              <a:rPr lang="zh-CN" altLang="en-US" sz="1400" dirty="0"/>
              <a:t>位，并且是在（</a:t>
            </a:r>
            <a:r>
              <a:rPr sz="1400" dirty="0"/>
              <a:t>131,134,151,186,189</a:t>
            </a:r>
            <a:r>
              <a:rPr lang="zh-CN" altLang="en-US" sz="1400" dirty="0"/>
              <a:t>）开头的才是有效的手机号码</a:t>
            </a:r>
            <a:endParaRPr lang="zh-CN" altLang="en-US" sz="1400" dirty="0"/>
          </a:p>
          <a:p>
            <a:pPr lvl="1" algn="l" eaLnBrk="1" hangingPunct="1">
              <a:lnSpc>
                <a:spcPct val="115000"/>
              </a:lnSpc>
              <a:buNone/>
            </a:pPr>
            <a:r>
              <a:rPr sz="1400" dirty="0"/>
              <a:t>3.</a:t>
            </a:r>
            <a:r>
              <a:rPr lang="zh-CN" altLang="en-US" sz="1400" dirty="0"/>
              <a:t>密码和确认密码必须保持一样，才能通过注册成功。</a:t>
            </a:r>
            <a:endParaRPr lang="zh-CN" altLang="en-US" sz="1400" dirty="0"/>
          </a:p>
          <a:p>
            <a:pPr lvl="1" algn="l" eaLnBrk="1" hangingPunct="1">
              <a:lnSpc>
                <a:spcPct val="115000"/>
              </a:lnSpc>
              <a:buNone/>
            </a:pPr>
            <a:r>
              <a:rPr sz="1400" dirty="0"/>
              <a:t>4.</a:t>
            </a:r>
            <a:r>
              <a:rPr lang="zh-CN" altLang="en-US" sz="1400" dirty="0"/>
              <a:t>邮箱限制，邮箱必须包含</a:t>
            </a:r>
            <a:r>
              <a:rPr sz="1400" dirty="0"/>
              <a:t>@</a:t>
            </a:r>
            <a:r>
              <a:rPr lang="zh-CN" altLang="en-US" sz="1400" dirty="0"/>
              <a:t>符号，才能算是邮箱地址。</a:t>
            </a:r>
            <a:endParaRPr lang="zh-CN" altLang="en-US" sz="1400" dirty="0"/>
          </a:p>
          <a:p>
            <a:pPr lvl="1" algn="l" eaLnBrk="1" hangingPunct="1">
              <a:lnSpc>
                <a:spcPct val="115000"/>
              </a:lnSpc>
              <a:buNone/>
            </a:pPr>
            <a:r>
              <a:rPr sz="1400" dirty="0"/>
              <a:t>5.</a:t>
            </a:r>
            <a:r>
              <a:rPr lang="zh-CN" altLang="en-US" sz="1400" dirty="0"/>
              <a:t>当用户名，密码，确认密码，邮箱都正确的时候，提示注册成功。</a:t>
            </a:r>
            <a:endParaRPr lang="zh-CN" altLang="en-US" sz="1400" dirty="0"/>
          </a:p>
          <a:p>
            <a:pPr lvl="1" algn="l" eaLnBrk="1" hangingPunct="1">
              <a:lnSpc>
                <a:spcPct val="115000"/>
              </a:lnSpc>
              <a:buNone/>
            </a:pPr>
            <a:r>
              <a:rPr sz="1400" dirty="0"/>
              <a:t>6.</a:t>
            </a:r>
            <a:r>
              <a:rPr lang="zh-CN" altLang="en-US" sz="1400" dirty="0"/>
              <a:t>注册成功后，把对应的用户名，密码，邮箱写入到register</a:t>
            </a:r>
            <a:r>
              <a:rPr sz="1400" dirty="0"/>
              <a:t>.txt</a:t>
            </a:r>
            <a:r>
              <a:rPr lang="zh-CN" altLang="en-US" sz="1400" dirty="0"/>
              <a:t>文件中保存起来。</a:t>
            </a:r>
            <a:endParaRPr lang="zh-CN" altLang="en-US" sz="1500" dirty="0">
              <a:solidFill>
                <a:schemeClr val="tx1"/>
              </a:solidFill>
              <a:latin typeface="Times New Roman" panose="02020603050405020304" pitchFamily="18" charset="0"/>
            </a:endParaRPr>
          </a:p>
          <a:p>
            <a:pPr lvl="1" algn="l" eaLnBrk="1" hangingPunct="1">
              <a:lnSpc>
                <a:spcPct val="115000"/>
              </a:lnSpc>
              <a:buClr>
                <a:schemeClr val="accent1"/>
              </a:buClr>
              <a:buNone/>
            </a:pPr>
            <a:endParaRPr lang="zh-CN" altLang="en-US" sz="1500" dirty="0">
              <a:solidFill>
                <a:schemeClr val="tx1"/>
              </a:solidFill>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858207" y="1601970"/>
            <a:ext cx="1934850" cy="1700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2">
                                            <p:txEl>
                                              <p:charRg st="0" end="89"/>
                                            </p:txEl>
                                          </p:spTgt>
                                        </p:tgtEl>
                                        <p:attrNameLst>
                                          <p:attrName>style.visibility</p:attrName>
                                        </p:attrNameLst>
                                      </p:cBhvr>
                                      <p:to>
                                        <p:strVal val="visible"/>
                                      </p:to>
                                    </p:set>
                                    <p:animEffect transition="in" filter="dissolve">
                                      <p:cBhvr>
                                        <p:cTn id="7" dur="500"/>
                                        <p:tgtEl>
                                          <p:spTgt spid="22532">
                                            <p:txEl>
                                              <p:charRg st="0"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变量分类</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变量赋值</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局部变量与全局变量</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特殊变量</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变量的分类</a:t>
            </a:r>
            <a:endParaRPr lang="zh-CN" altLang="en-US" dirty="0">
              <a:solidFill>
                <a:schemeClr val="tx1"/>
              </a:solidFill>
              <a:latin typeface="+mj-lt"/>
              <a:sym typeface="+mn-ea"/>
            </a:endParaRPr>
          </a:p>
        </p:txBody>
      </p:sp>
      <p:sp>
        <p:nvSpPr>
          <p:cNvPr id="3" name="内容占位符 2"/>
          <p:cNvSpPr>
            <a:spLocks noGrp="1"/>
          </p:cNvSpPr>
          <p:nvPr>
            <p:ph idx="1"/>
          </p:nvPr>
        </p:nvSpPr>
        <p:spPr/>
        <p:txBody>
          <a:bodyPr/>
          <a:p>
            <a:pPr marL="28575" lvl="0" indent="0">
              <a:buClr>
                <a:srgbClr val="000000"/>
              </a:buClr>
              <a:buNone/>
            </a:pPr>
            <a:r>
              <a:rPr dirty="0">
                <a:sym typeface="+mn-ea"/>
              </a:rPr>
              <a:t>Python</a:t>
            </a:r>
            <a:r>
              <a:rPr lang="zh-CN" altLang="en-US" dirty="0">
                <a:sym typeface="+mn-ea"/>
              </a:rPr>
              <a:t>中变量分普通变量和特殊变量</a:t>
            </a:r>
            <a:endParaRPr lang="zh-CN" altLang="en-US" dirty="0"/>
          </a:p>
          <a:p>
            <a:pPr lvl="0">
              <a:buClr>
                <a:srgbClr val="000000"/>
              </a:buClr>
            </a:pPr>
            <a:endParaRPr lang="zh-CN" altLang="en-US" dirty="0"/>
          </a:p>
          <a:p>
            <a:pPr marL="28575" lvl="0" indent="0">
              <a:buClr>
                <a:srgbClr val="000000"/>
              </a:buClr>
              <a:buNone/>
            </a:pPr>
            <a:r>
              <a:rPr lang="zh-CN" altLang="en-US" dirty="0">
                <a:sym typeface="+mn-ea"/>
              </a:rPr>
              <a:t>普通变量：保存数值、字串、元组、列表、字典、文件句柄</a:t>
            </a:r>
            <a:endParaRPr lang="zh-CN" altLang="en-US" dirty="0"/>
          </a:p>
          <a:p>
            <a:pPr marL="28575" lvl="0" indent="0">
              <a:buClr>
                <a:srgbClr val="000000"/>
              </a:buClr>
              <a:buNone/>
            </a:pPr>
            <a:r>
              <a:rPr lang="zh-CN" altLang="en-US" dirty="0">
                <a:sym typeface="+mn-ea"/>
              </a:rPr>
              <a:t>特殊变量：模块、函数、类。</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变量的赋值</a:t>
            </a:r>
            <a:endParaRPr lang="zh-CN" altLang="en-US" dirty="0">
              <a:solidFill>
                <a:schemeClr val="tx1"/>
              </a:solidFill>
              <a:latin typeface="+mj-lt"/>
              <a:sym typeface="+mn-ea"/>
            </a:endParaRPr>
          </a:p>
        </p:txBody>
      </p:sp>
      <p:sp>
        <p:nvSpPr>
          <p:cNvPr id="115717" name="文本框 115716"/>
          <p:cNvSpPr txBox="1"/>
          <p:nvPr/>
        </p:nvSpPr>
        <p:spPr>
          <a:xfrm>
            <a:off x="277495" y="770255"/>
            <a:ext cx="7257415" cy="1510030"/>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zh-CN" altLang="en-US" sz="2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对变量的赋值过程：</a:t>
            </a:r>
            <a:endParaRPr lang="zh-CN" altLang="en-US" sz="2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2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先建一个变量的实例，然后把实例的址址值给变量。变量实际上都是特别的指针，受限指针。只能取与赋值的指针，不能参与指针运算。</a:t>
            </a:r>
            <a:endParaRPr lang="zh-CN" altLang="en-US" sz="2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5719" name="文本框 115718"/>
          <p:cNvSpPr txBox="1"/>
          <p:nvPr/>
        </p:nvSpPr>
        <p:spPr>
          <a:xfrm>
            <a:off x="553181" y="2280302"/>
            <a:ext cx="3601556" cy="2356485"/>
          </a:xfrm>
          <a:prstGeom prst="rect">
            <a:avLst/>
          </a:prstGeom>
          <a:noFill/>
          <a:ln w="9525">
            <a:noFill/>
          </a:ln>
        </p:spPr>
        <p:txBody>
          <a:bodyPr wrap="square" lIns="33062" tIns="16530" rIns="33062" bIns="16530">
            <a:spAutoFit/>
          </a:bodyPr>
          <a:p>
            <a:pPr lvl="0" eaLnBrk="1" fontAlgn="base" hangingPunct="1">
              <a:lnSpc>
                <a:spcPct val="140000"/>
              </a:lnSpc>
              <a:buClr>
                <a:srgbClr val="000000"/>
              </a:buClr>
            </a:pPr>
            <a:r>
              <a:rPr lang="zh-CN" altLang="en-US" strike="noStrike" noProof="1" dirty="0">
                <a:solidFill>
                  <a:srgbClr val="FF0000"/>
                </a:solidFill>
                <a:latin typeface="+mn-ea"/>
                <a:cs typeface="+mn-ea"/>
              </a:rPr>
              <a:t>例如下以代码：</a:t>
            </a:r>
            <a:endParaRPr lang="zh-CN" altLang="en-US" strike="noStrike" noProof="1" dirty="0">
              <a:solidFill>
                <a:srgbClr val="FF0000"/>
              </a:solidFill>
              <a:latin typeface="+mn-ea"/>
            </a:endParaRPr>
          </a:p>
          <a:p>
            <a:pPr lvl="0" eaLnBrk="1" fontAlgn="base" hangingPunct="1">
              <a:lnSpc>
                <a:spcPct val="140000"/>
              </a:lnSpc>
              <a:buClr>
                <a:srgbClr val="000000"/>
              </a:buClr>
            </a:pPr>
            <a:r>
              <a:rPr lang="zh-CN" altLang="en-US" strike="noStrike" noProof="1" dirty="0">
                <a:solidFill>
                  <a:srgbClr val="FF0000"/>
                </a:solidFill>
                <a:latin typeface="+mn-ea"/>
                <a:cs typeface="+mn-ea"/>
              </a:rPr>
              <a:t>   </a:t>
            </a:r>
            <a:r>
              <a:rPr lang="en-US" altLang="zh-CN" strike="noStrike" noProof="1" dirty="0">
                <a:solidFill>
                  <a:srgbClr val="FF0000"/>
                </a:solidFill>
                <a:latin typeface="+mn-ea"/>
                <a:cs typeface="+mn-ea"/>
              </a:rPr>
              <a:t>a=‘abc’         #&lt;1&gt;</a:t>
            </a:r>
            <a:endParaRPr lang="en-US" altLang="zh-CN" strike="noStrike" noProof="1" dirty="0">
              <a:solidFill>
                <a:srgbClr val="FF0000"/>
              </a:solidFill>
              <a:latin typeface="+mn-ea"/>
            </a:endParaRPr>
          </a:p>
          <a:p>
            <a:pPr lvl="0" eaLnBrk="1" fontAlgn="base" hangingPunct="1">
              <a:lnSpc>
                <a:spcPct val="140000"/>
              </a:lnSpc>
              <a:buClr>
                <a:srgbClr val="000000"/>
              </a:buClr>
            </a:pPr>
            <a:r>
              <a:rPr lang="en-US" altLang="zh-CN" strike="noStrike" noProof="1" dirty="0">
                <a:solidFill>
                  <a:srgbClr val="FF0000"/>
                </a:solidFill>
                <a:latin typeface="+mn-ea"/>
                <a:cs typeface="+mn-ea"/>
              </a:rPr>
              <a:t>   a=[‘a’,’b’,’c’]  #&lt;2&gt;</a:t>
            </a:r>
            <a:endParaRPr lang="en-US" altLang="zh-CN" strike="noStrike" noProof="1" dirty="0">
              <a:solidFill>
                <a:srgbClr val="FF0000"/>
              </a:solidFill>
              <a:latin typeface="+mn-ea"/>
            </a:endParaRPr>
          </a:p>
          <a:p>
            <a:pPr lvl="0" eaLnBrk="1" fontAlgn="base" hangingPunct="1">
              <a:lnSpc>
                <a:spcPct val="140000"/>
              </a:lnSpc>
              <a:buClr>
                <a:srgbClr val="000000"/>
              </a:buClr>
            </a:pPr>
            <a:r>
              <a:rPr lang="zh-CN" altLang="en-US" strike="noStrike" noProof="1" dirty="0">
                <a:solidFill>
                  <a:srgbClr val="FF0000"/>
                </a:solidFill>
                <a:latin typeface="+mn-ea"/>
                <a:cs typeface="+mn-ea"/>
              </a:rPr>
              <a:t>运行完第一句后，</a:t>
            </a:r>
            <a:r>
              <a:rPr lang="en-US" altLang="zh-CN" strike="noStrike" noProof="1" dirty="0">
                <a:solidFill>
                  <a:srgbClr val="FF0000"/>
                </a:solidFill>
                <a:latin typeface="+mn-ea"/>
                <a:cs typeface="+mn-ea"/>
              </a:rPr>
              <a:t>a</a:t>
            </a:r>
            <a:r>
              <a:rPr lang="zh-CN" altLang="en-US" strike="noStrike" noProof="1" dirty="0">
                <a:solidFill>
                  <a:srgbClr val="FF0000"/>
                </a:solidFill>
                <a:latin typeface="+mn-ea"/>
                <a:cs typeface="+mn-ea"/>
              </a:rPr>
              <a:t>就指向‘</a:t>
            </a:r>
            <a:r>
              <a:rPr lang="en-US" altLang="zh-CN" strike="noStrike" noProof="1" dirty="0">
                <a:solidFill>
                  <a:srgbClr val="FF0000"/>
                </a:solidFill>
                <a:latin typeface="+mn-ea"/>
                <a:cs typeface="+mn-ea"/>
              </a:rPr>
              <a:t>abc’ , </a:t>
            </a:r>
            <a:r>
              <a:rPr lang="zh-CN" altLang="en-US" strike="noStrike" noProof="1" dirty="0">
                <a:solidFill>
                  <a:srgbClr val="FF0000"/>
                </a:solidFill>
                <a:latin typeface="+mn-ea"/>
                <a:cs typeface="+mn-ea"/>
              </a:rPr>
              <a:t>运行完第二句后，</a:t>
            </a:r>
            <a:r>
              <a:rPr lang="en-US" altLang="zh-CN" strike="noStrike" noProof="1" dirty="0">
                <a:solidFill>
                  <a:srgbClr val="FF0000"/>
                </a:solidFill>
                <a:latin typeface="+mn-ea"/>
                <a:cs typeface="+mn-ea"/>
              </a:rPr>
              <a:t>a</a:t>
            </a:r>
            <a:r>
              <a:rPr lang="zh-CN" altLang="en-US" strike="noStrike" noProof="1" dirty="0">
                <a:solidFill>
                  <a:srgbClr val="FF0000"/>
                </a:solidFill>
                <a:latin typeface="+mn-ea"/>
                <a:cs typeface="+mn-ea"/>
              </a:rPr>
              <a:t>就指向</a:t>
            </a:r>
            <a:r>
              <a:rPr lang="en-US" altLang="zh-CN" strike="noStrike" noProof="1" dirty="0">
                <a:solidFill>
                  <a:srgbClr val="FF0000"/>
                </a:solidFill>
                <a:latin typeface="+mn-ea"/>
                <a:cs typeface="+mn-ea"/>
              </a:rPr>
              <a:t>[‘a’,’b’,’c’] </a:t>
            </a:r>
            <a:r>
              <a:rPr lang="zh-CN" altLang="en-US" strike="noStrike" noProof="1" dirty="0">
                <a:solidFill>
                  <a:srgbClr val="FF0000"/>
                </a:solidFill>
                <a:latin typeface="+mn-ea"/>
                <a:cs typeface="+mn-ea"/>
              </a:rPr>
              <a:t>。</a:t>
            </a:r>
            <a:endParaRPr lang="zh-CN" altLang="en-US" strike="noStrike" noProof="1" dirty="0">
              <a:solidFill>
                <a:srgbClr val="FF0000"/>
              </a:solidFill>
              <a:latin typeface="+mn-ea"/>
              <a:cs typeface="+mn-ea"/>
            </a:endParaRPr>
          </a:p>
        </p:txBody>
      </p:sp>
      <p:graphicFrame>
        <p:nvGraphicFramePr>
          <p:cNvPr id="31748" name="内容占位符 115719"/>
          <p:cNvGraphicFramePr/>
          <p:nvPr>
            <p:ph idx="1"/>
          </p:nvPr>
        </p:nvGraphicFramePr>
        <p:xfrm>
          <a:off x="5343015" y="3068537"/>
          <a:ext cx="2110827" cy="625298"/>
        </p:xfrm>
        <a:graphic>
          <a:graphicData uri="http://schemas.openxmlformats.org/presentationml/2006/ole">
            <mc:AlternateContent xmlns:mc="http://schemas.openxmlformats.org/markup-compatibility/2006">
              <mc:Choice xmlns:v="urn:schemas-microsoft-com:vml" Requires="v">
                <p:oleObj spid="_x0000_s3076" name="" r:id="rId1" imgW="2343150" imgH="704850" progId="Visio.Drawing.11">
                  <p:embed/>
                </p:oleObj>
              </mc:Choice>
              <mc:Fallback>
                <p:oleObj name="" r:id="rId1" imgW="2343150" imgH="704850" progId="Visio.Drawing.11">
                  <p:embed/>
                  <p:pic>
                    <p:nvPicPr>
                      <p:cNvPr id="0" name="图片 3075"/>
                      <p:cNvPicPr/>
                      <p:nvPr/>
                    </p:nvPicPr>
                    <p:blipFill>
                      <a:blip r:embed="rId2"/>
                      <a:stretch>
                        <a:fillRect/>
                      </a:stretch>
                    </p:blipFill>
                    <p:spPr>
                      <a:xfrm>
                        <a:off x="5343015" y="3068537"/>
                        <a:ext cx="2110827" cy="625298"/>
                      </a:xfrm>
                      <a:prstGeom prst="rect">
                        <a:avLst/>
                      </a:prstGeom>
                      <a:noFill/>
                      <a:ln w="38100">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变量的赋值</a:t>
            </a:r>
            <a:endParaRPr lang="zh-CN" altLang="en-US" sz="4000" dirty="0">
              <a:solidFill>
                <a:schemeClr val="tx1"/>
              </a:solidFill>
              <a:latin typeface="+mj-lt"/>
              <a:sym typeface="+mn-ea"/>
            </a:endParaRPr>
          </a:p>
        </p:txBody>
      </p:sp>
      <p:sp>
        <p:nvSpPr>
          <p:cNvPr id="117765" name="文本框 117764"/>
          <p:cNvSpPr txBox="1"/>
          <p:nvPr/>
        </p:nvSpPr>
        <p:spPr>
          <a:xfrm>
            <a:off x="409575" y="1147445"/>
            <a:ext cx="3651885" cy="3475990"/>
          </a:xfrm>
          <a:prstGeom prst="rect">
            <a:avLst/>
          </a:prstGeom>
          <a:noFill/>
          <a:ln w="9525">
            <a:noFill/>
          </a:ln>
        </p:spPr>
        <p:txBody>
          <a:bodyPr wrap="square" lIns="33062" tIns="16530" rIns="33062" bIns="16530">
            <a:spAutoFit/>
          </a:bodyPr>
          <a:p>
            <a:pPr lvl="0" eaLnBrk="1" fontAlgn="base" hangingPunct="1">
              <a:lnSpc>
                <a:spcPct val="140000"/>
              </a:lnSpc>
              <a:buClr>
                <a:srgbClr val="000000"/>
              </a:buClr>
            </a:pPr>
            <a:r>
              <a:rPr lang="zh-CN" altLang="en-US" sz="1600" strike="noStrike" noProof="1" dirty="0">
                <a:solidFill>
                  <a:srgbClr val="FF0000"/>
                </a:solidFill>
                <a:latin typeface="+mn-ea"/>
                <a:cs typeface="+mn-ea"/>
              </a:rPr>
              <a:t>分析以下代码：</a:t>
            </a:r>
            <a:endParaRPr lang="zh-CN" altLang="en-US" sz="1600" strike="noStrike" noProof="1" dirty="0">
              <a:solidFill>
                <a:srgbClr val="FF0000"/>
              </a:solidFill>
              <a:latin typeface="+mn-ea"/>
            </a:endParaRPr>
          </a:p>
          <a:p>
            <a:pPr lvl="0" eaLnBrk="1" fontAlgn="base" hangingPunct="1">
              <a:lnSpc>
                <a:spcPct val="140000"/>
              </a:lnSpc>
              <a:buClr>
                <a:srgbClr val="000000"/>
              </a:buClr>
            </a:pPr>
            <a:r>
              <a:rPr lang="zh-CN" altLang="en-US" sz="1600" strike="noStrike" noProof="1" dirty="0">
                <a:solidFill>
                  <a:srgbClr val="FF0000"/>
                </a:solidFill>
                <a:latin typeface="+mn-ea"/>
                <a:cs typeface="+mn-ea"/>
              </a:rPr>
              <a:t>   </a:t>
            </a:r>
            <a:r>
              <a:rPr lang="en-US" altLang="zh-CN" sz="1600" strike="noStrike" noProof="1" dirty="0">
                <a:solidFill>
                  <a:srgbClr val="FF0000"/>
                </a:solidFill>
                <a:latin typeface="+mn-ea"/>
                <a:cs typeface="+mn-ea"/>
              </a:rPr>
              <a:t>a = b = c = [‘a’,’b’,’c’]  #&lt;1&gt;</a:t>
            </a:r>
            <a:endParaRPr lang="en-US" altLang="zh-CN" sz="1600" strike="noStrike" noProof="1" dirty="0">
              <a:solidFill>
                <a:srgbClr val="FF0000"/>
              </a:solidFill>
              <a:latin typeface="+mn-ea"/>
            </a:endParaRPr>
          </a:p>
          <a:p>
            <a:pPr lvl="0" eaLnBrk="1" fontAlgn="base" hangingPunct="1">
              <a:lnSpc>
                <a:spcPct val="140000"/>
              </a:lnSpc>
              <a:buClr>
                <a:srgbClr val="000000"/>
              </a:buClr>
            </a:pPr>
            <a:r>
              <a:rPr lang="en-US" altLang="zh-CN" sz="1600" strike="noStrike" noProof="1" dirty="0">
                <a:solidFill>
                  <a:srgbClr val="FF0000"/>
                </a:solidFill>
                <a:latin typeface="+mn-ea"/>
                <a:cs typeface="+mn-ea"/>
              </a:rPr>
              <a:t>   b[1] = ‘w’</a:t>
            </a:r>
            <a:endParaRPr lang="en-US" altLang="zh-CN" sz="1600" strike="noStrike" noProof="1" dirty="0">
              <a:solidFill>
                <a:srgbClr val="FF0000"/>
              </a:solidFill>
              <a:latin typeface="+mn-ea"/>
            </a:endParaRPr>
          </a:p>
          <a:p>
            <a:pPr lvl="0" eaLnBrk="1" fontAlgn="base" hangingPunct="1">
              <a:lnSpc>
                <a:spcPct val="140000"/>
              </a:lnSpc>
              <a:buClr>
                <a:srgbClr val="000000"/>
              </a:buClr>
            </a:pPr>
            <a:r>
              <a:rPr lang="en-US" altLang="zh-CN" sz="1600" strike="noStrike" noProof="1" dirty="0">
                <a:solidFill>
                  <a:srgbClr val="FF0000"/>
                </a:solidFill>
                <a:latin typeface="+mn-ea"/>
                <a:cs typeface="+mn-ea"/>
              </a:rPr>
              <a:t>   c[2] = ‘k’                     #&lt;2&gt;</a:t>
            </a:r>
            <a:endParaRPr lang="en-US" altLang="zh-CN" sz="1600" strike="noStrike" noProof="1" dirty="0">
              <a:solidFill>
                <a:srgbClr val="FF0000"/>
              </a:solidFill>
              <a:latin typeface="+mn-ea"/>
            </a:endParaRPr>
          </a:p>
          <a:p>
            <a:pPr lvl="0" eaLnBrk="1" fontAlgn="base" hangingPunct="1">
              <a:lnSpc>
                <a:spcPct val="140000"/>
              </a:lnSpc>
              <a:buClr>
                <a:srgbClr val="000000"/>
              </a:buClr>
            </a:pPr>
            <a:r>
              <a:rPr lang="en-US" altLang="zh-CN" sz="1600" strike="noStrike" noProof="1" dirty="0">
                <a:solidFill>
                  <a:srgbClr val="FF0000"/>
                </a:solidFill>
                <a:latin typeface="+mn-ea"/>
                <a:cs typeface="+mn-ea"/>
              </a:rPr>
              <a:t>   c = ‘12345678’          #&lt;3&gt;</a:t>
            </a:r>
            <a:endParaRPr lang="en-US" altLang="zh-CN" sz="1600" strike="noStrike" noProof="1" dirty="0">
              <a:solidFill>
                <a:srgbClr val="FF0000"/>
              </a:solidFill>
              <a:latin typeface="+mn-ea"/>
            </a:endParaRPr>
          </a:p>
          <a:p>
            <a:pPr lvl="0" eaLnBrk="1" fontAlgn="base" hangingPunct="1">
              <a:lnSpc>
                <a:spcPct val="140000"/>
              </a:lnSpc>
              <a:buClr>
                <a:srgbClr val="000000"/>
              </a:buClr>
            </a:pPr>
            <a:r>
              <a:rPr lang="zh-CN" altLang="en-US" sz="1600" strike="noStrike" noProof="1" dirty="0">
                <a:solidFill>
                  <a:srgbClr val="FF0000"/>
                </a:solidFill>
                <a:latin typeface="+mn-ea"/>
                <a:cs typeface="+mn-ea"/>
              </a:rPr>
              <a:t>运行到</a:t>
            </a:r>
            <a:r>
              <a:rPr lang="en-US" altLang="zh-CN" sz="1600" strike="noStrike" noProof="1" dirty="0">
                <a:solidFill>
                  <a:srgbClr val="FF0000"/>
                </a:solidFill>
                <a:latin typeface="+mn-ea"/>
                <a:cs typeface="+mn-ea"/>
              </a:rPr>
              <a:t>&lt;1&gt;,&lt;2&gt;,&lt;3&gt;</a:t>
            </a:r>
            <a:r>
              <a:rPr lang="zh-CN" altLang="en-US" sz="1600" strike="noStrike" noProof="1" dirty="0">
                <a:solidFill>
                  <a:srgbClr val="FF0000"/>
                </a:solidFill>
                <a:latin typeface="+mn-ea"/>
                <a:cs typeface="+mn-ea"/>
              </a:rPr>
              <a:t>是，对应的内存分别如左图</a:t>
            </a:r>
            <a:r>
              <a:rPr lang="en-US" altLang="zh-CN" sz="1600" strike="noStrike" noProof="1" dirty="0">
                <a:solidFill>
                  <a:srgbClr val="FF0000"/>
                </a:solidFill>
                <a:latin typeface="+mn-ea"/>
                <a:cs typeface="+mn-ea"/>
              </a:rPr>
              <a:t>,</a:t>
            </a:r>
            <a:r>
              <a:rPr lang="zh-CN" altLang="en-US" sz="1600" strike="noStrike" noProof="1" dirty="0">
                <a:solidFill>
                  <a:srgbClr val="FF0000"/>
                </a:solidFill>
                <a:latin typeface="+mn-ea"/>
                <a:cs typeface="+mn-ea"/>
              </a:rPr>
              <a:t>可以在每一句语句后打输出</a:t>
            </a:r>
            <a:r>
              <a:rPr lang="en-US" altLang="zh-CN" sz="1600" strike="noStrike" noProof="1" dirty="0">
                <a:solidFill>
                  <a:srgbClr val="FF0000"/>
                </a:solidFill>
                <a:latin typeface="+mn-ea"/>
                <a:cs typeface="+mn-ea"/>
              </a:rPr>
              <a:t>a,b,c </a:t>
            </a:r>
            <a:r>
              <a:rPr lang="zh-CN" altLang="en-US" sz="1600" strike="noStrike" noProof="1" dirty="0">
                <a:solidFill>
                  <a:srgbClr val="FF0000"/>
                </a:solidFill>
                <a:latin typeface="+mn-ea"/>
                <a:cs typeface="+mn-ea"/>
              </a:rPr>
              <a:t>的各值。</a:t>
            </a:r>
            <a:endParaRPr lang="zh-CN" altLang="en-US" sz="1600" strike="noStrike" noProof="1" dirty="0">
              <a:solidFill>
                <a:srgbClr val="FF0000"/>
              </a:solidFill>
              <a:latin typeface="+mn-ea"/>
              <a:cs typeface="+mn-ea"/>
            </a:endParaRPr>
          </a:p>
        </p:txBody>
      </p:sp>
      <p:pic>
        <p:nvPicPr>
          <p:cNvPr id="32772" name="图片 117773"/>
          <p:cNvPicPr>
            <a:picLocks noChangeAspect="1"/>
          </p:cNvPicPr>
          <p:nvPr/>
        </p:nvPicPr>
        <p:blipFill>
          <a:blip r:embed="rId1"/>
          <a:stretch>
            <a:fillRect/>
          </a:stretch>
        </p:blipFill>
        <p:spPr>
          <a:xfrm>
            <a:off x="4907815" y="946474"/>
            <a:ext cx="1858176" cy="3686344"/>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全局变量和局部变量</a:t>
            </a:r>
            <a:endParaRPr lang="zh-CN" altLang="en-US" sz="4000" dirty="0">
              <a:solidFill>
                <a:schemeClr val="tx1"/>
              </a:solidFill>
              <a:latin typeface="+mj-lt"/>
              <a:sym typeface="+mn-ea"/>
            </a:endParaRPr>
          </a:p>
        </p:txBody>
      </p:sp>
      <p:sp>
        <p:nvSpPr>
          <p:cNvPr id="33794" name="文本框 118789"/>
          <p:cNvSpPr txBox="1"/>
          <p:nvPr/>
        </p:nvSpPr>
        <p:spPr>
          <a:xfrm>
            <a:off x="1498221" y="864069"/>
            <a:ext cx="3422455" cy="240665"/>
          </a:xfrm>
          <a:prstGeom prst="rect">
            <a:avLst/>
          </a:prstGeom>
          <a:noFill/>
          <a:ln w="9525">
            <a:noFill/>
          </a:ln>
        </p:spPr>
        <p:txBody>
          <a:bodyPr wrap="square" lIns="33062" tIns="16530" rIns="33062" bIns="16530" anchor="t">
            <a:spAutoFit/>
          </a:bodyPr>
          <a:p>
            <a:pPr lvl="0">
              <a:buClr>
                <a:srgbClr val="000000"/>
              </a:buClr>
            </a:pPr>
            <a:r>
              <a:rPr lang="zh-CN" altLang="en-US" sz="1350" dirty="0">
                <a:solidFill>
                  <a:schemeClr val="tx1"/>
                </a:solidFill>
                <a:latin typeface="FrutigerNext LT BlackCn" pitchFamily="34" charset="0"/>
                <a:ea typeface="宋体" panose="02010600030101010101" pitchFamily="2" charset="-122"/>
              </a:rPr>
              <a:t>单个文件中的全局变量与局部变量</a:t>
            </a:r>
            <a:endParaRPr lang="zh-CN" altLang="en-US" sz="1350" dirty="0">
              <a:solidFill>
                <a:schemeClr val="tx1"/>
              </a:solidFill>
              <a:latin typeface="FrutigerNext LT BlackCn" pitchFamily="34" charset="0"/>
              <a:ea typeface="宋体" panose="02010600030101010101" pitchFamily="2" charset="-122"/>
            </a:endParaRPr>
          </a:p>
        </p:txBody>
      </p:sp>
      <p:sp>
        <p:nvSpPr>
          <p:cNvPr id="118792" name="文本框 118791"/>
          <p:cNvSpPr txBox="1"/>
          <p:nvPr/>
        </p:nvSpPr>
        <p:spPr>
          <a:xfrm>
            <a:off x="1498221" y="1156061"/>
            <a:ext cx="2682709" cy="460375"/>
          </a:xfrm>
          <a:prstGeom prst="rect">
            <a:avLst/>
          </a:prstGeom>
          <a:noFill/>
          <a:ln w="9525">
            <a:noFill/>
          </a:ln>
        </p:spPr>
        <p:txBody>
          <a:bodyPr wrap="square">
            <a:spAutoFit/>
          </a:bodyPr>
          <a:p>
            <a:pPr lvl="0" algn="just" eaLnBrk="1" fontAlgn="base" hangingPunct="1">
              <a:lnSpc>
                <a:spcPct val="100000"/>
              </a:lnSpc>
              <a:spcBef>
                <a:spcPct val="50000"/>
              </a:spcBef>
              <a:buClr>
                <a:srgbClr val="000000"/>
              </a:buClr>
            </a:pPr>
            <a:r>
              <a:rPr lang="zh-CN" altLang="en-US" sz="1200" strike="noStrike" noProof="1" dirty="0">
                <a:solidFill>
                  <a:schemeClr val="tx1"/>
                </a:solidFill>
                <a:latin typeface="Arial" panose="020B0604020202020204" pitchFamily="34" charset="0"/>
                <a:ea typeface="宋体" panose="02010600030101010101" pitchFamily="2" charset="-122"/>
                <a:cs typeface="+mn-ea"/>
              </a:rPr>
              <a:t>以下代码中，</a:t>
            </a:r>
            <a:r>
              <a:rPr lang="en-US" altLang="zh-CN" sz="1200" strike="noStrike" noProof="1" dirty="0">
                <a:solidFill>
                  <a:schemeClr val="tx1"/>
                </a:solidFill>
                <a:latin typeface="Arial" panose="020B0604020202020204" pitchFamily="34" charset="0"/>
                <a:ea typeface="宋体" panose="02010600030101010101" pitchFamily="2" charset="-122"/>
                <a:cs typeface="+mn-ea"/>
              </a:rPr>
              <a:t>fun </a:t>
            </a:r>
            <a:r>
              <a:rPr lang="zh-CN" altLang="en-US" sz="1200" strike="noStrike" noProof="1" dirty="0">
                <a:solidFill>
                  <a:schemeClr val="tx1"/>
                </a:solidFill>
                <a:latin typeface="Arial" panose="020B0604020202020204" pitchFamily="34" charset="0"/>
                <a:ea typeface="宋体" panose="02010600030101010101" pitchFamily="2" charset="-122"/>
                <a:cs typeface="+mn-ea"/>
              </a:rPr>
              <a:t>函数中可以用全局变量</a:t>
            </a:r>
            <a:r>
              <a:rPr lang="en-US" altLang="zh-CN" sz="1200" strike="noStrike" noProof="1" dirty="0">
                <a:solidFill>
                  <a:schemeClr val="tx1"/>
                </a:solidFill>
                <a:latin typeface="Arial" panose="020B0604020202020204" pitchFamily="34" charset="0"/>
                <a:ea typeface="宋体" panose="02010600030101010101" pitchFamily="2" charset="-122"/>
                <a:cs typeface="+mn-ea"/>
              </a:rPr>
              <a:t>,</a:t>
            </a:r>
            <a:r>
              <a:rPr lang="zh-CN" altLang="en-US" sz="1200" strike="noStrike" noProof="1" dirty="0">
                <a:solidFill>
                  <a:schemeClr val="tx1"/>
                </a:solidFill>
                <a:latin typeface="Arial" panose="020B0604020202020204" pitchFamily="34" charset="0"/>
                <a:ea typeface="宋体" panose="02010600030101010101" pitchFamily="2" charset="-122"/>
                <a:cs typeface="+mn-ea"/>
              </a:rPr>
              <a:t>在</a:t>
            </a:r>
            <a:r>
              <a:rPr lang="en-US" altLang="zh-CN" sz="1200" strike="noStrike" noProof="1" dirty="0">
                <a:solidFill>
                  <a:schemeClr val="tx1"/>
                </a:solidFill>
                <a:latin typeface="Arial" panose="020B0604020202020204" pitchFamily="34" charset="0"/>
                <a:ea typeface="宋体" panose="02010600030101010101" pitchFamily="2" charset="-122"/>
                <a:cs typeface="+mn-ea"/>
              </a:rPr>
              <a:t>fun</a:t>
            </a:r>
            <a:r>
              <a:rPr lang="zh-CN" altLang="en-US" sz="1200" strike="noStrike" noProof="1" dirty="0">
                <a:solidFill>
                  <a:schemeClr val="tx1"/>
                </a:solidFill>
                <a:latin typeface="Arial" panose="020B0604020202020204" pitchFamily="34" charset="0"/>
                <a:ea typeface="宋体" panose="02010600030101010101" pitchFamily="2" charset="-122"/>
                <a:cs typeface="+mn-ea"/>
              </a:rPr>
              <a:t>函数中</a:t>
            </a:r>
            <a:r>
              <a:rPr lang="en-US" altLang="zh-CN" sz="1200" strike="noStrike" noProof="1" dirty="0">
                <a:solidFill>
                  <a:schemeClr val="tx1"/>
                </a:solidFill>
                <a:latin typeface="Arial" panose="020B0604020202020204" pitchFamily="34" charset="0"/>
                <a:ea typeface="宋体" panose="02010600030101010101" pitchFamily="2" charset="-122"/>
                <a:cs typeface="+mn-ea"/>
              </a:rPr>
              <a:t>g_a</a:t>
            </a:r>
            <a:r>
              <a:rPr lang="zh-CN" altLang="en-US" sz="1200" strike="noStrike" noProof="1" dirty="0">
                <a:solidFill>
                  <a:schemeClr val="tx1"/>
                </a:solidFill>
                <a:latin typeface="Arial" panose="020B0604020202020204" pitchFamily="34" charset="0"/>
                <a:ea typeface="宋体" panose="02010600030101010101" pitchFamily="2" charset="-122"/>
                <a:cs typeface="+mn-ea"/>
              </a:rPr>
              <a:t>是只读的</a:t>
            </a:r>
            <a:endParaRPr lang="zh-CN" altLang="en-US" sz="120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8793" name="文本框 118792"/>
          <p:cNvSpPr txBox="1"/>
          <p:nvPr/>
        </p:nvSpPr>
        <p:spPr>
          <a:xfrm>
            <a:off x="1571100" y="1747667"/>
            <a:ext cx="2735582" cy="1706880"/>
          </a:xfrm>
          <a:prstGeom prst="rect">
            <a:avLst/>
          </a:prstGeom>
          <a:noFill/>
          <a:ln w="9525">
            <a:noFill/>
          </a:ln>
        </p:spPr>
        <p:txBody>
          <a:bodyPr wrap="square">
            <a:spAutoFit/>
          </a:bodyPr>
          <a:p>
            <a:pPr lvl="0" eaLnBrk="1" fontAlgn="base" hangingPunct="1">
              <a:lnSpc>
                <a:spcPct val="100000"/>
              </a:lnSpc>
              <a:buClr>
                <a:srgbClr val="000000"/>
              </a:buClr>
            </a:pPr>
            <a:r>
              <a:rPr lang="en-US" altLang="zh-CN" strike="noStrike" noProof="1" dirty="0">
                <a:solidFill>
                  <a:schemeClr val="tx1"/>
                </a:solidFill>
                <a:latin typeface="Arial" panose="020B0604020202020204" pitchFamily="34" charset="0"/>
                <a:ea typeface="宋体" panose="02010600030101010101" pitchFamily="2" charset="-122"/>
                <a:cs typeface="+mn-ea"/>
              </a:rPr>
              <a:t>g_a = 123</a:t>
            </a:r>
            <a:endParaRPr lang="en-US" altLang="zh-CN" strike="noStrike" noProof="1" dirty="0">
              <a:solidFill>
                <a:schemeClr val="tx1"/>
              </a:solidFill>
              <a:latin typeface="Arial" panose="020B0604020202020204" pitchFamily="34" charset="0"/>
              <a:ea typeface="宋体" panose="02010600030101010101" pitchFamily="2" charset="-122"/>
              <a:cs typeface="+mn-ea"/>
            </a:endParaRPr>
          </a:p>
          <a:p>
            <a:pPr lvl="0" eaLnBrk="1" fontAlgn="base" hangingPunct="1">
              <a:lnSpc>
                <a:spcPct val="100000"/>
              </a:lnSpc>
              <a:buClr>
                <a:srgbClr val="000000"/>
              </a:buClr>
            </a:pPr>
            <a:r>
              <a:rPr lang="en-US" altLang="zh-CN" strike="noStrike" noProof="1" dirty="0">
                <a:solidFill>
                  <a:schemeClr val="tx1"/>
                </a:solidFill>
                <a:latin typeface="Arial" panose="020B0604020202020204" pitchFamily="34" charset="0"/>
                <a:ea typeface="宋体" panose="02010600030101010101" pitchFamily="2" charset="-122"/>
                <a:cs typeface="+mn-ea"/>
              </a:rPr>
              <a:t>def fun():</a:t>
            </a:r>
            <a:endParaRPr lang="en-US" altLang="zh-CN" strike="noStrike" noProof="1" dirty="0">
              <a:solidFill>
                <a:schemeClr val="tx1"/>
              </a:solidFill>
              <a:latin typeface="Arial" panose="020B0604020202020204" pitchFamily="34" charset="0"/>
              <a:ea typeface="宋体" panose="02010600030101010101" pitchFamily="2" charset="-122"/>
              <a:cs typeface="+mn-ea"/>
            </a:endParaRPr>
          </a:p>
          <a:p>
            <a:pPr lvl="0" eaLnBrk="1" fontAlgn="base" hangingPunct="1">
              <a:lnSpc>
                <a:spcPct val="100000"/>
              </a:lnSpc>
              <a:buClr>
                <a:srgbClr val="000000"/>
              </a:buClr>
            </a:pPr>
            <a:r>
              <a:rPr lang="en-US" altLang="zh-CN" strike="noStrike" noProof="1" dirty="0">
                <a:solidFill>
                  <a:schemeClr val="tx1"/>
                </a:solidFill>
                <a:latin typeface="Arial" panose="020B0604020202020204" pitchFamily="34" charset="0"/>
                <a:ea typeface="宋体" panose="02010600030101010101" pitchFamily="2" charset="-122"/>
                <a:cs typeface="+mn-ea"/>
              </a:rPr>
              <a:t>  g_a = 4</a:t>
            </a:r>
            <a:endParaRPr lang="en-US" altLang="zh-CN" strike="noStrike" noProof="1" dirty="0">
              <a:solidFill>
                <a:schemeClr val="tx1"/>
              </a:solidFill>
              <a:latin typeface="Arial" panose="020B0604020202020204" pitchFamily="34" charset="0"/>
              <a:ea typeface="宋体" panose="02010600030101010101" pitchFamily="2" charset="-122"/>
              <a:cs typeface="+mn-ea"/>
            </a:endParaRPr>
          </a:p>
          <a:p>
            <a:pPr lvl="0" eaLnBrk="1" fontAlgn="base" hangingPunct="1">
              <a:lnSpc>
                <a:spcPct val="100000"/>
              </a:lnSpc>
              <a:buClr>
                <a:srgbClr val="000000"/>
              </a:buClr>
            </a:pPr>
            <a:r>
              <a:rPr lang="en-US" altLang="zh-CN" strike="noStrike" noProof="1" dirty="0">
                <a:solidFill>
                  <a:schemeClr val="tx1"/>
                </a:solidFill>
                <a:latin typeface="Arial" panose="020B0604020202020204" pitchFamily="34" charset="0"/>
                <a:ea typeface="宋体" panose="02010600030101010101" pitchFamily="2" charset="-122"/>
                <a:cs typeface="+mn-ea"/>
              </a:rPr>
              <a:t>  print g_a</a:t>
            </a:r>
            <a:endParaRPr lang="en-US" altLang="zh-CN" strike="noStrike" noProof="1" dirty="0">
              <a:solidFill>
                <a:schemeClr val="tx1"/>
              </a:solidFill>
              <a:latin typeface="Arial" panose="020B0604020202020204" pitchFamily="34" charset="0"/>
              <a:ea typeface="宋体" panose="02010600030101010101" pitchFamily="2" charset="-122"/>
              <a:cs typeface="+mn-ea"/>
            </a:endParaRPr>
          </a:p>
          <a:p>
            <a:pPr lvl="0" eaLnBrk="1" fontAlgn="base" hangingPunct="1">
              <a:lnSpc>
                <a:spcPct val="100000"/>
              </a:lnSpc>
              <a:buClr>
                <a:srgbClr val="000000"/>
              </a:buClr>
            </a:pPr>
            <a:r>
              <a:rPr lang="en-US" altLang="zh-CN" strike="noStrike" noProof="1" dirty="0">
                <a:solidFill>
                  <a:schemeClr val="tx1"/>
                </a:solidFill>
                <a:latin typeface="Arial" panose="020B0604020202020204" pitchFamily="34" charset="0"/>
                <a:ea typeface="宋体" panose="02010600030101010101" pitchFamily="2" charset="-122"/>
                <a:cs typeface="+mn-ea"/>
              </a:rPr>
              <a:t>fun()</a:t>
            </a:r>
            <a:endParaRPr lang="en-US" altLang="zh-CN" strike="noStrike" noProof="1" dirty="0">
              <a:solidFill>
                <a:schemeClr val="tx1"/>
              </a:solidFill>
              <a:latin typeface="Arial" panose="020B0604020202020204" pitchFamily="34" charset="0"/>
              <a:ea typeface="宋体" panose="02010600030101010101" pitchFamily="2" charset="-122"/>
              <a:cs typeface="+mn-ea"/>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print g_a</a:t>
            </a:r>
            <a:endParaRPr lang="en-US" altLang="zh-CN" sz="150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8794" name="文本框 118793"/>
          <p:cNvSpPr txBox="1"/>
          <p:nvPr/>
        </p:nvSpPr>
        <p:spPr>
          <a:xfrm>
            <a:off x="4488165" y="1747667"/>
            <a:ext cx="2461691" cy="1706880"/>
          </a:xfrm>
          <a:prstGeom prst="rect">
            <a:avLst/>
          </a:prstGeom>
          <a:noFill/>
          <a:ln w="9525">
            <a:noFill/>
          </a:ln>
        </p:spPr>
        <p:txBody>
          <a:bodyPr wrap="square">
            <a:spAutoFit/>
          </a:bodyPr>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g_a = 123</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def fun2():</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k = g_a</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print g_a, k</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g_a = 4</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fun2()</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print g_a</a:t>
            </a:r>
            <a:endParaRPr lang="en-US" altLang="zh-CN" sz="150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8795" name="文本框 118794"/>
          <p:cNvSpPr txBox="1"/>
          <p:nvPr/>
        </p:nvSpPr>
        <p:spPr>
          <a:xfrm>
            <a:off x="4582479" y="864069"/>
            <a:ext cx="2747014" cy="506730"/>
          </a:xfrm>
          <a:prstGeom prst="rect">
            <a:avLst/>
          </a:prstGeom>
          <a:noFill/>
          <a:ln w="9525">
            <a:noFill/>
          </a:ln>
        </p:spPr>
        <p:txBody>
          <a:bodyPr wrap="square">
            <a:spAutoFit/>
          </a:bodyPr>
          <a:p>
            <a:pPr lvl="0" eaLnBrk="1" fontAlgn="base" hangingPunct="1">
              <a:lnSpc>
                <a:spcPct val="100000"/>
              </a:lnSpc>
              <a:spcBef>
                <a:spcPct val="50000"/>
              </a:spcBef>
              <a:buClr>
                <a:srgbClr val="000000"/>
              </a:buClr>
            </a:pPr>
            <a:r>
              <a:rPr lang="zh-CN" altLang="en-US" sz="1350" strike="noStrike" noProof="1" dirty="0">
                <a:solidFill>
                  <a:schemeClr val="tx1"/>
                </a:solidFill>
                <a:latin typeface="Arial" panose="020B0604020202020204" pitchFamily="34" charset="0"/>
                <a:ea typeface="宋体" panose="02010600030101010101" pitchFamily="2" charset="-122"/>
                <a:cs typeface="+mn-ea"/>
              </a:rPr>
              <a:t>以下代码呢？</a:t>
            </a:r>
            <a:r>
              <a:rPr lang="en-US" altLang="zh-CN" sz="1350" strike="noStrike" noProof="1" dirty="0">
                <a:solidFill>
                  <a:schemeClr val="tx1"/>
                </a:solidFill>
                <a:latin typeface="Arial" panose="020B0604020202020204" pitchFamily="34" charset="0"/>
                <a:ea typeface="宋体" panose="02010600030101010101" pitchFamily="2" charset="-122"/>
                <a:cs typeface="+mn-ea"/>
              </a:rPr>
              <a:t>Fun2</a:t>
            </a:r>
            <a:r>
              <a:rPr lang="zh-CN" altLang="en-US" sz="1350" strike="noStrike" noProof="1" dirty="0">
                <a:solidFill>
                  <a:schemeClr val="tx1"/>
                </a:solidFill>
                <a:latin typeface="Arial" panose="020B0604020202020204" pitchFamily="34" charset="0"/>
                <a:ea typeface="宋体" panose="02010600030101010101" pitchFamily="2" charset="-122"/>
                <a:cs typeface="+mn-ea"/>
              </a:rPr>
              <a:t>函数据中的</a:t>
            </a:r>
            <a:r>
              <a:rPr lang="en-US" altLang="zh-CN" sz="1350" strike="noStrike" noProof="1" dirty="0">
                <a:solidFill>
                  <a:schemeClr val="tx1"/>
                </a:solidFill>
                <a:latin typeface="Arial" panose="020B0604020202020204" pitchFamily="34" charset="0"/>
                <a:ea typeface="宋体" panose="02010600030101010101" pitchFamily="2" charset="-122"/>
                <a:cs typeface="+mn-ea"/>
              </a:rPr>
              <a:t>g_a</a:t>
            </a:r>
            <a:r>
              <a:rPr lang="zh-CN" altLang="en-US" sz="1350" strike="noStrike" noProof="1" dirty="0">
                <a:solidFill>
                  <a:schemeClr val="tx1"/>
                </a:solidFill>
                <a:latin typeface="Arial" panose="020B0604020202020204" pitchFamily="34" charset="0"/>
                <a:ea typeface="宋体" panose="02010600030101010101" pitchFamily="2" charset="-122"/>
                <a:cs typeface="+mn-ea"/>
              </a:rPr>
              <a:t>是全局还是局部变量呢？</a:t>
            </a:r>
            <a:endParaRPr lang="zh-CN" altLang="en-US" sz="135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8797" name="文本框 118796"/>
          <p:cNvSpPr txBox="1"/>
          <p:nvPr/>
        </p:nvSpPr>
        <p:spPr>
          <a:xfrm>
            <a:off x="1626274" y="3619265"/>
            <a:ext cx="1370965" cy="904240"/>
          </a:xfrm>
          <a:prstGeom prst="rect">
            <a:avLst/>
          </a:prstGeom>
          <a:noFill/>
          <a:ln w="9525">
            <a:noFill/>
          </a:ln>
        </p:spPr>
        <p:txBody>
          <a:bodyPr wrap="none" lIns="33062" tIns="16530" rIns="33062" bIns="16530" anchor="t">
            <a:spAutoFit/>
          </a:bodyPr>
          <a:p>
            <a:pPr lvl="0" eaLnBrk="1" fontAlgn="base" hangingPunct="1">
              <a:lnSpc>
                <a:spcPct val="140000"/>
              </a:lnSpc>
              <a:buClr>
                <a:srgbClr val="000000"/>
              </a:buClr>
            </a:pPr>
            <a:r>
              <a:rPr lang="en-US" altLang="zh-CN" sz="1350" b="1" strike="noStrike" noProof="1" dirty="0">
                <a:solidFill>
                  <a:srgbClr val="0066FF"/>
                </a:solidFill>
                <a:latin typeface="+mn-ea"/>
                <a:cs typeface="+mn-ea"/>
              </a:rPr>
              <a:t>=== Result=====</a:t>
            </a:r>
            <a:endParaRPr lang="en-US" altLang="zh-CN" sz="1350" b="1" strike="noStrike" noProof="1" dirty="0">
              <a:solidFill>
                <a:srgbClr val="0066FF"/>
              </a:solidFill>
              <a:latin typeface="+mn-ea"/>
            </a:endParaRPr>
          </a:p>
          <a:p>
            <a:pPr lvl="0" eaLnBrk="1" fontAlgn="base" hangingPunct="1">
              <a:lnSpc>
                <a:spcPct val="140000"/>
              </a:lnSpc>
              <a:buClr>
                <a:srgbClr val="000000"/>
              </a:buClr>
            </a:pPr>
            <a:r>
              <a:rPr lang="en-US" altLang="zh-CN" sz="1350" b="1" strike="noStrike" noProof="1" dirty="0">
                <a:solidFill>
                  <a:srgbClr val="0066FF"/>
                </a:solidFill>
                <a:latin typeface="+mn-ea"/>
                <a:cs typeface="+mn-ea"/>
              </a:rPr>
              <a:t>4</a:t>
            </a:r>
            <a:endParaRPr lang="en-US" altLang="zh-CN" sz="1350" b="1" strike="noStrike" noProof="1" dirty="0">
              <a:solidFill>
                <a:srgbClr val="0066FF"/>
              </a:solidFill>
              <a:latin typeface="+mn-ea"/>
            </a:endParaRPr>
          </a:p>
          <a:p>
            <a:pPr lvl="0" eaLnBrk="1" fontAlgn="base" hangingPunct="1">
              <a:lnSpc>
                <a:spcPct val="140000"/>
              </a:lnSpc>
              <a:buClr>
                <a:srgbClr val="000000"/>
              </a:buClr>
            </a:pPr>
            <a:r>
              <a:rPr lang="en-US" altLang="zh-CN" sz="1350" b="1" strike="noStrike" noProof="1" dirty="0">
                <a:solidFill>
                  <a:srgbClr val="0066FF"/>
                </a:solidFill>
                <a:latin typeface="+mn-ea"/>
                <a:cs typeface="+mn-ea"/>
              </a:rPr>
              <a:t>123</a:t>
            </a:r>
            <a:endParaRPr lang="en-US" altLang="zh-CN" sz="1350" b="1" strike="noStrike" noProof="1" dirty="0">
              <a:solidFill>
                <a:srgbClr val="0066FF"/>
              </a:solidFill>
              <a:latin typeface="+mn-ea"/>
              <a:cs typeface="+mn-ea"/>
            </a:endParaRPr>
          </a:p>
        </p:txBody>
      </p:sp>
      <p:sp>
        <p:nvSpPr>
          <p:cNvPr id="33800" name="直接连接符 118797"/>
          <p:cNvSpPr/>
          <p:nvPr/>
        </p:nvSpPr>
        <p:spPr>
          <a:xfrm flipH="1">
            <a:off x="4307159" y="937424"/>
            <a:ext cx="7145" cy="3459133"/>
          </a:xfrm>
          <a:prstGeom prst="line">
            <a:avLst/>
          </a:prstGeom>
          <a:ln w="28575" cap="flat" cmpd="sng">
            <a:solidFill>
              <a:srgbClr val="990000"/>
            </a:solidFill>
            <a:prstDash val="solid"/>
            <a:round/>
            <a:headEnd type="none" w="med" len="med"/>
            <a:tailEnd type="none" w="med" len="med"/>
          </a:ln>
        </p:spPr>
        <p:txBody>
          <a:bodyPr anchor="t"/>
          <a:p>
            <a:pPr lvl="0"/>
            <a:endParaRPr lang="zh-CN" altLang="en-US" sz="1015">
              <a:latin typeface="Arial" panose="020B0604020202020204" pitchFamily="34" charset="0"/>
              <a:ea typeface="MS PGothic" panose="020B0600070205080204" pitchFamily="34" charset="-128"/>
            </a:endParaRPr>
          </a:p>
        </p:txBody>
      </p:sp>
      <p:sp>
        <p:nvSpPr>
          <p:cNvPr id="118799" name="文本框 118798"/>
          <p:cNvSpPr txBox="1"/>
          <p:nvPr/>
        </p:nvSpPr>
        <p:spPr>
          <a:xfrm>
            <a:off x="4440532" y="3619181"/>
            <a:ext cx="2971844" cy="771525"/>
          </a:xfrm>
          <a:prstGeom prst="rect">
            <a:avLst/>
          </a:prstGeom>
          <a:noFill/>
          <a:ln w="9525">
            <a:noFill/>
          </a:ln>
        </p:spPr>
        <p:txBody>
          <a:bodyPr wrap="square" lIns="33062" tIns="16530" rIns="33062" bIns="16530">
            <a:spAutoFit/>
          </a:bodyPr>
          <a:p>
            <a:pPr lvl="0" eaLnBrk="1" fontAlgn="base" hangingPunct="1">
              <a:lnSpc>
                <a:spcPct val="100000"/>
              </a:lnSpc>
              <a:spcBef>
                <a:spcPct val="50000"/>
              </a:spcBef>
              <a:buClr>
                <a:srgbClr val="000000"/>
              </a:buClr>
            </a:pPr>
            <a:r>
              <a:rPr lang="zh-CN" altLang="en-US" sz="1200" strike="noStrike" noProof="1" dirty="0">
                <a:solidFill>
                  <a:schemeClr val="tx1"/>
                </a:solidFill>
                <a:latin typeface="+mn-ea"/>
                <a:cs typeface="+mn-ea"/>
              </a:rPr>
              <a:t>运行出错。</a:t>
            </a:r>
            <a:r>
              <a:rPr lang="en-US" altLang="zh-CN" sz="1200" strike="noStrike" noProof="1" dirty="0">
                <a:solidFill>
                  <a:schemeClr val="tx1"/>
                </a:solidFill>
                <a:latin typeface="+mn-ea"/>
                <a:cs typeface="+mn-ea"/>
              </a:rPr>
              <a:t>g_a </a:t>
            </a:r>
            <a:r>
              <a:rPr lang="zh-CN" altLang="en-US" sz="1200" strike="noStrike" noProof="1" dirty="0">
                <a:solidFill>
                  <a:schemeClr val="tx1"/>
                </a:solidFill>
                <a:latin typeface="+mn-ea"/>
                <a:cs typeface="+mn-ea"/>
              </a:rPr>
              <a:t>是局部变量，不要忘了</a:t>
            </a:r>
            <a:r>
              <a:rPr lang="en-US" altLang="zh-CN" sz="1200" strike="noStrike" noProof="1" dirty="0">
                <a:solidFill>
                  <a:schemeClr val="tx1"/>
                </a:solidFill>
                <a:latin typeface="+mn-ea"/>
                <a:cs typeface="+mn-ea"/>
              </a:rPr>
              <a:t>Python</a:t>
            </a:r>
            <a:r>
              <a:rPr lang="zh-CN" altLang="en-US" sz="1200" strike="noStrike" noProof="1" dirty="0">
                <a:solidFill>
                  <a:schemeClr val="tx1"/>
                </a:solidFill>
                <a:latin typeface="+mn-ea"/>
                <a:cs typeface="+mn-ea"/>
              </a:rPr>
              <a:t>运行代码时是先编译的。</a:t>
            </a:r>
            <a:r>
              <a:rPr lang="en-US" altLang="zh-CN" sz="1200" strike="noStrike" noProof="1" dirty="0">
                <a:solidFill>
                  <a:schemeClr val="tx1"/>
                </a:solidFill>
                <a:latin typeface="+mn-ea"/>
                <a:cs typeface="+mn-ea"/>
              </a:rPr>
              <a:t>g_a </a:t>
            </a:r>
            <a:r>
              <a:rPr lang="zh-CN" altLang="en-US" sz="1200" strike="noStrike" noProof="1" dirty="0">
                <a:solidFill>
                  <a:schemeClr val="tx1"/>
                </a:solidFill>
                <a:latin typeface="+mn-ea"/>
                <a:cs typeface="+mn-ea"/>
              </a:rPr>
              <a:t>有赋值，就成了局部变量。如果加 </a:t>
            </a:r>
            <a:r>
              <a:rPr lang="en-US" altLang="zh-CN" sz="1200" strike="noStrike" noProof="1" dirty="0">
                <a:solidFill>
                  <a:schemeClr val="tx1"/>
                </a:solidFill>
                <a:latin typeface="+mn-ea"/>
                <a:cs typeface="+mn-ea"/>
              </a:rPr>
              <a:t>global </a:t>
            </a:r>
            <a:r>
              <a:rPr lang="zh-CN" altLang="en-US" sz="1200" strike="noStrike" noProof="1" dirty="0">
                <a:solidFill>
                  <a:schemeClr val="tx1"/>
                </a:solidFill>
                <a:latin typeface="+mn-ea"/>
                <a:cs typeface="+mn-ea"/>
              </a:rPr>
              <a:t>则显式指示为全局变量</a:t>
            </a:r>
            <a:endParaRPr lang="zh-CN" altLang="en-US" sz="1200" strike="noStrike" noProof="1" dirty="0">
              <a:solidFill>
                <a:schemeClr val="tx1"/>
              </a:solidFill>
              <a:latin typeface="+mn-ea"/>
              <a:cs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特殊变量</a:t>
            </a:r>
            <a:endParaRPr lang="zh-CN" altLang="en-US" dirty="0">
              <a:solidFill>
                <a:schemeClr val="tx1"/>
              </a:solidFill>
              <a:latin typeface="+mj-lt"/>
              <a:sym typeface="+mn-ea"/>
            </a:endParaRPr>
          </a:p>
        </p:txBody>
      </p:sp>
      <p:sp>
        <p:nvSpPr>
          <p:cNvPr id="119821" name="文本框 119820"/>
          <p:cNvSpPr txBox="1"/>
          <p:nvPr/>
        </p:nvSpPr>
        <p:spPr>
          <a:xfrm>
            <a:off x="1632547" y="835489"/>
            <a:ext cx="2782263" cy="1245235"/>
          </a:xfrm>
          <a:prstGeom prst="rect">
            <a:avLst/>
          </a:prstGeom>
          <a:noFill/>
          <a:ln w="9525" cap="flat" cmpd="sng">
            <a:solidFill>
              <a:srgbClr val="339966"/>
            </a:solidFill>
            <a:prstDash val="solid"/>
            <a:miter/>
            <a:headEnd type="none" w="med" len="med"/>
            <a:tailEnd type="none" w="med" len="med"/>
          </a:ln>
        </p:spPr>
        <p:txBody>
          <a:bodyPr wrap="square">
            <a:spAutoFit/>
          </a:bodyPr>
          <a:p>
            <a:pPr lvl="0" eaLnBrk="1" fontAlgn="base" hangingPunct="1">
              <a:lnSpc>
                <a:spcPct val="100000"/>
              </a:lnSpc>
              <a:buClr>
                <a:srgbClr val="000000"/>
              </a:buClr>
            </a:pPr>
            <a:r>
              <a:rPr lang="zh-CN" altLang="en-US" sz="1500" strike="noStrike" noProof="1" dirty="0">
                <a:solidFill>
                  <a:schemeClr val="tx1"/>
                </a:solidFill>
                <a:latin typeface="Arial" panose="020B0604020202020204" pitchFamily="34" charset="0"/>
                <a:ea typeface="宋体" panose="02010600030101010101" pitchFamily="2" charset="-122"/>
                <a:cs typeface="+mn-ea"/>
              </a:rPr>
              <a:t>模块变量：</a:t>
            </a:r>
            <a:endParaRPr lang="zh-CN" altLang="en-US"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zh-CN" altLang="en-US" sz="1500" strike="noStrike" noProof="1" dirty="0">
                <a:solidFill>
                  <a:schemeClr val="tx1"/>
                </a:solidFill>
                <a:latin typeface="Arial" panose="020B0604020202020204" pitchFamily="34" charset="0"/>
                <a:ea typeface="宋体" panose="02010600030101010101" pitchFamily="2" charset="-122"/>
                <a:cs typeface="+mn-ea"/>
              </a:rPr>
              <a:t>   </a:t>
            </a:r>
            <a:r>
              <a:rPr lang="en-US" altLang="zh-CN" sz="1500" strike="noStrike" noProof="1" dirty="0">
                <a:solidFill>
                  <a:schemeClr val="tx1"/>
                </a:solidFill>
                <a:latin typeface="Arial" panose="020B0604020202020204" pitchFamily="34" charset="0"/>
                <a:ea typeface="宋体" panose="02010600030101010101" pitchFamily="2" charset="-122"/>
                <a:cs typeface="+mn-ea"/>
              </a:rPr>
              <a:t>import a</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b = a</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c=b.ClassC  #ClassC </a:t>
            </a:r>
            <a:r>
              <a:rPr lang="zh-CN" altLang="en-US" sz="1500" strike="noStrike" noProof="1" dirty="0">
                <a:solidFill>
                  <a:schemeClr val="tx1"/>
                </a:solidFill>
                <a:latin typeface="Arial" panose="020B0604020202020204" pitchFamily="34" charset="0"/>
                <a:ea typeface="宋体" panose="02010600030101010101" pitchFamily="2" charset="-122"/>
                <a:cs typeface="+mn-ea"/>
              </a:rPr>
              <a:t>是一个类</a:t>
            </a:r>
            <a:endParaRPr lang="zh-CN" altLang="en-US" sz="150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9822" name="文本框 119821"/>
          <p:cNvSpPr txBox="1"/>
          <p:nvPr/>
        </p:nvSpPr>
        <p:spPr>
          <a:xfrm>
            <a:off x="1632547" y="2112062"/>
            <a:ext cx="2782263" cy="2399665"/>
          </a:xfrm>
          <a:prstGeom prst="rect">
            <a:avLst/>
          </a:prstGeom>
          <a:noFill/>
          <a:ln w="9525" cap="flat" cmpd="sng">
            <a:solidFill>
              <a:srgbClr val="339966"/>
            </a:solidFill>
            <a:prstDash val="solid"/>
            <a:miter/>
            <a:headEnd type="none" w="med" len="med"/>
            <a:tailEnd type="none" w="med" len="med"/>
          </a:ln>
        </p:spPr>
        <p:txBody>
          <a:bodyPr wrap="square">
            <a:spAutoFit/>
          </a:bodyPr>
          <a:p>
            <a:pPr lvl="0" eaLnBrk="1" fontAlgn="base" hangingPunct="1">
              <a:lnSpc>
                <a:spcPct val="100000"/>
              </a:lnSpc>
              <a:buClr>
                <a:srgbClr val="000000"/>
              </a:buClr>
            </a:pPr>
            <a:r>
              <a:rPr lang="zh-CN" altLang="en-US" sz="1500" strike="noStrike" noProof="1" dirty="0">
                <a:solidFill>
                  <a:schemeClr val="tx1"/>
                </a:solidFill>
                <a:latin typeface="Arial" panose="020B0604020202020204" pitchFamily="34" charset="0"/>
                <a:ea typeface="宋体" panose="02010600030101010101" pitchFamily="2" charset="-122"/>
                <a:cs typeface="+mn-ea"/>
              </a:rPr>
              <a:t>类变量：</a:t>
            </a:r>
            <a:endParaRPr lang="zh-CN" altLang="en-US"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zh-CN" altLang="en-US" sz="1500" strike="noStrike" noProof="1" dirty="0">
                <a:solidFill>
                  <a:schemeClr val="tx1"/>
                </a:solidFill>
                <a:latin typeface="Arial" panose="020B0604020202020204" pitchFamily="34" charset="0"/>
                <a:ea typeface="宋体" panose="02010600030101010101" pitchFamily="2" charset="-122"/>
                <a:cs typeface="+mn-ea"/>
              </a:rPr>
              <a:t>  </a:t>
            </a:r>
            <a:r>
              <a:rPr lang="en-US" altLang="zh-CN" sz="1500" strike="noStrike" noProof="1" dirty="0">
                <a:solidFill>
                  <a:schemeClr val="tx1"/>
                </a:solidFill>
                <a:latin typeface="Arial" panose="020B0604020202020204" pitchFamily="34" charset="0"/>
                <a:ea typeface="宋体" panose="02010600030101010101" pitchFamily="2" charset="-122"/>
                <a:cs typeface="+mn-ea"/>
              </a:rPr>
              <a:t>class ClassD:</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def _init_(self):</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pass</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def Hello(self, name):</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print  'Hello %s' % name</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b = ClassD</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a = b()</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a.Hello("whj")</a:t>
            </a:r>
            <a:endParaRPr lang="en-US" altLang="zh-CN" sz="150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9823" name="文本框 119822"/>
          <p:cNvSpPr txBox="1"/>
          <p:nvPr/>
        </p:nvSpPr>
        <p:spPr>
          <a:xfrm>
            <a:off x="4695847" y="865974"/>
            <a:ext cx="2883246" cy="1476375"/>
          </a:xfrm>
          <a:prstGeom prst="rect">
            <a:avLst/>
          </a:prstGeom>
          <a:noFill/>
          <a:ln w="9525" cap="flat" cmpd="sng">
            <a:solidFill>
              <a:srgbClr val="339966"/>
            </a:solidFill>
            <a:prstDash val="solid"/>
            <a:miter/>
            <a:headEnd type="none" w="med" len="med"/>
            <a:tailEnd type="none" w="med" len="med"/>
          </a:ln>
        </p:spPr>
        <p:txBody>
          <a:bodyPr wrap="square">
            <a:spAutoFit/>
          </a:bodyPr>
          <a:p>
            <a:pPr lvl="0" eaLnBrk="1" fontAlgn="base" hangingPunct="1">
              <a:lnSpc>
                <a:spcPct val="100000"/>
              </a:lnSpc>
              <a:buClr>
                <a:srgbClr val="000000"/>
              </a:buClr>
            </a:pPr>
            <a:r>
              <a:rPr lang="zh-CN" altLang="en-US" sz="1500" strike="noStrike" noProof="1" dirty="0">
                <a:solidFill>
                  <a:schemeClr val="tx1"/>
                </a:solidFill>
                <a:latin typeface="Arial" panose="020B0604020202020204" pitchFamily="34" charset="0"/>
                <a:ea typeface="宋体" panose="02010600030101010101" pitchFamily="2" charset="-122"/>
                <a:cs typeface="+mn-ea"/>
              </a:rPr>
              <a:t>函数变量：</a:t>
            </a:r>
            <a:endParaRPr lang="zh-CN" altLang="en-US"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def Hello(name):</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     print  'Hello %s' % name</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a = Hello</a:t>
            </a:r>
            <a:endParaRPr lang="en-US" altLang="zh-CN" sz="1500" strike="noStrike" noProof="1" dirty="0">
              <a:solidFill>
                <a:schemeClr val="tx1"/>
              </a:solidFill>
              <a:latin typeface="Arial" panose="020B0604020202020204" pitchFamily="34" charset="0"/>
              <a:ea typeface="宋体" panose="02010600030101010101" pitchFamily="2" charset="-122"/>
            </a:endParaRPr>
          </a:p>
          <a:p>
            <a:pPr lvl="0" eaLnBrk="1" fontAlgn="base" hangingPunct="1">
              <a:lnSpc>
                <a:spcPct val="100000"/>
              </a:lnSpc>
              <a:buClr>
                <a:srgbClr val="000000"/>
              </a:buClr>
            </a:pPr>
            <a:r>
              <a:rPr lang="en-US" altLang="zh-CN" sz="1500" strike="noStrike" noProof="1" dirty="0">
                <a:solidFill>
                  <a:schemeClr val="tx1"/>
                </a:solidFill>
                <a:latin typeface="Arial" panose="020B0604020202020204" pitchFamily="34" charset="0"/>
                <a:ea typeface="宋体" panose="02010600030101010101" pitchFamily="2" charset="-122"/>
                <a:cs typeface="+mn-ea"/>
              </a:rPr>
              <a:t>a('whj')</a:t>
            </a:r>
            <a:endParaRPr lang="en-US" altLang="zh-CN" sz="1500" strike="noStrike" noProof="1" dirty="0">
              <a:solidFill>
                <a:schemeClr val="tx1"/>
              </a:solidFill>
              <a:latin typeface="Arial" panose="020B0604020202020204" pitchFamily="34" charset="0"/>
              <a:ea typeface="宋体" panose="02010600030101010101" pitchFamily="2" charset="-122"/>
              <a:cs typeface="+mn-ea"/>
            </a:endParaRPr>
          </a:p>
        </p:txBody>
      </p:sp>
      <p:sp>
        <p:nvSpPr>
          <p:cNvPr id="119824" name="文本框 119823"/>
          <p:cNvSpPr txBox="1"/>
          <p:nvPr/>
        </p:nvSpPr>
        <p:spPr>
          <a:xfrm>
            <a:off x="4685367" y="2423108"/>
            <a:ext cx="2893725" cy="553085"/>
          </a:xfrm>
          <a:prstGeom prst="rect">
            <a:avLst/>
          </a:prstGeom>
          <a:noFill/>
          <a:ln w="9525">
            <a:noFill/>
          </a:ln>
        </p:spPr>
        <p:txBody>
          <a:bodyPr wrap="square">
            <a:spAutoFit/>
          </a:bodyPr>
          <a:p>
            <a:pPr lvl="0" eaLnBrk="1" fontAlgn="base" hangingPunct="1">
              <a:lnSpc>
                <a:spcPct val="100000"/>
              </a:lnSpc>
              <a:spcBef>
                <a:spcPct val="50000"/>
              </a:spcBef>
              <a:buClr>
                <a:srgbClr val="000000"/>
              </a:buClr>
            </a:pPr>
            <a:r>
              <a:rPr lang="zh-CN" altLang="en-US" sz="1500" strike="noStrike" noProof="1" dirty="0">
                <a:solidFill>
                  <a:schemeClr val="tx1"/>
                </a:solidFill>
                <a:latin typeface="Arial" panose="020B0604020202020204" pitchFamily="34" charset="0"/>
                <a:ea typeface="宋体" panose="02010600030101010101" pitchFamily="2" charset="-122"/>
                <a:cs typeface="+mn-ea"/>
              </a:rPr>
              <a:t>特殊变量的赋值也同上述所讲的变量赋值一样处理。</a:t>
            </a:r>
            <a:endParaRPr lang="zh-CN" altLang="en-US" sz="1500" strike="noStrike" noProof="1" dirty="0">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函数定义</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函数参数</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函数自省</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函数作用域</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1.5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嵌套函数</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函数的定义</a:t>
            </a:r>
            <a:endParaRPr lang="zh-CN" altLang="en-US" dirty="0">
              <a:solidFill>
                <a:schemeClr val="tx1"/>
              </a:solidFill>
              <a:latin typeface="+mj-lt"/>
              <a:sym typeface="+mn-ea"/>
            </a:endParaRPr>
          </a:p>
        </p:txBody>
      </p:sp>
      <p:sp>
        <p:nvSpPr>
          <p:cNvPr id="165898" name="文本框 165897"/>
          <p:cNvSpPr txBox="1"/>
          <p:nvPr/>
        </p:nvSpPr>
        <p:spPr>
          <a:xfrm>
            <a:off x="372110" y="831850"/>
            <a:ext cx="7858760" cy="1561465"/>
          </a:xfrm>
          <a:prstGeom prst="rect">
            <a:avLst/>
          </a:prstGeom>
          <a:noFill/>
          <a:ln w="9525">
            <a:noFill/>
          </a:ln>
        </p:spPr>
        <p:txBody>
          <a:bodyPr wrap="square" lIns="33062" tIns="16530" rIns="33062" bIns="16530">
            <a:spAutoFit/>
          </a:bodyPr>
          <a:p>
            <a:pPr lvl="0" eaLnBrk="1" fontAlgn="base" hangingPunct="1">
              <a:lnSpc>
                <a:spcPct val="140000"/>
              </a:lnSpc>
              <a:buClr>
                <a:srgbClr val="000000"/>
              </a:buClr>
            </a:pPr>
            <a:r>
              <a:rPr lang="zh-CN" altLang="en-US" sz="1500" strike="noStrike" noProof="1" dirty="0">
                <a:solidFill>
                  <a:schemeClr val="tx1"/>
                </a:solidFill>
                <a:latin typeface="+mn-ea"/>
                <a:ea typeface="+mn-ea"/>
                <a:cs typeface="+mn-ea"/>
              </a:rPr>
              <a:t>  </a:t>
            </a: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函数是重用的程序段。它们允许你给一块语句一个名称，然后你可以在你的程序的任何地方使用这个名称任意多次地运行这个语句块。这被称为 调用 函数。我们已经使用了许多内建的函数，比如len和range。</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40000"/>
              </a:lnSpc>
              <a:buClr>
                <a:srgbClr val="000000"/>
              </a:buClr>
            </a:pP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函数通过def关键字定义。def关键字后跟一个函数的 标识符 名称，然后跟一对圆括号。圆括号之中可以包括一些变量名，该行以冒号结尾。接下来是一块语句，它们是函数体。如下简单函数：</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7107" name="文本框 165898"/>
          <p:cNvSpPr txBox="1"/>
          <p:nvPr/>
        </p:nvSpPr>
        <p:spPr>
          <a:xfrm>
            <a:off x="699135" y="2733675"/>
            <a:ext cx="7161530" cy="1014730"/>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def sayHello():</a:t>
            </a:r>
            <a:br>
              <a:rPr lang="en-US" altLang="zh-CN" sz="1500" b="1" dirty="0">
                <a:solidFill>
                  <a:srgbClr val="0000CC"/>
                </a:solidFill>
                <a:latin typeface="Arial" panose="020B0604020202020204" pitchFamily="34" charset="0"/>
                <a:ea typeface="宋体" panose="02010600030101010101" pitchFamily="2" charset="-122"/>
              </a:rPr>
            </a:br>
            <a:r>
              <a:rPr lang="en-US" altLang="zh-CN" sz="1500" b="1" dirty="0">
                <a:solidFill>
                  <a:srgbClr val="0000CC"/>
                </a:solidFill>
                <a:latin typeface="Arial" panose="020B0604020202020204" pitchFamily="34" charset="0"/>
                <a:ea typeface="宋体" panose="02010600030101010101" pitchFamily="2" charset="-122"/>
              </a:rPr>
              <a:t>    print 'Hello World!' # block belonging to the function</a:t>
            </a:r>
            <a:br>
              <a:rPr lang="en-US" altLang="zh-CN" sz="1500" b="1" dirty="0">
                <a:solidFill>
                  <a:srgbClr val="0000CC"/>
                </a:solidFill>
                <a:latin typeface="Arial" panose="020B0604020202020204" pitchFamily="34" charset="0"/>
                <a:ea typeface="宋体" panose="02010600030101010101" pitchFamily="2" charset="-122"/>
              </a:rPr>
            </a:br>
            <a:br>
              <a:rPr lang="en-US" altLang="zh-CN" sz="1500" b="1" dirty="0">
                <a:solidFill>
                  <a:srgbClr val="0000CC"/>
                </a:solidFill>
                <a:latin typeface="Arial" panose="020B0604020202020204" pitchFamily="34" charset="0"/>
                <a:ea typeface="宋体" panose="02010600030101010101" pitchFamily="2" charset="-122"/>
              </a:rPr>
            </a:br>
            <a:r>
              <a:rPr lang="en-US" altLang="zh-CN" sz="1500" b="1" dirty="0">
                <a:solidFill>
                  <a:srgbClr val="0000CC"/>
                </a:solidFill>
                <a:latin typeface="Arial" panose="020B0604020202020204" pitchFamily="34" charset="0"/>
                <a:ea typeface="宋体" panose="02010600030101010101" pitchFamily="2" charset="-122"/>
              </a:rPr>
              <a:t>sayHello() # call the function </a:t>
            </a:r>
            <a:endParaRPr lang="en-US" altLang="zh-CN" sz="1500" b="1" dirty="0">
              <a:solidFill>
                <a:srgbClr val="0000CC"/>
              </a:solidFill>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函数的参数</a:t>
            </a:r>
            <a:endParaRPr lang="zh-CN" altLang="en-US" sz="3040" dirty="0">
              <a:sym typeface="+mn-ea"/>
            </a:endParaRPr>
          </a:p>
        </p:txBody>
      </p:sp>
      <p:sp>
        <p:nvSpPr>
          <p:cNvPr id="6" name="Rounded Rectangle 5"/>
          <p:cNvSpPr/>
          <p:nvPr/>
        </p:nvSpPr>
        <p:spPr>
          <a:xfrm>
            <a:off x="3243872" y="917229"/>
            <a:ext cx="2347904" cy="264769"/>
          </a:xfrm>
          <a:prstGeom prst="roundRect">
            <a:avLst>
              <a:gd name="adj" fmla="val 16667"/>
            </a:avLst>
          </a:prstGeom>
          <a:noFill/>
          <a:ln>
            <a:noFill/>
          </a:ln>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p>
            <a:pPr lvl="0" algn="r" eaLnBrk="1" fontAlgn="base" hangingPunct="1">
              <a:buClr>
                <a:srgbClr val="000000"/>
              </a:buClr>
            </a:pPr>
            <a:endParaRPr lang="zh-CN" altLang="en-US" sz="1015" b="1" strike="noStrike" noProof="1" dirty="0">
              <a:solidFill>
                <a:schemeClr val="bg1"/>
              </a:solidFill>
              <a:latin typeface="FrutigerNext LT BlackCn" pitchFamily="34" charset="0"/>
            </a:endParaRPr>
          </a:p>
        </p:txBody>
      </p:sp>
      <p:sp>
        <p:nvSpPr>
          <p:cNvPr id="166922" name="文本框 166921"/>
          <p:cNvSpPr txBox="1"/>
          <p:nvPr/>
        </p:nvSpPr>
        <p:spPr>
          <a:xfrm>
            <a:off x="1346747" y="734506"/>
            <a:ext cx="2538380" cy="771525"/>
          </a:xfrm>
          <a:prstGeom prst="rect">
            <a:avLst/>
          </a:prstGeom>
          <a:noFill/>
          <a:ln w="9525">
            <a:noFill/>
          </a:ln>
        </p:spPr>
        <p:txBody>
          <a:bodyPr wrap="square" lIns="33062" tIns="16530" rIns="33062" bIns="16530" anchor="t">
            <a:spAutoFit/>
          </a:bodyPr>
          <a:p>
            <a:pPr lvl="0" eaLnBrk="1" fontAlgn="base" hangingPunct="1">
              <a:lnSpc>
                <a:spcPct val="100000"/>
              </a:lnSpc>
              <a:buClr>
                <a:schemeClr val="tx1"/>
              </a:buClr>
              <a:buFont typeface="Wingdings" panose="05000000000000000000" pitchFamily="2" charset="2"/>
              <a:buChar char="u"/>
            </a:pPr>
            <a:r>
              <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函数形参</a:t>
            </a:r>
            <a:endPar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形参是函数的参数名称。如a、b</a:t>
            </a:r>
            <a:endPar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6923" name="文本框 166922"/>
          <p:cNvSpPr txBox="1"/>
          <p:nvPr/>
        </p:nvSpPr>
        <p:spPr>
          <a:xfrm>
            <a:off x="1567766" y="2354992"/>
            <a:ext cx="6119454" cy="648335"/>
          </a:xfrm>
          <a:prstGeom prst="rect">
            <a:avLst/>
          </a:prstGeom>
          <a:noFill/>
          <a:ln w="9525">
            <a:noFill/>
          </a:ln>
        </p:spPr>
        <p:txBody>
          <a:bodyPr wrap="square" lIns="33062" tIns="16530" rIns="33062" bIns="16530">
            <a:spAutoFit/>
          </a:bodyPr>
          <a:p>
            <a:pPr lvl="0" eaLnBrk="1" fontAlgn="base" hangingPunct="1">
              <a:lnSpc>
                <a:spcPct val="100000"/>
              </a:lnSpc>
              <a:buClr>
                <a:schemeClr val="tx1"/>
              </a:buClr>
              <a:buFont typeface="Wingdings" panose="05000000000000000000" pitchFamily="2" charset="2"/>
              <a:buChar char="u"/>
            </a:pPr>
            <a:r>
              <a:rPr lang="zh-CN" altLang="en-US" sz="10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函数实参</a:t>
            </a:r>
            <a:endParaRPr lang="zh-CN" altLang="en-US" sz="10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0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提供给函数调用的值为实参。如3、</a:t>
            </a:r>
            <a:endParaRPr lang="zh-CN" altLang="en-US" sz="10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0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4、x、y；在第一个printMax使用中，我们直接把数，即实参，提供给函数。在第二个使用中，我们使用变量调用函数。printMax(x, y)使实参x的值赋给形参a，实参y的值赋给形参b。 </a:t>
            </a:r>
            <a:endParaRPr lang="zh-CN" altLang="en-US" sz="10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8132" name="文本框 166923"/>
          <p:cNvSpPr txBox="1"/>
          <p:nvPr/>
        </p:nvSpPr>
        <p:spPr>
          <a:xfrm>
            <a:off x="3650771" y="767135"/>
            <a:ext cx="2065381" cy="1868805"/>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def printMax(a, b):</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if a &gt; b:</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print a, 'is maximum'</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else:</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print b, 'is maximum'</a:t>
            </a:r>
            <a:br>
              <a:rPr lang="en-US" altLang="zh-CN" sz="1050" b="1" dirty="0">
                <a:solidFill>
                  <a:srgbClr val="0000CC"/>
                </a:solidFill>
                <a:latin typeface="Arial" panose="020B0604020202020204" pitchFamily="34" charset="0"/>
                <a:ea typeface="宋体" panose="02010600030101010101" pitchFamily="2" charset="-122"/>
              </a:rPr>
            </a:b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print  printMax(3, 4) </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x = 5</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y = 7</a:t>
            </a:r>
            <a:br>
              <a:rPr lang="en-US" altLang="zh-CN" sz="1050" b="1" dirty="0">
                <a:solidFill>
                  <a:srgbClr val="0000CC"/>
                </a:solidFill>
                <a:latin typeface="Arial" panose="020B0604020202020204" pitchFamily="34" charset="0"/>
                <a:ea typeface="宋体" panose="02010600030101010101" pitchFamily="2" charset="-122"/>
              </a:rPr>
            </a:b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print  printMax(x, y)</a:t>
            </a:r>
            <a:endParaRPr lang="en-US" altLang="zh-CN" sz="1050" b="1" dirty="0">
              <a:solidFill>
                <a:srgbClr val="0000CC"/>
              </a:solidFill>
              <a:latin typeface="Arial" panose="020B0604020202020204" pitchFamily="34" charset="0"/>
              <a:ea typeface="宋体" panose="02010600030101010101" pitchFamily="2" charset="-122"/>
            </a:endParaRPr>
          </a:p>
        </p:txBody>
      </p:sp>
      <p:sp>
        <p:nvSpPr>
          <p:cNvPr id="48133" name="文本框 166924"/>
          <p:cNvSpPr txBox="1"/>
          <p:nvPr/>
        </p:nvSpPr>
        <p:spPr>
          <a:xfrm>
            <a:off x="5831425" y="822390"/>
            <a:ext cx="2078242" cy="1222375"/>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def func(a, b=5, c=10):</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print 'a is', a, 'and b is', b, 'and c is', c</a:t>
            </a:r>
            <a:br>
              <a:rPr lang="en-US" altLang="zh-CN" sz="1050" b="1" dirty="0">
                <a:solidFill>
                  <a:srgbClr val="0000CC"/>
                </a:solidFill>
                <a:latin typeface="Arial" panose="020B0604020202020204" pitchFamily="34" charset="0"/>
                <a:ea typeface="宋体" panose="02010600030101010101" pitchFamily="2" charset="-122"/>
              </a:rPr>
            </a:b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func(3, 7)</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func(25, c=24)</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func(c=50, a=100) </a:t>
            </a:r>
            <a:endParaRPr lang="en-US" altLang="zh-CN" sz="1050" b="1" dirty="0">
              <a:solidFill>
                <a:srgbClr val="0000CC"/>
              </a:solidFill>
              <a:latin typeface="Arial" panose="020B0604020202020204" pitchFamily="34" charset="0"/>
              <a:ea typeface="宋体" panose="02010600030101010101" pitchFamily="2" charset="-122"/>
            </a:endParaRPr>
          </a:p>
        </p:txBody>
      </p:sp>
      <p:sp>
        <p:nvSpPr>
          <p:cNvPr id="166926" name="文本框 166925"/>
          <p:cNvSpPr txBox="1"/>
          <p:nvPr/>
        </p:nvSpPr>
        <p:spPr>
          <a:xfrm>
            <a:off x="1524419" y="3599651"/>
            <a:ext cx="6119930" cy="1140460"/>
          </a:xfrm>
          <a:prstGeom prst="rect">
            <a:avLst/>
          </a:prstGeom>
          <a:noFill/>
          <a:ln w="9525">
            <a:noFill/>
          </a:ln>
        </p:spPr>
        <p:txBody>
          <a:bodyPr wrap="square" lIns="33062" tIns="16530" rIns="33062" bIns="16530">
            <a:spAutoFit/>
          </a:bodyPr>
          <a:p>
            <a:pPr marL="285750" lvl="0" indent="-285750" eaLnBrk="1" fontAlgn="base" hangingPunct="1">
              <a:lnSpc>
                <a:spcPct val="100000"/>
              </a:lnSpc>
              <a:buClr>
                <a:srgbClr val="000000"/>
              </a:buClr>
              <a:buFont typeface="Wingdings" panose="05000000000000000000" charset="0"/>
              <a:buChar char="u"/>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在第一次使用函数的时候， func(3, 7)，参数a得到值3，参数b得到值7，而参数c使用默认值10。</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285750" lvl="0" indent="-285750" eaLnBrk="1" fontAlgn="base" hangingPunct="1">
              <a:lnSpc>
                <a:spcPct val="100000"/>
              </a:lnSpc>
              <a:buClr>
                <a:srgbClr val="000000"/>
              </a:buClr>
              <a:buFont typeface="Wingdings" panose="05000000000000000000" charset="0"/>
              <a:buChar char="u"/>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在第二次使用函数func(25, c=24)的时候，根据实参的位置变量a得到值25。根据命名，即关键参数，参数c得到值24。变量b根据默认值，为5。</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285750" lvl="0" indent="-285750" eaLnBrk="1" fontAlgn="base" hangingPunct="1">
              <a:lnSpc>
                <a:spcPct val="100000"/>
              </a:lnSpc>
              <a:buClr>
                <a:srgbClr val="000000"/>
              </a:buClr>
              <a:buFont typeface="Wingdings" panose="05000000000000000000" charset="0"/>
              <a:buChar char="u"/>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在第三次使用func(c=50, a=100)的时候，我们使用关键参数来完全指定参数值。注意，尽管函数定义中，a在c之前定义，我们仍然可以在a之前指定参数c的值。</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6927" name="文本框 166926"/>
          <p:cNvSpPr txBox="1"/>
          <p:nvPr/>
        </p:nvSpPr>
        <p:spPr>
          <a:xfrm>
            <a:off x="1524419" y="3264312"/>
            <a:ext cx="6147081" cy="217170"/>
          </a:xfrm>
          <a:prstGeom prst="rect">
            <a:avLst/>
          </a:prstGeom>
          <a:noFill/>
          <a:ln w="9525">
            <a:noFill/>
          </a:ln>
        </p:spPr>
        <p:txBody>
          <a:bodyPr wrap="square" lIns="33062" tIns="16530" rIns="33062" bIns="16530">
            <a:spAutoFit/>
          </a:bodyPr>
          <a:p>
            <a:pPr marL="285750" lvl="0" indent="-285750" eaLnBrk="1" fontAlgn="base" hangingPunct="1">
              <a:lnSpc>
                <a:spcPct val="100000"/>
              </a:lnSpc>
              <a:buClr>
                <a:srgbClr val="000000"/>
              </a:buClr>
              <a:buFont typeface="Wingdings" panose="05000000000000000000" charset="0"/>
              <a:buChar char="u"/>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名为func的函数有一个没有默认值的参数，和两个有默认值的参数。</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5686822" y="4156093"/>
            <a:ext cx="1200571" cy="257266"/>
          </a:xfrm>
          <a:prstGeom prst="rect">
            <a:avLst/>
          </a:prstGeom>
          <a:noFill/>
          <a:ln w="9525">
            <a:noFill/>
          </a:ln>
        </p:spPr>
        <p:txBody>
          <a:bodyPr anchor="b"/>
          <a:p>
            <a:pPr lvl="0" algn="r"/>
            <a:fld id="{9A0DB2DC-4C9A-4742-B13C-FB6460FD3503}" type="slidenum">
              <a:rPr lang="en-US" altLang="x-none" sz="675" dirty="0">
                <a:latin typeface="Garamond" panose="02020404030301010803" pitchFamily="2" charset="0"/>
                <a:ea typeface="宋体" panose="02010600030101010101" pitchFamily="2" charset="-122"/>
              </a:rPr>
            </a:fld>
            <a:endParaRPr lang="en-US" altLang="x-none" sz="675" dirty="0">
              <a:latin typeface="Garamond" panose="02020404030301010803" pitchFamily="2" charset="0"/>
              <a:ea typeface="宋体" panose="02010600030101010101" pitchFamily="2" charset="-122"/>
            </a:endParaRPr>
          </a:p>
        </p:txBody>
      </p:sp>
      <p:sp>
        <p:nvSpPr>
          <p:cNvPr id="2" name="内容占位符 1"/>
          <p:cNvSpPr>
            <a:spLocks noGrp="1"/>
          </p:cNvSpPr>
          <p:nvPr>
            <p:ph idx="1"/>
          </p:nvPr>
        </p:nvSpPr>
        <p:spPr/>
        <p:txBody>
          <a:bodyPr/>
          <a:p>
            <a:pPr marL="342900" marR="0" indent="-342900" defTabSz="914400" rtl="0">
              <a:spcBef>
                <a:spcPct val="20000"/>
              </a:spcBef>
              <a:buClr>
                <a:schemeClr val="accent1"/>
              </a:buClr>
              <a:buSzTx/>
              <a:buFont typeface="Arial" panose="020B0604020202020204" pitchFamily="34" charset="0"/>
              <a:buChar char="●"/>
              <a:defRPr/>
            </a:pPr>
            <a:r>
              <a:rPr kern="0" noProof="0" smtClean="0">
                <a:effectLst>
                  <a:outerShdw blurRad="50800" dist="50800" dir="5400000" algn="ctr" rotWithShape="0">
                    <a:srgbClr val="FFFFFF"/>
                  </a:outerShdw>
                </a:effectLst>
                <a:latin typeface="黑体" panose="02010609060101010101" pitchFamily="49" charset="-122"/>
                <a:ea typeface="黑体" panose="02010609060101010101" pitchFamily="49" charset="-122"/>
                <a:cs typeface="+mn-cs"/>
                <a:sym typeface="+mn-ea"/>
              </a:rPr>
              <a:t>实际需要；高效、易懂；众多优点集于一身</a:t>
            </a:r>
            <a:endParaRPr kumimoji="0" lang="zh-CN" altLang="en-US" kern="0" cap="none" spc="0" normalizeH="0" baseline="0" noProof="0" dirty="0" smtClean="0">
              <a:effectLst>
                <a:outerShdw blurRad="50800" dist="50800" dir="5400000" algn="ctr" rotWithShape="0">
                  <a:srgbClr val="FFFFFF"/>
                </a:outerShdw>
              </a:effectLst>
              <a:latin typeface="黑体" panose="02010609060101010101" pitchFamily="49" charset="-122"/>
              <a:ea typeface="黑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Arial" panose="020B0604020202020204" pitchFamily="34" charset="0"/>
              <a:buChar char="●"/>
              <a:defRPr/>
            </a:pPr>
            <a:r>
              <a:rPr kern="0" noProof="0" smtClean="0">
                <a:ln>
                  <a:noFill/>
                </a:ln>
                <a:solidFill>
                  <a:schemeClr val="tx1"/>
                </a:solidFill>
                <a:effectLst>
                  <a:outerShdw blurRad="50800" dist="50800" dir="5400000" algn="ctr" rotWithShape="0">
                    <a:srgbClr val="FFFFFF"/>
                  </a:outerShdw>
                </a:effectLst>
                <a:uLnTx/>
                <a:uFillTx/>
                <a:latin typeface="宋体" panose="02010600030101010101" pitchFamily="2" charset="-122"/>
                <a:ea typeface="宋体" panose="02010600030101010101" pitchFamily="2" charset="-122"/>
                <a:cs typeface="+mn-cs"/>
                <a:sym typeface="+mn-ea"/>
              </a:rPr>
              <a:t>（人身苦短，我用</a:t>
            </a:r>
            <a:r>
              <a:rPr lang="en-US" altLang="zh-CN" kern="0" noProof="0" smtClean="0">
                <a:ln>
                  <a:noFill/>
                </a:ln>
                <a:solidFill>
                  <a:schemeClr val="tx1"/>
                </a:solidFill>
                <a:effectLst>
                  <a:outerShdw blurRad="50800" dist="50800" dir="5400000" algn="ctr" rotWithShape="0">
                    <a:srgbClr val="FFFFFF"/>
                  </a:outerShdw>
                </a:effectLst>
                <a:uLnTx/>
                <a:uFillTx/>
                <a:latin typeface="宋体" panose="02010600030101010101" pitchFamily="2" charset="-122"/>
                <a:ea typeface="宋体" panose="02010600030101010101" pitchFamily="2" charset="-122"/>
                <a:cs typeface="+mn-cs"/>
                <a:sym typeface="+mn-ea"/>
              </a:rPr>
              <a:t>Python</a:t>
            </a:r>
            <a:r>
              <a:rPr kern="0" noProof="0" smtClean="0">
                <a:ln>
                  <a:noFill/>
                </a:ln>
                <a:solidFill>
                  <a:schemeClr val="tx1"/>
                </a:solidFill>
                <a:effectLst>
                  <a:outerShdw blurRad="50800" dist="50800" dir="5400000" algn="ctr" rotWithShape="0">
                    <a:srgbClr val="FFFFFF"/>
                  </a:outerShdw>
                </a:effectLst>
                <a:uLnTx/>
                <a:uFillTx/>
                <a:latin typeface="宋体" panose="02010600030101010101" pitchFamily="2" charset="-122"/>
                <a:ea typeface="宋体" panose="02010600030101010101" pitchFamily="2" charset="-122"/>
                <a:cs typeface="+mn-cs"/>
                <a:sym typeface="+mn-ea"/>
              </a:rPr>
              <a:t>！）</a:t>
            </a:r>
            <a:endParaRPr lang="zh-CN" altLang="en-US"/>
          </a:p>
        </p:txBody>
      </p:sp>
      <p:sp>
        <p:nvSpPr>
          <p:cNvPr id="19458" name="Rectangle 2"/>
          <p:cNvSpPr>
            <a:spLocks noGrp="1"/>
          </p:cNvSpPr>
          <p:nvPr>
            <p:ph type="title"/>
          </p:nvPr>
        </p:nvSpPr>
        <p:spPr/>
        <p:txBody>
          <a:bodyPr wrap="square" anchor="t">
            <a:noAutofit/>
          </a:bodyPr>
          <a:p>
            <a:pPr lvl="0" algn="l" eaLnBrk="1" hangingPunct="1"/>
            <a:r>
              <a:rPr lang="zh-CN" altLang="en-US" sz="3000" dirty="0">
                <a:latin typeface="+mj-ea"/>
                <a:sym typeface="+mn-ea"/>
              </a:rPr>
              <a:t>为什么要学</a:t>
            </a:r>
            <a:r>
              <a:rPr lang="en-US" altLang="zh-CN" sz="3000" dirty="0">
                <a:latin typeface="+mj-ea"/>
                <a:sym typeface="+mn-ea"/>
              </a:rPr>
              <a:t>Python</a:t>
            </a:r>
            <a:endParaRPr lang="zh-CN" altLang="en-US" sz="3000" dirty="0">
              <a:latin typeface="+mj-ea"/>
            </a:endParaRPr>
          </a:p>
        </p:txBody>
      </p:sp>
      <p:sp>
        <p:nvSpPr>
          <p:cNvPr id="6146" name="AutoShape 3"/>
          <p:cNvSpPr/>
          <p:nvPr/>
        </p:nvSpPr>
        <p:spPr>
          <a:xfrm rot="-3626814">
            <a:off x="4707755" y="2418583"/>
            <a:ext cx="547783" cy="200060"/>
          </a:xfrm>
          <a:prstGeom prst="rightArrow">
            <a:avLst>
              <a:gd name="adj1" fmla="val 35166"/>
              <a:gd name="adj2" fmla="val 110880"/>
            </a:avLst>
          </a:prstGeom>
          <a:gradFill rotWithShape="1">
            <a:gsLst>
              <a:gs pos="0">
                <a:srgbClr val="3C3C3C">
                  <a:alpha val="0"/>
                </a:srgbClr>
              </a:gs>
              <a:gs pos="100000">
                <a:srgbClr val="5F5F5F"/>
              </a:gs>
            </a:gsLst>
            <a:lin ang="0" scaled="1"/>
            <a:tileRect/>
          </a:gradFill>
          <a:ln w="0">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6147" name="AutoShape 4"/>
          <p:cNvSpPr/>
          <p:nvPr/>
        </p:nvSpPr>
        <p:spPr>
          <a:xfrm rot="3465783">
            <a:off x="4707755" y="3911888"/>
            <a:ext cx="546593" cy="200060"/>
          </a:xfrm>
          <a:prstGeom prst="rightArrow">
            <a:avLst>
              <a:gd name="adj1" fmla="val 35166"/>
              <a:gd name="adj2" fmla="val 110639"/>
            </a:avLst>
          </a:prstGeom>
          <a:gradFill rotWithShape="1">
            <a:gsLst>
              <a:gs pos="0">
                <a:srgbClr val="3C3C3C">
                  <a:alpha val="0"/>
                </a:srgbClr>
              </a:gs>
              <a:gs pos="100000">
                <a:srgbClr val="5F5F5F"/>
              </a:gs>
            </a:gsLst>
            <a:lin ang="0" scaled="1"/>
            <a:tileRect/>
          </a:gradFill>
          <a:ln w="0">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6148" name="AutoShape 5"/>
          <p:cNvSpPr/>
          <p:nvPr/>
        </p:nvSpPr>
        <p:spPr>
          <a:xfrm rot="-7230978">
            <a:off x="3867027" y="2472170"/>
            <a:ext cx="546593" cy="198870"/>
          </a:xfrm>
          <a:prstGeom prst="rightArrow">
            <a:avLst>
              <a:gd name="adj1" fmla="val 35166"/>
              <a:gd name="adj2" fmla="val 111301"/>
            </a:avLst>
          </a:prstGeom>
          <a:gradFill rotWithShape="1">
            <a:gsLst>
              <a:gs pos="0">
                <a:srgbClr val="3C3C3C">
                  <a:alpha val="0"/>
                </a:srgbClr>
              </a:gs>
              <a:gs pos="100000">
                <a:srgbClr val="5F5F5F"/>
              </a:gs>
            </a:gsLst>
            <a:lin ang="0" scaled="1"/>
            <a:tileRect/>
          </a:gradFill>
          <a:ln w="0">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6149" name="AutoShape 6"/>
          <p:cNvSpPr/>
          <p:nvPr/>
        </p:nvSpPr>
        <p:spPr>
          <a:xfrm rot="7535209">
            <a:off x="3840828" y="3890453"/>
            <a:ext cx="546593" cy="198869"/>
          </a:xfrm>
          <a:prstGeom prst="rightArrow">
            <a:avLst>
              <a:gd name="adj1" fmla="val 35166"/>
              <a:gd name="adj2" fmla="val 111301"/>
            </a:avLst>
          </a:prstGeom>
          <a:gradFill rotWithShape="1">
            <a:gsLst>
              <a:gs pos="0">
                <a:srgbClr val="3C3C3C">
                  <a:alpha val="0"/>
                </a:srgbClr>
              </a:gs>
              <a:gs pos="100000">
                <a:srgbClr val="5F5F5F"/>
              </a:gs>
            </a:gsLst>
            <a:lin ang="0" scaled="1"/>
            <a:tileRect/>
          </a:gradFill>
          <a:ln w="0">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6150" name="AutoShape 7"/>
          <p:cNvSpPr/>
          <p:nvPr/>
        </p:nvSpPr>
        <p:spPr>
          <a:xfrm>
            <a:off x="5107875" y="3197388"/>
            <a:ext cx="546593" cy="200060"/>
          </a:xfrm>
          <a:prstGeom prst="rightArrow">
            <a:avLst>
              <a:gd name="adj1" fmla="val 35166"/>
              <a:gd name="adj2" fmla="val 110639"/>
            </a:avLst>
          </a:prstGeom>
          <a:gradFill rotWithShape="1">
            <a:gsLst>
              <a:gs pos="0">
                <a:srgbClr val="3C3C3C">
                  <a:alpha val="0"/>
                </a:srgbClr>
              </a:gs>
              <a:gs pos="100000">
                <a:srgbClr val="5F5F5F"/>
              </a:gs>
            </a:gsLst>
            <a:lin ang="0" scaled="1"/>
            <a:tileRect/>
          </a:gradFill>
          <a:ln w="0">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6151" name="AutoShape 8"/>
          <p:cNvSpPr/>
          <p:nvPr/>
        </p:nvSpPr>
        <p:spPr>
          <a:xfrm rot="10800000">
            <a:off x="3444281" y="3193815"/>
            <a:ext cx="596607" cy="198870"/>
          </a:xfrm>
          <a:prstGeom prst="rightArrow">
            <a:avLst>
              <a:gd name="adj1" fmla="val 35166"/>
              <a:gd name="adj2" fmla="val 121485"/>
            </a:avLst>
          </a:prstGeom>
          <a:gradFill rotWithShape="1">
            <a:gsLst>
              <a:gs pos="0">
                <a:srgbClr val="3C3C3C">
                  <a:alpha val="0"/>
                </a:srgbClr>
              </a:gs>
              <a:gs pos="100000">
                <a:srgbClr val="5F5F5F"/>
              </a:gs>
            </a:gsLst>
            <a:lin ang="0" scaled="1"/>
            <a:tileRect/>
          </a:gradFill>
          <a:ln w="0">
            <a:noFill/>
          </a:ln>
        </p:spPr>
        <p:txBody>
          <a:bodyPr wrap="none" anchor="ctr"/>
          <a:p>
            <a:endParaRPr lang="zh-CN" altLang="en-US" sz="1350" dirty="0">
              <a:latin typeface="Arial" panose="020B0604020202020204" pitchFamily="34" charset="0"/>
              <a:ea typeface="宋体" panose="02010600030101010101" pitchFamily="2" charset="-122"/>
            </a:endParaRPr>
          </a:p>
        </p:txBody>
      </p:sp>
      <p:sp>
        <p:nvSpPr>
          <p:cNvPr id="6152" name="Oval 9"/>
          <p:cNvSpPr/>
          <p:nvPr/>
        </p:nvSpPr>
        <p:spPr>
          <a:xfrm>
            <a:off x="3269228" y="2965200"/>
            <a:ext cx="2584108" cy="608467"/>
          </a:xfrm>
          <a:prstGeom prst="ellipse">
            <a:avLst/>
          </a:prstGeom>
          <a:noFill/>
          <a:ln w="38100" cap="flat" cmpd="sng">
            <a:solidFill>
              <a:srgbClr val="5F5F5F"/>
            </a:solidFill>
            <a:prstDash val="solid"/>
            <a:headEnd type="none" w="med" len="med"/>
            <a:tailEnd type="none" w="med" len="med"/>
          </a:ln>
        </p:spPr>
        <p:txBody>
          <a:bodyPr anchor="ctr">
            <a:spAutoFit/>
          </a:bodyPr>
          <a:p>
            <a:endParaRPr lang="zh-CN" altLang="en-US" sz="1350" dirty="0">
              <a:latin typeface="Arial" panose="020B0604020202020204" pitchFamily="34" charset="0"/>
              <a:ea typeface="宋体" panose="02010600030101010101" pitchFamily="2" charset="-122"/>
            </a:endParaRPr>
          </a:p>
        </p:txBody>
      </p:sp>
      <p:grpSp>
        <p:nvGrpSpPr>
          <p:cNvPr id="6153" name="Group 10"/>
          <p:cNvGrpSpPr/>
          <p:nvPr/>
        </p:nvGrpSpPr>
        <p:grpSpPr>
          <a:xfrm>
            <a:off x="3783668" y="2721275"/>
            <a:ext cx="1395637" cy="1129421"/>
            <a:chOff x="2238" y="1929"/>
            <a:chExt cx="1273" cy="1031"/>
          </a:xfrm>
        </p:grpSpPr>
        <p:sp>
          <p:nvSpPr>
            <p:cNvPr id="6162" name="Oval 11"/>
            <p:cNvSpPr/>
            <p:nvPr/>
          </p:nvSpPr>
          <p:spPr>
            <a:xfrm>
              <a:off x="2238" y="2114"/>
              <a:ext cx="681" cy="672"/>
            </a:xfrm>
            <a:prstGeom prst="ellipse">
              <a:avLst/>
            </a:prstGeom>
            <a:gradFill rotWithShape="1">
              <a:gsLst>
                <a:gs pos="0">
                  <a:srgbClr val="93D4E9"/>
                </a:gs>
                <a:gs pos="50000">
                  <a:srgbClr val="0099CC"/>
                </a:gs>
                <a:gs pos="100000">
                  <a:srgbClr val="93D4E9"/>
                </a:gs>
              </a:gsLst>
              <a:lin ang="2700000" scaled="1"/>
              <a:tileRect/>
            </a:gradFill>
            <a:ln w="38100">
              <a:noFill/>
            </a:ln>
          </p:spPr>
          <p:txBody>
            <a:bodyPr wrap="none" anchor="ctr">
              <a:spAutoFit/>
            </a:bodyPr>
            <a:p>
              <a:endParaRPr lang="zh-CN" altLang="en-US" sz="1350" dirty="0">
                <a:latin typeface="Arial" panose="020B0604020202020204" pitchFamily="34" charset="0"/>
                <a:ea typeface="宋体" panose="02010600030101010101" pitchFamily="2" charset="-122"/>
              </a:endParaRPr>
            </a:p>
          </p:txBody>
        </p:sp>
        <p:sp>
          <p:nvSpPr>
            <p:cNvPr id="6163" name="Oval 12"/>
            <p:cNvSpPr/>
            <p:nvPr/>
          </p:nvSpPr>
          <p:spPr>
            <a:xfrm>
              <a:off x="2327" y="2140"/>
              <a:ext cx="1183" cy="620"/>
            </a:xfrm>
            <a:prstGeom prst="ellipse">
              <a:avLst/>
            </a:prstGeom>
            <a:gradFill rotWithShape="1">
              <a:gsLst>
                <a:gs pos="0">
                  <a:srgbClr val="00536E"/>
                </a:gs>
                <a:gs pos="50000">
                  <a:srgbClr val="0099CC"/>
                </a:gs>
                <a:gs pos="100000">
                  <a:srgbClr val="00536E"/>
                </a:gs>
              </a:gsLst>
              <a:lin ang="18900000" scaled="1"/>
              <a:tileRect/>
            </a:gradFill>
            <a:ln w="38100">
              <a:noFill/>
            </a:ln>
          </p:spPr>
          <p:txBody>
            <a:bodyPr anchor="ctr">
              <a:spAutoFit/>
            </a:bodyPr>
            <a:p>
              <a:endParaRPr lang="zh-CN" altLang="en-US" sz="1350" dirty="0">
                <a:latin typeface="Arial" panose="020B0604020202020204" pitchFamily="34" charset="0"/>
                <a:ea typeface="宋体" panose="02010600030101010101" pitchFamily="2" charset="-122"/>
              </a:endParaRPr>
            </a:p>
          </p:txBody>
        </p:sp>
        <p:sp>
          <p:nvSpPr>
            <p:cNvPr id="6164" name="Oval 13"/>
            <p:cNvSpPr/>
            <p:nvPr/>
          </p:nvSpPr>
          <p:spPr>
            <a:xfrm>
              <a:off x="2328" y="2142"/>
              <a:ext cx="1183" cy="620"/>
            </a:xfrm>
            <a:prstGeom prst="ellipse">
              <a:avLst/>
            </a:prstGeom>
            <a:gradFill rotWithShape="1">
              <a:gsLst>
                <a:gs pos="0">
                  <a:srgbClr val="006182"/>
                </a:gs>
                <a:gs pos="100000">
                  <a:srgbClr val="0099CC">
                    <a:alpha val="0"/>
                  </a:srgbClr>
                </a:gs>
              </a:gsLst>
              <a:lin ang="2700000" scaled="1"/>
              <a:tileRect/>
            </a:gradFill>
            <a:ln w="38100">
              <a:noFill/>
            </a:ln>
          </p:spPr>
          <p:txBody>
            <a:bodyPr anchor="ctr">
              <a:spAutoFit/>
            </a:bodyPr>
            <a:p>
              <a:endParaRPr lang="zh-CN" altLang="en-US" sz="1350" dirty="0">
                <a:latin typeface="Arial" panose="020B0604020202020204" pitchFamily="34" charset="0"/>
                <a:ea typeface="宋体" panose="02010600030101010101" pitchFamily="2" charset="-122"/>
              </a:endParaRPr>
            </a:p>
          </p:txBody>
        </p:sp>
        <p:sp>
          <p:nvSpPr>
            <p:cNvPr id="6165" name="Oval 14"/>
            <p:cNvSpPr/>
            <p:nvPr/>
          </p:nvSpPr>
          <p:spPr>
            <a:xfrm>
              <a:off x="2391" y="2157"/>
              <a:ext cx="1065" cy="585"/>
            </a:xfrm>
            <a:prstGeom prst="ellipse">
              <a:avLst/>
            </a:prstGeom>
            <a:solidFill>
              <a:srgbClr val="333333"/>
            </a:solidFill>
            <a:ln w="38100">
              <a:noFill/>
            </a:ln>
          </p:spPr>
          <p:txBody>
            <a:bodyPr anchor="ctr">
              <a:spAutoFit/>
            </a:bodyPr>
            <a:p>
              <a:endParaRPr lang="zh-CN" altLang="en-US" sz="1350" dirty="0">
                <a:latin typeface="Arial" panose="020B0604020202020204" pitchFamily="34" charset="0"/>
                <a:ea typeface="宋体" panose="02010600030101010101" pitchFamily="2" charset="-122"/>
              </a:endParaRPr>
            </a:p>
          </p:txBody>
        </p:sp>
        <p:grpSp>
          <p:nvGrpSpPr>
            <p:cNvPr id="6166" name="Group 15"/>
            <p:cNvGrpSpPr/>
            <p:nvPr/>
          </p:nvGrpSpPr>
          <p:grpSpPr>
            <a:xfrm>
              <a:off x="2410" y="1929"/>
              <a:ext cx="1031" cy="1031"/>
              <a:chOff x="4166" y="1706"/>
              <a:chExt cx="1252" cy="1252"/>
            </a:xfrm>
          </p:grpSpPr>
          <p:sp>
            <p:nvSpPr>
              <p:cNvPr id="6168" name="Oval 16"/>
              <p:cNvSpPr/>
              <p:nvPr/>
            </p:nvSpPr>
            <p:spPr>
              <a:xfrm>
                <a:off x="4166" y="1706"/>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p>
                <a:endParaRPr lang="zh-CN" altLang="en-US" sz="1350" dirty="0">
                  <a:latin typeface="Arial" panose="020B0604020202020204" pitchFamily="34" charset="0"/>
                  <a:ea typeface="宋体" panose="02010600030101010101" pitchFamily="2" charset="-122"/>
                </a:endParaRPr>
              </a:p>
            </p:txBody>
          </p:sp>
          <p:sp>
            <p:nvSpPr>
              <p:cNvPr id="6169" name="Oval 17"/>
              <p:cNvSpPr/>
              <p:nvPr/>
            </p:nvSpPr>
            <p:spPr>
              <a:xfrm>
                <a:off x="4182" y="1713"/>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endParaRPr lang="zh-CN" altLang="en-US" sz="1350" dirty="0">
                  <a:latin typeface="Arial" panose="020B0604020202020204" pitchFamily="34" charset="0"/>
                  <a:ea typeface="宋体" panose="02010600030101010101" pitchFamily="2" charset="-122"/>
                </a:endParaRPr>
              </a:p>
            </p:txBody>
          </p:sp>
          <p:sp>
            <p:nvSpPr>
              <p:cNvPr id="6170" name="Oval 18"/>
              <p:cNvSpPr/>
              <p:nvPr/>
            </p:nvSpPr>
            <p:spPr>
              <a:xfrm>
                <a:off x="4195" y="1725"/>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endParaRPr lang="zh-CN" altLang="en-US" sz="1350" dirty="0">
                  <a:latin typeface="Arial" panose="020B0604020202020204" pitchFamily="34" charset="0"/>
                  <a:ea typeface="宋体" panose="02010600030101010101" pitchFamily="2" charset="-122"/>
                </a:endParaRPr>
              </a:p>
            </p:txBody>
          </p:sp>
          <p:sp>
            <p:nvSpPr>
              <p:cNvPr id="6171" name="Oval 19"/>
              <p:cNvSpPr/>
              <p:nvPr/>
            </p:nvSpPr>
            <p:spPr>
              <a:xfrm>
                <a:off x="4263" y="1757"/>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endParaRPr lang="zh-CN" altLang="en-US" sz="1350" dirty="0">
                  <a:latin typeface="Arial" panose="020B0604020202020204" pitchFamily="34" charset="0"/>
                  <a:ea typeface="宋体" panose="02010600030101010101" pitchFamily="2" charset="-122"/>
                </a:endParaRPr>
              </a:p>
            </p:txBody>
          </p:sp>
        </p:grpSp>
        <p:sp>
          <p:nvSpPr>
            <p:cNvPr id="6167" name="Text Box 20"/>
            <p:cNvSpPr txBox="1"/>
            <p:nvPr/>
          </p:nvSpPr>
          <p:spPr>
            <a:xfrm>
              <a:off x="2518" y="2215"/>
              <a:ext cx="816" cy="589"/>
            </a:xfrm>
            <a:prstGeom prst="rect">
              <a:avLst/>
            </a:prstGeom>
            <a:noFill/>
            <a:ln w="9525">
              <a:noFill/>
            </a:ln>
          </p:spPr>
          <p:txBody>
            <a:bodyPr wrap="none">
              <a:spAutoFit/>
            </a:bodyPr>
            <a:p>
              <a:pPr algn="ctr" eaLnBrk="0" hangingPunct="0"/>
              <a:r>
                <a:rPr lang="en-US" altLang="zh-CN" dirty="0">
                  <a:solidFill>
                    <a:srgbClr val="080808"/>
                  </a:solidFill>
                  <a:latin typeface="Arial" panose="020B0604020202020204" pitchFamily="34" charset="0"/>
                  <a:ea typeface="宋体" panose="02010600030101010101" pitchFamily="2" charset="-122"/>
                </a:rPr>
                <a:t>Python</a:t>
              </a:r>
              <a:endParaRPr lang="en-US" altLang="zh-CN" dirty="0">
                <a:solidFill>
                  <a:srgbClr val="080808"/>
                </a:solidFill>
                <a:latin typeface="Arial" panose="020B0604020202020204" pitchFamily="34" charset="0"/>
                <a:ea typeface="宋体" panose="02010600030101010101" pitchFamily="2" charset="-122"/>
              </a:endParaRPr>
            </a:p>
            <a:p>
              <a:pPr algn="ctr" eaLnBrk="0" hangingPunct="0"/>
              <a:r>
                <a:rPr lang="zh-CN" altLang="en-US" dirty="0">
                  <a:solidFill>
                    <a:srgbClr val="080808"/>
                  </a:solidFill>
                  <a:latin typeface="Arial" panose="020B0604020202020204" pitchFamily="34" charset="0"/>
                  <a:ea typeface="宋体" panose="02010600030101010101" pitchFamily="2" charset="-122"/>
                </a:rPr>
                <a:t>特点</a:t>
              </a:r>
              <a:endParaRPr lang="en-US" altLang="zh-CN" dirty="0">
                <a:solidFill>
                  <a:srgbClr val="080808"/>
                </a:solidFill>
                <a:latin typeface="Arial" panose="020B0604020202020204" pitchFamily="34" charset="0"/>
                <a:ea typeface="宋体" panose="02010600030101010101" pitchFamily="2" charset="-122"/>
              </a:endParaRPr>
            </a:p>
          </p:txBody>
        </p:sp>
      </p:grpSp>
      <p:sp>
        <p:nvSpPr>
          <p:cNvPr id="49173" name="AutoShape 21"/>
          <p:cNvSpPr>
            <a:spLocks noChangeArrowheads="1"/>
          </p:cNvSpPr>
          <p:nvPr/>
        </p:nvSpPr>
        <p:spPr bwMode="gray">
          <a:xfrm>
            <a:off x="1571100" y="3054488"/>
            <a:ext cx="1788632" cy="422746"/>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ln>
          <a:effectLst>
            <a:outerShdw dist="107763" dir="2700000" algn="ctr" rotWithShape="0">
              <a:srgbClr val="000000">
                <a:alpha val="50000"/>
              </a:srgbClr>
            </a:outerShdw>
          </a:effectLst>
        </p:spPr>
        <p:txBody>
          <a:bodyPr wrap="none" anchor="ctr"/>
          <a:p>
            <a:pPr algn="ctr" eaLnBrk="0" hangingPunct="0"/>
            <a:r>
              <a:rPr lang="zh-CN" altLang="en-US" dirty="0">
                <a:solidFill>
                  <a:srgbClr val="FEFEFE"/>
                </a:solidFill>
                <a:latin typeface="华文新魏" panose="02010800040101010101" pitchFamily="2" charset="-122"/>
                <a:ea typeface="华文新魏" panose="02010800040101010101" pitchFamily="2" charset="-122"/>
              </a:rPr>
              <a:t>丰富的库</a:t>
            </a:r>
            <a:endParaRPr lang="en-US" altLang="zh-CN" dirty="0">
              <a:solidFill>
                <a:srgbClr val="FEFEFE"/>
              </a:solidFill>
              <a:latin typeface="华文新魏" panose="02010800040101010101" pitchFamily="2" charset="-122"/>
              <a:ea typeface="华文新魏" panose="02010800040101010101" pitchFamily="2" charset="-122"/>
            </a:endParaRPr>
          </a:p>
        </p:txBody>
      </p:sp>
      <p:sp>
        <p:nvSpPr>
          <p:cNvPr id="49174" name="AutoShape 22"/>
          <p:cNvSpPr>
            <a:spLocks noChangeArrowheads="1"/>
          </p:cNvSpPr>
          <p:nvPr/>
        </p:nvSpPr>
        <p:spPr bwMode="gray">
          <a:xfrm>
            <a:off x="2106975" y="1929150"/>
            <a:ext cx="1788632" cy="422746"/>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ln>
          <a:effectLst>
            <a:outerShdw dist="107763" dir="2700000" algn="ctr" rotWithShape="0">
              <a:srgbClr val="000000">
                <a:alpha val="50000"/>
              </a:srgbClr>
            </a:outerShdw>
          </a:effectLst>
        </p:spPr>
        <p:txBody>
          <a:bodyPr wrap="none" anchor="ctr"/>
          <a:p>
            <a:pPr algn="ctr" eaLnBrk="0" hangingPunct="0"/>
            <a:r>
              <a:rPr lang="zh-CN" altLang="en-US" dirty="0">
                <a:solidFill>
                  <a:srgbClr val="FEFEFE"/>
                </a:solidFill>
                <a:latin typeface="华文新魏" panose="02010800040101010101" pitchFamily="2" charset="-122"/>
                <a:ea typeface="华文新魏" panose="02010800040101010101" pitchFamily="2" charset="-122"/>
              </a:rPr>
              <a:t>简单、易学</a:t>
            </a:r>
            <a:endParaRPr lang="en-US" altLang="zh-CN" dirty="0">
              <a:solidFill>
                <a:srgbClr val="FEFEFE"/>
              </a:solidFill>
              <a:latin typeface="华文新魏" panose="02010800040101010101" pitchFamily="2" charset="-122"/>
              <a:ea typeface="华文新魏" panose="02010800040101010101" pitchFamily="2" charset="-122"/>
            </a:endParaRPr>
          </a:p>
        </p:txBody>
      </p:sp>
      <p:sp>
        <p:nvSpPr>
          <p:cNvPr id="49175" name="AutoShape 23"/>
          <p:cNvSpPr>
            <a:spLocks noChangeArrowheads="1"/>
          </p:cNvSpPr>
          <p:nvPr/>
        </p:nvSpPr>
        <p:spPr bwMode="gray">
          <a:xfrm>
            <a:off x="2106975" y="4173871"/>
            <a:ext cx="1788632" cy="482288"/>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ln>
          <a:effectLst>
            <a:outerShdw dist="107763" dir="2700000" algn="ctr" rotWithShape="0">
              <a:srgbClr val="000000">
                <a:alpha val="50000"/>
              </a:srgbClr>
            </a:outerShdw>
          </a:effectLst>
        </p:spPr>
        <p:txBody>
          <a:bodyPr wrap="none" anchor="ctr"/>
          <a:p>
            <a:pPr algn="ctr" eaLnBrk="0" hangingPunct="0"/>
            <a:r>
              <a:rPr lang="zh-CN" altLang="en-US" dirty="0">
                <a:solidFill>
                  <a:srgbClr val="FEFEFE"/>
                </a:solidFill>
                <a:latin typeface="华文新魏" panose="02010800040101010101" pitchFamily="2" charset="-122"/>
                <a:ea typeface="华文新魏" panose="02010800040101010101" pitchFamily="2" charset="-122"/>
              </a:rPr>
              <a:t>可扩展、可嵌入</a:t>
            </a:r>
            <a:endParaRPr lang="en-US" altLang="zh-CN" dirty="0">
              <a:solidFill>
                <a:srgbClr val="FEFEFE"/>
              </a:solidFill>
              <a:latin typeface="华文新魏" panose="02010800040101010101" pitchFamily="2" charset="-122"/>
              <a:ea typeface="华文新魏" panose="02010800040101010101" pitchFamily="2" charset="-122"/>
            </a:endParaRPr>
          </a:p>
        </p:txBody>
      </p:sp>
      <p:sp>
        <p:nvSpPr>
          <p:cNvPr id="49176" name="AutoShape 24"/>
          <p:cNvSpPr>
            <a:spLocks noChangeArrowheads="1"/>
          </p:cNvSpPr>
          <p:nvPr/>
        </p:nvSpPr>
        <p:spPr bwMode="gray">
          <a:xfrm>
            <a:off x="5730681" y="3054488"/>
            <a:ext cx="1841028" cy="422746"/>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rgbClr val="FEFEFE"/>
            </a:solidFill>
            <a:round/>
          </a:ln>
          <a:effectLst>
            <a:outerShdw dist="107763" dir="2700000" algn="ctr" rotWithShape="0">
              <a:srgbClr val="000000">
                <a:alpha val="50000"/>
              </a:srgbClr>
            </a:outerShdw>
          </a:effectLst>
        </p:spPr>
        <p:txBody>
          <a:bodyPr wrap="none" anchor="ctr"/>
          <a:p>
            <a:pPr algn="ctr" eaLnBrk="0" hangingPunct="0"/>
            <a:r>
              <a:rPr lang="zh-CN" altLang="en-US" dirty="0">
                <a:solidFill>
                  <a:srgbClr val="FEFEFE"/>
                </a:solidFill>
                <a:latin typeface="华文新魏" panose="02010800040101010101" pitchFamily="2" charset="-122"/>
                <a:ea typeface="华文新魏" panose="02010800040101010101" pitchFamily="2" charset="-122"/>
              </a:rPr>
              <a:t>解释性</a:t>
            </a:r>
            <a:endParaRPr lang="en-US" altLang="zh-CN" dirty="0">
              <a:solidFill>
                <a:srgbClr val="FEFEFE"/>
              </a:solidFill>
              <a:latin typeface="华文新魏" panose="02010800040101010101" pitchFamily="2" charset="-122"/>
              <a:ea typeface="华文新魏" panose="02010800040101010101" pitchFamily="2" charset="-122"/>
            </a:endParaRPr>
          </a:p>
        </p:txBody>
      </p:sp>
      <p:sp>
        <p:nvSpPr>
          <p:cNvPr id="49177" name="AutoShape 25"/>
          <p:cNvSpPr>
            <a:spLocks noChangeArrowheads="1"/>
          </p:cNvSpPr>
          <p:nvPr/>
        </p:nvSpPr>
        <p:spPr bwMode="gray">
          <a:xfrm>
            <a:off x="5195997" y="1929150"/>
            <a:ext cx="1841028" cy="422746"/>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ln>
          <a:effectLst>
            <a:outerShdw dist="107763" dir="2700000" algn="ctr" rotWithShape="0">
              <a:srgbClr val="000000">
                <a:alpha val="50000"/>
              </a:srgbClr>
            </a:outerShdw>
          </a:effectLst>
        </p:spPr>
        <p:txBody>
          <a:bodyPr wrap="none" anchor="ctr"/>
          <a:p>
            <a:pPr algn="ctr" eaLnBrk="0" hangingPunct="0"/>
            <a:r>
              <a:rPr lang="zh-CN" altLang="en-US" dirty="0">
                <a:solidFill>
                  <a:srgbClr val="FEFEFE"/>
                </a:solidFill>
                <a:latin typeface="华文新魏" panose="02010800040101010101" pitchFamily="2" charset="-122"/>
                <a:ea typeface="华文新魏" panose="02010800040101010101" pitchFamily="2" charset="-122"/>
              </a:rPr>
              <a:t>面向对象、高层</a:t>
            </a:r>
            <a:endParaRPr lang="en-US" altLang="zh-CN" dirty="0">
              <a:solidFill>
                <a:srgbClr val="FEFEFE"/>
              </a:solidFill>
              <a:latin typeface="华文新魏" panose="02010800040101010101" pitchFamily="2" charset="-122"/>
              <a:ea typeface="华文新魏" panose="02010800040101010101" pitchFamily="2" charset="-122"/>
            </a:endParaRPr>
          </a:p>
        </p:txBody>
      </p:sp>
      <p:sp>
        <p:nvSpPr>
          <p:cNvPr id="49178" name="AutoShape 26"/>
          <p:cNvSpPr>
            <a:spLocks noChangeArrowheads="1"/>
          </p:cNvSpPr>
          <p:nvPr/>
        </p:nvSpPr>
        <p:spPr bwMode="gray">
          <a:xfrm>
            <a:off x="5195997" y="4173871"/>
            <a:ext cx="1841028" cy="482288"/>
          </a:xfrm>
          <a:prstGeom prst="roundRect">
            <a:avLst>
              <a:gd name="adj" fmla="val 16667"/>
            </a:avLst>
          </a:prstGeom>
          <a:gradFill rotWithShape="1">
            <a:gsLst>
              <a:gs pos="0">
                <a:schemeClr val="folHlink">
                  <a:gamma/>
                  <a:shade val="46275"/>
                  <a:invGamma/>
                </a:schemeClr>
              </a:gs>
              <a:gs pos="100000">
                <a:schemeClr val="folHlink"/>
              </a:gs>
            </a:gsLst>
            <a:lin ang="0" scaled="1"/>
          </a:gradFill>
          <a:ln w="28575">
            <a:solidFill>
              <a:srgbClr val="FEFEFE"/>
            </a:solidFill>
            <a:round/>
          </a:ln>
          <a:effectLst>
            <a:outerShdw dist="107763" dir="2700000" algn="ctr" rotWithShape="0">
              <a:srgbClr val="000000">
                <a:alpha val="50000"/>
              </a:srgbClr>
            </a:outerShdw>
          </a:effectLst>
        </p:spPr>
        <p:txBody>
          <a:bodyPr wrap="none" anchor="ctr"/>
          <a:p>
            <a:pPr algn="ctr" eaLnBrk="0" hangingPunct="0"/>
            <a:r>
              <a:rPr lang="zh-CN" altLang="en-US" dirty="0">
                <a:solidFill>
                  <a:srgbClr val="F8F8F8"/>
                </a:solidFill>
                <a:latin typeface="华文新魏" panose="02010800040101010101" pitchFamily="2" charset="-122"/>
                <a:ea typeface="华文新魏" panose="02010800040101010101" pitchFamily="2" charset="-122"/>
              </a:rPr>
              <a:t>免费开源、可移植</a:t>
            </a:r>
            <a:endParaRPr lang="en-US" altLang="zh-CN" dirty="0">
              <a:solidFill>
                <a:srgbClr val="F8F8F8"/>
              </a:solidFill>
              <a:latin typeface="华文新魏" panose="02010800040101010101" pitchFamily="2" charset="-122"/>
              <a:ea typeface="华文新魏" panose="02010800040101010101" pitchFamily="2" charset="-122"/>
            </a:endParaRPr>
          </a:p>
        </p:txBody>
      </p:sp>
      <p:sp>
        <p:nvSpPr>
          <p:cNvPr id="29" name="Rectangle 3"/>
          <p:cNvSpPr txBox="1">
            <a:spLocks noChangeArrowheads="1"/>
          </p:cNvSpPr>
          <p:nvPr/>
        </p:nvSpPr>
        <p:spPr bwMode="gray">
          <a:xfrm>
            <a:off x="1571100" y="1018163"/>
            <a:ext cx="5894625" cy="768088"/>
          </a:xfrm>
          <a:prstGeom prst="rect">
            <a:avLst/>
          </a:prstGeom>
          <a:noFill/>
          <a:ln w="9525">
            <a:noFill/>
            <a:miter lim="800000"/>
          </a:ln>
          <a:effectLst/>
        </p:spPr>
        <p:txBody>
          <a:bodyPr vert="horz" wrap="square" lIns="68591" tIns="34295" rIns="68591" bIns="34295" numCol="1" anchor="t" anchorCtr="0" compatLnSpc="1"/>
          <a:lstStyle/>
          <a:p>
            <a:pPr marL="342900" marR="0" indent="-342900" defTabSz="914400" rtl="0">
              <a:spcBef>
                <a:spcPct val="20000"/>
              </a:spcBef>
              <a:buClr>
                <a:schemeClr val="accent1"/>
              </a:buClr>
              <a:buSzTx/>
              <a:buFont typeface="Arial" panose="020B0604020202020204" pitchFamily="34" charset="0"/>
              <a:buChar char="●"/>
              <a:defRPr/>
            </a:pPr>
            <a:endParaRPr kumimoji="0" lang="en-US" altLang="zh-CN" sz="1350" b="0" i="0" u="none" strike="noStrike" kern="0" cap="none" spc="0" normalizeH="0" baseline="0" noProof="0" dirty="0">
              <a:ln>
                <a:noFill/>
              </a:ln>
              <a:solidFill>
                <a:schemeClr val="tx1"/>
              </a:solidFill>
              <a:effectLst>
                <a:outerShdw blurRad="50800" dist="50800" dir="5400000" algn="ctr" rotWithShape="0">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函数的参数</a:t>
            </a:r>
            <a:endParaRPr lang="zh-CN" altLang="en-US" dirty="0">
              <a:solidFill>
                <a:schemeClr val="tx1"/>
              </a:solidFill>
              <a:latin typeface="+mj-lt"/>
              <a:sym typeface="+mn-ea"/>
            </a:endParaRPr>
          </a:p>
        </p:txBody>
      </p:sp>
      <p:sp>
        <p:nvSpPr>
          <p:cNvPr id="6" name="Rounded Rectangle 5"/>
          <p:cNvSpPr/>
          <p:nvPr/>
        </p:nvSpPr>
        <p:spPr>
          <a:xfrm>
            <a:off x="2788298" y="845766"/>
            <a:ext cx="3422345" cy="474512"/>
          </a:xfrm>
          <a:prstGeom prst="roundRect">
            <a:avLst>
              <a:gd name="adj" fmla="val 16667"/>
            </a:avLst>
          </a:prstGeom>
          <a:noFill/>
          <a:ln>
            <a:noFill/>
          </a:ln>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p>
            <a:pPr lvl="0" algn="ctr" eaLnBrk="1" fontAlgn="base" hangingPunct="1">
              <a:buClr>
                <a:srgbClr val="000000"/>
              </a:buClr>
            </a:pPr>
            <a:endParaRPr lang="zh-CN" altLang="en-US" sz="3040" b="1" strike="noStrike" noProof="1" dirty="0">
              <a:solidFill>
                <a:schemeClr val="tx2"/>
              </a:solidFill>
              <a:latin typeface="+mj-lt"/>
              <a:ea typeface="+mj-ea"/>
              <a:cs typeface="+mj-cs"/>
            </a:endParaRPr>
          </a:p>
        </p:txBody>
      </p:sp>
      <p:sp>
        <p:nvSpPr>
          <p:cNvPr id="178181" name="文本框 178180"/>
          <p:cNvSpPr txBox="1"/>
          <p:nvPr/>
        </p:nvSpPr>
        <p:spPr>
          <a:xfrm>
            <a:off x="3591230" y="929326"/>
            <a:ext cx="3617752" cy="1017905"/>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在Python中*表示接受任意多个参数，除了前面的参数后，多余的参数都作为一个tuple传递给函数printf，可以通过arg来访问。</a:t>
            </a:r>
            <a:endPar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9155" name="文本框 178182"/>
          <p:cNvSpPr txBox="1"/>
          <p:nvPr/>
        </p:nvSpPr>
        <p:spPr>
          <a:xfrm>
            <a:off x="1485360" y="929565"/>
            <a:ext cx="1983452" cy="1060450"/>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def printf(format,*arg):</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      print format</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      print  arg</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printf ("hello",1,2)</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endParaRPr lang="en-US" altLang="zh-CN" sz="1050" b="1" dirty="0">
              <a:solidFill>
                <a:srgbClr val="0000CC"/>
              </a:solidFill>
              <a:latin typeface="Arial" panose="020B0604020202020204" pitchFamily="34" charset="0"/>
              <a:ea typeface="宋体" panose="02010600030101010101" pitchFamily="2" charset="-122"/>
            </a:endParaRPr>
          </a:p>
        </p:txBody>
      </p:sp>
      <p:sp>
        <p:nvSpPr>
          <p:cNvPr id="49156" name="文本框 178183"/>
          <p:cNvSpPr txBox="1"/>
          <p:nvPr/>
        </p:nvSpPr>
        <p:spPr>
          <a:xfrm>
            <a:off x="1429153" y="2203042"/>
            <a:ext cx="2098248" cy="1060450"/>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900" b="1" dirty="0">
                <a:solidFill>
                  <a:srgbClr val="0000CC"/>
                </a:solidFill>
                <a:latin typeface="Arial" panose="020B0604020202020204" pitchFamily="34" charset="0"/>
                <a:ea typeface="宋体" panose="02010600030101010101" pitchFamily="2" charset="-122"/>
              </a:rPr>
              <a:t>def printf(format,**keyword):</a:t>
            </a:r>
            <a:endParaRPr lang="en-US" altLang="zh-CN" sz="9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900" b="1" dirty="0">
                <a:solidFill>
                  <a:srgbClr val="0000CC"/>
                </a:solidFill>
                <a:latin typeface="Arial" panose="020B0604020202020204" pitchFamily="34" charset="0"/>
                <a:ea typeface="宋体" panose="02010600030101010101" pitchFamily="2" charset="-122"/>
              </a:rPr>
              <a:t>    for k in keyword.keys():</a:t>
            </a:r>
            <a:endParaRPr lang="en-US" altLang="zh-CN" sz="9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900" b="1" dirty="0">
                <a:solidFill>
                  <a:srgbClr val="0000CC"/>
                </a:solidFill>
                <a:latin typeface="Arial" panose="020B0604020202020204" pitchFamily="34" charset="0"/>
                <a:ea typeface="宋体" panose="02010600030101010101" pitchFamily="2" charset="-122"/>
              </a:rPr>
              <a:t>        print "keyword[%s] is %s"%(k,keyword[k])</a:t>
            </a:r>
            <a:endParaRPr lang="en-US" altLang="zh-CN" sz="9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900" b="1" dirty="0">
                <a:solidFill>
                  <a:srgbClr val="0000CC"/>
                </a:solidFill>
                <a:latin typeface="Arial" panose="020B0604020202020204" pitchFamily="34" charset="0"/>
                <a:ea typeface="宋体" panose="02010600030101010101" pitchFamily="2" charset="-122"/>
              </a:rPr>
              <a:t> </a:t>
            </a:r>
            <a:endParaRPr lang="en-US" altLang="zh-CN" sz="9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900" b="1" dirty="0">
                <a:solidFill>
                  <a:srgbClr val="0000CC"/>
                </a:solidFill>
                <a:latin typeface="Arial" panose="020B0604020202020204" pitchFamily="34" charset="0"/>
                <a:ea typeface="宋体" panose="02010600030101010101" pitchFamily="2" charset="-122"/>
              </a:rPr>
              <a:t>printf("ok",One=1,Two=2,Three=3,four=4)</a:t>
            </a:r>
            <a:endParaRPr lang="en-US" altLang="zh-CN" sz="900" b="1" dirty="0">
              <a:solidFill>
                <a:srgbClr val="0000CC"/>
              </a:solidFill>
              <a:latin typeface="Arial" panose="020B0604020202020204" pitchFamily="34" charset="0"/>
              <a:ea typeface="宋体" panose="02010600030101010101" pitchFamily="2" charset="-122"/>
            </a:endParaRPr>
          </a:p>
        </p:txBody>
      </p:sp>
      <p:sp>
        <p:nvSpPr>
          <p:cNvPr id="178185" name="文本框 178184"/>
          <p:cNvSpPr txBox="1"/>
          <p:nvPr/>
        </p:nvSpPr>
        <p:spPr>
          <a:xfrm>
            <a:off x="3685067" y="3556781"/>
            <a:ext cx="3412452" cy="1263650"/>
          </a:xfrm>
          <a:prstGeom prst="rect">
            <a:avLst/>
          </a:prstGeom>
          <a:noFill/>
          <a:ln w="9525">
            <a:noFill/>
          </a:ln>
        </p:spPr>
        <p:txBody>
          <a:bodyPr wrap="square" lIns="33062" tIns="16530" rIns="33062" bIns="16530">
            <a:spAutoFit/>
          </a:bodyPr>
          <a:p>
            <a:pPr lvl="0" algn="l" eaLnBrk="1" fontAlgn="base" hangingPunct="1">
              <a:lnSpc>
                <a:spcPct val="100000"/>
              </a:lnSpc>
              <a:buClr>
                <a:srgbClr val="000000"/>
              </a:buClr>
            </a:pPr>
            <a:r>
              <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还可以把这两中机制和可选参数机制合在一起使用。</a:t>
            </a:r>
            <a:endPar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lgn="l" eaLnBrk="1" fontAlgn="base" hangingPunct="1">
              <a:lnSpc>
                <a:spcPct val="100000"/>
              </a:lnSpc>
              <a:buClr>
                <a:srgbClr val="000000"/>
              </a:buClr>
            </a:pPr>
            <a:r>
              <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函数接受参数的顺序，先接受固定参数，然后是可选参数，然后是接受任意参数，最后是带名字的任意参数。</a:t>
            </a:r>
            <a:endParaRPr lang="zh-CN" altLang="en-US" sz="16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8186" name="文本框 178185"/>
          <p:cNvSpPr txBox="1"/>
          <p:nvPr/>
        </p:nvSpPr>
        <p:spPr>
          <a:xfrm>
            <a:off x="3634576" y="2103012"/>
            <a:ext cx="3515340" cy="1325245"/>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还有种形式可以实现任意多个参数，就是按照dictionary方式传递给函数。</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同上一种机制，只不过**keyword是用**</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表示接受任意多个有名字的参数传递，</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调用时要指定参数的名字，</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如One、Two、Three等。</a:t>
            </a:r>
            <a:endParaRPr lang="zh-CN" altLang="en-US" sz="14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 name="文本框 3"/>
          <p:cNvSpPr txBox="1"/>
          <p:nvPr/>
        </p:nvSpPr>
        <p:spPr>
          <a:xfrm>
            <a:off x="1408194" y="3376965"/>
            <a:ext cx="2203518" cy="1476375"/>
          </a:xfrm>
          <a:prstGeom prst="rect">
            <a:avLst/>
          </a:prstGeom>
          <a:noFill/>
        </p:spPr>
        <p:txBody>
          <a:bodyPr wrap="square" rtlCol="0" anchor="t">
            <a:spAutoFit/>
          </a:bodyPr>
          <a:p>
            <a:r>
              <a:rPr lang="en-US" altLang="zh-CN" sz="900" b="1" dirty="0">
                <a:solidFill>
                  <a:srgbClr val="0000CC"/>
                </a:solidFill>
                <a:cs typeface="+mn-ea"/>
              </a:rPr>
              <a:t>#coding:utf-8</a:t>
            </a:r>
            <a:endParaRPr lang="en-US" altLang="zh-CN" sz="900" b="1" dirty="0">
              <a:solidFill>
                <a:srgbClr val="0000CC"/>
              </a:solidFill>
              <a:cs typeface="+mn-ea"/>
            </a:endParaRPr>
          </a:p>
          <a:p>
            <a:r>
              <a:rPr lang="en-US" altLang="zh-CN" sz="900" b="1" dirty="0">
                <a:solidFill>
                  <a:srgbClr val="0000CC"/>
                </a:solidFill>
                <a:cs typeface="+mn-ea"/>
              </a:rPr>
              <a:t>def testfun(fixed,optional=1,*arg,**keywords):</a:t>
            </a:r>
            <a:endParaRPr lang="en-US" altLang="zh-CN" sz="900" b="1" dirty="0">
              <a:solidFill>
                <a:srgbClr val="0000CC"/>
              </a:solidFill>
              <a:cs typeface="+mn-ea"/>
            </a:endParaRPr>
          </a:p>
          <a:p>
            <a:r>
              <a:rPr lang="en-US" altLang="zh-CN" sz="900" b="1" dirty="0">
                <a:solidFill>
                  <a:srgbClr val="0000CC"/>
                </a:solidFill>
                <a:cs typeface="+mn-ea"/>
              </a:rPr>
              <a:t>    print "fixed  is ",fixed</a:t>
            </a:r>
            <a:endParaRPr lang="en-US" altLang="zh-CN" sz="900" b="1" dirty="0">
              <a:solidFill>
                <a:srgbClr val="0000CC"/>
              </a:solidFill>
              <a:cs typeface="+mn-ea"/>
            </a:endParaRPr>
          </a:p>
          <a:p>
            <a:r>
              <a:rPr lang="en-US" altLang="zh-CN" sz="900" b="1" dirty="0">
                <a:solidFill>
                  <a:srgbClr val="0000CC"/>
                </a:solidFill>
                <a:cs typeface="+mn-ea"/>
              </a:rPr>
              <a:t>    print "optional is ",optional </a:t>
            </a:r>
            <a:endParaRPr lang="en-US" altLang="zh-CN" sz="900" b="1" dirty="0">
              <a:solidFill>
                <a:srgbClr val="0000CC"/>
              </a:solidFill>
              <a:cs typeface="+mn-ea"/>
            </a:endParaRPr>
          </a:p>
          <a:p>
            <a:r>
              <a:rPr lang="en-US" altLang="zh-CN" sz="900" b="1" dirty="0">
                <a:solidFill>
                  <a:srgbClr val="0000CC"/>
                </a:solidFill>
                <a:cs typeface="+mn-ea"/>
              </a:rPr>
              <a:t>    print "Arbitrary is ", arg</a:t>
            </a:r>
            <a:endParaRPr lang="en-US" altLang="zh-CN" sz="900" b="1" dirty="0">
              <a:solidFill>
                <a:srgbClr val="0000CC"/>
              </a:solidFill>
              <a:cs typeface="+mn-ea"/>
            </a:endParaRPr>
          </a:p>
          <a:p>
            <a:r>
              <a:rPr lang="en-US" altLang="zh-CN" sz="900" b="1" dirty="0">
                <a:solidFill>
                  <a:srgbClr val="0000CC"/>
                </a:solidFill>
                <a:cs typeface="+mn-ea"/>
              </a:rPr>
              <a:t>    print "keywords is ",keywords</a:t>
            </a:r>
            <a:endParaRPr lang="en-US" altLang="zh-CN" sz="900" b="1" dirty="0">
              <a:solidFill>
                <a:srgbClr val="0000CC"/>
              </a:solidFill>
              <a:cs typeface="+mn-ea"/>
            </a:endParaRPr>
          </a:p>
          <a:p>
            <a:r>
              <a:rPr lang="en-US" altLang="zh-CN" sz="900" b="1" dirty="0">
                <a:solidFill>
                  <a:srgbClr val="0000CC"/>
                </a:solidFill>
                <a:cs typeface="+mn-ea"/>
              </a:rPr>
              <a:t>testfun(1,2,"a","b","c",one=1,two=2,three=3)</a:t>
            </a:r>
            <a:endParaRPr lang="en-US" altLang="zh-CN" sz="900" b="1" dirty="0">
              <a:solidFill>
                <a:srgbClr val="0000CC"/>
              </a:solidFill>
              <a:cs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函数的自省</a:t>
            </a:r>
            <a:endParaRPr lang="zh-CN" altLang="en-US" dirty="0">
              <a:solidFill>
                <a:schemeClr val="tx1"/>
              </a:solidFill>
              <a:latin typeface="+mj-lt"/>
              <a:sym typeface="+mn-ea"/>
            </a:endParaRPr>
          </a:p>
        </p:txBody>
      </p:sp>
      <p:sp>
        <p:nvSpPr>
          <p:cNvPr id="6" name="Rounded Rectangle 5"/>
          <p:cNvSpPr/>
          <p:nvPr/>
        </p:nvSpPr>
        <p:spPr>
          <a:xfrm>
            <a:off x="3363572" y="1035499"/>
            <a:ext cx="2367199" cy="264769"/>
          </a:xfrm>
          <a:prstGeom prst="roundRect">
            <a:avLst>
              <a:gd name="adj" fmla="val 16667"/>
            </a:avLst>
          </a:prstGeom>
          <a:noFill/>
          <a:ln>
            <a:noFill/>
          </a:ln>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p>
            <a:pPr lvl="0" algn="r" eaLnBrk="1" fontAlgn="base" hangingPunct="1">
              <a:buClr>
                <a:srgbClr val="000000"/>
              </a:buClr>
            </a:pPr>
            <a:endParaRPr lang="zh-CN" altLang="en-US" sz="1015" b="1" strike="noStrike" noProof="1" dirty="0">
              <a:solidFill>
                <a:schemeClr val="bg1"/>
              </a:solidFill>
              <a:latin typeface="FrutigerNext LT BlackCn" pitchFamily="34" charset="0"/>
            </a:endParaRPr>
          </a:p>
        </p:txBody>
      </p:sp>
      <p:sp>
        <p:nvSpPr>
          <p:cNvPr id="50178" name="文本框 167945"/>
          <p:cNvSpPr txBox="1"/>
          <p:nvPr/>
        </p:nvSpPr>
        <p:spPr>
          <a:xfrm>
            <a:off x="1403907" y="798335"/>
            <a:ext cx="2870385" cy="2515235"/>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def printMax(x, y):</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'''Prints the maximum of two numbers.</a:t>
            </a:r>
            <a:br>
              <a:rPr lang="en-US" altLang="zh-CN" sz="1050" b="1" dirty="0">
                <a:solidFill>
                  <a:srgbClr val="0000CC"/>
                </a:solidFill>
                <a:latin typeface="Arial" panose="020B0604020202020204" pitchFamily="34" charset="0"/>
                <a:ea typeface="宋体" panose="02010600030101010101" pitchFamily="2" charset="-122"/>
              </a:rPr>
            </a:b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The two values must be integers.'''</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x = int(x) # convert to integers, if possible</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y = int(y)</a:t>
            </a:r>
            <a:br>
              <a:rPr lang="en-US" altLang="zh-CN" sz="1050" b="1" dirty="0">
                <a:solidFill>
                  <a:srgbClr val="0000CC"/>
                </a:solidFill>
                <a:latin typeface="Arial" panose="020B0604020202020204" pitchFamily="34" charset="0"/>
                <a:ea typeface="宋体" panose="02010600030101010101" pitchFamily="2" charset="-122"/>
              </a:rPr>
            </a:b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if x &gt; y:</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print x, 'is maximum'</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else:</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        print y, 'is maximum'</a:t>
            </a:r>
            <a:br>
              <a:rPr lang="en-US" altLang="zh-CN" sz="1050" b="1" dirty="0">
                <a:solidFill>
                  <a:srgbClr val="0000CC"/>
                </a:solidFill>
                <a:latin typeface="Arial" panose="020B0604020202020204" pitchFamily="34" charset="0"/>
                <a:ea typeface="宋体" panose="02010600030101010101" pitchFamily="2" charset="-122"/>
              </a:rPr>
            </a:b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printMax(3, 5)</a:t>
            </a:r>
            <a:br>
              <a:rPr lang="en-US" altLang="zh-CN" sz="1050" b="1" dirty="0">
                <a:solidFill>
                  <a:srgbClr val="0000CC"/>
                </a:solidFill>
                <a:latin typeface="Arial" panose="020B0604020202020204" pitchFamily="34" charset="0"/>
                <a:ea typeface="宋体" panose="02010600030101010101" pitchFamily="2" charset="-122"/>
              </a:rPr>
            </a:br>
            <a:r>
              <a:rPr lang="en-US" altLang="zh-CN" sz="1050" b="1" dirty="0">
                <a:solidFill>
                  <a:srgbClr val="0000CC"/>
                </a:solidFill>
                <a:latin typeface="Arial" panose="020B0604020202020204" pitchFamily="34" charset="0"/>
                <a:ea typeface="宋体" panose="02010600030101010101" pitchFamily="2" charset="-122"/>
              </a:rPr>
              <a:t>print printMax.__doc__ </a:t>
            </a:r>
            <a:endParaRPr lang="en-US" altLang="zh-CN" sz="1050" b="1" dirty="0">
              <a:solidFill>
                <a:srgbClr val="0000CC"/>
              </a:solidFill>
              <a:latin typeface="Arial" panose="020B0604020202020204" pitchFamily="34" charset="0"/>
              <a:ea typeface="宋体" panose="02010600030101010101" pitchFamily="2" charset="-122"/>
            </a:endParaRPr>
          </a:p>
        </p:txBody>
      </p:sp>
      <p:sp>
        <p:nvSpPr>
          <p:cNvPr id="50179" name="文本框 167946"/>
          <p:cNvSpPr txBox="1"/>
          <p:nvPr/>
        </p:nvSpPr>
        <p:spPr>
          <a:xfrm>
            <a:off x="1403907" y="3783039"/>
            <a:ext cx="2870385" cy="588645"/>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805" b="1" dirty="0">
                <a:solidFill>
                  <a:srgbClr val="0000CC"/>
                </a:solidFill>
                <a:latin typeface="Arial" panose="020B0604020202020204" pitchFamily="34" charset="0"/>
                <a:ea typeface="宋体" panose="02010600030101010101" pitchFamily="2" charset="-122"/>
              </a:rPr>
              <a:t>5 is maximum</a:t>
            </a:r>
            <a:br>
              <a:rPr lang="en-US" altLang="zh-CN" sz="805" b="1" dirty="0">
                <a:solidFill>
                  <a:srgbClr val="0000CC"/>
                </a:solidFill>
                <a:latin typeface="Arial" panose="020B0604020202020204" pitchFamily="34" charset="0"/>
                <a:ea typeface="宋体" panose="02010600030101010101" pitchFamily="2" charset="-122"/>
              </a:rPr>
            </a:br>
            <a:r>
              <a:rPr lang="en-US" altLang="zh-CN" sz="805" b="1" dirty="0">
                <a:solidFill>
                  <a:srgbClr val="0000CC"/>
                </a:solidFill>
                <a:latin typeface="Arial" panose="020B0604020202020204" pitchFamily="34" charset="0"/>
                <a:ea typeface="宋体" panose="02010600030101010101" pitchFamily="2" charset="-122"/>
              </a:rPr>
              <a:t>Prints the maximum of two numbers.</a:t>
            </a:r>
            <a:br>
              <a:rPr lang="en-US" altLang="zh-CN" sz="805" b="1" dirty="0">
                <a:solidFill>
                  <a:srgbClr val="0000CC"/>
                </a:solidFill>
                <a:latin typeface="Arial" panose="020B0604020202020204" pitchFamily="34" charset="0"/>
                <a:ea typeface="宋体" panose="02010600030101010101" pitchFamily="2" charset="-122"/>
              </a:rPr>
            </a:br>
            <a:br>
              <a:rPr lang="en-US" altLang="zh-CN" sz="805" b="1" dirty="0">
                <a:solidFill>
                  <a:srgbClr val="0000CC"/>
                </a:solidFill>
                <a:latin typeface="Arial" panose="020B0604020202020204" pitchFamily="34" charset="0"/>
                <a:ea typeface="宋体" panose="02010600030101010101" pitchFamily="2" charset="-122"/>
              </a:rPr>
            </a:br>
            <a:r>
              <a:rPr lang="en-US" altLang="zh-CN" sz="805" b="1" dirty="0">
                <a:solidFill>
                  <a:srgbClr val="0000CC"/>
                </a:solidFill>
                <a:latin typeface="Arial" panose="020B0604020202020204" pitchFamily="34" charset="0"/>
                <a:ea typeface="宋体" panose="02010600030101010101" pitchFamily="2" charset="-122"/>
              </a:rPr>
              <a:t>        The two values must be integers. </a:t>
            </a:r>
            <a:endParaRPr lang="en-US" altLang="zh-CN" sz="805" b="1" dirty="0">
              <a:solidFill>
                <a:srgbClr val="0000CC"/>
              </a:solidFill>
              <a:latin typeface="Arial" panose="020B0604020202020204" pitchFamily="34" charset="0"/>
              <a:ea typeface="宋体" panose="02010600030101010101" pitchFamily="2" charset="-122"/>
            </a:endParaRPr>
          </a:p>
        </p:txBody>
      </p:sp>
      <p:sp>
        <p:nvSpPr>
          <p:cNvPr id="167948" name="文本框 167947"/>
          <p:cNvSpPr txBox="1"/>
          <p:nvPr/>
        </p:nvSpPr>
        <p:spPr>
          <a:xfrm>
            <a:off x="1403980" y="3551280"/>
            <a:ext cx="999490" cy="194310"/>
          </a:xfrm>
          <a:prstGeom prst="rect">
            <a:avLst/>
          </a:prstGeom>
          <a:noFill/>
          <a:ln w="9525">
            <a:noFill/>
          </a:ln>
        </p:spPr>
        <p:txBody>
          <a:bodyPr wrap="none" lIns="33062" tIns="16530" rIns="33062" bIns="16530" anchor="t">
            <a:spAutoFit/>
          </a:bodyPr>
          <a:p>
            <a:pPr lvl="0" eaLnBrk="1" fontAlgn="base" hangingPunct="1">
              <a:lnSpc>
                <a:spcPct val="100000"/>
              </a:lnSpc>
              <a:buClr>
                <a:srgbClr val="000000"/>
              </a:buClr>
            </a:pPr>
            <a:r>
              <a:rPr lang="zh-CN" altLang="en-US" sz="1050" strike="noStrike" noProof="1" dirty="0">
                <a:solidFill>
                  <a:schemeClr val="tx1"/>
                </a:solidFill>
                <a:latin typeface="+mn-ea"/>
                <a:cs typeface="+mn-ea"/>
              </a:rPr>
              <a:t>运行后的输出：</a:t>
            </a:r>
            <a:endParaRPr lang="zh-CN" altLang="en-US" sz="1050" strike="noStrike" noProof="1" dirty="0">
              <a:solidFill>
                <a:schemeClr val="tx1"/>
              </a:solidFill>
              <a:latin typeface="+mn-ea"/>
              <a:cs typeface="+mn-ea"/>
            </a:endParaRPr>
          </a:p>
        </p:txBody>
      </p:sp>
      <p:sp>
        <p:nvSpPr>
          <p:cNvPr id="167949" name="文本框 167948"/>
          <p:cNvSpPr txBox="1"/>
          <p:nvPr/>
        </p:nvSpPr>
        <p:spPr>
          <a:xfrm>
            <a:off x="4644879" y="808338"/>
            <a:ext cx="2813225" cy="3541395"/>
          </a:xfrm>
          <a:prstGeom prst="rect">
            <a:avLst/>
          </a:prstGeom>
          <a:noFill/>
          <a:ln w="9525">
            <a:noFill/>
          </a:ln>
        </p:spPr>
        <p:txBody>
          <a:bodyPr wrap="square" lIns="33062" tIns="16530" rIns="33062" bIns="16530">
            <a:spAutoFit/>
          </a:bodyPr>
          <a:p>
            <a:pPr lvl="0" eaLnBrk="1" fontAlgn="base" hangingPunct="1">
              <a:lnSpc>
                <a:spcPct val="100000"/>
              </a:lnSpc>
              <a:buClr>
                <a:srgbClr val="000000"/>
              </a:buClr>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在函数的第一个逻辑行的字符串是这个函数的 文档字符串 。注意，自省也适用于模块和类。</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文档字符串的惯例是一个多行字符串，它的首行以大写字母开始，句号结尾。第二行是空行，从第三行开始是详细的描述。</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可以使用__doc__（注意双下划线）调用printMax函数的文档字符串属性。请记住Python把 每一样东西 都作为对象，包括这个函数。</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eaLnBrk="1" fontAlgn="base" hangingPunct="1">
              <a:lnSpc>
                <a:spcPct val="100000"/>
              </a:lnSpc>
              <a:buClr>
                <a:srgbClr val="000000"/>
              </a:buClr>
            </a:pPr>
            <a:r>
              <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自动化工具也可以从程序中提取文档。因此，强烈建议所写的任何正式函数编写文档字符串。随着Python发行版附带的pydoc命令，与help()类似地使用DocStrings。</a:t>
            </a:r>
            <a:endParaRPr lang="zh-CN" altLang="en-US" sz="1200"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 name="日期占位符 3"/>
          <p:cNvSpPr/>
          <p:nvPr>
            <p:ph type="dt" sz="half" idx="10"/>
          </p:nvPr>
        </p:nvSpPr>
        <p:spPr/>
        <p:txBody>
          <a:bodyPr lIns="0" tIns="0" rIns="0" bIns="0"/>
          <a:p>
            <a:pPr lvl="0" fontAlgn="base">
              <a:lnSpc>
                <a:spcPct val="85000"/>
              </a:lnSpc>
            </a:pPr>
            <a:endParaRPr lang="de-DE" altLang="x-none" sz="435" strike="noStrike" noProof="1" dirty="0"/>
          </a:p>
          <a:p>
            <a:pPr lvl="0" fontAlgn="base">
              <a:lnSpc>
                <a:spcPct val="85000"/>
              </a:lnSpc>
            </a:pPr>
            <a:r>
              <a:rPr lang="de-DE" altLang="x-none" sz="435" strike="noStrike" noProof="1" dirty="0">
                <a:latin typeface="FrutigerNext LT Medium" pitchFamily="34" charset="0"/>
                <a:ea typeface="MS PGothic" panose="020B0600070205080204" pitchFamily="34" charset="-128"/>
                <a:cs typeface="+mn-ea"/>
              </a:rPr>
              <a:t>Page </a:t>
            </a:r>
            <a:fld id="{9A0DB2DC-4C9A-4742-B13C-FB6460FD3503}" type="slidenum">
              <a:rPr lang="de-DE" altLang="x-none" sz="435" strike="noStrike" noProof="1" dirty="0">
                <a:latin typeface="FrutigerNext LT Medium" pitchFamily="34" charset="0"/>
                <a:ea typeface="MS PGothic" panose="020B0600070205080204" pitchFamily="34" charset="-128"/>
                <a:cs typeface="+mn-ea"/>
              </a:rPr>
            </a:fld>
            <a:endParaRPr lang="de-DE" altLang="x-none" sz="435" strike="noStrike" noProof="1" dirty="0">
              <a:latin typeface="FrutigerNext LT Medium"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函数的作用域</a:t>
            </a:r>
            <a:endParaRPr lang="zh-CN" altLang="en-US" dirty="0">
              <a:solidFill>
                <a:schemeClr val="tx1"/>
              </a:solidFill>
              <a:latin typeface="+mj-lt"/>
              <a:sym typeface="+mn-ea"/>
            </a:endParaRPr>
          </a:p>
        </p:txBody>
      </p:sp>
      <p:sp>
        <p:nvSpPr>
          <p:cNvPr id="6" name="Rounded Rectangle 5"/>
          <p:cNvSpPr/>
          <p:nvPr/>
        </p:nvSpPr>
        <p:spPr>
          <a:xfrm>
            <a:off x="2891562" y="1009773"/>
            <a:ext cx="2887804" cy="264769"/>
          </a:xfrm>
          <a:prstGeom prst="roundRect">
            <a:avLst>
              <a:gd name="adj" fmla="val 16667"/>
            </a:avLst>
          </a:prstGeom>
          <a:noFill/>
          <a:ln>
            <a:noFill/>
          </a:ln>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p>
            <a:pPr lvl="0" algn="r" eaLnBrk="1" fontAlgn="base" hangingPunct="1">
              <a:buClr>
                <a:srgbClr val="000000"/>
              </a:buClr>
            </a:pPr>
            <a:endParaRPr lang="zh-CN" altLang="en-US" sz="1015" b="1" strike="noStrike" noProof="1" dirty="0">
              <a:solidFill>
                <a:schemeClr val="bg1"/>
              </a:solidFill>
              <a:latin typeface="FrutigerNext LT BlackCn" pitchFamily="34" charset="0"/>
            </a:endParaRPr>
          </a:p>
        </p:txBody>
      </p:sp>
      <p:sp>
        <p:nvSpPr>
          <p:cNvPr id="168970" name="文本框 168969"/>
          <p:cNvSpPr txBox="1"/>
          <p:nvPr/>
        </p:nvSpPr>
        <p:spPr>
          <a:xfrm>
            <a:off x="234950" y="792480"/>
            <a:ext cx="8462010" cy="1194435"/>
          </a:xfrm>
          <a:prstGeom prst="rect">
            <a:avLst/>
          </a:prstGeom>
          <a:noFill/>
          <a:ln w="9525">
            <a:noFill/>
          </a:ln>
        </p:spPr>
        <p:txBody>
          <a:bodyPr wrap="square" lIns="33062" tIns="16530" rIns="33062" bIns="16530">
            <a:spAutoFit/>
          </a:bodyPr>
          <a:p>
            <a:pPr lvl="0" eaLnBrk="1" fontAlgn="base" hangingPunct="1">
              <a:lnSpc>
                <a:spcPct val="140000"/>
              </a:lnSpc>
              <a:buClr>
                <a:srgbClr val="000000"/>
              </a:buClr>
            </a:pPr>
            <a:r>
              <a:rPr lang="zh-CN" altLang="en-US"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Python按照LGB规则找变量，先找local name space（局部命名空间），再找global name space（全局命名空间），然后再找buildin name space（内在命名空间）用global语句可以改变某些变量的命名空间。</a:t>
            </a:r>
            <a:endParaRPr lang="zh-CN" altLang="en-US"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203" name="文本框 168970"/>
          <p:cNvSpPr txBox="1"/>
          <p:nvPr/>
        </p:nvSpPr>
        <p:spPr>
          <a:xfrm>
            <a:off x="1682562" y="2193991"/>
            <a:ext cx="2304977" cy="1407160"/>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200" b="1" dirty="0">
                <a:solidFill>
                  <a:srgbClr val="0000CC"/>
                </a:solidFill>
                <a:latin typeface="Arial" panose="020B0604020202020204" pitchFamily="34" charset="0"/>
                <a:ea typeface="宋体" panose="02010600030101010101" pitchFamily="2" charset="-122"/>
              </a:rPr>
              <a:t>a=1</a:t>
            </a:r>
            <a:endParaRPr lang="en-US" altLang="zh-CN" sz="12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200" b="1" dirty="0">
                <a:solidFill>
                  <a:srgbClr val="0000CC"/>
                </a:solidFill>
                <a:latin typeface="Arial" panose="020B0604020202020204" pitchFamily="34" charset="0"/>
                <a:ea typeface="宋体" panose="02010600030101010101" pitchFamily="2" charset="-122"/>
              </a:rPr>
              <a:t>def testfun():</a:t>
            </a:r>
            <a:endParaRPr lang="en-US" altLang="zh-CN" sz="12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200" b="1" dirty="0">
                <a:solidFill>
                  <a:srgbClr val="0000CC"/>
                </a:solidFill>
                <a:latin typeface="Arial" panose="020B0604020202020204" pitchFamily="34" charset="0"/>
                <a:ea typeface="宋体" panose="02010600030101010101" pitchFamily="2" charset="-122"/>
              </a:rPr>
              <a:t>    a=2</a:t>
            </a:r>
            <a:endParaRPr lang="en-US" altLang="zh-CN" sz="12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200" b="1" dirty="0">
                <a:solidFill>
                  <a:srgbClr val="0000CC"/>
                </a:solidFill>
                <a:latin typeface="Arial" panose="020B0604020202020204" pitchFamily="34" charset="0"/>
                <a:ea typeface="宋体" panose="02010600030101010101" pitchFamily="2" charset="-122"/>
              </a:rPr>
              <a:t>    print a</a:t>
            </a:r>
            <a:endParaRPr lang="en-US" altLang="zh-CN" sz="12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endParaRPr lang="en-US" altLang="zh-CN" sz="13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200" b="1" dirty="0">
                <a:solidFill>
                  <a:srgbClr val="0000CC"/>
                </a:solidFill>
                <a:latin typeface="Arial" panose="020B0604020202020204" pitchFamily="34" charset="0"/>
                <a:ea typeface="宋体" panose="02010600030101010101" pitchFamily="2" charset="-122"/>
              </a:rPr>
              <a:t>testfun()</a:t>
            </a:r>
            <a:endParaRPr lang="en-US" altLang="zh-CN" sz="12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200" b="1" dirty="0">
                <a:solidFill>
                  <a:srgbClr val="0000CC"/>
                </a:solidFill>
                <a:latin typeface="Arial" panose="020B0604020202020204" pitchFamily="34" charset="0"/>
                <a:ea typeface="宋体" panose="02010600030101010101" pitchFamily="2" charset="-122"/>
              </a:rPr>
              <a:t>print    a</a:t>
            </a:r>
            <a:endParaRPr lang="en-US" altLang="zh-CN" sz="1200" b="1" dirty="0">
              <a:solidFill>
                <a:srgbClr val="0000CC"/>
              </a:solidFill>
              <a:latin typeface="Arial" panose="020B0604020202020204" pitchFamily="34" charset="0"/>
              <a:ea typeface="宋体" panose="02010600030101010101" pitchFamily="2" charset="-122"/>
            </a:endParaRPr>
          </a:p>
        </p:txBody>
      </p:sp>
      <p:sp>
        <p:nvSpPr>
          <p:cNvPr id="51204" name="文本框 168971"/>
          <p:cNvSpPr txBox="1"/>
          <p:nvPr/>
        </p:nvSpPr>
        <p:spPr>
          <a:xfrm>
            <a:off x="4304777" y="2124923"/>
            <a:ext cx="2982799" cy="1545590"/>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a=10</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def testfun():</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    global a</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    a=29</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    print a</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    </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print a</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testfun()</a:t>
            </a:r>
            <a:endParaRPr lang="en-US" altLang="zh-CN" sz="105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050" b="1" dirty="0">
                <a:solidFill>
                  <a:srgbClr val="0000CC"/>
                </a:solidFill>
                <a:latin typeface="Arial" panose="020B0604020202020204" pitchFamily="34" charset="0"/>
                <a:ea typeface="宋体" panose="02010600030101010101" pitchFamily="2" charset="-122"/>
              </a:rPr>
              <a:t>print    a</a:t>
            </a:r>
            <a:endParaRPr lang="en-US" altLang="zh-CN" sz="1050" b="1" dirty="0">
              <a:solidFill>
                <a:srgbClr val="0000CC"/>
              </a:solidFill>
              <a:latin typeface="Arial" panose="020B0604020202020204" pitchFamily="34" charset="0"/>
              <a:ea typeface="宋体" panose="02010600030101010101" pitchFamily="2" charset="-122"/>
            </a:endParaRPr>
          </a:p>
        </p:txBody>
      </p:sp>
      <p:sp>
        <p:nvSpPr>
          <p:cNvPr id="168973" name="文本框 168972"/>
          <p:cNvSpPr txBox="1"/>
          <p:nvPr/>
        </p:nvSpPr>
        <p:spPr>
          <a:xfrm>
            <a:off x="361315" y="3648075"/>
            <a:ext cx="8157210" cy="807085"/>
          </a:xfrm>
          <a:prstGeom prst="rect">
            <a:avLst/>
          </a:prstGeom>
          <a:noFill/>
          <a:ln w="9525">
            <a:noFill/>
          </a:ln>
        </p:spPr>
        <p:txBody>
          <a:bodyPr wrap="square" lIns="33062" tIns="16530" rIns="33062" bIns="16530">
            <a:spAutoFit/>
          </a:bodyPr>
          <a:p>
            <a:pPr lvl="0" eaLnBrk="1" fontAlgn="base" hangingPunct="1">
              <a:lnSpc>
                <a:spcPct val="140000"/>
              </a:lnSpc>
              <a:buClr>
                <a:srgbClr val="000000"/>
              </a:buClr>
            </a:pPr>
            <a:r>
              <a:rPr lang="zh-CN" altLang="en-US"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rPr>
              <a:t>函数testfun()中的a是local name space中，修改a不会改变global name space中的a但是，用global语句可以修改一个变量的所在的name space。</a:t>
            </a:r>
            <a:endParaRPr lang="zh-CN" altLang="en-US" strike="noStrike"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040" dirty="0">
                <a:sym typeface="+mn-ea"/>
              </a:rPr>
              <a:t>嵌套函数</a:t>
            </a:r>
            <a:endParaRPr lang="zh-CN" altLang="en-US" dirty="0">
              <a:solidFill>
                <a:schemeClr val="tx1"/>
              </a:solidFill>
              <a:latin typeface="+mj-lt"/>
              <a:sym typeface="+mn-ea"/>
            </a:endParaRPr>
          </a:p>
        </p:txBody>
      </p:sp>
      <p:sp>
        <p:nvSpPr>
          <p:cNvPr id="3" name="内容占位符 2"/>
          <p:cNvSpPr>
            <a:spLocks noGrp="1"/>
          </p:cNvSpPr>
          <p:nvPr>
            <p:ph idx="1"/>
          </p:nvPr>
        </p:nvSpPr>
        <p:spPr/>
        <p:txBody>
          <a:bodyPr/>
          <a:p>
            <a:r>
              <a:rPr sz="2000">
                <a:sym typeface="+mn-ea"/>
              </a:rPr>
              <a:t>这个在C语言是不容许的，因为C中的static函数可以替代这种功能。这种机制提供了一个函数范围的概念，某些函数只在某些函数的内部，才看得到，如果要公开，可以通过返回值，将内部函数返回。注意，嵌套函数不能访问外层函数的变量。</a:t>
            </a:r>
            <a:endParaRPr lang="zh-CN" altLang="en-US" strike="noStrike" noProof="1" dirty="0">
              <a:solidFill>
                <a:schemeClr val="tx1"/>
              </a:solidFill>
              <a:latin typeface="+mn-ea"/>
              <a:ea typeface="+mn-ea"/>
              <a:cs typeface="+mn-ea"/>
            </a:endParaRPr>
          </a:p>
          <a:p>
            <a:endParaRPr lang="zh-CN" altLang="en-US"/>
          </a:p>
        </p:txBody>
      </p:sp>
      <p:sp>
        <p:nvSpPr>
          <p:cNvPr id="52226" name="文本框 169993"/>
          <p:cNvSpPr txBox="1"/>
          <p:nvPr/>
        </p:nvSpPr>
        <p:spPr>
          <a:xfrm>
            <a:off x="1933219" y="2948753"/>
            <a:ext cx="5605014" cy="1706880"/>
          </a:xfrm>
          <a:prstGeom prst="rect">
            <a:avLst/>
          </a:prstGeom>
          <a:noFill/>
          <a:ln w="9525" cap="flat" cmpd="sng">
            <a:solidFill>
              <a:srgbClr val="339966"/>
            </a:solidFill>
            <a:prstDash val="solid"/>
            <a:miter/>
            <a:headEnd type="none" w="med" len="med"/>
            <a:tailEnd type="none" w="med" len="med"/>
          </a:ln>
        </p:spPr>
        <p:txBody>
          <a:bodyPr wrap="square" anchor="t">
            <a:spAutoFit/>
          </a:bodyPr>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def outfun(a,b):</a:t>
            </a:r>
            <a:endParaRPr lang="en-US" altLang="zh-CN" sz="15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         def innerfun(x,y):</a:t>
            </a:r>
            <a:endParaRPr lang="en-US" altLang="zh-CN" sz="15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              return x+y</a:t>
            </a:r>
            <a:endParaRPr lang="en-US" altLang="zh-CN" sz="15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         return innerfun(a,b)</a:t>
            </a:r>
            <a:endParaRPr lang="en-US" altLang="zh-CN" sz="15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a:t>
            </a:r>
            <a:endParaRPr lang="en-US" altLang="zh-CN" sz="15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print    outfun(1,2)</a:t>
            </a:r>
            <a:endParaRPr lang="en-US" altLang="zh-CN" sz="1500" b="1" dirty="0">
              <a:solidFill>
                <a:srgbClr val="0000CC"/>
              </a:solidFill>
              <a:latin typeface="Arial" panose="020B0604020202020204" pitchFamily="34" charset="0"/>
              <a:ea typeface="宋体" panose="02010600030101010101" pitchFamily="2" charset="-122"/>
            </a:endParaRPr>
          </a:p>
          <a:p>
            <a:pPr lvl="0">
              <a:lnSpc>
                <a:spcPct val="100000"/>
              </a:lnSpc>
              <a:buClr>
                <a:srgbClr val="000000"/>
              </a:buClr>
            </a:pPr>
            <a:r>
              <a:rPr lang="en-US" altLang="zh-CN" sz="1500" b="1" dirty="0">
                <a:solidFill>
                  <a:srgbClr val="0000CC"/>
                </a:solidFill>
                <a:latin typeface="Arial" panose="020B0604020202020204" pitchFamily="34" charset="0"/>
                <a:ea typeface="宋体" panose="02010600030101010101" pitchFamily="2" charset="-122"/>
              </a:rPr>
              <a:t>3</a:t>
            </a:r>
            <a:endParaRPr lang="en-US" altLang="zh-CN" sz="1500" b="1" dirty="0">
              <a:solidFill>
                <a:srgbClr val="0000CC"/>
              </a:solidFill>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模块定义</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模块使用</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模块帮助文档</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常用模块</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1.5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异常处理</a:t>
            </a:r>
            <a:endParaRPr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pPr algn="l"/>
            <a:r>
              <a:rPr lang="zh-CN" altLang="en-US" sz="3040" dirty="0"/>
              <a:t>模块定义</a:t>
            </a:r>
            <a:endParaRPr lang="zh-CN" altLang="en-US" dirty="0">
              <a:solidFill>
                <a:schemeClr val="tx1"/>
              </a:solidFill>
            </a:endParaRPr>
          </a:p>
        </p:txBody>
      </p:sp>
      <p:sp>
        <p:nvSpPr>
          <p:cNvPr id="7" name="内容占位符 6"/>
          <p:cNvSpPr>
            <a:spLocks noGrp="1"/>
          </p:cNvSpPr>
          <p:nvPr>
            <p:ph idx="1"/>
          </p:nvPr>
        </p:nvSpPr>
        <p:spPr/>
        <p:txBody>
          <a:bodyPr>
            <a:noAutofit/>
          </a:bodyPr>
          <a:p>
            <a:pPr marL="0" indent="0">
              <a:buNone/>
            </a:pPr>
            <a:r>
              <a:rPr lang="en-US" altLang="zh-CN" sz="3200"/>
              <a:t> </a:t>
            </a:r>
            <a:r>
              <a:rPr sz="1800"/>
              <a:t>     </a:t>
            </a:r>
            <a:r>
              <a:rPr lang="zh-CN" altLang="en-US" sz="1800"/>
              <a:t>有过C语言编程经验的朋友都知道在C语言中如果要引用sqrt这个函数，必须用语句"#include&lt;math.h&gt;"引入math.h这个头文件，否则是无法正常进行调用的。那么在Python中，如果要引用一些内置的函数，该怎么处理呢？</a:t>
            </a:r>
            <a:endParaRPr lang="zh-CN" altLang="en-US" sz="1800"/>
          </a:p>
          <a:p>
            <a:pPr marL="0" indent="0">
              <a:buNone/>
            </a:pPr>
            <a:r>
              <a:rPr lang="zh-CN" altLang="en-US" sz="1800"/>
              <a:t>      在Python中有一个概念叫做模块（module），这个和C语言中的头文件以及Java中的包很类似，比如在Python中要调用</a:t>
            </a:r>
            <a:r>
              <a:rPr sz="1800"/>
              <a:t>sleep</a:t>
            </a:r>
            <a:r>
              <a:rPr lang="zh-CN" altLang="en-US" sz="1800"/>
              <a:t>函数，必须用import关键字引入</a:t>
            </a:r>
            <a:r>
              <a:rPr sz="1800"/>
              <a:t>time</a:t>
            </a:r>
            <a:r>
              <a:rPr lang="zh-CN" altLang="en-US" sz="1800"/>
              <a:t>这个模块，下面就来了解一下Python中的模块。</a:t>
            </a:r>
            <a:endParaRPr lang="zh-CN" altLang="en-US" sz="1800"/>
          </a:p>
          <a:p>
            <a:pPr marL="0" indent="0">
              <a:buNone/>
            </a:pPr>
            <a:r>
              <a:rPr lang="zh-CN" altLang="en-US" sz="1800"/>
              <a:t>        在Python中用关键字import来引入某个模块，比如要引用模块</a:t>
            </a:r>
            <a:r>
              <a:rPr sz="1800"/>
              <a:t>time</a:t>
            </a:r>
            <a:r>
              <a:rPr lang="zh-CN" altLang="en-US" sz="1800"/>
              <a:t>，可以休眠</a:t>
            </a:r>
            <a:r>
              <a:rPr sz="1800"/>
              <a:t>5</a:t>
            </a:r>
            <a:r>
              <a:rPr lang="zh-CN" altLang="en-US" sz="1800"/>
              <a:t>秒</a:t>
            </a:r>
            <a:r>
              <a:rPr lang="zh-CN" altLang="en-US" sz="2000"/>
              <a:t>。</a:t>
            </a:r>
            <a:endParaRPr lang="zh-CN" altLang="en-US" sz="2000"/>
          </a:p>
          <a:p>
            <a:pPr marL="0" indent="0">
              <a:buNone/>
            </a:pPr>
            <a:endParaRPr lang="zh-CN" alt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b"/>
          <a:p>
            <a:pPr algn="l"/>
            <a:r>
              <a:rPr lang="zh-CN" altLang="en-US" sz="3040" dirty="0"/>
              <a:t>模块定义</a:t>
            </a:r>
            <a:endParaRPr lang="zh-CN" altLang="en-US" sz="3040" dirty="0"/>
          </a:p>
        </p:txBody>
      </p:sp>
      <p:sp>
        <p:nvSpPr>
          <p:cNvPr id="12291" name="文本占位符 12290"/>
          <p:cNvSpPr>
            <a:spLocks noGrp="1"/>
          </p:cNvSpPr>
          <p:nvPr>
            <p:ph type="body" idx="1"/>
          </p:nvPr>
        </p:nvSpPr>
        <p:spPr/>
        <p:txBody>
          <a:bodyPr/>
          <a:p>
            <a:pPr marL="0" indent="0">
              <a:buNone/>
            </a:pPr>
            <a:r>
              <a:rPr lang="zh-CN" altLang="en-US" sz="2700" dirty="0"/>
              <a:t>模块可把一个复杂的程序按功能分开，分别存放到不同文件中，使程序更容易维护和管理。</a:t>
            </a:r>
            <a:endParaRPr lang="zh-CN" altLang="en-US" sz="2700" dirty="0"/>
          </a:p>
          <a:p>
            <a:pPr marL="0" indent="0">
              <a:buNone/>
            </a:pPr>
            <a:r>
              <a:rPr lang="zh-CN" altLang="en-US" sz="2700" dirty="0"/>
              <a:t>在</a:t>
            </a:r>
            <a:r>
              <a:rPr lang="en-US" altLang="zh-CN" sz="2700" dirty="0"/>
              <a:t>Python</a:t>
            </a:r>
            <a:r>
              <a:rPr lang="zh-CN" altLang="en-US" sz="2700" dirty="0"/>
              <a:t>中的模块是一个以</a:t>
            </a:r>
            <a:r>
              <a:rPr lang="en-US" altLang="zh-CN" sz="2700" err="1"/>
              <a:t>.py</a:t>
            </a:r>
            <a:r>
              <a:rPr lang="zh-CN" altLang="en-US" sz="2700" dirty="0"/>
              <a:t>结尾的</a:t>
            </a:r>
            <a:r>
              <a:rPr lang="en-US" altLang="zh-CN" sz="2700" dirty="0"/>
              <a:t>Python</a:t>
            </a:r>
            <a:r>
              <a:rPr lang="zh-CN" altLang="en-US" sz="2700" dirty="0"/>
              <a:t>代码文件。</a:t>
            </a:r>
            <a:endParaRPr lang="zh-CN" altLang="en-US" sz="2700" dirty="0"/>
          </a:p>
          <a:p>
            <a:pPr marL="0" indent="0">
              <a:buNone/>
            </a:pPr>
            <a:r>
              <a:rPr lang="zh-CN" altLang="en-US" sz="2700" dirty="0"/>
              <a:t>公用模块一般放在</a:t>
            </a:r>
            <a:r>
              <a:rPr lang="en-US" altLang="zh-CN" sz="2700"/>
              <a:t>C:\python27\lib</a:t>
            </a:r>
            <a:endParaRPr lang="en-US" altLang="zh-CN" sz="270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sym typeface="+mn-ea"/>
              </a:rPr>
              <a:t>模块名.函数名</a:t>
            </a:r>
            <a:endParaRPr lang="zh-CN" altLang="en-US" dirty="0">
              <a:solidFill>
                <a:schemeClr val="tx1"/>
              </a:solidFill>
              <a:sym typeface="+mn-ea"/>
            </a:endParaRPr>
          </a:p>
        </p:txBody>
      </p:sp>
      <p:sp>
        <p:nvSpPr>
          <p:cNvPr id="3" name="内容占位符 2"/>
          <p:cNvSpPr>
            <a:spLocks noGrp="1"/>
          </p:cNvSpPr>
          <p:nvPr>
            <p:ph idx="1"/>
          </p:nvPr>
        </p:nvSpPr>
        <p:spPr/>
        <p:txBody>
          <a:bodyPr>
            <a:noAutofit/>
          </a:bodyPr>
          <a:p>
            <a:pPr marL="0" algn="l">
              <a:buNone/>
            </a:pPr>
            <a:r>
              <a:rPr sz="1400"/>
              <a:t>    </a:t>
            </a:r>
            <a:r>
              <a:rPr lang="zh-CN" altLang="en-US" sz="1400"/>
              <a:t>　为什么必须加上模块名这样调用呢？因为可能存在这样一种情况：在多个模块中含有相同名称的函数，此时如果只是通过函数名来调用，解释器无法知道到底要调用哪个函数。所以如果像上述这样引入模块的时候，调用函数必须加上模块名。</a:t>
            </a:r>
            <a:endParaRPr lang="zh-CN" altLang="en-US" sz="1400"/>
          </a:p>
          <a:p>
            <a:pPr marL="0" algn="l">
              <a:buNone/>
            </a:pPr>
            <a:r>
              <a:rPr sz="1400">
                <a:sym typeface="+mn-ea"/>
              </a:rPr>
              <a:t>import time</a:t>
            </a:r>
            <a:endParaRPr sz="1400">
              <a:sym typeface="+mn-ea"/>
            </a:endParaRPr>
          </a:p>
          <a:p>
            <a:pPr marL="0" algn="l">
              <a:buNone/>
            </a:pPr>
            <a:r>
              <a:rPr sz="1400">
                <a:sym typeface="+mn-ea"/>
              </a:rPr>
              <a:t>time.sleep(5)</a:t>
            </a:r>
            <a:endParaRPr sz="1400">
              <a:sym typeface="+mn-ea"/>
            </a:endParaRPr>
          </a:p>
          <a:p>
            <a:pPr marL="0" algn="l">
              <a:buNone/>
            </a:pPr>
            <a:r>
              <a:rPr sz="1400">
                <a:sym typeface="+mn-ea"/>
              </a:rPr>
              <a:t>有时候我们只需要用到模块中的某个函数，只需要引入该函数即可，此时可以通过语句</a:t>
            </a:r>
            <a:endParaRPr sz="1400">
              <a:sym typeface="+mn-ea"/>
            </a:endParaRPr>
          </a:p>
          <a:p>
            <a:pPr marL="0" algn="l">
              <a:buNone/>
            </a:pPr>
            <a:r>
              <a:rPr sz="1400">
                <a:sym typeface="+mn-ea"/>
              </a:rPr>
              <a:t>from 模块名 import 函数名1,函数名2....</a:t>
            </a:r>
            <a:endParaRPr sz="1400">
              <a:sym typeface="+mn-ea"/>
            </a:endParaRPr>
          </a:p>
          <a:p>
            <a:pPr marL="0" algn="l">
              <a:buNone/>
            </a:pPr>
            <a:r>
              <a:rPr sz="1400">
                <a:sym typeface="+mn-ea"/>
              </a:rPr>
              <a:t>from time import sleep</a:t>
            </a:r>
            <a:endParaRPr sz="1400">
              <a:sym typeface="+mn-ea"/>
            </a:endParaRPr>
          </a:p>
          <a:p>
            <a:pPr marL="0" algn="l">
              <a:buNone/>
            </a:pPr>
            <a:r>
              <a:rPr sz="1400">
                <a:sym typeface="+mn-ea"/>
              </a:rPr>
              <a:t>sleep(5)</a:t>
            </a:r>
            <a:endParaRPr lang="en-US" altLang="zh-CN" sz="1400">
              <a:solidFill>
                <a:schemeClr val="tx1"/>
              </a:solidFill>
              <a:latin typeface="+mn-ea"/>
              <a:sym typeface="+mn-ea"/>
            </a:endParaRPr>
          </a:p>
          <a:p>
            <a:endParaRPr lang="en-US" altLang="zh-CN" sz="1400">
              <a:solidFill>
                <a:schemeClr val="tx1"/>
              </a:solidFill>
              <a:latin typeface="+mn-ea"/>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3200" dirty="0"/>
              <a:t>自定义模块</a:t>
            </a:r>
            <a:endParaRPr lang="zh-CN" altLang="en-US" sz="3040" dirty="0">
              <a:solidFill>
                <a:schemeClr val="tx1"/>
              </a:solidFill>
            </a:endParaRPr>
          </a:p>
        </p:txBody>
      </p:sp>
      <p:sp>
        <p:nvSpPr>
          <p:cNvPr id="3" name="内容占位符 2"/>
          <p:cNvSpPr>
            <a:spLocks noGrp="1"/>
          </p:cNvSpPr>
          <p:nvPr>
            <p:ph idx="1"/>
          </p:nvPr>
        </p:nvSpPr>
        <p:spPr/>
        <p:txBody>
          <a:bodyPr>
            <a:normAutofit lnSpcReduction="10000"/>
          </a:bodyPr>
          <a:p>
            <a:pPr marL="0" indent="0">
              <a:buNone/>
            </a:pPr>
            <a:r>
              <a:rPr lang="zh-CN" altLang="en-US" sz="2000"/>
              <a:t>在Python中，每个Python文件都可以作为一个模块，模块的名字就是文件的名字。</a:t>
            </a:r>
            <a:endParaRPr lang="zh-CN" altLang="en-US" sz="2000"/>
          </a:p>
          <a:p>
            <a:pPr marL="0" indent="0">
              <a:buNone/>
            </a:pPr>
            <a:r>
              <a:rPr lang="zh-CN" altLang="en-US" sz="2000"/>
              <a:t>比如有这样一个文件test.py，在test.py中定义了函数add：</a:t>
            </a:r>
            <a:endParaRPr lang="zh-CN" altLang="en-US" sz="2000"/>
          </a:p>
          <a:p>
            <a:pPr marL="0" indent="0">
              <a:buNone/>
            </a:pPr>
            <a:r>
              <a:rPr lang="zh-CN" altLang="en-US" sz="2000"/>
              <a:t>#test.py</a:t>
            </a:r>
            <a:endParaRPr lang="zh-CN" altLang="en-US" sz="2000"/>
          </a:p>
          <a:p>
            <a:pPr marL="0" indent="0">
              <a:buNone/>
            </a:pPr>
            <a:r>
              <a:rPr lang="zh-CN" altLang="en-US" sz="2000"/>
              <a:t>def add(a,b):</a:t>
            </a:r>
            <a:endParaRPr lang="zh-CN" altLang="en-US" sz="2000"/>
          </a:p>
          <a:p>
            <a:pPr marL="0" indent="0">
              <a:buNone/>
            </a:pPr>
            <a:r>
              <a:rPr lang="zh-CN" altLang="en-US" sz="2000"/>
              <a:t>    return a+b</a:t>
            </a:r>
            <a:endParaRPr lang="zh-CN" altLang="en-US" sz="2000"/>
          </a:p>
          <a:p>
            <a:pPr marL="0" indent="0">
              <a:buNone/>
            </a:pPr>
            <a:r>
              <a:rPr lang="zh-CN" altLang="en-US" sz="2000"/>
              <a:t>那么在其他文件中就可以先</a:t>
            </a:r>
            <a:r>
              <a:rPr lang="zh-CN" altLang="en-US" sz="2000">
                <a:solidFill>
                  <a:srgbClr val="FF0000"/>
                </a:solidFill>
              </a:rPr>
              <a:t>import test</a:t>
            </a:r>
            <a:r>
              <a:rPr lang="zh-CN" altLang="en-US" sz="2000"/>
              <a:t>，然后通过test.add(a,b)来调用了，当然也可以通过f</a:t>
            </a:r>
            <a:r>
              <a:rPr lang="zh-CN" altLang="en-US" sz="2000">
                <a:solidFill>
                  <a:srgbClr val="FF0000"/>
                </a:solidFill>
              </a:rPr>
              <a:t>rom test import add</a:t>
            </a:r>
            <a:r>
              <a:rPr lang="zh-CN" altLang="en-US" sz="2000"/>
              <a:t>来引入。</a:t>
            </a:r>
            <a:endParaRPr lang="zh-CN" alt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sym typeface="+mn-ea"/>
              </a:rPr>
              <a:t>自定义模块</a:t>
            </a:r>
            <a:endParaRPr lang="zh-CN" altLang="en-US" dirty="0">
              <a:sym typeface="+mn-ea"/>
            </a:endParaRPr>
          </a:p>
        </p:txBody>
      </p:sp>
      <p:sp>
        <p:nvSpPr>
          <p:cNvPr id="3" name="内容占位符 2"/>
          <p:cNvSpPr>
            <a:spLocks noGrp="1"/>
          </p:cNvSpPr>
          <p:nvPr>
            <p:ph idx="1"/>
          </p:nvPr>
        </p:nvSpPr>
        <p:spPr/>
        <p:txBody>
          <a:bodyPr>
            <a:noAutofit/>
          </a:bodyPr>
          <a:p>
            <a:pPr marL="0" indent="0">
              <a:buNone/>
            </a:pPr>
            <a:r>
              <a:rPr lang="zh-CN" altLang="en-US" sz="1400"/>
              <a:t>有时候设计自动化程序的时候，需要做公共函数，公共模块。而且做了层级目录划分。这个时候在</a:t>
            </a:r>
            <a:r>
              <a:rPr sz="1400"/>
              <a:t>public</a:t>
            </a:r>
            <a:r>
              <a:rPr lang="zh-CN" altLang="en-US" sz="1400"/>
              <a:t>目录下，存在一个</a:t>
            </a:r>
            <a:r>
              <a:rPr sz="1400"/>
              <a:t>test.py</a:t>
            </a:r>
            <a:r>
              <a:rPr lang="zh-CN" altLang="en-US" sz="1400"/>
              <a:t>。然后再上级目录去调用</a:t>
            </a:r>
            <a:r>
              <a:rPr sz="1400"/>
              <a:t>test</a:t>
            </a:r>
            <a:r>
              <a:rPr lang="zh-CN" altLang="en-US" sz="1400"/>
              <a:t>里面的函数。</a:t>
            </a:r>
            <a:endParaRPr lang="zh-CN" altLang="en-US" sz="1400"/>
          </a:p>
          <a:p>
            <a:pPr marL="0" indent="0">
              <a:buNone/>
            </a:pPr>
            <a:r>
              <a:rPr lang="zh-CN" altLang="en-US" sz="1400"/>
              <a:t># -*- coding:utf-8 -*-</a:t>
            </a:r>
            <a:endParaRPr lang="zh-CN" altLang="en-US" sz="1400"/>
          </a:p>
          <a:p>
            <a:pPr marL="0" indent="0">
              <a:buNone/>
            </a:pPr>
            <a:r>
              <a:rPr lang="zh-CN" altLang="en-US" sz="1400"/>
              <a:t>from testbase import pub</a:t>
            </a:r>
            <a:endParaRPr lang="zh-CN" altLang="en-US" sz="1400"/>
          </a:p>
          <a:p>
            <a:pPr marL="0" indent="0">
              <a:buNone/>
            </a:pPr>
            <a:r>
              <a:rPr lang="zh-CN" altLang="en-US" sz="1400"/>
              <a:t>from testbase.pub import hanshu</a:t>
            </a:r>
            <a:endParaRPr lang="zh-CN" altLang="en-US" sz="1400"/>
          </a:p>
          <a:p>
            <a:pPr marL="0" indent="0">
              <a:buNone/>
            </a:pPr>
            <a:r>
              <a:rPr lang="zh-CN" altLang="en-US" sz="1400"/>
              <a:t>print pub.hanshu(5, 7)</a:t>
            </a:r>
            <a:endParaRPr lang="zh-CN" altLang="en-US" sz="1400"/>
          </a:p>
          <a:p>
            <a:pPr marL="0" indent="0">
              <a:buNone/>
            </a:pPr>
            <a:r>
              <a:rPr lang="zh-CN" altLang="en-US" sz="1400"/>
              <a:t>print hanshu(5, 6) </a:t>
            </a:r>
            <a:endParaRPr lang="zh-CN" altLang="en-US" sz="1400"/>
          </a:p>
          <a:p>
            <a:pPr marL="0" indent="0">
              <a:buNone/>
            </a:pPr>
            <a:endParaRPr lang="zh-CN" altLang="en-US" sz="1200">
              <a:solidFill>
                <a:schemeClr val="tx1"/>
              </a:solidFill>
            </a:endParaRPr>
          </a:p>
          <a:p>
            <a:pPr marL="0" indent="0">
              <a:buNone/>
            </a:pPr>
            <a:r>
              <a:rPr lang="zh-CN" altLang="en-US" sz="1200">
                <a:solidFill>
                  <a:srgbClr val="FF0000"/>
                </a:solidFill>
              </a:rPr>
              <a:t>注意：只要有目录层级，那么每个目录下都需要放一个空的</a:t>
            </a:r>
            <a:r>
              <a:rPr lang="en-US" altLang="zh-CN" sz="1200">
                <a:solidFill>
                  <a:srgbClr val="FF0000"/>
                </a:solidFill>
              </a:rPr>
              <a:t>py</a:t>
            </a:r>
            <a:r>
              <a:rPr lang="zh-CN" altLang="en-US" sz="1200">
                <a:solidFill>
                  <a:srgbClr val="FF0000"/>
                </a:solidFill>
              </a:rPr>
              <a:t>文件，但是名字一定是__init__.py</a:t>
            </a:r>
            <a:endParaRPr lang="zh-CN" altLang="en-US" sz="12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wrap="square" anchor="t">
            <a:noAutofit/>
          </a:bodyPr>
          <a:p>
            <a:pPr lvl="0" algn="l" eaLnBrk="1" hangingPunct="1"/>
            <a:r>
              <a:rPr sz="3000" dirty="0">
                <a:latin typeface="+mj-ea"/>
              </a:rPr>
              <a:t>Python</a:t>
            </a:r>
            <a:r>
              <a:rPr lang="zh-CN" altLang="en-US" sz="3000" dirty="0">
                <a:latin typeface="+mj-ea"/>
              </a:rPr>
              <a:t>应用领域</a:t>
            </a:r>
            <a:endParaRPr lang="zh-CN" altLang="en-US" sz="3000" dirty="0">
              <a:solidFill>
                <a:schemeClr val="tx1"/>
              </a:solidFill>
              <a:latin typeface="+mn-ea"/>
              <a:ea typeface="+mn-ea"/>
            </a:endParaRPr>
          </a:p>
        </p:txBody>
      </p:sp>
      <p:sp>
        <p:nvSpPr>
          <p:cNvPr id="20484" name="Rectangle 3"/>
          <p:cNvSpPr>
            <a:spLocks noGrp="1"/>
          </p:cNvSpPr>
          <p:nvPr>
            <p:ph idx="1"/>
          </p:nvPr>
        </p:nvSpPr>
        <p:spPr/>
        <p:txBody>
          <a:bodyPr wrap="square" anchor="t"/>
          <a:p>
            <a:pPr lvl="0" eaLnBrk="1" hangingPunct="1">
              <a:lnSpc>
                <a:spcPct val="110000"/>
              </a:lnSpc>
            </a:pPr>
            <a:r>
              <a:rPr lang="zh-CN" altLang="en-US" sz="1800" dirty="0"/>
              <a:t>科学计算</a:t>
            </a:r>
            <a:endParaRPr lang="zh-CN" altLang="en-US" sz="1800" dirty="0"/>
          </a:p>
          <a:p>
            <a:pPr lvl="0" eaLnBrk="1" hangingPunct="1">
              <a:lnSpc>
                <a:spcPct val="110000"/>
              </a:lnSpc>
            </a:pPr>
            <a:r>
              <a:rPr lang="zh-CN" altLang="en-US" sz="1800" dirty="0"/>
              <a:t>多媒体</a:t>
            </a:r>
            <a:endParaRPr lang="zh-CN" altLang="en-US" sz="1800" dirty="0"/>
          </a:p>
          <a:p>
            <a:pPr lvl="0" eaLnBrk="1" hangingPunct="1">
              <a:lnSpc>
                <a:spcPct val="110000"/>
              </a:lnSpc>
            </a:pPr>
            <a:r>
              <a:rPr lang="zh-CN" altLang="en-US" sz="1800" dirty="0"/>
              <a:t>网络编程</a:t>
            </a:r>
            <a:endParaRPr lang="zh-CN" altLang="en-US" sz="1800" dirty="0"/>
          </a:p>
          <a:p>
            <a:pPr lvl="0" eaLnBrk="1" hangingPunct="1">
              <a:lnSpc>
                <a:spcPct val="110000"/>
              </a:lnSpc>
            </a:pPr>
            <a:r>
              <a:rPr lang="en-US" altLang="x-none" sz="1800" dirty="0"/>
              <a:t>windows</a:t>
            </a:r>
            <a:r>
              <a:rPr lang="zh-CN" altLang="en-US" sz="1800" dirty="0"/>
              <a:t>编程</a:t>
            </a:r>
            <a:endParaRPr lang="zh-CN" altLang="en-US" sz="1800" dirty="0"/>
          </a:p>
          <a:p>
            <a:pPr lvl="0" eaLnBrk="1" hangingPunct="1">
              <a:lnSpc>
                <a:spcPct val="110000"/>
              </a:lnSpc>
            </a:pPr>
            <a:r>
              <a:rPr lang="en-US" altLang="x-none" sz="1800" dirty="0"/>
              <a:t>GUI</a:t>
            </a:r>
            <a:endParaRPr lang="en-US" altLang="x-none" sz="1800" dirty="0"/>
          </a:p>
          <a:p>
            <a:pPr lvl="0" eaLnBrk="1" hangingPunct="1">
              <a:lnSpc>
                <a:spcPct val="110000"/>
              </a:lnSpc>
            </a:pPr>
            <a:r>
              <a:rPr lang="zh-CN" altLang="en-US" sz="1800" dirty="0"/>
              <a:t>游戏</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charRg st="0" end="5"/>
                                            </p:txEl>
                                          </p:spTgt>
                                        </p:tgtEl>
                                        <p:attrNameLst>
                                          <p:attrName>style.visibility</p:attrName>
                                        </p:attrNameLst>
                                      </p:cBhvr>
                                      <p:to>
                                        <p:strVal val="visible"/>
                                      </p:to>
                                    </p:set>
                                    <p:animEffect transition="in" filter="wipe(left)">
                                      <p:cBhvr>
                                        <p:cTn id="7" dur="500"/>
                                        <p:tgtEl>
                                          <p:spTgt spid="20484">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xEl>
                                              <p:charRg st="5" end="9"/>
                                            </p:txEl>
                                          </p:spTgt>
                                        </p:tgtEl>
                                        <p:attrNameLst>
                                          <p:attrName>style.visibility</p:attrName>
                                        </p:attrNameLst>
                                      </p:cBhvr>
                                      <p:to>
                                        <p:strVal val="visible"/>
                                      </p:to>
                                    </p:set>
                                    <p:animEffect transition="in" filter="wipe(left)">
                                      <p:cBhvr>
                                        <p:cTn id="12" dur="500"/>
                                        <p:tgtEl>
                                          <p:spTgt spid="20484">
                                            <p:txEl>
                                              <p:charRg st="5"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4">
                                            <p:txEl>
                                              <p:charRg st="9" end="14"/>
                                            </p:txEl>
                                          </p:spTgt>
                                        </p:tgtEl>
                                        <p:attrNameLst>
                                          <p:attrName>style.visibility</p:attrName>
                                        </p:attrNameLst>
                                      </p:cBhvr>
                                      <p:to>
                                        <p:strVal val="visible"/>
                                      </p:to>
                                    </p:set>
                                    <p:animEffect transition="in" filter="wipe(left)">
                                      <p:cBhvr>
                                        <p:cTn id="17" dur="500"/>
                                        <p:tgtEl>
                                          <p:spTgt spid="20484">
                                            <p:txEl>
                                              <p:charRg st="9" end="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4">
                                            <p:txEl>
                                              <p:charRg st="14" end="24"/>
                                            </p:txEl>
                                          </p:spTgt>
                                        </p:tgtEl>
                                        <p:attrNameLst>
                                          <p:attrName>style.visibility</p:attrName>
                                        </p:attrNameLst>
                                      </p:cBhvr>
                                      <p:to>
                                        <p:strVal val="visible"/>
                                      </p:to>
                                    </p:set>
                                    <p:animEffect transition="in" filter="wipe(left)">
                                      <p:cBhvr>
                                        <p:cTn id="22" dur="500"/>
                                        <p:tgtEl>
                                          <p:spTgt spid="20484">
                                            <p:txEl>
                                              <p:charRg st="14"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4">
                                            <p:txEl>
                                              <p:charRg st="24" end="28"/>
                                            </p:txEl>
                                          </p:spTgt>
                                        </p:tgtEl>
                                        <p:attrNameLst>
                                          <p:attrName>style.visibility</p:attrName>
                                        </p:attrNameLst>
                                      </p:cBhvr>
                                      <p:to>
                                        <p:strVal val="visible"/>
                                      </p:to>
                                    </p:set>
                                    <p:animEffect transition="in" filter="wipe(left)">
                                      <p:cBhvr>
                                        <p:cTn id="27" dur="500"/>
                                        <p:tgtEl>
                                          <p:spTgt spid="20484">
                                            <p:txEl>
                                              <p:charRg st="24" end="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4">
                                            <p:txEl>
                                              <p:charRg st="28" end="31"/>
                                            </p:txEl>
                                          </p:spTgt>
                                        </p:tgtEl>
                                        <p:attrNameLst>
                                          <p:attrName>style.visibility</p:attrName>
                                        </p:attrNameLst>
                                      </p:cBhvr>
                                      <p:to>
                                        <p:strVal val="visible"/>
                                      </p:to>
                                    </p:set>
                                    <p:animEffect transition="in" filter="wipe(left)">
                                      <p:cBhvr>
                                        <p:cTn id="32" dur="500"/>
                                        <p:tgtEl>
                                          <p:spTgt spid="20484">
                                            <p:txEl>
                                              <p:charRg st="28"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b"/>
          <a:p>
            <a:pPr algn="l"/>
            <a:r>
              <a:rPr lang="zh-CN" altLang="en-US" dirty="0"/>
              <a:t>模块的使用</a:t>
            </a:r>
            <a:endParaRPr lang="zh-CN" altLang="en-US" dirty="0"/>
          </a:p>
        </p:txBody>
      </p:sp>
      <p:sp>
        <p:nvSpPr>
          <p:cNvPr id="13315" name="文本占位符 13314"/>
          <p:cNvSpPr>
            <a:spLocks noGrp="1"/>
          </p:cNvSpPr>
          <p:nvPr>
            <p:ph type="body" idx="1"/>
          </p:nvPr>
        </p:nvSpPr>
        <p:spPr/>
        <p:txBody>
          <a:bodyPr/>
          <a:p>
            <a:pPr marL="0" indent="0">
              <a:lnSpc>
                <a:spcPct val="90000"/>
              </a:lnSpc>
              <a:buNone/>
            </a:pPr>
            <a:r>
              <a:rPr lang="zh-CN" altLang="en-US" sz="2000" dirty="0"/>
              <a:t>可通过</a:t>
            </a:r>
            <a:r>
              <a:rPr sz="2000" dirty="0"/>
              <a:t>import</a:t>
            </a:r>
            <a:r>
              <a:rPr lang="zh-CN" altLang="en-US" sz="2000" dirty="0"/>
              <a:t>命令输入 </a:t>
            </a:r>
            <a:r>
              <a:rPr sz="2000"/>
              <a:t>, import os</a:t>
            </a:r>
            <a:r>
              <a:rPr lang="zh-CN" altLang="en-US" sz="2000" dirty="0"/>
              <a:t>或</a:t>
            </a:r>
            <a:r>
              <a:rPr sz="2000"/>
              <a:t>import os,sys</a:t>
            </a:r>
            <a:endParaRPr sz="2000"/>
          </a:p>
          <a:p>
            <a:pPr marL="0" indent="0">
              <a:lnSpc>
                <a:spcPct val="90000"/>
              </a:lnSpc>
              <a:buNone/>
            </a:pPr>
            <a:r>
              <a:rPr sz="2000" dirty="0"/>
              <a:t>import</a:t>
            </a:r>
            <a:r>
              <a:rPr lang="zh-CN" altLang="en-US" sz="2000" dirty="0"/>
              <a:t>会完成以下三个操作：</a:t>
            </a:r>
            <a:endParaRPr lang="zh-CN" altLang="en-US" sz="2000" dirty="0"/>
          </a:p>
          <a:p>
            <a:pPr lvl="1">
              <a:lnSpc>
                <a:spcPct val="90000"/>
              </a:lnSpc>
            </a:pPr>
            <a:r>
              <a:rPr lang="zh-CN" altLang="en-US" sz="2000" dirty="0"/>
              <a:t>创建新的名称空间（</a:t>
            </a:r>
            <a:r>
              <a:rPr sz="2000" dirty="0"/>
              <a:t>namespace</a:t>
            </a:r>
            <a:r>
              <a:rPr lang="zh-CN" altLang="en-US" sz="2000" dirty="0"/>
              <a:t>），该名称空间中拥有输入模块中定义的所有对象；</a:t>
            </a:r>
            <a:endParaRPr lang="zh-CN" altLang="en-US" sz="2000" dirty="0"/>
          </a:p>
          <a:p>
            <a:pPr lvl="1">
              <a:lnSpc>
                <a:spcPct val="90000"/>
              </a:lnSpc>
            </a:pPr>
            <a:r>
              <a:rPr lang="zh-CN" altLang="en-US" sz="2000" dirty="0"/>
              <a:t>执行模块中的代码；</a:t>
            </a:r>
            <a:endParaRPr lang="zh-CN" altLang="en-US" sz="2000" dirty="0"/>
          </a:p>
          <a:p>
            <a:pPr lvl="1">
              <a:lnSpc>
                <a:spcPct val="90000"/>
              </a:lnSpc>
            </a:pPr>
            <a:r>
              <a:rPr lang="zh-CN" altLang="en-US" sz="2000" dirty="0"/>
              <a:t>创建该名称空间的变量名。</a:t>
            </a:r>
            <a:endParaRPr lang="zh-CN" altLang="en-US" sz="2000" dirty="0"/>
          </a:p>
          <a:p>
            <a:pPr marL="0" indent="0">
              <a:lnSpc>
                <a:spcPct val="90000"/>
              </a:lnSpc>
              <a:buNone/>
            </a:pPr>
            <a:r>
              <a:rPr lang="zh-CN" altLang="en-US" sz="2000" dirty="0"/>
              <a:t>只想使用模块中某个对象，又不想把整个模块输入，则可以用</a:t>
            </a:r>
            <a:r>
              <a:rPr sz="2000" dirty="0"/>
              <a:t>from...import</a:t>
            </a:r>
            <a:r>
              <a:rPr lang="zh-CN" altLang="en-US" sz="2000" dirty="0"/>
              <a:t>语句输入特定对象</a:t>
            </a:r>
            <a:r>
              <a:rPr sz="2000"/>
              <a:t>, from ftplib import FTP </a:t>
            </a:r>
            <a:endParaRPr sz="2000"/>
          </a:p>
          <a:p>
            <a:pPr marL="0" indent="0">
              <a:lnSpc>
                <a:spcPct val="90000"/>
              </a:lnSpc>
              <a:buNone/>
            </a:pPr>
            <a:r>
              <a:rPr lang="zh-CN" altLang="en-US" sz="2000" dirty="0"/>
              <a:t>有些模块的名称很长，可以在输入时给它起个简单的别名，这样在使用模块中的对象就方便很多。</a:t>
            </a:r>
            <a:r>
              <a:rPr sz="2000"/>
              <a:t>import ftplib as ftp </a:t>
            </a:r>
            <a:endParaRPr sz="200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b"/>
          <a:p>
            <a:pPr algn="l"/>
            <a:r>
              <a:rPr lang="zh-CN" altLang="en-US" dirty="0"/>
              <a:t>模块帮助文档</a:t>
            </a:r>
            <a:endParaRPr lang="zh-CN" altLang="en-US" dirty="0">
              <a:solidFill>
                <a:schemeClr val="tx1"/>
              </a:solidFill>
            </a:endParaRPr>
          </a:p>
        </p:txBody>
      </p:sp>
      <p:sp>
        <p:nvSpPr>
          <p:cNvPr id="18435" name="内容占位符 18434"/>
          <p:cNvSpPr>
            <a:spLocks noGrp="1"/>
          </p:cNvSpPr>
          <p:nvPr>
            <p:ph idx="1"/>
          </p:nvPr>
        </p:nvSpPr>
        <p:spPr/>
        <p:txBody>
          <a:bodyPr>
            <a:normAutofit fontScale="60000"/>
          </a:bodyPr>
          <a:p>
            <a:pPr marL="0" indent="0">
              <a:buNone/>
            </a:pPr>
            <a:r>
              <a:rPr lang="en-US" altLang="zh-CN" dirty="0"/>
              <a:t>Python</a:t>
            </a:r>
            <a:r>
              <a:rPr lang="zh-CN" altLang="en-US" dirty="0"/>
              <a:t>交互模式下</a:t>
            </a:r>
            <a:endParaRPr lang="zh-CN" altLang="en-US" dirty="0"/>
          </a:p>
          <a:p>
            <a:pPr lvl="1"/>
            <a:r>
              <a:rPr lang="zh-CN" altLang="en-US" dirty="0"/>
              <a:t>使用</a:t>
            </a:r>
            <a:r>
              <a:rPr lang="en-US" altLang="zh-CN" dirty="0"/>
              <a:t>help(</a:t>
            </a:r>
            <a:r>
              <a:rPr lang="zh-CN" altLang="en-US" dirty="0"/>
              <a:t>模块名</a:t>
            </a:r>
            <a:r>
              <a:rPr lang="en-US" altLang="zh-CN" dirty="0"/>
              <a:t>)</a:t>
            </a:r>
            <a:r>
              <a:rPr lang="zh-CN" altLang="en-US" dirty="0"/>
              <a:t>可查看帮助</a:t>
            </a:r>
            <a:endParaRPr lang="zh-CN" altLang="en-US" dirty="0"/>
          </a:p>
          <a:p>
            <a:pPr lvl="1"/>
            <a:r>
              <a:rPr lang="zh-CN" altLang="en-US" dirty="0"/>
              <a:t>使用</a:t>
            </a:r>
            <a:r>
              <a:rPr lang="en-US" altLang="zh-CN" dirty="0"/>
              <a:t>dir(</a:t>
            </a:r>
            <a:r>
              <a:rPr lang="zh-CN" altLang="en-US" dirty="0"/>
              <a:t>模块名</a:t>
            </a:r>
            <a:r>
              <a:rPr lang="en-US" altLang="zh-CN" dirty="0"/>
              <a:t>)</a:t>
            </a:r>
            <a:r>
              <a:rPr lang="zh-CN" altLang="en-US" dirty="0"/>
              <a:t>可看模块的所有变量及函数</a:t>
            </a:r>
            <a:endParaRPr lang="zh-CN" altLang="en-US" dirty="0"/>
          </a:p>
          <a:p>
            <a:pPr lvl="1"/>
            <a:r>
              <a:rPr lang="zh-CN" altLang="en-US" dirty="0"/>
              <a:t>使用</a:t>
            </a:r>
            <a:r>
              <a:rPr lang="en-US" altLang="zh-CN" dirty="0"/>
              <a:t>help(</a:t>
            </a:r>
            <a:r>
              <a:rPr lang="zh-CN" altLang="en-US" dirty="0"/>
              <a:t>模块名</a:t>
            </a:r>
            <a:r>
              <a:rPr lang="en-US" altLang="zh-CN" dirty="0"/>
              <a:t>.</a:t>
            </a:r>
            <a:r>
              <a:rPr lang="zh-CN" altLang="en-US" dirty="0"/>
              <a:t>函数名</a:t>
            </a:r>
            <a:r>
              <a:rPr lang="en-US" altLang="zh-CN" dirty="0"/>
              <a:t>)</a:t>
            </a:r>
            <a:r>
              <a:rPr lang="zh-CN" altLang="en-US" dirty="0"/>
              <a:t>可看到函数帮助</a:t>
            </a:r>
            <a:endParaRPr lang="zh-CN" altLang="en-US" dirty="0"/>
          </a:p>
          <a:p>
            <a:pPr lvl="1"/>
            <a:r>
              <a:rPr lang="zh-CN" altLang="en-US" dirty="0"/>
              <a:t>直接输入模块名可看到模块源代码的位置</a:t>
            </a:r>
            <a:endParaRPr lang="zh-CN" altLang="en-US" dirty="0"/>
          </a:p>
          <a:p>
            <a:pPr marL="0" indent="0">
              <a:buNone/>
            </a:pPr>
            <a:r>
              <a:rPr lang="en-US" altLang="zh-CN" dirty="0"/>
              <a:t>Python</a:t>
            </a:r>
            <a:r>
              <a:rPr lang="zh-CN" altLang="en-US" dirty="0"/>
              <a:t>帮助模式下</a:t>
            </a:r>
            <a:endParaRPr lang="zh-CN" altLang="en-US" dirty="0"/>
          </a:p>
          <a:p>
            <a:pPr lvl="1"/>
            <a:r>
              <a:rPr lang="zh-CN" altLang="en-US" dirty="0"/>
              <a:t>输入</a:t>
            </a:r>
            <a:r>
              <a:rPr lang="en-US" altLang="zh-CN" dirty="0"/>
              <a:t>modules</a:t>
            </a:r>
            <a:r>
              <a:rPr lang="zh-CN" altLang="en-US" dirty="0"/>
              <a:t>可看到所有的模块名</a:t>
            </a:r>
            <a:endParaRPr lang="zh-CN" altLang="en-US" dirty="0"/>
          </a:p>
          <a:p>
            <a:pPr lvl="1"/>
            <a:r>
              <a:rPr lang="zh-CN" altLang="en-US" dirty="0"/>
              <a:t>输入模块名可看到模块的帮助</a:t>
            </a:r>
            <a:r>
              <a:rPr lang="en-US" altLang="zh-CN" dirty="0"/>
              <a:t>(</a:t>
            </a:r>
            <a:r>
              <a:rPr lang="zh-CN" altLang="en-US" dirty="0"/>
              <a:t>与</a:t>
            </a:r>
            <a:r>
              <a:rPr lang="en-US" altLang="zh-CN" dirty="0"/>
              <a:t>help(</a:t>
            </a:r>
            <a:r>
              <a:rPr lang="zh-CN" altLang="en-US" dirty="0"/>
              <a:t>模块名</a:t>
            </a:r>
            <a:r>
              <a:rPr lang="en-US" altLang="zh-CN" dirty="0"/>
              <a:t>)</a:t>
            </a:r>
            <a:r>
              <a:rPr lang="zh-CN" altLang="en-US" dirty="0"/>
              <a:t>一样</a:t>
            </a:r>
            <a:r>
              <a:rPr lang="en-US" altLang="zh-CN"/>
              <a:t>)</a:t>
            </a:r>
            <a:endParaRPr lang="en-US" altLang="zh-CN"/>
          </a:p>
          <a:p>
            <a:pPr lvl="1"/>
            <a:r>
              <a:rPr lang="zh-CN" altLang="en-US" dirty="0"/>
              <a:t>输入模块</a:t>
            </a:r>
            <a:r>
              <a:rPr lang="en-US" altLang="zh-CN" dirty="0"/>
              <a:t>.</a:t>
            </a:r>
            <a:r>
              <a:rPr lang="zh-CN" altLang="en-US" dirty="0"/>
              <a:t>函数可看到函数的帮助</a:t>
            </a:r>
            <a:endParaRPr lang="zh-CN" altLang="en-US" dirty="0"/>
          </a:p>
        </p:txBody>
      </p:sp>
      <p:sp>
        <p:nvSpPr>
          <p:cNvPr id="3" name="灯片编号占位符 2"/>
          <p:cNvSpPr/>
          <p:nvPr>
            <p:ph type="sldNum" sz="quarter" idx="4294967295"/>
          </p:nvPr>
        </p:nvSpPr>
        <p:spPr>
          <a:xfrm>
            <a:off x="7543165" y="4156075"/>
            <a:ext cx="1600835" cy="257175"/>
          </a:xfrm>
        </p:spPr>
        <p:txBody>
          <a:bodyPr/>
          <a:p>
            <a:pPr lvl="0"/>
            <a:fld id="{9A0DB2DC-4C9A-4742-B13C-FB6460FD3503}" type="slidenum">
              <a:rPr lang="zh-CN" sz="505" dirty="0"/>
            </a:fld>
            <a:endParaRPr lang="zh-CN" sz="505"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b"/>
          <a:p>
            <a:pPr algn="l"/>
            <a:r>
              <a:rPr lang="zh-CN" altLang="en-US" dirty="0"/>
              <a:t>常用模块</a:t>
            </a:r>
            <a:endParaRPr lang="zh-CN" altLang="en-US" dirty="0"/>
          </a:p>
        </p:txBody>
      </p:sp>
      <p:sp>
        <p:nvSpPr>
          <p:cNvPr id="14339" name="文本占位符 14338"/>
          <p:cNvSpPr>
            <a:spLocks noGrp="1"/>
          </p:cNvSpPr>
          <p:nvPr>
            <p:ph type="body" idx="1"/>
          </p:nvPr>
        </p:nvSpPr>
        <p:spPr/>
        <p:txBody>
          <a:bodyPr/>
          <a:p>
            <a:pPr marL="0" indent="0">
              <a:buNone/>
            </a:pPr>
            <a:r>
              <a:rPr lang="en-US" altLang="zh-CN" sz="2000" err="1"/>
              <a:t>os</a:t>
            </a:r>
            <a:r>
              <a:rPr lang="zh-CN" altLang="en-US" sz="2000" dirty="0"/>
              <a:t>模块</a:t>
            </a:r>
            <a:endParaRPr lang="zh-CN" altLang="en-US" sz="2000" dirty="0"/>
          </a:p>
          <a:p>
            <a:pPr marL="0" indent="0">
              <a:buNone/>
            </a:pPr>
            <a:r>
              <a:rPr lang="en-US" altLang="zh-CN" sz="2000" dirty="0"/>
              <a:t>sys</a:t>
            </a:r>
            <a:r>
              <a:rPr lang="zh-CN" altLang="en-US" sz="2000" dirty="0"/>
              <a:t>模块</a:t>
            </a:r>
            <a:endParaRPr lang="zh-CN" altLang="en-US" sz="2000" dirty="0"/>
          </a:p>
          <a:p>
            <a:pPr marL="0" indent="0">
              <a:buNone/>
            </a:pPr>
            <a:r>
              <a:rPr lang="en-US" altLang="zh-CN" sz="2000" dirty="0"/>
              <a:t>string</a:t>
            </a:r>
            <a:r>
              <a:rPr lang="zh-CN" altLang="en-US" sz="2000" dirty="0"/>
              <a:t>模块 </a:t>
            </a:r>
            <a:endParaRPr lang="zh-CN" altLang="en-US" sz="2000" dirty="0"/>
          </a:p>
          <a:p>
            <a:pPr marL="0" indent="0">
              <a:buNone/>
            </a:pPr>
            <a:r>
              <a:rPr lang="zh-CN" altLang="en-US" sz="2000" dirty="0"/>
              <a:t>网络处理</a:t>
            </a:r>
            <a:endParaRPr lang="zh-CN" altLang="en-US" sz="2000" dirty="0"/>
          </a:p>
          <a:p>
            <a:pPr lvl="1"/>
            <a:r>
              <a:rPr lang="en-US" altLang="zh-CN" sz="2000" err="1"/>
              <a:t>httplib</a:t>
            </a:r>
            <a:endParaRPr lang="en-US" altLang="zh-CN" sz="2000"/>
          </a:p>
          <a:p>
            <a:pPr lvl="1"/>
            <a:r>
              <a:rPr lang="en-US" altLang="zh-CN" sz="2000" err="1"/>
              <a:t>ftplib</a:t>
            </a:r>
            <a:endParaRPr lang="en-US" altLang="zh-CN" sz="2000"/>
          </a:p>
          <a:p>
            <a:pPr lvl="1"/>
            <a:r>
              <a:rPr lang="en-US" altLang="zh-CN" sz="2000" err="1"/>
              <a:t>maillib</a:t>
            </a:r>
            <a:endParaRPr lang="en-US" altLang="zh-CN" sz="2000" err="1"/>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p:txBody>
          <a:bodyPr anchor="b"/>
          <a:p>
            <a:pPr algn="l"/>
            <a:r>
              <a:rPr lang="zh-CN" altLang="en-US" dirty="0"/>
              <a:t>os模块1/2</a:t>
            </a:r>
            <a:endParaRPr lang="zh-CN" altLang="en-US" dirty="0"/>
          </a:p>
        </p:txBody>
      </p:sp>
      <p:sp>
        <p:nvSpPr>
          <p:cNvPr id="17411" name="文本占位符 17410"/>
          <p:cNvSpPr>
            <a:spLocks noGrp="1"/>
          </p:cNvSpPr>
          <p:nvPr>
            <p:ph type="body" idx="1"/>
          </p:nvPr>
        </p:nvSpPr>
        <p:spPr/>
        <p:txBody>
          <a:bodyPr>
            <a:noAutofit/>
          </a:bodyPr>
          <a:p>
            <a:pPr>
              <a:lnSpc>
                <a:spcPct val="90000"/>
              </a:lnSpc>
            </a:pPr>
            <a:r>
              <a:rPr lang="zh-CN" altLang="en-US" sz="1800" dirty="0"/>
              <a:t>这个模块包含普遍的操作系统功能。如果你希望你的程序能够与平台无关的话，这个模块是尤为重要的。 </a:t>
            </a:r>
            <a:endParaRPr lang="zh-CN" altLang="en-US" sz="1800" dirty="0"/>
          </a:p>
          <a:p>
            <a:pPr>
              <a:lnSpc>
                <a:spcPct val="90000"/>
              </a:lnSpc>
            </a:pPr>
            <a:r>
              <a:rPr lang="zh-CN" altLang="en-US" sz="1800" dirty="0"/>
              <a:t>平台相关常量</a:t>
            </a:r>
            <a:endParaRPr lang="zh-CN" altLang="en-US" sz="1800" dirty="0"/>
          </a:p>
          <a:p>
            <a:pPr lvl="1">
              <a:lnSpc>
                <a:spcPct val="90000"/>
              </a:lnSpc>
            </a:pPr>
            <a:r>
              <a:rPr lang="en-US" altLang="zh-CN" sz="1800" err="1"/>
              <a:t>os.name</a:t>
            </a:r>
            <a:r>
              <a:rPr lang="zh-CN" altLang="en-US" sz="1800" dirty="0"/>
              <a:t>字符串指示你正在使用的平台。比如对于</a:t>
            </a:r>
            <a:r>
              <a:rPr lang="en-US" altLang="zh-CN" sz="1800" dirty="0"/>
              <a:t>Windows</a:t>
            </a:r>
            <a:r>
              <a:rPr lang="zh-CN" altLang="en-US" sz="1800" dirty="0"/>
              <a:t>，它是</a:t>
            </a:r>
            <a:r>
              <a:rPr lang="zh-CN" altLang="en-US" sz="1800" err="1"/>
              <a:t>‘</a:t>
            </a:r>
            <a:r>
              <a:rPr lang="en-US" altLang="zh-CN" sz="1800" err="1"/>
              <a:t>nt</a:t>
            </a:r>
            <a:r>
              <a:rPr lang="en-US" altLang="zh-CN" sz="1800" dirty="0"/>
              <a:t>’</a:t>
            </a:r>
            <a:r>
              <a:rPr lang="zh-CN" altLang="en-US" sz="1800" dirty="0"/>
              <a:t>，而对于</a:t>
            </a:r>
            <a:r>
              <a:rPr lang="en-US" altLang="zh-CN" sz="1800" dirty="0"/>
              <a:t>Linux/Unix</a:t>
            </a:r>
            <a:r>
              <a:rPr lang="zh-CN" altLang="en-US" sz="1800" dirty="0"/>
              <a:t>用户，它是</a:t>
            </a:r>
            <a:r>
              <a:rPr lang="zh-CN" altLang="en-US" sz="1800" err="1"/>
              <a:t>‘</a:t>
            </a:r>
            <a:r>
              <a:rPr lang="en-US" altLang="zh-CN" sz="1800" err="1"/>
              <a:t>posix</a:t>
            </a:r>
            <a:r>
              <a:rPr lang="en-US" altLang="zh-CN" sz="1800" dirty="0"/>
              <a:t>’</a:t>
            </a:r>
            <a:r>
              <a:rPr lang="zh-CN" altLang="en-US" sz="1800" dirty="0"/>
              <a:t>。</a:t>
            </a:r>
            <a:endParaRPr lang="zh-CN" altLang="en-US" sz="1800" dirty="0"/>
          </a:p>
          <a:p>
            <a:pPr lvl="1">
              <a:lnSpc>
                <a:spcPct val="90000"/>
              </a:lnSpc>
            </a:pPr>
            <a:r>
              <a:rPr lang="en-US" altLang="zh-CN" sz="1800" err="1"/>
              <a:t>os.linesep</a:t>
            </a:r>
            <a:r>
              <a:rPr lang="zh-CN" altLang="en-US" sz="1800" dirty="0"/>
              <a:t>字符串给出当前平台使用的行终止符。例如，</a:t>
            </a:r>
            <a:r>
              <a:rPr lang="en-US" altLang="zh-CN" sz="1800" dirty="0"/>
              <a:t>Windows</a:t>
            </a:r>
            <a:r>
              <a:rPr lang="zh-CN" altLang="en-US" sz="1800" dirty="0"/>
              <a:t>使用</a:t>
            </a:r>
            <a:r>
              <a:rPr lang="zh-CN" altLang="en-US" sz="1800" err="1"/>
              <a:t>‘</a:t>
            </a:r>
            <a:r>
              <a:rPr lang="en-US" altLang="zh-CN" sz="1800" err="1"/>
              <a:t>\r\n</a:t>
            </a:r>
            <a:r>
              <a:rPr lang="en-US" altLang="zh-CN" sz="1800" dirty="0"/>
              <a:t>’</a:t>
            </a:r>
            <a:r>
              <a:rPr lang="zh-CN" altLang="en-US" sz="1800" dirty="0"/>
              <a:t>，</a:t>
            </a:r>
            <a:r>
              <a:rPr lang="en-US" altLang="zh-CN" sz="1800" dirty="0"/>
              <a:t>Linux</a:t>
            </a:r>
            <a:r>
              <a:rPr lang="zh-CN" altLang="en-US" sz="1800" dirty="0"/>
              <a:t>使用‘</a:t>
            </a:r>
            <a:r>
              <a:rPr lang="en-US" altLang="zh-CN" sz="1800" dirty="0"/>
              <a:t>\n’</a:t>
            </a:r>
            <a:r>
              <a:rPr lang="zh-CN" altLang="en-US" sz="1800" dirty="0"/>
              <a:t>而</a:t>
            </a:r>
            <a:r>
              <a:rPr lang="en-US" altLang="zh-CN" sz="1800" dirty="0"/>
              <a:t>Mac</a:t>
            </a:r>
            <a:r>
              <a:rPr lang="zh-CN" altLang="en-US" sz="1800" dirty="0"/>
              <a:t>使用‘</a:t>
            </a:r>
            <a:r>
              <a:rPr lang="en-US" altLang="zh-CN" sz="1800" dirty="0"/>
              <a:t>\r’</a:t>
            </a:r>
            <a:r>
              <a:rPr lang="zh-CN" altLang="en-US" sz="1800" dirty="0"/>
              <a:t>。</a:t>
            </a:r>
            <a:endParaRPr lang="zh-CN" altLang="en-US" sz="1800" dirty="0"/>
          </a:p>
          <a:p>
            <a:pPr lvl="1">
              <a:lnSpc>
                <a:spcPct val="90000"/>
              </a:lnSpc>
            </a:pPr>
            <a:r>
              <a:rPr lang="en-US" altLang="zh-CN" sz="1800" err="1"/>
              <a:t>os</a:t>
            </a:r>
            <a:r>
              <a:rPr lang="en-US" altLang="zh-CN" sz="1800" dirty="0"/>
              <a:t>. sep </a:t>
            </a:r>
            <a:r>
              <a:rPr lang="zh-CN" altLang="en-US" sz="1800" dirty="0"/>
              <a:t>操作系统特定的路径分割符。 </a:t>
            </a:r>
            <a:r>
              <a:rPr lang="en-US" altLang="zh-CN" sz="1800" dirty="0"/>
              <a:t>Windows</a:t>
            </a:r>
            <a:r>
              <a:rPr lang="zh-CN" altLang="en-US" sz="1800" dirty="0"/>
              <a:t>为’</a:t>
            </a:r>
            <a:r>
              <a:rPr lang="en-US" altLang="zh-CN" sz="1800" dirty="0"/>
              <a:t>\’,Unix</a:t>
            </a:r>
            <a:r>
              <a:rPr lang="zh-CN" altLang="en-US" sz="1800" dirty="0"/>
              <a:t>为</a:t>
            </a:r>
            <a:r>
              <a:rPr lang="zh-CN" altLang="en-US" sz="1800"/>
              <a:t>’</a:t>
            </a:r>
            <a:r>
              <a:rPr lang="en-US" altLang="zh-CN" sz="1800"/>
              <a:t>/’</a:t>
            </a:r>
            <a:endParaRPr lang="en-US" altLang="zh-CN" sz="1800"/>
          </a:p>
          <a:p>
            <a:pPr>
              <a:lnSpc>
                <a:spcPct val="90000"/>
              </a:lnSpc>
            </a:pPr>
            <a:endParaRPr lang="en-US" altLang="zh-CN" sz="1800"/>
          </a:p>
          <a:p>
            <a:pPr>
              <a:lnSpc>
                <a:spcPct val="90000"/>
              </a:lnSpc>
            </a:pPr>
            <a:r>
              <a:rPr lang="en-US" altLang="zh-CN" sz="1800" err="1"/>
              <a:t>os.getenv</a:t>
            </a:r>
            <a:r>
              <a:rPr lang="en-US" altLang="zh-CN" sz="1800" dirty="0"/>
              <a:t>()</a:t>
            </a:r>
            <a:r>
              <a:rPr lang="zh-CN" altLang="en-US" sz="1800" dirty="0"/>
              <a:t>和</a:t>
            </a:r>
            <a:r>
              <a:rPr lang="en-US" altLang="zh-CN" sz="1800" err="1"/>
              <a:t>os.putenv</a:t>
            </a:r>
            <a:r>
              <a:rPr lang="en-US" altLang="zh-CN" sz="1800" dirty="0"/>
              <a:t>()</a:t>
            </a:r>
            <a:r>
              <a:rPr lang="zh-CN" altLang="en-US" sz="1800" dirty="0"/>
              <a:t>函数分别用来读取和设置环境变量。</a:t>
            </a:r>
            <a:endParaRPr lang="zh-CN" altLang="en-US" sz="1800" dirty="0"/>
          </a:p>
          <a:p>
            <a:pPr>
              <a:lnSpc>
                <a:spcPct val="90000"/>
              </a:lnSpc>
            </a:pPr>
            <a:r>
              <a:rPr lang="en-US" altLang="zh-CN" sz="1800" err="1"/>
              <a:t>os.remove</a:t>
            </a:r>
            <a:r>
              <a:rPr lang="en-US" altLang="zh-CN" sz="1800" dirty="0"/>
              <a:t>()</a:t>
            </a:r>
            <a:r>
              <a:rPr lang="zh-CN" altLang="en-US" sz="1800" dirty="0"/>
              <a:t>函数用来删除一个文件。</a:t>
            </a:r>
            <a:endParaRPr lang="zh-CN" altLang="en-US" sz="1800" dirty="0"/>
          </a:p>
          <a:p>
            <a:pPr>
              <a:lnSpc>
                <a:spcPct val="90000"/>
              </a:lnSpc>
            </a:pPr>
            <a:r>
              <a:rPr lang="en-US" altLang="zh-CN" sz="1800" err="1"/>
              <a:t>os.system</a:t>
            </a:r>
            <a:r>
              <a:rPr lang="en-US" altLang="zh-CN" sz="1800" dirty="0"/>
              <a:t>()</a:t>
            </a:r>
            <a:r>
              <a:rPr lang="zh-CN" altLang="en-US" sz="1800" dirty="0"/>
              <a:t>函数用来运行</a:t>
            </a:r>
            <a:r>
              <a:rPr lang="en-US" altLang="zh-CN" sz="1800" dirty="0"/>
              <a:t>shell</a:t>
            </a:r>
            <a:r>
              <a:rPr lang="zh-CN" altLang="en-US" sz="1800" dirty="0"/>
              <a:t>命令。</a:t>
            </a:r>
            <a:endParaRPr lang="zh-CN" altLang="en-US" sz="1800" dirty="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pPr algn="l"/>
            <a:r>
              <a:rPr lang="zh-CN" altLang="en-US" dirty="0"/>
              <a:t>os模块2/2</a:t>
            </a:r>
            <a:endParaRPr lang="zh-CN" altLang="en-US" dirty="0">
              <a:solidFill>
                <a:schemeClr val="tx1"/>
              </a:solidFill>
            </a:endParaRPr>
          </a:p>
        </p:txBody>
      </p:sp>
      <p:sp>
        <p:nvSpPr>
          <p:cNvPr id="26627" name="内容占位符 26626"/>
          <p:cNvSpPr>
            <a:spLocks noGrp="1"/>
          </p:cNvSpPr>
          <p:nvPr>
            <p:ph idx="1"/>
          </p:nvPr>
        </p:nvSpPr>
        <p:spPr/>
        <p:txBody>
          <a:bodyPr/>
          <a:p>
            <a:pPr marL="0" indent="0">
              <a:lnSpc>
                <a:spcPct val="90000"/>
              </a:lnSpc>
              <a:buNone/>
            </a:pPr>
            <a:r>
              <a:t>os.getcwd</a:t>
            </a:r>
            <a:r>
              <a:rPr dirty="0"/>
              <a:t>()</a:t>
            </a:r>
            <a:r>
              <a:rPr lang="zh-CN" altLang="en-US" dirty="0"/>
              <a:t>函数得到当前工作目录，即当前</a:t>
            </a:r>
            <a:r>
              <a:rPr dirty="0"/>
              <a:t>Python</a:t>
            </a:r>
            <a:r>
              <a:rPr lang="zh-CN" altLang="en-US" dirty="0"/>
              <a:t>脚本工作的目录路径。</a:t>
            </a:r>
            <a:endParaRPr lang="zh-CN" altLang="en-US" dirty="0"/>
          </a:p>
          <a:p>
            <a:pPr marL="0" indent="0">
              <a:lnSpc>
                <a:spcPct val="90000"/>
              </a:lnSpc>
              <a:buNone/>
            </a:pPr>
            <a:r>
              <a:t>os.listdir</a:t>
            </a:r>
            <a:r>
              <a:rPr dirty="0"/>
              <a:t>()</a:t>
            </a:r>
            <a:r>
              <a:rPr lang="zh-CN" altLang="en-US" dirty="0"/>
              <a:t>返回指定目录下的所有文件和目录名。</a:t>
            </a:r>
            <a:endParaRPr lang="zh-CN" altLang="en-US" dirty="0"/>
          </a:p>
          <a:p>
            <a:pPr marL="0" indent="0">
              <a:lnSpc>
                <a:spcPct val="90000"/>
              </a:lnSpc>
              <a:buNone/>
            </a:pPr>
            <a:r>
              <a:t>os.path.split</a:t>
            </a:r>
            <a:r>
              <a:rPr dirty="0"/>
              <a:t>()</a:t>
            </a:r>
            <a:r>
              <a:rPr lang="zh-CN" altLang="en-US" dirty="0"/>
              <a:t>函数返回一个路径的目录名和文件名。</a:t>
            </a:r>
            <a:endParaRPr lang="zh-CN" altLang="en-US" dirty="0"/>
          </a:p>
          <a:p>
            <a:pPr marL="0" indent="0">
              <a:lnSpc>
                <a:spcPct val="90000"/>
              </a:lnSpc>
              <a:buNone/>
            </a:pPr>
            <a:r>
              <a:t>os.path.isfile</a:t>
            </a:r>
            <a:r>
              <a:rPr dirty="0"/>
              <a:t>()</a:t>
            </a:r>
            <a:r>
              <a:rPr lang="zh-CN" altLang="en-US" dirty="0"/>
              <a:t>和</a:t>
            </a:r>
            <a:r>
              <a:t>os.path.isdir</a:t>
            </a:r>
            <a:r>
              <a:rPr dirty="0"/>
              <a:t>()</a:t>
            </a:r>
            <a:r>
              <a:rPr lang="zh-CN" altLang="en-US" dirty="0"/>
              <a:t>函数分别检验给出的路径是一个文件还是目录。</a:t>
            </a:r>
            <a:endParaRPr lang="zh-CN" altLang="en-US" dirty="0"/>
          </a:p>
          <a:p>
            <a:pPr marL="0" indent="0">
              <a:lnSpc>
                <a:spcPct val="90000"/>
              </a:lnSpc>
              <a:buNone/>
            </a:pPr>
            <a:r>
              <a:t>os.path.exists</a:t>
            </a:r>
            <a:r>
              <a:rPr dirty="0"/>
              <a:t>()</a:t>
            </a:r>
            <a:r>
              <a:rPr lang="zh-CN" altLang="en-US" dirty="0"/>
              <a:t>函数用来检验给出的路径是否真的存在。</a:t>
            </a:r>
            <a:endParaRPr lang="zh-CN" altLang="en-US" dirty="0"/>
          </a:p>
        </p:txBody>
      </p:sp>
      <p:sp>
        <p:nvSpPr>
          <p:cNvPr id="3" name="灯片编号占位符 2"/>
          <p:cNvSpPr/>
          <p:nvPr>
            <p:ph type="sldNum" sz="quarter" idx="4294967295"/>
          </p:nvPr>
        </p:nvSpPr>
        <p:spPr>
          <a:xfrm>
            <a:off x="7543165" y="4156075"/>
            <a:ext cx="1600835" cy="257175"/>
          </a:xfrm>
        </p:spPr>
        <p:txBody>
          <a:bodyPr/>
          <a:p>
            <a:pPr lvl="0"/>
            <a:fld id="{9A0DB2DC-4C9A-4742-B13C-FB6460FD3503}" type="slidenum">
              <a:rPr lang="zh-CN" sz="505" dirty="0"/>
            </a:fld>
            <a:endParaRPr lang="zh-CN" sz="505"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pPr algn="l"/>
            <a:r>
              <a:rPr lang="zh-CN" altLang="en-US" dirty="0"/>
              <a:t>os模块的文件操作</a:t>
            </a:r>
            <a:endParaRPr lang="zh-CN" altLang="en-US" dirty="0"/>
          </a:p>
        </p:txBody>
      </p:sp>
      <p:sp>
        <p:nvSpPr>
          <p:cNvPr id="29699" name="文本占位符 29698"/>
          <p:cNvSpPr>
            <a:spLocks noGrp="1"/>
          </p:cNvSpPr>
          <p:nvPr>
            <p:ph type="body" idx="1"/>
          </p:nvPr>
        </p:nvSpPr>
        <p:spPr/>
        <p:txBody>
          <a:bodyPr>
            <a:noAutofit/>
          </a:bodyPr>
          <a:p>
            <a:pPr marL="0" indent="0">
              <a:buNone/>
            </a:pPr>
            <a:r>
              <a:rPr lang="zh-CN" altLang="en-US" sz="1400" dirty="0"/>
              <a:t>底层文件操作</a:t>
            </a:r>
            <a:endParaRPr lang="zh-CN" altLang="en-US" sz="1400" dirty="0"/>
          </a:p>
          <a:p>
            <a:pPr lvl="1"/>
            <a:r>
              <a:rPr sz="1400" dirty="0"/>
              <a:t>open() </a:t>
            </a:r>
            <a:r>
              <a:rPr lang="zh-CN" altLang="en-US" sz="1400" dirty="0"/>
              <a:t>打开文件</a:t>
            </a:r>
            <a:endParaRPr lang="zh-CN" altLang="en-US" sz="1400" dirty="0"/>
          </a:p>
          <a:p>
            <a:pPr lvl="1"/>
            <a:r>
              <a:rPr sz="1400" dirty="0"/>
              <a:t>close() </a:t>
            </a:r>
            <a:r>
              <a:rPr lang="zh-CN" altLang="en-US" sz="1400" dirty="0"/>
              <a:t>关闭文件</a:t>
            </a:r>
            <a:endParaRPr lang="zh-CN" altLang="en-US" sz="1400" dirty="0"/>
          </a:p>
          <a:p>
            <a:pPr lvl="1"/>
            <a:r>
              <a:rPr sz="1400"/>
              <a:t>fstat</a:t>
            </a:r>
            <a:r>
              <a:rPr sz="1400" dirty="0"/>
              <a:t>() </a:t>
            </a:r>
            <a:r>
              <a:rPr lang="zh-CN" altLang="en-US" sz="1400" dirty="0"/>
              <a:t>获得文件属性</a:t>
            </a:r>
            <a:endParaRPr lang="zh-CN" altLang="en-US" sz="1400" dirty="0"/>
          </a:p>
          <a:p>
            <a:pPr marL="259080" lvl="1" indent="0">
              <a:buNone/>
            </a:pPr>
            <a:r>
              <a:rPr lang="zh-CN" altLang="en-US" sz="1400" dirty="0"/>
              <a:t>    fp = open("d:\\resesswd.sql")</a:t>
            </a:r>
            <a:endParaRPr lang="zh-CN" altLang="en-US" sz="1400" dirty="0"/>
          </a:p>
          <a:p>
            <a:pPr marL="716280" lvl="2" indent="0">
              <a:buNone/>
            </a:pPr>
            <a:r>
              <a:rPr lang="zh-CN" altLang="en-US" sz="1400" dirty="0"/>
              <a:t>st = os.fstat(fp.fileno())</a:t>
            </a:r>
            <a:endParaRPr lang="zh-CN" altLang="en-US" sz="1400" dirty="0"/>
          </a:p>
          <a:p>
            <a:pPr marL="716280" lvl="2" indent="0">
              <a:buNone/>
            </a:pPr>
            <a:r>
              <a:rPr lang="zh-CN" altLang="en-US" sz="1400" dirty="0"/>
              <a:t>print  st[stat.ST_SIZE]</a:t>
            </a:r>
            <a:endParaRPr lang="zh-CN" altLang="en-US" sz="1400" dirty="0"/>
          </a:p>
          <a:p>
            <a:pPr lvl="1"/>
            <a:r>
              <a:rPr sz="1400" dirty="0"/>
              <a:t>read() </a:t>
            </a:r>
            <a:r>
              <a:rPr lang="zh-CN" altLang="en-US" sz="1400" dirty="0"/>
              <a:t>读文件</a:t>
            </a:r>
            <a:endParaRPr lang="zh-CN" altLang="en-US" sz="1400" dirty="0"/>
          </a:p>
          <a:p>
            <a:pPr lvl="1"/>
            <a:r>
              <a:rPr sz="1400" dirty="0"/>
              <a:t>write() </a:t>
            </a:r>
            <a:r>
              <a:rPr lang="zh-CN" altLang="en-US" sz="1400" dirty="0"/>
              <a:t>写文件</a:t>
            </a:r>
            <a:endParaRPr lang="zh-CN" altLang="en-US" sz="1400" dirty="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pPr algn="l"/>
            <a:r>
              <a:rPr lang="zh-CN" altLang="en-US" dirty="0"/>
              <a:t>课堂练习</a:t>
            </a:r>
            <a:endParaRPr lang="zh-CN" altLang="en-US" dirty="0"/>
          </a:p>
        </p:txBody>
      </p:sp>
      <p:sp>
        <p:nvSpPr>
          <p:cNvPr id="27651" name="文本占位符 27650"/>
          <p:cNvSpPr>
            <a:spLocks noGrp="1"/>
          </p:cNvSpPr>
          <p:nvPr>
            <p:ph type="body" idx="1"/>
          </p:nvPr>
        </p:nvSpPr>
        <p:spPr/>
        <p:txBody>
          <a:bodyPr/>
          <a:p>
            <a:pPr marL="0" indent="0">
              <a:buNone/>
            </a:pPr>
            <a:r>
              <a:rPr lang="zh-CN" altLang="en-US" dirty="0"/>
              <a:t>定义一个函数，列出指定目录下所有的</a:t>
            </a:r>
            <a:r>
              <a:rPr lang="en-US" altLang="zh-CN" dirty="0"/>
              <a:t>txt</a:t>
            </a:r>
            <a:r>
              <a:rPr lang="zh-CN" altLang="en-US" dirty="0"/>
              <a:t>文件，并输出每个文件的创建日期和大小，格式如下</a:t>
            </a:r>
            <a:r>
              <a:rPr lang="en-US" altLang="zh-CN"/>
              <a:t>:</a:t>
            </a:r>
            <a:endParaRPr lang="en-US" altLang="zh-CN"/>
          </a:p>
          <a:p>
            <a:pPr>
              <a:buNone/>
            </a:pPr>
            <a:endParaRPr lang="en-US" altLang="zh-CN"/>
          </a:p>
        </p:txBody>
      </p:sp>
      <p:sp>
        <p:nvSpPr>
          <p:cNvPr id="27652" name="文本框 27651"/>
          <p:cNvSpPr txBox="1"/>
          <p:nvPr/>
        </p:nvSpPr>
        <p:spPr>
          <a:xfrm>
            <a:off x="226695" y="2674620"/>
            <a:ext cx="7999095" cy="1938020"/>
          </a:xfrm>
          <a:prstGeom prst="rect">
            <a:avLst/>
          </a:prstGeom>
          <a:noFill/>
          <a:ln w="9525">
            <a:noFill/>
          </a:ln>
        </p:spPr>
        <p:txBody>
          <a:bodyPr wrap="square" anchor="t">
            <a:spAutoFit/>
          </a:bodyPr>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提示:1.可使用os.listdir()及os.system()来做</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2.如使用os.listdir()需使用os.stat()获得相应的属性</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并输出</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3.如使用os.system()需要解析字符串并重新输出。</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lvl="0"/>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比较两种方法的优缺点</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653" name="文本框 27652"/>
          <p:cNvSpPr txBox="1"/>
          <p:nvPr/>
        </p:nvSpPr>
        <p:spPr>
          <a:xfrm>
            <a:off x="1588724" y="1910380"/>
            <a:ext cx="5538804" cy="403860"/>
          </a:xfrm>
          <a:prstGeom prst="rect">
            <a:avLst/>
          </a:prstGeom>
          <a:solidFill>
            <a:schemeClr val="tx1"/>
          </a:solidFill>
          <a:ln w="9525">
            <a:noFill/>
          </a:ln>
        </p:spPr>
        <p:txBody>
          <a:bodyPr wrap="square" anchor="t">
            <a:spAutoFit/>
          </a:bodyPr>
          <a:p>
            <a:pPr lvl="0"/>
            <a:r>
              <a:rPr lang="en-US" altLang="zh-CN" sz="1015" err="1">
                <a:solidFill>
                  <a:schemeClr val="bg1"/>
                </a:solidFill>
                <a:latin typeface="Verdana" panose="020B0604030504040204" pitchFamily="34" charset="0"/>
                <a:ea typeface="宋体" panose="02010600030101010101" pitchFamily="2" charset="-122"/>
              </a:rPr>
              <a:t>2007-05-16   205 cmd.txt</a:t>
            </a:r>
            <a:endParaRPr lang="en-US" altLang="zh-CN" sz="1015">
              <a:solidFill>
                <a:schemeClr val="bg1"/>
              </a:solidFill>
              <a:latin typeface="Verdana" panose="020B0604030504040204" pitchFamily="34" charset="0"/>
              <a:ea typeface="宋体" panose="02010600030101010101" pitchFamily="2" charset="-122"/>
            </a:endParaRPr>
          </a:p>
          <a:p>
            <a:pPr lvl="0"/>
            <a:r>
              <a:rPr lang="en-US" altLang="zh-CN" sz="1015" err="1">
                <a:solidFill>
                  <a:schemeClr val="bg1"/>
                </a:solidFill>
                <a:latin typeface="Verdana" panose="020B0604030504040204" pitchFamily="34" charset="0"/>
                <a:ea typeface="宋体" panose="02010600030101010101" pitchFamily="2" charset="-122"/>
              </a:rPr>
              <a:t>2007-05-16   4     response.txt</a:t>
            </a:r>
            <a:endParaRPr lang="en-US" altLang="zh-CN" sz="1015">
              <a:solidFill>
                <a:schemeClr val="bg1"/>
              </a:solidFill>
              <a:latin typeface="Verdana" panose="020B0604030504040204" pitchFamily="34" charset="0"/>
              <a:ea typeface="宋体" panose="02010600030101010101" pitchFamily="2" charset="-122"/>
            </a:endParaRPr>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b"/>
          <a:p>
            <a:pPr algn="l"/>
            <a:r>
              <a:rPr lang="zh-CN" altLang="en-US" sz="3040" b="1" dirty="0"/>
              <a:t>sys模块</a:t>
            </a:r>
            <a:endParaRPr lang="zh-CN" altLang="en-US" sz="3040" b="1" dirty="0"/>
          </a:p>
        </p:txBody>
      </p:sp>
      <p:sp>
        <p:nvSpPr>
          <p:cNvPr id="19459" name="内容占位符 19458"/>
          <p:cNvSpPr>
            <a:spLocks noGrp="1"/>
          </p:cNvSpPr>
          <p:nvPr>
            <p:ph idx="1"/>
          </p:nvPr>
        </p:nvSpPr>
        <p:spPr/>
        <p:txBody>
          <a:bodyPr>
            <a:normAutofit fontScale="70000"/>
          </a:bodyPr>
          <a:p>
            <a:pPr marL="0" indent="0">
              <a:buNone/>
            </a:pPr>
            <a:r>
              <a:rPr sz="2400" dirty="0"/>
              <a:t>sys</a:t>
            </a:r>
            <a:r>
              <a:rPr lang="zh-CN" altLang="en-US" sz="2400" dirty="0"/>
              <a:t>模块包含系统对应的功能。 </a:t>
            </a:r>
            <a:endParaRPr lang="zh-CN" altLang="en-US" sz="2400" dirty="0"/>
          </a:p>
          <a:p>
            <a:pPr marL="0" indent="0">
              <a:buNone/>
            </a:pPr>
            <a:r>
              <a:rPr lang="zh-CN" altLang="en-US" sz="2400" dirty="0"/>
              <a:t>常量</a:t>
            </a:r>
            <a:endParaRPr lang="zh-CN" altLang="en-US" sz="2400" dirty="0"/>
          </a:p>
          <a:p>
            <a:pPr lvl="1"/>
            <a:r>
              <a:rPr sz="2400"/>
              <a:t>sys.version</a:t>
            </a:r>
            <a:r>
              <a:rPr lang="zh-CN" altLang="en-US" sz="2400" dirty="0"/>
              <a:t>显示</a:t>
            </a:r>
            <a:r>
              <a:rPr sz="2400" dirty="0"/>
              <a:t>Python</a:t>
            </a:r>
            <a:r>
              <a:rPr lang="zh-CN" altLang="en-US" sz="2400" dirty="0"/>
              <a:t>的版本号</a:t>
            </a:r>
            <a:endParaRPr lang="zh-CN" altLang="en-US" sz="2400" dirty="0"/>
          </a:p>
          <a:p>
            <a:pPr lvl="1"/>
            <a:r>
              <a:rPr sz="2400"/>
              <a:t>sys.path</a:t>
            </a:r>
            <a:r>
              <a:rPr sz="2400" dirty="0"/>
              <a:t> Python</a:t>
            </a:r>
            <a:r>
              <a:rPr lang="zh-CN" altLang="en-US" sz="2400" dirty="0"/>
              <a:t>的搜索路径</a:t>
            </a:r>
            <a:endParaRPr lang="zh-CN" altLang="en-US" sz="2400" dirty="0"/>
          </a:p>
          <a:p>
            <a:pPr marL="0" indent="0">
              <a:buNone/>
            </a:pPr>
            <a:r>
              <a:rPr lang="zh-CN" altLang="en-US" sz="2400" dirty="0"/>
              <a:t>变量</a:t>
            </a:r>
            <a:endParaRPr lang="zh-CN" altLang="en-US" sz="2400" dirty="0"/>
          </a:p>
          <a:p>
            <a:pPr lvl="1"/>
            <a:r>
              <a:rPr sz="2400"/>
              <a:t>sys.argv</a:t>
            </a:r>
            <a:r>
              <a:rPr sz="2400" dirty="0"/>
              <a:t> </a:t>
            </a:r>
            <a:r>
              <a:rPr lang="zh-CN" altLang="en-US" sz="2400" dirty="0"/>
              <a:t>命令行输入参数</a:t>
            </a:r>
            <a:endParaRPr lang="zh-CN" altLang="en-US" sz="2400" dirty="0"/>
          </a:p>
          <a:p>
            <a:pPr lvl="1"/>
            <a:r>
              <a:rPr lang="zh-CN" altLang="en-US" sz="2400" dirty="0"/>
              <a:t>第一个是</a:t>
            </a:r>
            <a:r>
              <a:rPr sz="2400" dirty="0"/>
              <a:t>python</a:t>
            </a:r>
            <a:r>
              <a:rPr lang="zh-CN" altLang="en-US" sz="2400" dirty="0"/>
              <a:t>程序的名字</a:t>
            </a:r>
            <a:endParaRPr lang="zh-CN" altLang="en-US" sz="2400" dirty="0"/>
          </a:p>
          <a:p>
            <a:pPr lvl="1"/>
            <a:r>
              <a:rPr lang="zh-CN" altLang="en-US" sz="2400" dirty="0"/>
              <a:t>后面的是各个参数</a:t>
            </a:r>
            <a:endParaRPr lang="zh-CN" altLang="en-US" sz="2400" dirty="0"/>
          </a:p>
        </p:txBody>
      </p:sp>
      <p:sp>
        <p:nvSpPr>
          <p:cNvPr id="3" name="灯片编号占位符 2"/>
          <p:cNvSpPr/>
          <p:nvPr>
            <p:ph type="sldNum" sz="quarter" idx="4294967295"/>
          </p:nvPr>
        </p:nvSpPr>
        <p:spPr>
          <a:xfrm>
            <a:off x="7543165" y="4156075"/>
            <a:ext cx="1600835" cy="257175"/>
          </a:xfrm>
        </p:spPr>
        <p:txBody>
          <a:bodyPr/>
          <a:p>
            <a:pPr lvl="0"/>
            <a:fld id="{9A0DB2DC-4C9A-4742-B13C-FB6460FD3503}" type="slidenum">
              <a:rPr lang="zh-CN" sz="505" dirty="0"/>
            </a:fld>
            <a:endParaRPr lang="zh-CN" sz="505"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pPr algn="l"/>
            <a:r>
              <a:rPr lang="zh-CN" altLang="en-US" dirty="0"/>
              <a:t>string模块1/2</a:t>
            </a:r>
            <a:endParaRPr lang="zh-CN" altLang="en-US" dirty="0"/>
          </a:p>
        </p:txBody>
      </p:sp>
      <p:sp>
        <p:nvSpPr>
          <p:cNvPr id="20483" name="文本占位符 20482"/>
          <p:cNvSpPr>
            <a:spLocks noGrp="1"/>
          </p:cNvSpPr>
          <p:nvPr>
            <p:ph type="body" idx="1"/>
          </p:nvPr>
        </p:nvSpPr>
        <p:spPr/>
        <p:txBody>
          <a:bodyPr>
            <a:noAutofit/>
          </a:bodyPr>
          <a:p>
            <a:pPr marL="0" indent="0">
              <a:buNone/>
            </a:pPr>
            <a:r>
              <a:rPr sz="1800"/>
              <a:t>capitalize(string</a:t>
            </a:r>
            <a:r>
              <a:rPr sz="1800" dirty="0"/>
              <a:t>)</a:t>
            </a:r>
            <a:r>
              <a:rPr lang="zh-CN" altLang="en-US" sz="1800" dirty="0"/>
              <a:t>该函数可把字符串的首个字符替换成大字。 </a:t>
            </a:r>
            <a:endParaRPr lang="zh-CN" altLang="en-US" sz="1800" dirty="0"/>
          </a:p>
          <a:p>
            <a:pPr marL="0" indent="0">
              <a:buNone/>
            </a:pPr>
            <a:r>
              <a:rPr sz="1800"/>
              <a:t>lower(string</a:t>
            </a:r>
            <a:r>
              <a:rPr sz="1800" dirty="0"/>
              <a:t>)</a:t>
            </a:r>
            <a:r>
              <a:rPr lang="zh-CN" altLang="en-US" sz="1800" dirty="0"/>
              <a:t>该函数把字符串转化为小写</a:t>
            </a:r>
            <a:endParaRPr lang="zh-CN" altLang="en-US" sz="1800" dirty="0"/>
          </a:p>
          <a:p>
            <a:pPr marL="0" indent="0">
              <a:buNone/>
            </a:pPr>
            <a:r>
              <a:rPr sz="1800"/>
              <a:t>upper(string</a:t>
            </a:r>
            <a:r>
              <a:rPr sz="1800" dirty="0"/>
              <a:t>)</a:t>
            </a:r>
            <a:r>
              <a:rPr lang="zh-CN" altLang="en-US" sz="1800" dirty="0"/>
              <a:t>该函数把字符串转化为大写</a:t>
            </a:r>
            <a:endParaRPr lang="zh-CN" altLang="en-US" sz="1800" dirty="0"/>
          </a:p>
          <a:p>
            <a:pPr marL="0" indent="0">
              <a:buNone/>
            </a:pPr>
            <a:r>
              <a:rPr sz="1800"/>
              <a:t>replace(string,old,new[,maxsplit</a:t>
            </a:r>
            <a:r>
              <a:rPr sz="1800" dirty="0"/>
              <a:t>])</a:t>
            </a:r>
            <a:r>
              <a:rPr lang="zh-CN" altLang="en-US" sz="1800" dirty="0"/>
              <a:t>字符串的替换函数，把字符串中的</a:t>
            </a:r>
            <a:r>
              <a:rPr sz="1800" dirty="0"/>
              <a:t>old</a:t>
            </a:r>
            <a:r>
              <a:rPr lang="zh-CN" altLang="en-US" sz="1800" dirty="0"/>
              <a:t>替换成</a:t>
            </a:r>
            <a:r>
              <a:rPr sz="1800" dirty="0"/>
              <a:t>new</a:t>
            </a:r>
            <a:r>
              <a:rPr lang="zh-CN" altLang="en-US" sz="1800" dirty="0"/>
              <a:t>。默认是把</a:t>
            </a:r>
            <a:r>
              <a:rPr sz="1800" dirty="0"/>
              <a:t>string</a:t>
            </a:r>
            <a:r>
              <a:rPr lang="zh-CN" altLang="en-US" sz="1800" dirty="0"/>
              <a:t>中所有的</a:t>
            </a:r>
            <a:r>
              <a:rPr sz="1800" dirty="0"/>
              <a:t>old</a:t>
            </a:r>
            <a:r>
              <a:rPr lang="zh-CN" altLang="en-US" sz="1800" dirty="0"/>
              <a:t>值替换成</a:t>
            </a:r>
            <a:r>
              <a:rPr sz="1800" dirty="0"/>
              <a:t>new</a:t>
            </a:r>
            <a:r>
              <a:rPr lang="zh-CN" altLang="en-US" sz="1800" dirty="0"/>
              <a:t>值，如果给出</a:t>
            </a:r>
            <a:r>
              <a:rPr sz="1800"/>
              <a:t>maxsplit</a:t>
            </a:r>
            <a:r>
              <a:rPr lang="zh-CN" altLang="en-US" sz="1800" dirty="0"/>
              <a:t>值，还可控制替换的个数，如果</a:t>
            </a:r>
            <a:r>
              <a:rPr sz="1800"/>
              <a:t>maxsplit</a:t>
            </a:r>
            <a:r>
              <a:rPr lang="zh-CN" altLang="en-US" sz="1800" dirty="0"/>
              <a:t>为</a:t>
            </a:r>
            <a:r>
              <a:rPr sz="1800" dirty="0"/>
              <a:t>1</a:t>
            </a:r>
            <a:r>
              <a:rPr lang="zh-CN" altLang="en-US" sz="1800" dirty="0"/>
              <a:t>，则只替换第一个</a:t>
            </a:r>
            <a:r>
              <a:rPr sz="1800" dirty="0"/>
              <a:t>old</a:t>
            </a:r>
            <a:r>
              <a:rPr lang="zh-CN" altLang="en-US" sz="1800" dirty="0"/>
              <a:t>值。</a:t>
            </a:r>
            <a:endParaRPr lang="zh-CN" altLang="en-US" sz="1800" dirty="0"/>
          </a:p>
          <a:p>
            <a:pPr marL="0" indent="0">
              <a:buNone/>
            </a:pPr>
            <a:r>
              <a:rPr sz="1800" dirty="0"/>
              <a:t>str=”192.168.1.2”</a:t>
            </a:r>
            <a:endParaRPr sz="1800" dirty="0"/>
          </a:p>
          <a:p>
            <a:pPr marL="0" indent="0">
              <a:buNone/>
            </a:pPr>
            <a:r>
              <a:rPr lang="zh-CN" altLang="en-US" sz="1800" dirty="0"/>
              <a:t>s=str.replace("</a:t>
            </a:r>
            <a:r>
              <a:rPr sz="1800" dirty="0"/>
              <a:t>.</a:t>
            </a:r>
            <a:r>
              <a:rPr lang="zh-CN" altLang="en-US" sz="1800" dirty="0"/>
              <a:t>", "66") </a:t>
            </a:r>
            <a:endParaRPr lang="zh-CN" altLang="en-US" sz="1800" dirty="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b"/>
          <a:p>
            <a:pPr algn="l"/>
            <a:r>
              <a:rPr lang="zh-CN" altLang="en-US" dirty="0"/>
              <a:t>string模块2/2</a:t>
            </a:r>
            <a:endParaRPr lang="zh-CN" altLang="en-US" dirty="0"/>
          </a:p>
        </p:txBody>
      </p:sp>
      <p:sp>
        <p:nvSpPr>
          <p:cNvPr id="22531" name="文本占位符 22530"/>
          <p:cNvSpPr>
            <a:spLocks noGrp="1"/>
          </p:cNvSpPr>
          <p:nvPr>
            <p:ph type="body" idx="1"/>
          </p:nvPr>
        </p:nvSpPr>
        <p:spPr/>
        <p:txBody>
          <a:bodyPr>
            <a:noAutofit/>
          </a:bodyPr>
          <a:p>
            <a:pPr marL="0" indent="0">
              <a:buNone/>
            </a:pPr>
            <a:r>
              <a:rPr sz="1600"/>
              <a:t>split(string,sep=None,maxsplit</a:t>
            </a:r>
            <a:r>
              <a:rPr sz="1600" dirty="0"/>
              <a:t>=-1)</a:t>
            </a:r>
            <a:r>
              <a:rPr lang="zh-CN" altLang="en-US" sz="1600" dirty="0"/>
              <a:t>从</a:t>
            </a:r>
            <a:r>
              <a:rPr sz="1600" dirty="0"/>
              <a:t>string</a:t>
            </a:r>
            <a:r>
              <a:rPr lang="zh-CN" altLang="en-US" sz="1600" dirty="0"/>
              <a:t>字符串中返回一个列表，以</a:t>
            </a:r>
            <a:r>
              <a:rPr sz="1600" dirty="0"/>
              <a:t>sep</a:t>
            </a:r>
            <a:r>
              <a:rPr lang="zh-CN" altLang="en-US" sz="1600" dirty="0"/>
              <a:t>的值为分界符。 </a:t>
            </a:r>
            <a:endParaRPr lang="zh-CN" altLang="en-US" sz="1600" dirty="0"/>
          </a:p>
          <a:p>
            <a:pPr lvl="1"/>
            <a:r>
              <a:rPr sz="1600"/>
              <a:t>str="192.168.1.2"</a:t>
            </a:r>
            <a:endParaRPr sz="1600"/>
          </a:p>
          <a:p>
            <a:pPr lvl="1"/>
            <a:r>
              <a:rPr sz="1600"/>
              <a:t>s=str.split(".")</a:t>
            </a:r>
            <a:endParaRPr sz="1600"/>
          </a:p>
          <a:p>
            <a:pPr marL="0" indent="0">
              <a:buNone/>
            </a:pPr>
            <a:r>
              <a:rPr sz="1600"/>
              <a:t>join(string[,sep</a:t>
            </a:r>
            <a:r>
              <a:rPr sz="1600" dirty="0"/>
              <a:t>])</a:t>
            </a:r>
            <a:r>
              <a:rPr lang="zh-CN" altLang="en-US" sz="1600" dirty="0"/>
              <a:t>返回用</a:t>
            </a:r>
            <a:r>
              <a:rPr sz="1600" dirty="0"/>
              <a:t>sep</a:t>
            </a:r>
            <a:r>
              <a:rPr lang="zh-CN" altLang="en-US" sz="1600" dirty="0"/>
              <a:t>连接的字串，默认的</a:t>
            </a:r>
            <a:r>
              <a:rPr sz="1600" dirty="0"/>
              <a:t>sep</a:t>
            </a:r>
            <a:r>
              <a:rPr lang="zh-CN" altLang="en-US" sz="1600" dirty="0"/>
              <a:t>是空格。</a:t>
            </a:r>
            <a:endParaRPr lang="zh-CN" altLang="en-US" sz="1600" dirty="0"/>
          </a:p>
          <a:p>
            <a:pPr lvl="1"/>
            <a:r>
              <a:rPr sz="1600"/>
              <a:t>x="hello"</a:t>
            </a:r>
            <a:endParaRPr sz="1600"/>
          </a:p>
          <a:p>
            <a:pPr lvl="1"/>
            <a:r>
              <a:rPr sz="1600"/>
              <a:t>y="1234"</a:t>
            </a:r>
            <a:endParaRPr sz="1600"/>
          </a:p>
          <a:p>
            <a:pPr lvl="1"/>
            <a:r>
              <a:rPr sz="1600"/>
              <a:t>p=x.join(y)</a:t>
            </a:r>
            <a:endParaRPr sz="1600"/>
          </a:p>
          <a:p>
            <a:pPr lvl="1"/>
            <a:r>
              <a:rPr sz="1600"/>
              <a:t>pp=y.join(x)</a:t>
            </a:r>
            <a:endParaRPr sz="160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txBox="1">
            <a:spLocks noGrp="1"/>
          </p:cNvSpPr>
          <p:nvPr/>
        </p:nvSpPr>
        <p:spPr>
          <a:xfrm>
            <a:off x="5686822" y="4156093"/>
            <a:ext cx="1200571" cy="257266"/>
          </a:xfrm>
          <a:prstGeom prst="rect">
            <a:avLst/>
          </a:prstGeom>
          <a:noFill/>
          <a:ln w="9525">
            <a:noFill/>
          </a:ln>
        </p:spPr>
        <p:txBody>
          <a:bodyPr anchor="b"/>
          <a:p>
            <a:pPr lvl="0" algn="r"/>
            <a:endParaRPr lang="en-US" altLang="x-none" sz="675" dirty="0">
              <a:latin typeface="Garamond" panose="02020404030301010803" pitchFamily="2" charset="0"/>
              <a:ea typeface="宋体" panose="02010600030101010101" pitchFamily="2" charset="-122"/>
            </a:endParaRPr>
          </a:p>
        </p:txBody>
      </p:sp>
      <p:sp>
        <p:nvSpPr>
          <p:cNvPr id="24578" name="Rectangle 2"/>
          <p:cNvSpPr>
            <a:spLocks noGrp="1"/>
          </p:cNvSpPr>
          <p:nvPr>
            <p:ph type="title"/>
          </p:nvPr>
        </p:nvSpPr>
        <p:spPr/>
        <p:txBody>
          <a:bodyPr wrap="square" anchor="t">
            <a:noAutofit/>
          </a:bodyPr>
          <a:p>
            <a:pPr lvl="0" algn="l" eaLnBrk="1" hangingPunct="1"/>
            <a:r>
              <a:rPr lang="en-US" altLang="x-none" sz="3000" dirty="0">
                <a:latin typeface="+mn-ea"/>
                <a:ea typeface="+mn-ea"/>
              </a:rPr>
              <a:t>Python</a:t>
            </a:r>
            <a:r>
              <a:rPr lang="zh-CN" altLang="en-US" sz="3000" dirty="0">
                <a:latin typeface="+mn-ea"/>
                <a:ea typeface="+mn-ea"/>
              </a:rPr>
              <a:t>学习方法</a:t>
            </a:r>
            <a:endParaRPr lang="zh-CN" altLang="en-US" sz="3000" dirty="0">
              <a:latin typeface="+mn-ea"/>
              <a:ea typeface="+mn-ea"/>
            </a:endParaRPr>
          </a:p>
        </p:txBody>
      </p:sp>
      <p:sp>
        <p:nvSpPr>
          <p:cNvPr id="23556" name="Rectangle 3"/>
          <p:cNvSpPr>
            <a:spLocks noGrp="1"/>
          </p:cNvSpPr>
          <p:nvPr>
            <p:ph idx="1"/>
          </p:nvPr>
        </p:nvSpPr>
        <p:spPr/>
        <p:txBody>
          <a:bodyPr wrap="square" anchor="t">
            <a:normAutofit lnSpcReduction="10000"/>
          </a:bodyPr>
          <a:p>
            <a:pPr lvl="0" eaLnBrk="1" hangingPunct="1">
              <a:lnSpc>
                <a:spcPct val="120000"/>
              </a:lnSpc>
              <a:buChar char="Ø"/>
            </a:pPr>
            <a:r>
              <a:rPr lang="zh-CN" altLang="en-US" sz="1800" dirty="0">
                <a:latin typeface="Times New Roman" panose="02020603050405020304" pitchFamily="18" charset="0"/>
              </a:rPr>
              <a:t>使用</a:t>
            </a:r>
            <a:r>
              <a:rPr lang="en-US" altLang="x-none" sz="1800" dirty="0">
                <a:latin typeface="Times New Roman" panose="02020603050405020304" pitchFamily="18" charset="0"/>
              </a:rPr>
              <a:t>F1</a:t>
            </a:r>
            <a:r>
              <a:rPr lang="zh-CN" altLang="en-US" sz="1800" dirty="0">
                <a:latin typeface="Times New Roman" panose="02020603050405020304" pitchFamily="18" charset="0"/>
              </a:rPr>
              <a:t>查看帮助文档，搜索不懂的问题</a:t>
            </a:r>
            <a:endParaRPr lang="zh-CN" altLang="en-US" sz="1800" dirty="0">
              <a:latin typeface="Times New Roman" panose="02020603050405020304" pitchFamily="18" charset="0"/>
            </a:endParaRPr>
          </a:p>
          <a:p>
            <a:pPr lvl="0" eaLnBrk="1" hangingPunct="1">
              <a:lnSpc>
                <a:spcPct val="120000"/>
              </a:lnSpc>
              <a:buChar char="Ø"/>
            </a:pPr>
            <a:r>
              <a:rPr lang="zh-CN" altLang="en-US" sz="1800" dirty="0">
                <a:latin typeface="Times New Roman" panose="02020603050405020304" pitchFamily="18" charset="0"/>
              </a:rPr>
              <a:t>借助</a:t>
            </a:r>
            <a:r>
              <a:rPr lang="en-US" altLang="x-none" sz="1800" dirty="0">
                <a:latin typeface="Times New Roman" panose="02020603050405020304" pitchFamily="18" charset="0"/>
              </a:rPr>
              <a:t>help(</a:t>
            </a:r>
            <a:r>
              <a:rPr lang="zh-CN" altLang="en-US" sz="1800" dirty="0">
                <a:latin typeface="Times New Roman" panose="02020603050405020304" pitchFamily="18" charset="0"/>
              </a:rPr>
              <a:t>变量名</a:t>
            </a:r>
            <a:r>
              <a:rPr lang="en-US" altLang="x-none" sz="1800" dirty="0">
                <a:latin typeface="Times New Roman" panose="02020603050405020304" pitchFamily="18" charset="0"/>
              </a:rPr>
              <a:t>)</a:t>
            </a:r>
            <a:r>
              <a:rPr lang="zh-CN" altLang="en-US" sz="1800" dirty="0">
                <a:latin typeface="Times New Roman" panose="02020603050405020304" pitchFamily="18" charset="0"/>
              </a:rPr>
              <a:t>查看该变量的方法和属性 </a:t>
            </a:r>
            <a:endParaRPr lang="zh-CN" altLang="en-US" sz="1800" dirty="0">
              <a:latin typeface="Times New Roman" panose="02020603050405020304" pitchFamily="18" charset="0"/>
            </a:endParaRPr>
          </a:p>
          <a:p>
            <a:pPr lvl="0" eaLnBrk="1" hangingPunct="1">
              <a:lnSpc>
                <a:spcPct val="120000"/>
              </a:lnSpc>
              <a:buChar char="Ø"/>
            </a:pPr>
            <a:r>
              <a:rPr lang="zh-CN" altLang="en-US" sz="1800" dirty="0">
                <a:latin typeface="Times New Roman" panose="02020603050405020304" pitchFamily="18" charset="0"/>
              </a:rPr>
              <a:t>阅读其他人、其他项目的源代码</a:t>
            </a:r>
            <a:endParaRPr lang="zh-CN" altLang="en-US" sz="1800" dirty="0">
              <a:latin typeface="Times New Roman" panose="02020603050405020304" pitchFamily="18" charset="0"/>
            </a:endParaRPr>
          </a:p>
          <a:p>
            <a:pPr lvl="0" eaLnBrk="1" hangingPunct="1">
              <a:lnSpc>
                <a:spcPct val="120000"/>
              </a:lnSpc>
              <a:buChar char="Ø"/>
            </a:pPr>
            <a:r>
              <a:rPr lang="zh-CN" altLang="en-US" sz="1800" dirty="0">
                <a:solidFill>
                  <a:srgbClr val="FF0000"/>
                </a:solidFill>
                <a:latin typeface="Times New Roman" panose="02020603050405020304" pitchFamily="18" charset="0"/>
              </a:rPr>
              <a:t>动手编写些小项目程序</a:t>
            </a:r>
            <a:r>
              <a:rPr lang="en-US" altLang="x-none"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计算器</a:t>
            </a:r>
            <a:r>
              <a:rPr lang="en-US" altLang="x-none"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记账软件</a:t>
            </a:r>
            <a:r>
              <a:rPr lang="en-US" altLang="x-none" sz="1800" dirty="0">
                <a:solidFill>
                  <a:srgbClr val="FF0000"/>
                </a:solidFill>
                <a:latin typeface="Times New Roman" panose="02020603050405020304" pitchFamily="18" charset="0"/>
              </a:rPr>
              <a:t>…)</a:t>
            </a:r>
            <a:endParaRPr lang="en-US" altLang="x-none" sz="1800" dirty="0">
              <a:solidFill>
                <a:srgbClr val="FF0000"/>
              </a:solidFill>
              <a:latin typeface="Times New Roman" panose="02020603050405020304" pitchFamily="18" charset="0"/>
            </a:endParaRPr>
          </a:p>
          <a:p>
            <a:pPr lvl="1" indent="-325120" eaLnBrk="1" hangingPunct="1">
              <a:lnSpc>
                <a:spcPct val="110000"/>
              </a:lnSpc>
              <a:buClr>
                <a:schemeClr val="accent1"/>
              </a:buClr>
              <a:buFont typeface="Wingdings" panose="05000000000000000000" pitchFamily="2" charset="2"/>
              <a:buChar char="Ø"/>
            </a:pPr>
            <a:endParaRPr lang="en-US" altLang="x-none"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xEl>
                                              <p:charRg st="0" end="19"/>
                                            </p:txEl>
                                          </p:spTgt>
                                        </p:tgtEl>
                                        <p:attrNameLst>
                                          <p:attrName>style.visibility</p:attrName>
                                        </p:attrNameLst>
                                      </p:cBhvr>
                                      <p:to>
                                        <p:strVal val="visible"/>
                                      </p:to>
                                    </p:set>
                                    <p:animEffect transition="in" filter="wipe(left)">
                                      <p:cBhvr>
                                        <p:cTn id="7" dur="500"/>
                                        <p:tgtEl>
                                          <p:spTgt spid="23556">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xEl>
                                              <p:charRg st="19" end="43"/>
                                            </p:txEl>
                                          </p:spTgt>
                                        </p:tgtEl>
                                        <p:attrNameLst>
                                          <p:attrName>style.visibility</p:attrName>
                                        </p:attrNameLst>
                                      </p:cBhvr>
                                      <p:to>
                                        <p:strVal val="visible"/>
                                      </p:to>
                                    </p:set>
                                    <p:animEffect transition="in" filter="wipe(left)">
                                      <p:cBhvr>
                                        <p:cTn id="12" dur="500"/>
                                        <p:tgtEl>
                                          <p:spTgt spid="23556">
                                            <p:txEl>
                                              <p:charRg st="19"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6">
                                            <p:txEl>
                                              <p:charRg st="43" end="58"/>
                                            </p:txEl>
                                          </p:spTgt>
                                        </p:tgtEl>
                                        <p:attrNameLst>
                                          <p:attrName>style.visibility</p:attrName>
                                        </p:attrNameLst>
                                      </p:cBhvr>
                                      <p:to>
                                        <p:strVal val="visible"/>
                                      </p:to>
                                    </p:set>
                                    <p:animEffect transition="in" filter="wipe(left)">
                                      <p:cBhvr>
                                        <p:cTn id="17" dur="500"/>
                                        <p:tgtEl>
                                          <p:spTgt spid="23556">
                                            <p:txEl>
                                              <p:charRg st="43"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6">
                                            <p:txEl>
                                              <p:charRg st="58" end="80"/>
                                            </p:txEl>
                                          </p:spTgt>
                                        </p:tgtEl>
                                        <p:attrNameLst>
                                          <p:attrName>style.visibility</p:attrName>
                                        </p:attrNameLst>
                                      </p:cBhvr>
                                      <p:to>
                                        <p:strVal val="visible"/>
                                      </p:to>
                                    </p:set>
                                    <p:animEffect transition="in" filter="wipe(left)">
                                      <p:cBhvr>
                                        <p:cTn id="22" dur="500"/>
                                        <p:tgtEl>
                                          <p:spTgt spid="23556">
                                            <p:txEl>
                                              <p:charRg st="58"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pPr algn="l"/>
            <a:r>
              <a:rPr lang="zh-CN" dirty="0"/>
              <a:t>课程练习</a:t>
            </a:r>
            <a:endParaRPr lang="zh-CN" dirty="0"/>
          </a:p>
        </p:txBody>
      </p:sp>
      <p:sp>
        <p:nvSpPr>
          <p:cNvPr id="25603" name="文本占位符 25602"/>
          <p:cNvSpPr>
            <a:spLocks noGrp="1"/>
          </p:cNvSpPr>
          <p:nvPr>
            <p:ph type="body" idx="1"/>
          </p:nvPr>
        </p:nvSpPr>
        <p:spPr/>
        <p:txBody>
          <a:bodyPr/>
          <a:p>
            <a:pPr marL="0" indent="0">
              <a:buNone/>
            </a:pPr>
            <a:r>
              <a:rPr lang="zh-CN" altLang="en-US" sz="2400" dirty="0"/>
              <a:t>检查指定文本文件中的英文拼写，将所有句首的单词首字母大写。</a:t>
            </a:r>
            <a:endParaRPr lang="zh-CN" altLang="en-US" sz="2400" dirty="0"/>
          </a:p>
          <a:p>
            <a:pPr lvl="1"/>
            <a:r>
              <a:rPr lang="zh-CN" altLang="en-US" sz="2400" dirty="0"/>
              <a:t>使用命令行指定文本文件</a:t>
            </a:r>
            <a:endParaRPr lang="zh-CN" altLang="en-US" sz="2400" dirty="0"/>
          </a:p>
          <a:p>
            <a:pPr lvl="1"/>
            <a:r>
              <a:rPr lang="zh-CN" altLang="en-US" sz="2400" dirty="0"/>
              <a:t>文本文件可能有换行</a:t>
            </a:r>
            <a:endParaRPr lang="zh-CN" altLang="en-US" sz="2400" dirty="0"/>
          </a:p>
          <a:p>
            <a:pPr lvl="1"/>
            <a:r>
              <a:rPr lang="zh-CN" altLang="en-US" sz="2400" dirty="0"/>
              <a:t>需要使用</a:t>
            </a:r>
            <a:r>
              <a:rPr sz="2400" dirty="0"/>
              <a:t>file</a:t>
            </a:r>
            <a:r>
              <a:rPr lang="zh-CN" altLang="en-US" sz="2400" dirty="0"/>
              <a:t>对象</a:t>
            </a:r>
            <a:endParaRPr lang="zh-CN" altLang="en-US" sz="2700" dirty="0"/>
          </a:p>
          <a:p>
            <a:endParaRPr lang="zh-CN" altLang="en-US" sz="2700" dirty="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pPr algn="l"/>
            <a:r>
              <a:rPr lang="zh-CN" altLang="en-US" sz="3040" dirty="0"/>
              <a:t>课堂练习</a:t>
            </a:r>
            <a:endParaRPr lang="zh-CN" altLang="en-US" sz="3040" dirty="0"/>
          </a:p>
        </p:txBody>
      </p:sp>
      <p:sp>
        <p:nvSpPr>
          <p:cNvPr id="32771" name="文本占位符 32770"/>
          <p:cNvSpPr>
            <a:spLocks noGrp="1"/>
          </p:cNvSpPr>
          <p:nvPr>
            <p:ph type="body" idx="1"/>
          </p:nvPr>
        </p:nvSpPr>
        <p:spPr/>
        <p:txBody>
          <a:bodyPr/>
          <a:p>
            <a:pPr marL="0" indent="0">
              <a:buNone/>
            </a:pPr>
            <a:r>
              <a:rPr lang="zh-CN" altLang="en-US" sz="2400" dirty="0"/>
              <a:t>抽取指定文本文件中所有的邮件地址</a:t>
            </a:r>
            <a:endParaRPr lang="zh-CN" altLang="en-US" sz="2400" dirty="0"/>
          </a:p>
          <a:p>
            <a:pPr lvl="1"/>
            <a:r>
              <a:rPr lang="zh-CN" altLang="en-US" sz="2400" dirty="0"/>
              <a:t>用命令行方式指定文本的名字</a:t>
            </a:r>
            <a:endParaRPr lang="zh-CN" altLang="en-US" sz="2400" dirty="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b"/>
          <a:p>
            <a:pPr algn="l"/>
            <a:r>
              <a:rPr lang="zh-CN" altLang="en-US" dirty="0"/>
              <a:t>time模块</a:t>
            </a:r>
            <a:r>
              <a:rPr lang="zh-CN" altLang="en-US" sz="3040" b="1" dirty="0"/>
              <a:t> </a:t>
            </a:r>
            <a:endParaRPr lang="zh-CN" altLang="en-US" sz="1915" dirty="0"/>
          </a:p>
        </p:txBody>
      </p:sp>
      <p:sp>
        <p:nvSpPr>
          <p:cNvPr id="21507" name="内容占位符 21506"/>
          <p:cNvSpPr>
            <a:spLocks noGrp="1"/>
          </p:cNvSpPr>
          <p:nvPr>
            <p:ph idx="1"/>
          </p:nvPr>
        </p:nvSpPr>
        <p:spPr/>
        <p:txBody>
          <a:bodyPr>
            <a:noAutofit/>
          </a:bodyPr>
          <a:p>
            <a:pPr>
              <a:lnSpc>
                <a:spcPct val="80000"/>
              </a:lnSpc>
            </a:pPr>
            <a:r>
              <a:rPr lang="zh-CN" altLang="en-US" sz="1000" dirty="0"/>
              <a:t>时间处理相关的模块，有</a:t>
            </a:r>
            <a:r>
              <a:rPr sz="1000" dirty="0"/>
              <a:t>3</a:t>
            </a:r>
            <a:r>
              <a:rPr lang="zh-CN" altLang="en-US" sz="1000" dirty="0"/>
              <a:t>种格式</a:t>
            </a:r>
            <a:r>
              <a:rPr sz="1000"/>
              <a:t>:</a:t>
            </a:r>
            <a:endParaRPr sz="1000"/>
          </a:p>
          <a:p>
            <a:pPr lvl="1">
              <a:lnSpc>
                <a:spcPct val="80000"/>
              </a:lnSpc>
            </a:pPr>
            <a:r>
              <a:rPr lang="zh-CN" altLang="en-US" sz="1000" dirty="0"/>
              <a:t>自</a:t>
            </a:r>
            <a:r>
              <a:rPr sz="1000" dirty="0"/>
              <a:t>1970.1.1</a:t>
            </a:r>
            <a:r>
              <a:rPr lang="zh-CN" altLang="en-US" sz="1000" dirty="0"/>
              <a:t>以来的秒数，如</a:t>
            </a:r>
            <a:r>
              <a:rPr sz="1000"/>
              <a:t>time()</a:t>
            </a:r>
            <a:endParaRPr sz="1000"/>
          </a:p>
          <a:p>
            <a:pPr lvl="1">
              <a:lnSpc>
                <a:spcPct val="80000"/>
              </a:lnSpc>
            </a:pPr>
            <a:r>
              <a:rPr lang="zh-CN" altLang="en-US" sz="1000" dirty="0"/>
              <a:t>元组 如</a:t>
            </a:r>
            <a:r>
              <a:rPr sz="1000"/>
              <a:t>localtime</a:t>
            </a:r>
            <a:r>
              <a:rPr sz="1000" dirty="0"/>
              <a:t>() </a:t>
            </a:r>
            <a:r>
              <a:rPr lang="zh-CN" altLang="en-US" sz="1000" dirty="0"/>
              <a:t>，</a:t>
            </a:r>
            <a:r>
              <a:rPr sz="1000"/>
              <a:t>gmtime()</a:t>
            </a:r>
            <a:endParaRPr sz="1000"/>
          </a:p>
          <a:p>
            <a:pPr lvl="1">
              <a:lnSpc>
                <a:spcPct val="80000"/>
              </a:lnSpc>
            </a:pPr>
            <a:r>
              <a:rPr lang="zh-CN" altLang="en-US" sz="1000" dirty="0"/>
              <a:t>字符串 如</a:t>
            </a:r>
            <a:r>
              <a:rPr sz="1000"/>
              <a:t>ctime()</a:t>
            </a:r>
            <a:endParaRPr sz="1000"/>
          </a:p>
          <a:p>
            <a:pPr>
              <a:lnSpc>
                <a:spcPct val="80000"/>
              </a:lnSpc>
            </a:pPr>
            <a:r>
              <a:rPr lang="zh-CN" altLang="en-US" sz="1000" dirty="0"/>
              <a:t>格式间转换</a:t>
            </a:r>
            <a:endParaRPr lang="zh-CN" altLang="en-US" sz="1000" dirty="0"/>
          </a:p>
          <a:p>
            <a:pPr lvl="1">
              <a:lnSpc>
                <a:spcPct val="80000"/>
              </a:lnSpc>
            </a:pPr>
            <a:r>
              <a:rPr lang="zh-CN" altLang="en-US" sz="1000" dirty="0"/>
              <a:t>元组</a:t>
            </a:r>
            <a:r>
              <a:rPr sz="1000" dirty="0">
                <a:sym typeface="Wingdings" panose="05000000000000000000" pitchFamily="2" charset="2"/>
              </a:rPr>
              <a:t></a:t>
            </a:r>
            <a:r>
              <a:rPr lang="zh-CN" altLang="en-US" sz="1000" dirty="0">
                <a:sym typeface="Wingdings" panose="05000000000000000000" pitchFamily="2" charset="2"/>
              </a:rPr>
              <a:t>字符串 </a:t>
            </a:r>
            <a:r>
              <a:rPr sz="1000">
                <a:sym typeface="Wingdings" panose="05000000000000000000" pitchFamily="2" charset="2"/>
              </a:rPr>
              <a:t>strftime</a:t>
            </a:r>
            <a:r>
              <a:rPr sz="1000" dirty="0">
                <a:sym typeface="Wingdings" panose="05000000000000000000" pitchFamily="2" charset="2"/>
              </a:rPr>
              <a:t>()  </a:t>
            </a:r>
            <a:r>
              <a:rPr lang="zh-CN" altLang="en-US" sz="1000" dirty="0">
                <a:sym typeface="Wingdings" panose="05000000000000000000" pitchFamily="2" charset="2"/>
              </a:rPr>
              <a:t>字</a:t>
            </a:r>
            <a:r>
              <a:rPr lang="zh-CN" altLang="en-US" sz="1000" dirty="0"/>
              <a:t>符串</a:t>
            </a:r>
            <a:r>
              <a:rPr sz="1000" dirty="0">
                <a:sym typeface="Wingdings" panose="05000000000000000000" pitchFamily="2" charset="2"/>
              </a:rPr>
              <a:t></a:t>
            </a:r>
            <a:r>
              <a:rPr lang="zh-CN" altLang="en-US" sz="1000" dirty="0">
                <a:sym typeface="Wingdings" panose="05000000000000000000" pitchFamily="2" charset="2"/>
              </a:rPr>
              <a:t>元组 </a:t>
            </a:r>
            <a:r>
              <a:rPr sz="1000">
                <a:sym typeface="Wingdings" panose="05000000000000000000" pitchFamily="2" charset="2"/>
              </a:rPr>
              <a:t>strptime()</a:t>
            </a:r>
            <a:endParaRPr sz="1000">
              <a:sym typeface="Wingdings" panose="05000000000000000000" pitchFamily="2" charset="2"/>
            </a:endParaRPr>
          </a:p>
          <a:p>
            <a:pPr lvl="1">
              <a:lnSpc>
                <a:spcPct val="80000"/>
              </a:lnSpc>
            </a:pPr>
            <a:r>
              <a:rPr lang="zh-CN" altLang="en-US" sz="1000" dirty="0"/>
              <a:t>元组</a:t>
            </a:r>
            <a:r>
              <a:rPr sz="1000" dirty="0">
                <a:sym typeface="Wingdings" panose="05000000000000000000" pitchFamily="2" charset="2"/>
              </a:rPr>
              <a:t></a:t>
            </a:r>
            <a:r>
              <a:rPr lang="zh-CN" altLang="en-US" sz="1000" dirty="0">
                <a:sym typeface="Wingdings" panose="05000000000000000000" pitchFamily="2" charset="2"/>
              </a:rPr>
              <a:t>秒 </a:t>
            </a:r>
            <a:r>
              <a:rPr sz="1000">
                <a:sym typeface="Wingdings" panose="05000000000000000000" pitchFamily="2" charset="2"/>
              </a:rPr>
              <a:t>mktime</a:t>
            </a:r>
            <a:r>
              <a:rPr sz="1000" dirty="0">
                <a:sym typeface="Wingdings" panose="05000000000000000000" pitchFamily="2" charset="2"/>
              </a:rPr>
              <a:t>()  </a:t>
            </a:r>
            <a:r>
              <a:rPr lang="zh-CN" altLang="en-US" sz="1000" dirty="0">
                <a:sym typeface="Wingdings" panose="05000000000000000000" pitchFamily="2" charset="2"/>
              </a:rPr>
              <a:t>秒</a:t>
            </a:r>
            <a:r>
              <a:rPr sz="1000" dirty="0">
                <a:sym typeface="Wingdings" panose="05000000000000000000" pitchFamily="2" charset="2"/>
              </a:rPr>
              <a:t></a:t>
            </a:r>
            <a:r>
              <a:rPr lang="zh-CN" altLang="en-US" sz="1000" dirty="0">
                <a:sym typeface="Wingdings" panose="05000000000000000000" pitchFamily="2" charset="2"/>
              </a:rPr>
              <a:t>元组 </a:t>
            </a:r>
            <a:r>
              <a:rPr sz="1000">
                <a:sym typeface="Wingdings" panose="05000000000000000000" pitchFamily="2" charset="2"/>
              </a:rPr>
              <a:t>gmtime() localtime()</a:t>
            </a:r>
            <a:endParaRPr sz="1000">
              <a:sym typeface="Wingdings" panose="05000000000000000000" pitchFamily="2" charset="2"/>
            </a:endParaRPr>
          </a:p>
          <a:p>
            <a:pPr lvl="1">
              <a:lnSpc>
                <a:spcPct val="80000"/>
              </a:lnSpc>
            </a:pPr>
            <a:r>
              <a:rPr lang="zh-CN" altLang="en-US" sz="1000" dirty="0"/>
              <a:t>秒</a:t>
            </a:r>
            <a:r>
              <a:rPr sz="1000" dirty="0">
                <a:sym typeface="Wingdings" panose="05000000000000000000" pitchFamily="2" charset="2"/>
              </a:rPr>
              <a:t></a:t>
            </a:r>
            <a:r>
              <a:rPr lang="zh-CN" altLang="en-US" sz="1000" dirty="0">
                <a:sym typeface="Wingdings" panose="05000000000000000000" pitchFamily="2" charset="2"/>
              </a:rPr>
              <a:t>字符串 </a:t>
            </a:r>
            <a:r>
              <a:rPr sz="1000">
                <a:sym typeface="Wingdings" panose="05000000000000000000" pitchFamily="2" charset="2"/>
              </a:rPr>
              <a:t>ctime()</a:t>
            </a:r>
            <a:endParaRPr sz="1000">
              <a:sym typeface="Wingdings" panose="05000000000000000000" pitchFamily="2" charset="2"/>
            </a:endParaRPr>
          </a:p>
          <a:p>
            <a:pPr>
              <a:lnSpc>
                <a:spcPct val="80000"/>
              </a:lnSpc>
            </a:pPr>
            <a:r>
              <a:rPr lang="zh-CN" altLang="en-US" sz="1000" dirty="0"/>
              <a:t>时区</a:t>
            </a:r>
            <a:endParaRPr lang="zh-CN" altLang="en-US" sz="1000" dirty="0"/>
          </a:p>
          <a:p>
            <a:pPr lvl="1">
              <a:lnSpc>
                <a:spcPct val="80000"/>
              </a:lnSpc>
            </a:pPr>
            <a:r>
              <a:rPr sz="1000"/>
              <a:t>timezone</a:t>
            </a:r>
            <a:r>
              <a:rPr sz="1000" dirty="0"/>
              <a:t>  </a:t>
            </a:r>
            <a:r>
              <a:rPr lang="zh-CN" altLang="en-US" sz="1000" dirty="0"/>
              <a:t>需要调整的秒数，如中国是东八区，则</a:t>
            </a:r>
            <a:r>
              <a:rPr sz="1000"/>
              <a:t>timezone</a:t>
            </a:r>
            <a:r>
              <a:rPr lang="zh-CN" altLang="en-US" sz="1000" dirty="0"/>
              <a:t>为负</a:t>
            </a:r>
            <a:r>
              <a:rPr sz="1000"/>
              <a:t>8*60*60</a:t>
            </a:r>
            <a:r>
              <a:rPr lang="zh-CN" altLang="en-US" sz="1000" dirty="0"/>
              <a:t>。</a:t>
            </a:r>
            <a:endParaRPr lang="zh-CN" altLang="en-US" sz="1000" dirty="0"/>
          </a:p>
          <a:p>
            <a:pPr lvl="1">
              <a:lnSpc>
                <a:spcPct val="80000"/>
              </a:lnSpc>
            </a:pPr>
            <a:r>
              <a:rPr sz="1000"/>
              <a:t>tzname</a:t>
            </a:r>
            <a:r>
              <a:rPr sz="1000" dirty="0"/>
              <a:t>  </a:t>
            </a:r>
            <a:r>
              <a:rPr lang="zh-CN" altLang="en-US" sz="1000" dirty="0"/>
              <a:t>时区的名称</a:t>
            </a:r>
            <a:r>
              <a:rPr sz="1000" dirty="0"/>
              <a:t>,</a:t>
            </a:r>
            <a:r>
              <a:rPr lang="zh-CN" altLang="en-US" sz="1000" dirty="0"/>
              <a:t>一般是</a:t>
            </a:r>
            <a:r>
              <a:rPr sz="1000" dirty="0"/>
              <a:t>Unicode</a:t>
            </a:r>
            <a:r>
              <a:rPr lang="zh-CN" altLang="en-US" sz="1000" dirty="0"/>
              <a:t>的</a:t>
            </a:r>
            <a:endParaRPr lang="zh-CN" altLang="en-US" sz="1000" dirty="0"/>
          </a:p>
          <a:p>
            <a:pPr>
              <a:lnSpc>
                <a:spcPct val="80000"/>
              </a:lnSpc>
            </a:pPr>
            <a:r>
              <a:rPr lang="zh-CN" altLang="en-US" sz="1000" dirty="0"/>
              <a:t>延时 </a:t>
            </a:r>
            <a:r>
              <a:rPr sz="1000"/>
              <a:t>sleep()</a:t>
            </a:r>
            <a:endParaRPr lang="en-US" altLang="zh-CN" sz="1200">
              <a:latin typeface="+mn-ea"/>
            </a:endParaRPr>
          </a:p>
          <a:p>
            <a:pPr>
              <a:lnSpc>
                <a:spcPct val="80000"/>
              </a:lnSpc>
            </a:pPr>
            <a:r>
              <a:rPr lang="en-US" altLang="zh-CN" sz="1200">
                <a:solidFill>
                  <a:srgbClr val="FF0000"/>
                </a:solidFill>
                <a:latin typeface="+mn-ea"/>
              </a:rPr>
              <a:t>print time.time()   #时间戳</a:t>
            </a:r>
            <a:endParaRPr lang="en-US" altLang="zh-CN" sz="1200">
              <a:solidFill>
                <a:srgbClr val="FF0000"/>
              </a:solidFill>
              <a:latin typeface="+mn-ea"/>
            </a:endParaRPr>
          </a:p>
          <a:p>
            <a:pPr>
              <a:lnSpc>
                <a:spcPct val="80000"/>
              </a:lnSpc>
            </a:pPr>
            <a:r>
              <a:rPr lang="en-US" altLang="zh-CN" sz="1200">
                <a:solidFill>
                  <a:srgbClr val="FF0000"/>
                </a:solidFill>
                <a:latin typeface="+mn-ea"/>
              </a:rPr>
              <a:t>print time.localtime() #获取本地时间</a:t>
            </a:r>
            <a:endParaRPr lang="en-US" altLang="zh-CN" sz="1200">
              <a:solidFill>
                <a:srgbClr val="FF0000"/>
              </a:solidFill>
              <a:latin typeface="+mn-ea"/>
            </a:endParaRPr>
          </a:p>
          <a:p>
            <a:pPr>
              <a:lnSpc>
                <a:spcPct val="80000"/>
              </a:lnSpc>
            </a:pPr>
            <a:r>
              <a:rPr lang="en-US" altLang="zh-CN" sz="1200">
                <a:solidFill>
                  <a:srgbClr val="FF0000"/>
                </a:solidFill>
                <a:latin typeface="+mn-ea"/>
              </a:rPr>
              <a:t>print time.timezone.conjugate() #获取时区时间秒，上面的值是一个秒值,是当前时区和0时区相差的描述.</a:t>
            </a:r>
            <a:endParaRPr lang="en-US" altLang="zh-CN" sz="1200">
              <a:solidFill>
                <a:srgbClr val="FF0000"/>
              </a:solidFill>
              <a:latin typeface="+mn-ea"/>
            </a:endParaRPr>
          </a:p>
          <a:p>
            <a:pPr>
              <a:lnSpc>
                <a:spcPct val="80000"/>
              </a:lnSpc>
            </a:pPr>
            <a:r>
              <a:rPr lang="en-US" altLang="zh-CN" sz="1200">
                <a:solidFill>
                  <a:srgbClr val="FF0000"/>
                </a:solidFill>
                <a:latin typeface="+mn-ea"/>
              </a:rPr>
              <a:t>print time.strftime("%Y-%m-%d",time.localtime()) #格式化时间输出</a:t>
            </a:r>
            <a:endParaRPr lang="en-US" altLang="zh-CN" sz="1200">
              <a:solidFill>
                <a:srgbClr val="FF0000"/>
              </a:solidFill>
              <a:latin typeface="+mn-ea"/>
            </a:endParaRPr>
          </a:p>
        </p:txBody>
      </p:sp>
      <p:sp>
        <p:nvSpPr>
          <p:cNvPr id="3" name="灯片编号占位符 2"/>
          <p:cNvSpPr/>
          <p:nvPr>
            <p:ph type="sldNum" sz="quarter" idx="4294967295"/>
          </p:nvPr>
        </p:nvSpPr>
        <p:spPr>
          <a:xfrm>
            <a:off x="7543165" y="4156075"/>
            <a:ext cx="1600835" cy="257175"/>
          </a:xfrm>
        </p:spPr>
        <p:txBody>
          <a:bodyPr/>
          <a:p>
            <a:pPr lvl="0"/>
            <a:fld id="{9A0DB2DC-4C9A-4742-B13C-FB6460FD3503}" type="slidenum">
              <a:rPr lang="zh-CN" sz="505" dirty="0"/>
            </a:fld>
            <a:endParaRPr lang="zh-CN" sz="505"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b"/>
          <a:p>
            <a:pPr algn="l"/>
            <a:r>
              <a:rPr lang="zh-CN" altLang="en-US" dirty="0"/>
              <a:t>Tip</a:t>
            </a:r>
            <a:r>
              <a:rPr lang="en-US" altLang="zh-CN" dirty="0"/>
              <a:t>s</a:t>
            </a:r>
            <a:endParaRPr lang="en-US" altLang="zh-CN" dirty="0"/>
          </a:p>
        </p:txBody>
      </p:sp>
      <p:sp>
        <p:nvSpPr>
          <p:cNvPr id="15363" name="文本占位符 15362"/>
          <p:cNvSpPr>
            <a:spLocks noGrp="1"/>
          </p:cNvSpPr>
          <p:nvPr>
            <p:ph type="body" idx="1"/>
          </p:nvPr>
        </p:nvSpPr>
        <p:spPr/>
        <p:txBody>
          <a:bodyPr>
            <a:normAutofit lnSpcReduction="10000"/>
          </a:bodyPr>
          <a:p>
            <a:r>
              <a:rPr sz="2400" dirty="0"/>
              <a:t>Python</a:t>
            </a:r>
            <a:r>
              <a:rPr lang="zh-CN" altLang="en-US" sz="2400" dirty="0"/>
              <a:t>脚本和模块都是一个以</a:t>
            </a:r>
            <a:r>
              <a:rPr sz="2400"/>
              <a:t>.py</a:t>
            </a:r>
            <a:r>
              <a:rPr lang="zh-CN" altLang="en-US" sz="2400" dirty="0"/>
              <a:t>结束的文件，那程序是如何判断一个</a:t>
            </a:r>
            <a:r>
              <a:rPr sz="2400"/>
              <a:t>.py</a:t>
            </a:r>
            <a:r>
              <a:rPr lang="zh-CN" altLang="en-US" sz="2400" dirty="0"/>
              <a:t>文件是作为脚本还是模块呢？关键是一个名为</a:t>
            </a:r>
            <a:r>
              <a:rPr sz="2400" dirty="0"/>
              <a:t>__name__</a:t>
            </a:r>
            <a:r>
              <a:rPr lang="zh-CN" altLang="en-US" sz="2400" dirty="0"/>
              <a:t>的变量，如果它的值是</a:t>
            </a:r>
            <a:r>
              <a:rPr sz="2400" dirty="0"/>
              <a:t>__main__</a:t>
            </a:r>
            <a:r>
              <a:rPr lang="zh-CN" altLang="en-US" sz="2400" dirty="0"/>
              <a:t>，则不能作为模块，只能作为脚本直接运行。所以在很多脚本的最后都有一段类似下面的语句，限制只能以脚本方式运行，不作为模块：</a:t>
            </a:r>
            <a:endParaRPr lang="zh-CN" altLang="en-US" sz="2400" dirty="0"/>
          </a:p>
          <a:p>
            <a:pPr lvl="1"/>
            <a:r>
              <a:rPr sz="2400"/>
              <a:t>if __name__ == '__main__':</a:t>
            </a:r>
            <a:endParaRPr sz="2400"/>
          </a:p>
          <a:p>
            <a:pPr lvl="2"/>
            <a:r>
              <a:rPr sz="2400"/>
              <a:t> main() </a:t>
            </a:r>
            <a:endParaRPr sz="2400"/>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386" name="标题 16385"/>
          <p:cNvSpPr>
            <a:spLocks noGrp="1"/>
          </p:cNvSpPr>
          <p:nvPr>
            <p:ph type="title"/>
          </p:nvPr>
        </p:nvSpPr>
        <p:spPr/>
        <p:txBody>
          <a:bodyPr anchor="b"/>
          <a:p>
            <a:pPr algn="l"/>
            <a:r>
              <a:rPr lang="zh-CN" altLang="en-US" sz="3040" dirty="0"/>
              <a:t>Python文件组织</a:t>
            </a:r>
            <a:endParaRPr lang="zh-CN" altLang="en-US" sz="3040" dirty="0"/>
          </a:p>
        </p:txBody>
      </p:sp>
      <p:sp>
        <p:nvSpPr>
          <p:cNvPr id="16387" name="文本占位符 16386"/>
          <p:cNvSpPr>
            <a:spLocks noGrp="1"/>
          </p:cNvSpPr>
          <p:nvPr>
            <p:ph type="body" idx="1"/>
          </p:nvPr>
        </p:nvSpPr>
        <p:spPr/>
        <p:txBody>
          <a:bodyPr/>
          <a:p>
            <a:pPr marL="0" indent="0">
              <a:lnSpc>
                <a:spcPct val="90000"/>
              </a:lnSpc>
              <a:buNone/>
            </a:pPr>
            <a:r>
              <a:rPr dirty="0"/>
              <a:t>       </a:t>
            </a:r>
            <a:r>
              <a:rPr lang="zh-CN" altLang="en-US" dirty="0"/>
              <a:t>几个功能相近的模块我们可组成一个</a:t>
            </a:r>
            <a:r>
              <a:rPr dirty="0"/>
              <a:t>Python</a:t>
            </a:r>
            <a:r>
              <a:rPr lang="zh-CN" altLang="en-US" dirty="0"/>
              <a:t>包，存放到一个目录结构中，通过输入包的路径来调用对象。要定义包，就要建一个与包名同名的目录，接着在该目录下创建</a:t>
            </a:r>
            <a:r>
              <a:t>__init__.py</a:t>
            </a:r>
            <a:r>
              <a:rPr lang="zh-CN" altLang="en-US" dirty="0"/>
              <a:t>文件。该文件是包的初始化文件，可以为空，也可定义一个代码。例如一个</a:t>
            </a:r>
            <a:r>
              <a:t>WebDesign</a:t>
            </a:r>
            <a:r>
              <a:rPr lang="zh-CN" altLang="en-US" dirty="0"/>
              <a:t>包的目录如下：</a:t>
            </a:r>
            <a:endParaRPr lang="zh-CN" altLang="en-US" dirty="0"/>
          </a:p>
          <a:p>
            <a:pPr marL="0" indent="0">
              <a:lnSpc>
                <a:spcPct val="90000"/>
              </a:lnSpc>
              <a:buNone/>
            </a:pPr>
            <a:r>
              <a:t>WebDesign __init_.py design.py draw.py</a:t>
            </a:r>
            <a:r>
              <a:rPr dirty="0"/>
              <a:t> ... </a:t>
            </a:r>
            <a:r>
              <a:rPr lang="zh-CN" altLang="en-US" dirty="0"/>
              <a:t>我们可通过以下语句输入</a:t>
            </a:r>
            <a:r>
              <a:rPr dirty="0"/>
              <a:t>design</a:t>
            </a:r>
            <a:r>
              <a:rPr lang="zh-CN" altLang="en-US" dirty="0"/>
              <a:t>模块：</a:t>
            </a:r>
            <a:endParaRPr lang="zh-CN" altLang="en-US" dirty="0"/>
          </a:p>
          <a:p>
            <a:pPr marL="0" indent="0">
              <a:lnSpc>
                <a:spcPct val="90000"/>
              </a:lnSpc>
              <a:buNone/>
            </a:pPr>
            <a:r>
              <a:t>import WebDesign.design </a:t>
            </a:r>
          </a:p>
        </p:txBody>
      </p:sp>
      <p:sp>
        <p:nvSpPr>
          <p:cNvPr id="3" name="灯片编号占位符 2"/>
          <p:cNvSpPr/>
          <p:nvPr>
            <p:ph type="sldNum" sz="quarter" idx="12"/>
          </p:nvPr>
        </p:nvSpPr>
        <p:spPr>
          <a:xfrm>
            <a:off x="6058167" y="4156093"/>
            <a:ext cx="1600482" cy="257266"/>
          </a:xfrm>
        </p:spPr>
        <p:txBody>
          <a:bodyPr/>
          <a:p>
            <a:pPr lvl="0"/>
            <a:fld id="{9A0DB2DC-4C9A-4742-B13C-FB6460FD3503}" type="slidenum">
              <a:rPr lang="zh-CN" sz="505" dirty="0"/>
            </a:fld>
            <a:endParaRPr lang="zh-CN" sz="505"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常用模块 </a:t>
            </a:r>
            <a:endParaRPr lang="zh-CN" altLang="en-US" dirty="0"/>
          </a:p>
        </p:txBody>
      </p:sp>
      <p:sp>
        <p:nvSpPr>
          <p:cNvPr id="3" name="内容占位符 2"/>
          <p:cNvSpPr>
            <a:spLocks noGrp="1"/>
          </p:cNvSpPr>
          <p:nvPr>
            <p:ph idx="1"/>
          </p:nvPr>
        </p:nvSpPr>
        <p:spPr/>
        <p:txBody>
          <a:bodyPr/>
          <a:p>
            <a:pPr marL="0" indent="0">
              <a:buNone/>
            </a:pPr>
            <a:r>
              <a:t>import  os</a:t>
            </a:r>
            <a:r>
              <a:rPr lang="zh-CN" altLang="en-US"/>
              <a:t>，</a:t>
            </a:r>
            <a:r>
              <a:t>time</a:t>
            </a:r>
            <a:r>
              <a:rPr lang="zh-CN" altLang="en-US"/>
              <a:t>，</a:t>
            </a:r>
            <a:r>
              <a:t>json</a:t>
            </a:r>
            <a:r>
              <a:rPr lang="zh-CN" altLang="en-US"/>
              <a:t>，</a:t>
            </a:r>
            <a:r>
              <a:t>urllib2......</a:t>
            </a:r>
          </a:p>
          <a:p>
            <a:pPr marL="0" indent="0">
              <a:buNone/>
            </a:pPr>
            <a:r>
              <a:t>********************</a:t>
            </a:r>
          </a:p>
          <a:p>
            <a:pPr marL="0" indent="0">
              <a:buNone/>
            </a:pPr>
            <a:r>
              <a:t>PY核心模块方法</a:t>
            </a:r>
          </a:p>
          <a:p>
            <a:pPr marL="0" indent="0">
              <a:buNone/>
            </a:pPr>
            <a:r>
              <a:t>********************</a:t>
            </a:r>
            <a:endParaRPr lang="en-US" altLang="zh-CN"/>
          </a:p>
          <a:p>
            <a:pPr marL="0" indent="0">
              <a:buNone/>
            </a:pPr>
            <a:endParaRPr lang="en-US" altLang="zh-CN"/>
          </a:p>
        </p:txBody>
      </p:sp>
      <p:graphicFrame>
        <p:nvGraphicFramePr>
          <p:cNvPr id="4" name="对象 3">
            <a:hlinkClick r:id="" action="ppaction://ole?verb="/>
          </p:cNvPr>
          <p:cNvGraphicFramePr>
            <a:graphicFrameLocks noChangeAspect="1"/>
          </p:cNvGraphicFramePr>
          <p:nvPr/>
        </p:nvGraphicFramePr>
        <p:xfrm>
          <a:off x="1615938" y="2546885"/>
          <a:ext cx="1204145" cy="1088018"/>
        </p:xfrm>
        <a:graphic>
          <a:graphicData uri="http://schemas.openxmlformats.org/presentationml/2006/ole">
            <mc:AlternateContent xmlns:mc="http://schemas.openxmlformats.org/markup-compatibility/2006">
              <mc:Choice xmlns:v="urn:schemas-microsoft-com:vml" Requires="v">
                <p:oleObj spid="_x0000_s1025" name="" showAsIcon="1" r:id="rId1" imgW="920750" imgH="831850" progId="Package">
                  <p:embed/>
                </p:oleObj>
              </mc:Choice>
              <mc:Fallback>
                <p:oleObj name="" showAsIcon="1" r:id="rId1" imgW="920750" imgH="831850" progId="Package">
                  <p:embed/>
                  <p:pic>
                    <p:nvPicPr>
                      <p:cNvPr id="0" name="图片 1024"/>
                      <p:cNvPicPr/>
                      <p:nvPr/>
                    </p:nvPicPr>
                    <p:blipFill>
                      <a:blip r:embed="rId2"/>
                      <a:stretch>
                        <a:fillRect/>
                      </a:stretch>
                    </p:blipFill>
                    <p:spPr>
                      <a:xfrm>
                        <a:off x="1615938" y="2546885"/>
                        <a:ext cx="1204145" cy="1088018"/>
                      </a:xfrm>
                      <a:prstGeom prst="rect">
                        <a:avLst/>
                      </a:prstGeom>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Python 异常处理</a:t>
            </a:r>
            <a:endParaRPr lang="zh-CN" altLang="en-US" dirty="0"/>
          </a:p>
        </p:txBody>
      </p:sp>
      <p:sp>
        <p:nvSpPr>
          <p:cNvPr id="3" name="内容占位符 2"/>
          <p:cNvSpPr>
            <a:spLocks noGrp="1"/>
          </p:cNvSpPr>
          <p:nvPr>
            <p:ph idx="1"/>
          </p:nvPr>
        </p:nvSpPr>
        <p:spPr/>
        <p:txBody>
          <a:bodyPr>
            <a:noAutofit/>
          </a:bodyPr>
          <a:p>
            <a:pPr marL="0" indent="0">
              <a:buNone/>
            </a:pPr>
            <a:r>
              <a:rPr lang="zh-CN" altLang="en-US" sz="1000">
                <a:sym typeface="+mn-ea"/>
              </a:rPr>
              <a:t>什么是异常？</a:t>
            </a:r>
            <a:endParaRPr lang="zh-CN" altLang="en-US" sz="1000">
              <a:sym typeface="+mn-ea"/>
            </a:endParaRPr>
          </a:p>
          <a:p>
            <a:pPr marL="0" indent="0">
              <a:buNone/>
            </a:pPr>
            <a:r>
              <a:rPr lang="zh-CN" altLang="en-US" sz="1000">
                <a:sym typeface="+mn-ea"/>
              </a:rPr>
              <a:t>异常即是一个事件，该事件会在程序执行过程中发生，影响了程序的正常执行。</a:t>
            </a:r>
            <a:endParaRPr lang="zh-CN" altLang="en-US" sz="1000">
              <a:sym typeface="+mn-ea"/>
            </a:endParaRPr>
          </a:p>
          <a:p>
            <a:pPr marL="0" indent="0">
              <a:buNone/>
            </a:pPr>
            <a:r>
              <a:rPr lang="zh-CN" altLang="en-US" sz="1000">
                <a:sym typeface="+mn-ea"/>
              </a:rPr>
              <a:t>一般情况下，在Python无法正常处理程序时就会发生一个异常。</a:t>
            </a:r>
            <a:endParaRPr lang="zh-CN" altLang="en-US" sz="1000">
              <a:sym typeface="+mn-ea"/>
            </a:endParaRPr>
          </a:p>
          <a:p>
            <a:pPr marL="0" indent="0">
              <a:buNone/>
            </a:pPr>
            <a:r>
              <a:rPr lang="zh-CN" altLang="en-US" sz="1000">
                <a:sym typeface="+mn-ea"/>
              </a:rPr>
              <a:t>异常是Python对象，表示一个错误。</a:t>
            </a:r>
            <a:endParaRPr lang="zh-CN" altLang="en-US" sz="1000">
              <a:sym typeface="+mn-ea"/>
            </a:endParaRPr>
          </a:p>
          <a:p>
            <a:pPr marL="0" indent="0">
              <a:buNone/>
            </a:pPr>
            <a:r>
              <a:rPr lang="zh-CN" altLang="en-US" sz="1000">
                <a:sym typeface="+mn-ea"/>
              </a:rPr>
              <a:t>当Python脚本发生异常时我们需要捕获处理它，否则程序会终止执行。</a:t>
            </a:r>
            <a:endParaRPr lang="zh-CN" altLang="en-US" sz="1000">
              <a:sym typeface="+mn-ea"/>
            </a:endParaRPr>
          </a:p>
          <a:p>
            <a:pPr marL="0" indent="0">
              <a:buNone/>
            </a:pPr>
            <a:r>
              <a:rPr lang="zh-CN" altLang="en-US" sz="1000">
                <a:sym typeface="+mn-ea"/>
              </a:rPr>
              <a:t>异常处理</a:t>
            </a:r>
            <a:endParaRPr lang="zh-CN" altLang="en-US" sz="1000">
              <a:sym typeface="+mn-ea"/>
            </a:endParaRPr>
          </a:p>
          <a:p>
            <a:pPr marL="0" indent="0">
              <a:buNone/>
            </a:pPr>
            <a:r>
              <a:rPr lang="zh-CN" altLang="en-US" sz="1000">
                <a:sym typeface="+mn-ea"/>
              </a:rPr>
              <a:t>捕捉异常可以使用try/except语句。</a:t>
            </a:r>
            <a:endParaRPr lang="zh-CN" altLang="en-US" sz="1000">
              <a:sym typeface="+mn-ea"/>
            </a:endParaRPr>
          </a:p>
          <a:p>
            <a:pPr marL="0" indent="0">
              <a:buNone/>
            </a:pPr>
            <a:r>
              <a:rPr lang="zh-CN" altLang="en-US" sz="1000">
                <a:sym typeface="+mn-ea"/>
              </a:rPr>
              <a:t>try/except语句用来检测try语句块中的错误，从而让except语句捕获异常信息并处理。</a:t>
            </a:r>
            <a:endParaRPr lang="zh-CN" altLang="en-US" sz="1000">
              <a:sym typeface="+mn-ea"/>
            </a:endParaRPr>
          </a:p>
          <a:p>
            <a:pPr marL="0" indent="0">
              <a:buNone/>
            </a:pPr>
            <a:r>
              <a:rPr lang="zh-CN" altLang="en-US" sz="1000">
                <a:sym typeface="+mn-ea"/>
              </a:rPr>
              <a:t>如果你不想在异常发生时结束你的程序，只需在try里捕获它。</a:t>
            </a:r>
            <a:endParaRPr lang="zh-CN" altLang="en-US" sz="1000">
              <a:sym typeface="+mn-ea"/>
            </a:endParaRPr>
          </a:p>
          <a:p>
            <a:pPr marL="0" indent="0">
              <a:buNone/>
            </a:pPr>
            <a:r>
              <a:rPr lang="zh-CN" altLang="en-US" sz="1000">
                <a:sym typeface="+mn-ea"/>
              </a:rPr>
              <a:t>语法：</a:t>
            </a:r>
            <a:endParaRPr lang="zh-CN" altLang="en-US" sz="1000">
              <a:sym typeface="+mn-ea"/>
            </a:endParaRPr>
          </a:p>
          <a:p>
            <a:pPr marL="0" indent="0">
              <a:buNone/>
            </a:pPr>
            <a:r>
              <a:rPr lang="zh-CN" altLang="en-US" sz="1000">
                <a:sym typeface="+mn-ea"/>
              </a:rPr>
              <a:t>以下为简单的try....except...else的语法：</a:t>
            </a:r>
            <a:endParaRPr lang="zh-CN" altLang="en-US" sz="1000">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t>异常实例</a:t>
            </a:r>
            <a:endParaRPr lang="zh-CN" altLang="en-US" dirty="0"/>
          </a:p>
        </p:txBody>
      </p:sp>
      <p:sp>
        <p:nvSpPr>
          <p:cNvPr id="3" name="内容占位符 2"/>
          <p:cNvSpPr>
            <a:spLocks noGrp="1"/>
          </p:cNvSpPr>
          <p:nvPr>
            <p:ph idx="1"/>
          </p:nvPr>
        </p:nvSpPr>
        <p:spPr/>
        <p:txBody>
          <a:bodyPr>
            <a:noAutofit/>
          </a:bodyPr>
          <a:p>
            <a:pPr marL="0" indent="0">
              <a:buNone/>
            </a:pPr>
            <a:r>
              <a:rPr lang="zh-CN" altLang="en-US" sz="1600"/>
              <a:t>try:</a:t>
            </a:r>
            <a:endParaRPr lang="zh-CN" altLang="en-US" sz="1600"/>
          </a:p>
          <a:p>
            <a:pPr marL="0" indent="0">
              <a:buNone/>
            </a:pPr>
            <a:r>
              <a:rPr lang="zh-CN" altLang="en-US" sz="1600"/>
              <a:t>    fh = open("testfile", "w")</a:t>
            </a:r>
            <a:endParaRPr lang="zh-CN" altLang="en-US" sz="1600"/>
          </a:p>
          <a:p>
            <a:pPr marL="0" indent="0">
              <a:buNone/>
            </a:pPr>
            <a:r>
              <a:rPr lang="zh-CN" altLang="en-US" sz="1600"/>
              <a:t>    fh.write("这是一个测试文件，用于测试异常!!")</a:t>
            </a:r>
            <a:endParaRPr lang="zh-CN" altLang="en-US" sz="1600"/>
          </a:p>
          <a:p>
            <a:pPr marL="0" indent="0">
              <a:buNone/>
            </a:pPr>
            <a:r>
              <a:rPr lang="zh-CN" altLang="en-US" sz="1600"/>
              <a:t>except IOError:</a:t>
            </a:r>
            <a:endParaRPr lang="zh-CN" altLang="en-US" sz="1600"/>
          </a:p>
          <a:p>
            <a:pPr marL="0" indent="0">
              <a:buNone/>
            </a:pPr>
            <a:r>
              <a:rPr lang="zh-CN" altLang="en-US" sz="1600"/>
              <a:t>    print "Error: 没有找到文件或读取文件失败"</a:t>
            </a:r>
            <a:endParaRPr lang="zh-CN" altLang="en-US" sz="1600"/>
          </a:p>
          <a:p>
            <a:pPr marL="0" indent="0">
              <a:buNone/>
            </a:pPr>
            <a:r>
              <a:rPr lang="zh-CN" altLang="en-US" sz="1600"/>
              <a:t>else:</a:t>
            </a:r>
            <a:endParaRPr lang="zh-CN" altLang="en-US" sz="1600"/>
          </a:p>
          <a:p>
            <a:pPr marL="0" indent="0">
              <a:buNone/>
            </a:pPr>
            <a:r>
              <a:rPr lang="zh-CN" altLang="en-US" sz="1600"/>
              <a:t>    print "内容写入文件成功"</a:t>
            </a:r>
            <a:endParaRPr lang="zh-CN" altLang="en-US" sz="1600"/>
          </a:p>
          <a:p>
            <a:pPr marL="0" indent="0">
              <a:buNone/>
            </a:pPr>
            <a:r>
              <a:rPr lang="zh-CN" altLang="en-US" sz="1600"/>
              <a:t>    fh.close()</a:t>
            </a:r>
            <a:endParaRPr lang="zh-CN" altLang="en-US" sz="16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dirty="0">
                <a:sym typeface="+mn-ea"/>
              </a:rPr>
              <a:t>try-finally</a:t>
            </a:r>
            <a:r>
              <a:rPr lang="zh-CN" altLang="en-US">
                <a:sym typeface="+mn-ea"/>
              </a:rPr>
              <a:t> </a:t>
            </a:r>
            <a:endParaRPr lang="zh-CN" altLang="en-US"/>
          </a:p>
        </p:txBody>
      </p:sp>
      <p:sp>
        <p:nvSpPr>
          <p:cNvPr id="3" name="内容占位符 2"/>
          <p:cNvSpPr>
            <a:spLocks noGrp="1"/>
          </p:cNvSpPr>
          <p:nvPr>
            <p:ph idx="1"/>
          </p:nvPr>
        </p:nvSpPr>
        <p:spPr/>
        <p:txBody>
          <a:bodyPr>
            <a:noAutofit/>
          </a:bodyPr>
          <a:p>
            <a:pPr marL="0" indent="0">
              <a:buNone/>
            </a:pPr>
            <a:r>
              <a:rPr lang="zh-CN" altLang="en-US" sz="2000"/>
              <a:t>try-finally 语句</a:t>
            </a:r>
            <a:endParaRPr lang="zh-CN" altLang="en-US" sz="2000"/>
          </a:p>
          <a:p>
            <a:pPr marL="0" indent="0">
              <a:buNone/>
            </a:pPr>
            <a:r>
              <a:rPr lang="zh-CN" altLang="en-US" sz="2000"/>
              <a:t>try-finally 语句无论是否发生异常都将执行最后的代码。</a:t>
            </a:r>
            <a:endParaRPr lang="zh-CN" altLang="en-US" sz="2000"/>
          </a:p>
          <a:p>
            <a:pPr marL="0" indent="0">
              <a:buNone/>
            </a:pPr>
            <a:r>
              <a:rPr lang="zh-CN" altLang="en-US" sz="2000"/>
              <a:t>try:</a:t>
            </a:r>
            <a:endParaRPr lang="zh-CN" altLang="en-US" sz="2000"/>
          </a:p>
          <a:p>
            <a:pPr marL="0" indent="0">
              <a:buNone/>
            </a:pPr>
            <a:r>
              <a:rPr lang="zh-CN" altLang="en-US" sz="2000"/>
              <a:t>    fh = open("testfile", "w")</a:t>
            </a:r>
            <a:endParaRPr lang="zh-CN" altLang="en-US" sz="2000"/>
          </a:p>
          <a:p>
            <a:pPr marL="0" indent="0">
              <a:buNone/>
            </a:pPr>
            <a:r>
              <a:rPr lang="zh-CN" altLang="en-US" sz="2000"/>
              <a:t>    fh.write("这是一个测试文件，用于测试异常!!")</a:t>
            </a:r>
            <a:endParaRPr lang="zh-CN" altLang="en-US" sz="2000"/>
          </a:p>
          <a:p>
            <a:pPr marL="0" indent="0">
              <a:buNone/>
            </a:pPr>
            <a:r>
              <a:rPr lang="zh-CN" altLang="en-US" sz="2000"/>
              <a:t>finally:</a:t>
            </a:r>
            <a:endParaRPr lang="zh-CN" altLang="en-US" sz="2000"/>
          </a:p>
          <a:p>
            <a:pPr marL="0" indent="0">
              <a:buNone/>
            </a:pPr>
            <a:r>
              <a:rPr lang="zh-CN" altLang="en-US" sz="2000"/>
              <a:t>    print "Error: 没有找到文件或读取文件失败"</a:t>
            </a:r>
            <a:endParaRPr lang="zh-CN" altLang="en-US" sz="200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334"/>
  <p:tag name="KSO_WM_UNIT_TYPE" val="a"/>
  <p:tag name="KSO_WM_UNIT_INDEX" val="1"/>
  <p:tag name="KSO_WM_UNIT_ID" val="custom160334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林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mpd="sng">
          <a:solidFill>
            <a:schemeClr val="tx1"/>
          </a:solidFill>
          <a:miter lim="800000"/>
        </a:ln>
        <a:effectLst>
          <a:outerShdw dist="107763" dir="2700000" algn="ctr" rotWithShape="0">
            <a:schemeClr val="bg2"/>
          </a:outerShdw>
        </a:effectLst>
      </a:spPr>
      <a:bodyPr wrap="none" anchor="ctr"/>
      <a:lstStyle>
        <a:defPP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19453</Words>
  <Application>WPS 演示</Application>
  <PresentationFormat>全屏显示(4:3)</PresentationFormat>
  <Paragraphs>1233</Paragraphs>
  <Slides>98</Slides>
  <Notes>8</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98</vt:i4>
      </vt:variant>
    </vt:vector>
  </HeadingPairs>
  <TitlesOfParts>
    <vt:vector size="119" baseType="lpstr">
      <vt:lpstr>Arial</vt:lpstr>
      <vt:lpstr>宋体</vt:lpstr>
      <vt:lpstr>Wingdings</vt:lpstr>
      <vt:lpstr>华文细黑</vt:lpstr>
      <vt:lpstr>黑体</vt:lpstr>
      <vt:lpstr>Arial Unicode MS</vt:lpstr>
      <vt:lpstr>FrutigerNext LT Medium</vt:lpstr>
      <vt:lpstr>MS PGothic</vt:lpstr>
      <vt:lpstr>Calibri</vt:lpstr>
      <vt:lpstr>Wingdings</vt:lpstr>
      <vt:lpstr>Garamond</vt:lpstr>
      <vt:lpstr>Times New Roman</vt:lpstr>
      <vt:lpstr>华文新魏</vt:lpstr>
      <vt:lpstr>微软雅黑</vt:lpstr>
      <vt:lpstr>FrutigerNext LT BlackCn</vt:lpstr>
      <vt:lpstr>Verdana</vt:lpstr>
      <vt:lpstr>林山</vt:lpstr>
      <vt:lpstr>自定义设计方案</vt:lpstr>
      <vt:lpstr>Paint.Picture</vt:lpstr>
      <vt:lpstr>Visio.Drawing.11</vt:lpstr>
      <vt:lpstr>Package</vt:lpstr>
      <vt:lpstr>PowerPoint 演示文稿</vt:lpstr>
      <vt:lpstr>Python和测试的关系</vt:lpstr>
      <vt:lpstr>学习资料</vt:lpstr>
      <vt:lpstr>Python学习资源</vt:lpstr>
      <vt:lpstr>Python作者</vt:lpstr>
      <vt:lpstr>Python定义</vt:lpstr>
      <vt:lpstr>为什么要学Python</vt:lpstr>
      <vt:lpstr>Python应用领域</vt:lpstr>
      <vt:lpstr>Python学习方法</vt:lpstr>
      <vt:lpstr>Python安装与运行</vt:lpstr>
      <vt:lpstr>Python安装与运行</vt:lpstr>
      <vt:lpstr>本章内容</vt:lpstr>
      <vt:lpstr>简单输出示例一</vt:lpstr>
      <vt:lpstr>简单输出示例二</vt:lpstr>
      <vt:lpstr>简单输出示例三</vt:lpstr>
      <vt:lpstr>简单输出示例四</vt:lpstr>
      <vt:lpstr>简单输入示例一</vt:lpstr>
      <vt:lpstr>简单输入示例二</vt:lpstr>
      <vt:lpstr>变量命名规则</vt:lpstr>
      <vt:lpstr>变量赋值</vt:lpstr>
      <vt:lpstr>变量的基本数字类型</vt:lpstr>
      <vt:lpstr>标准算术运算符</vt:lpstr>
      <vt:lpstr>标准算术运算符</vt:lpstr>
      <vt:lpstr>标准算术运算符</vt:lpstr>
      <vt:lpstr>标准比较运算符</vt:lpstr>
      <vt:lpstr>逻辑运算符</vt:lpstr>
      <vt:lpstr>单分支条件语句</vt:lpstr>
      <vt:lpstr>双分支条件语句</vt:lpstr>
      <vt:lpstr>多分支条件语句</vt:lpstr>
      <vt:lpstr>FOR循环语句</vt:lpstr>
      <vt:lpstr>FOR循环语句</vt:lpstr>
      <vt:lpstr>While循环语句</vt:lpstr>
      <vt:lpstr>循环中断语句</vt:lpstr>
      <vt:lpstr>While循环语句</vt:lpstr>
      <vt:lpstr>课堂练习</vt:lpstr>
      <vt:lpstr>课堂练习一</vt:lpstr>
      <vt:lpstr>本章内容</vt:lpstr>
      <vt:lpstr>字符串定义</vt:lpstr>
      <vt:lpstr>字符串</vt:lpstr>
      <vt:lpstr>字符串的表示</vt:lpstr>
      <vt:lpstr>字符串的切片</vt:lpstr>
      <vt:lpstr>课堂练习</vt:lpstr>
      <vt:lpstr>列表定义</vt:lpstr>
      <vt:lpstr>列表示例</vt:lpstr>
      <vt:lpstr>PowerPoint 演示文稿</vt:lpstr>
      <vt:lpstr>元组定义</vt:lpstr>
      <vt:lpstr>元组示例</vt:lpstr>
      <vt:lpstr>嵌套示例</vt:lpstr>
      <vt:lpstr>课堂练习</vt:lpstr>
      <vt:lpstr>字典定义</vt:lpstr>
      <vt:lpstr>字典示例</vt:lpstr>
      <vt:lpstr>字典示例</vt:lpstr>
      <vt:lpstr>课后作业</vt:lpstr>
      <vt:lpstr>文件操作</vt:lpstr>
      <vt:lpstr>读文件示例</vt:lpstr>
      <vt:lpstr>写文件示例</vt:lpstr>
      <vt:lpstr>PowerPoint 演示文稿</vt:lpstr>
      <vt:lpstr>python处理csv文件</vt:lpstr>
      <vt:lpstr>写csv文件</vt:lpstr>
      <vt:lpstr>课堂练习</vt:lpstr>
      <vt:lpstr>本章内容</vt:lpstr>
      <vt:lpstr>变量的分类</vt:lpstr>
      <vt:lpstr>变量的赋值</vt:lpstr>
      <vt:lpstr>变量的赋值</vt:lpstr>
      <vt:lpstr>全局变量和局部变量</vt:lpstr>
      <vt:lpstr>特殊变量</vt:lpstr>
      <vt:lpstr>本章内容</vt:lpstr>
      <vt:lpstr>函数的定义</vt:lpstr>
      <vt:lpstr>函数的参数</vt:lpstr>
      <vt:lpstr>函数的参数</vt:lpstr>
      <vt:lpstr>函数的自省</vt:lpstr>
      <vt:lpstr>函数的作用域</vt:lpstr>
      <vt:lpstr>嵌套函数</vt:lpstr>
      <vt:lpstr>本章内容</vt:lpstr>
      <vt:lpstr>模块定义</vt:lpstr>
      <vt:lpstr>模块定义</vt:lpstr>
      <vt:lpstr>模块名.函数名</vt:lpstr>
      <vt:lpstr>自定义模块</vt:lpstr>
      <vt:lpstr>自定义模块</vt:lpstr>
      <vt:lpstr>模块的使用</vt:lpstr>
      <vt:lpstr>模块帮助文档</vt:lpstr>
      <vt:lpstr>常用模块</vt:lpstr>
      <vt:lpstr>os模块1/2</vt:lpstr>
      <vt:lpstr>os模块2/2</vt:lpstr>
      <vt:lpstr>os模块的文件操作</vt:lpstr>
      <vt:lpstr>课堂练习</vt:lpstr>
      <vt:lpstr>sys模块</vt:lpstr>
      <vt:lpstr>string模块1/2</vt:lpstr>
      <vt:lpstr>string模块2/2</vt:lpstr>
      <vt:lpstr>课程练习</vt:lpstr>
      <vt:lpstr>课堂练习</vt:lpstr>
      <vt:lpstr>time模块 </vt:lpstr>
      <vt:lpstr>Tips</vt:lpstr>
      <vt:lpstr>Python文件组织</vt:lpstr>
      <vt:lpstr>常用模块 </vt:lpstr>
      <vt:lpstr>Python 异常处理</vt:lpstr>
      <vt:lpstr>异常实例</vt:lpstr>
      <vt:lpstr>try-finally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vince</dc:creator>
  <cp:lastModifiedBy>cookie</cp:lastModifiedBy>
  <cp:revision>713</cp:revision>
  <dcterms:created xsi:type="dcterms:W3CDTF">2013-07-09T06:34:00Z</dcterms:created>
  <dcterms:modified xsi:type="dcterms:W3CDTF">2019-07-13T01:11:46Z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