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8"/>
  </p:notesMasterIdLst>
  <p:sldIdLst>
    <p:sldId id="514" r:id="rId4"/>
    <p:sldId id="599" r:id="rId5"/>
    <p:sldId id="550" r:id="rId6"/>
    <p:sldId id="551" r:id="rId7"/>
    <p:sldId id="552" r:id="rId9"/>
    <p:sldId id="553" r:id="rId10"/>
    <p:sldId id="554" r:id="rId11"/>
    <p:sldId id="555" r:id="rId12"/>
    <p:sldId id="556" r:id="rId13"/>
    <p:sldId id="557" r:id="rId14"/>
    <p:sldId id="558" r:id="rId15"/>
    <p:sldId id="559" r:id="rId16"/>
    <p:sldId id="560" r:id="rId17"/>
    <p:sldId id="561" r:id="rId18"/>
    <p:sldId id="562" r:id="rId19"/>
    <p:sldId id="563" r:id="rId20"/>
    <p:sldId id="564" r:id="rId21"/>
    <p:sldId id="565" r:id="rId22"/>
    <p:sldId id="601" r:id="rId23"/>
    <p:sldId id="534" r:id="rId24"/>
    <p:sldId id="520" r:id="rId25"/>
    <p:sldId id="535" r:id="rId26"/>
    <p:sldId id="536" r:id="rId27"/>
    <p:sldId id="537" r:id="rId28"/>
    <p:sldId id="538" r:id="rId29"/>
    <p:sldId id="539" r:id="rId30"/>
    <p:sldId id="540" r:id="rId31"/>
    <p:sldId id="541" r:id="rId32"/>
    <p:sldId id="542" r:id="rId33"/>
    <p:sldId id="544" r:id="rId34"/>
    <p:sldId id="529" r:id="rId35"/>
    <p:sldId id="543" r:id="rId36"/>
    <p:sldId id="532" r:id="rId37"/>
  </p:sldIdLst>
  <p:sldSz cx="9144000" cy="5144135"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e" initials="xi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73" autoAdjust="0"/>
    <p:restoredTop sz="91657" autoAdjust="0"/>
  </p:normalViewPr>
  <p:slideViewPr>
    <p:cSldViewPr>
      <p:cViewPr varScale="1">
        <p:scale>
          <a:sx n="100" d="100"/>
          <a:sy n="100" d="100"/>
        </p:scale>
        <p:origin x="-2052" y="-96"/>
      </p:cViewPr>
      <p:guideLst>
        <p:guide orient="horz" pos="1620"/>
        <p:guide pos="296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B1587D-4900-479E-A648-DFD72F6C3B4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533" y="685800"/>
            <a:ext cx="6094934"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6B167-76C7-412D-A93C-D9C1E3504D4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幻灯片图像占位符 52225"/>
          <p:cNvSpPr>
            <a:spLocks noRot="1" noTextEdit="1"/>
          </p:cNvSpPr>
          <p:nvPr>
            <p:ph type="sldImg"/>
          </p:nvPr>
        </p:nvSpPr>
        <p:spPr/>
      </p:sp>
      <p:sp>
        <p:nvSpPr>
          <p:cNvPr id="52227" name="文本占位符 52226"/>
          <p:cNvSpPr>
            <a:spLocks noGrp="1"/>
          </p:cNvSpPr>
          <p:nvPr>
            <p:ph type="body" idx="1"/>
          </p:nvPr>
        </p:nvSpPr>
        <p:spPr/>
        <p:txBody>
          <a:bodyPr/>
          <a:p>
            <a:pPr lvl="0"/>
            <a:r>
              <a:rPr lang="en-US" altLang="zh-CN" sz="1000"/>
              <a:t>class Bird:</a:t>
            </a:r>
            <a:endParaRPr lang="en-US" altLang="zh-CN" sz="1000"/>
          </a:p>
          <a:p>
            <a:pPr lvl="0"/>
            <a:r>
              <a:rPr lang="en-US" altLang="zh-CN" sz="1000" err="1"/>
              <a:t>	def __init__(self</a:t>
            </a:r>
            <a:r>
              <a:rPr lang="en-US" altLang="zh-CN" sz="1000"/>
              <a:t>):</a:t>
            </a:r>
            <a:endParaRPr lang="en-US" altLang="zh-CN" sz="1000"/>
          </a:p>
          <a:p>
            <a:pPr lvl="0"/>
            <a:r>
              <a:rPr lang="en-US" altLang="zh-CN" sz="1000" err="1"/>
              <a:t>		self.hungry</a:t>
            </a:r>
            <a:r>
              <a:rPr lang="en-US" altLang="zh-CN" sz="1000"/>
              <a:t> = True</a:t>
            </a:r>
            <a:endParaRPr lang="en-US" altLang="zh-CN" sz="1000"/>
          </a:p>
          <a:p>
            <a:pPr lvl="0"/>
            <a:r>
              <a:rPr lang="en-US" altLang="zh-CN" sz="1000" err="1"/>
              <a:t>	def eat(self</a:t>
            </a:r>
            <a:r>
              <a:rPr lang="en-US" altLang="zh-CN" sz="1000"/>
              <a:t>):</a:t>
            </a:r>
            <a:endParaRPr lang="en-US" altLang="zh-CN" sz="1000"/>
          </a:p>
          <a:p>
            <a:pPr lvl="0"/>
            <a:r>
              <a:rPr lang="en-US" altLang="zh-CN" sz="1000" err="1"/>
              <a:t>		if self.hungry</a:t>
            </a:r>
            <a:r>
              <a:rPr lang="en-US" altLang="zh-CN" sz="1000"/>
              <a:t>:</a:t>
            </a:r>
            <a:endParaRPr lang="en-US" altLang="zh-CN" sz="1000"/>
          </a:p>
          <a:p>
            <a:pPr lvl="0"/>
            <a:r>
              <a:rPr lang="en-US" altLang="zh-CN" sz="1000" err="1"/>
              <a:t>			print('Aaaah</a:t>
            </a:r>
            <a:r>
              <a:rPr lang="en-US" altLang="zh-CN" sz="1000"/>
              <a:t>...')</a:t>
            </a:r>
            <a:endParaRPr lang="en-US" altLang="zh-CN" sz="1000"/>
          </a:p>
          <a:p>
            <a:pPr lvl="0"/>
            <a:r>
              <a:rPr lang="en-US" altLang="zh-CN" sz="1000" err="1"/>
              <a:t>			self.hungry</a:t>
            </a:r>
            <a:r>
              <a:rPr lang="en-US" altLang="zh-CN" sz="1000"/>
              <a:t> = False</a:t>
            </a:r>
            <a:endParaRPr lang="en-US" altLang="zh-CN" sz="1000"/>
          </a:p>
          <a:p>
            <a:pPr lvl="0"/>
            <a:r>
              <a:rPr lang="en-US" altLang="zh-CN" sz="1000"/>
              <a:t>		else:</a:t>
            </a:r>
            <a:endParaRPr lang="en-US" altLang="zh-CN" sz="1000"/>
          </a:p>
          <a:p>
            <a:pPr lvl="0"/>
            <a:r>
              <a:rPr lang="en-US" altLang="zh-CN" sz="1000" err="1"/>
              <a:t>			print('No,thanks</a:t>
            </a:r>
            <a:r>
              <a:rPr lang="en-US" altLang="zh-CN" sz="1000"/>
              <a:t>!')</a:t>
            </a:r>
            <a:endParaRPr lang="en-US" altLang="zh-CN" sz="1000"/>
          </a:p>
          <a:p>
            <a:pPr lvl="0"/>
            <a:endParaRPr lang="en-US" altLang="zh-CN" sz="1000"/>
          </a:p>
          <a:p>
            <a:pPr lvl="0"/>
            <a:r>
              <a:rPr lang="en-US" altLang="zh-CN" sz="1000"/>
              <a:t>&gt;&gt;&gt; b=Bird()</a:t>
            </a:r>
            <a:endParaRPr lang="en-US" altLang="zh-CN" sz="1000"/>
          </a:p>
          <a:p>
            <a:pPr lvl="0"/>
            <a:r>
              <a:rPr lang="en-US" altLang="zh-CN" sz="1000" err="1"/>
              <a:t>&gt;&gt;&gt; b.hungry</a:t>
            </a:r>
            <a:endParaRPr lang="en-US" altLang="zh-CN" sz="1000"/>
          </a:p>
          <a:p>
            <a:pPr lvl="0"/>
            <a:r>
              <a:rPr lang="en-US" altLang="zh-CN" sz="1000"/>
              <a:t>True</a:t>
            </a:r>
            <a:endParaRPr lang="en-US" altLang="zh-CN" sz="1000"/>
          </a:p>
          <a:p>
            <a:pPr lvl="0"/>
            <a:r>
              <a:rPr lang="en-US" altLang="zh-CN" sz="1000" err="1"/>
              <a:t>&gt;&gt;&gt; b.eat</a:t>
            </a:r>
            <a:r>
              <a:rPr lang="en-US" altLang="zh-CN" sz="1000"/>
              <a:t>()</a:t>
            </a:r>
            <a:endParaRPr lang="en-US" altLang="zh-CN" sz="1000"/>
          </a:p>
          <a:p>
            <a:pPr lvl="0"/>
            <a:r>
              <a:rPr lang="en-US" altLang="zh-CN" sz="1000" err="1"/>
              <a:t>Aaaah</a:t>
            </a:r>
            <a:r>
              <a:rPr lang="en-US" altLang="zh-CN" sz="1000"/>
              <a:t>...</a:t>
            </a:r>
            <a:endParaRPr lang="en-US" altLang="zh-CN" sz="1000"/>
          </a:p>
          <a:p>
            <a:pPr lvl="0"/>
            <a:r>
              <a:rPr lang="en-US" altLang="zh-CN" sz="1000" err="1"/>
              <a:t>&gt;&gt;&gt; b.eat</a:t>
            </a:r>
            <a:r>
              <a:rPr lang="en-US" altLang="zh-CN" sz="1000"/>
              <a:t>()</a:t>
            </a:r>
            <a:endParaRPr lang="en-US" altLang="zh-CN" sz="1000"/>
          </a:p>
          <a:p>
            <a:pPr lvl="0"/>
            <a:r>
              <a:rPr lang="en-US" altLang="zh-CN" sz="1000" err="1"/>
              <a:t>No,thanks</a:t>
            </a:r>
            <a:r>
              <a:rPr lang="en-US" altLang="zh-CN" sz="1000"/>
              <a:t>!</a:t>
            </a:r>
            <a:endParaRPr lang="en-US" altLang="zh-CN" sz="1000"/>
          </a:p>
          <a:p>
            <a:pPr lvl="0"/>
            <a:r>
              <a:rPr lang="en-US" altLang="zh-CN" sz="1000" err="1"/>
              <a:t>&gt;&gt;&gt; b.eat</a:t>
            </a:r>
            <a:r>
              <a:rPr lang="en-US" altLang="zh-CN" sz="1000"/>
              <a:t>()</a:t>
            </a:r>
            <a:endParaRPr lang="en-US" altLang="zh-CN" sz="1000"/>
          </a:p>
          <a:p>
            <a:pPr lvl="0"/>
            <a:r>
              <a:rPr lang="en-US" altLang="zh-CN" sz="1000" err="1"/>
              <a:t>No,thanks</a:t>
            </a:r>
            <a:r>
              <a:rPr lang="en-US" altLang="zh-CN" sz="1000"/>
              <a:t>!</a:t>
            </a:r>
            <a:endParaRPr lang="en-US" altLang="zh-CN" sz="1000"/>
          </a:p>
          <a:p>
            <a:pPr lvl="0"/>
            <a:endParaRPr lang="en-US" altLang="zh-CN" sz="1000"/>
          </a:p>
        </p:txBody>
      </p:sp>
      <p:sp>
        <p:nvSpPr>
          <p:cNvPr id="2" name="灯片编号占位符 1"/>
          <p:cNvSpPr/>
          <p:nvPr>
            <p:ph type="sldNum" sz="quarter" idx="2"/>
          </p:nvPr>
        </p:nvSpPr>
        <p:spPr/>
        <p:txBody>
          <a:bodyPr/>
          <a:p>
            <a:pPr lvl="0" algn="r"/>
            <a:fld id="{9A0DB2DC-4C9A-4742-B13C-FB6460FD3503}" type="slidenum">
              <a:rPr lang="zh-CN" sz="1200" dirty="0"/>
            </a:fld>
            <a:endParaRPr lang="zh-CN"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幻灯片图像占位符 78849"/>
          <p:cNvSpPr>
            <a:spLocks noRot="1" noTextEdit="1"/>
          </p:cNvSpPr>
          <p:nvPr>
            <p:ph type="sldImg"/>
          </p:nvPr>
        </p:nvSpPr>
        <p:spPr/>
      </p:sp>
      <p:sp>
        <p:nvSpPr>
          <p:cNvPr id="78851" name="文本占位符 78850"/>
          <p:cNvSpPr>
            <a:spLocks noGrp="1"/>
          </p:cNvSpPr>
          <p:nvPr>
            <p:ph type="body" idx="1"/>
          </p:nvPr>
        </p:nvSpPr>
        <p:spPr/>
        <p:txBody>
          <a:bodyPr/>
          <a:p>
            <a:pPr lvl="0"/>
            <a:r>
              <a:rPr lang="en-US" altLang="zh-CN" sz="1000"/>
              <a:t>class Bird:</a:t>
            </a:r>
            <a:endParaRPr lang="en-US" altLang="zh-CN" sz="1000"/>
          </a:p>
          <a:p>
            <a:pPr lvl="0"/>
            <a:r>
              <a:rPr lang="en-US" altLang="zh-CN" sz="1000" err="1"/>
              <a:t>	def __init__(self</a:t>
            </a:r>
            <a:r>
              <a:rPr lang="en-US" altLang="zh-CN" sz="1000"/>
              <a:t>):</a:t>
            </a:r>
            <a:endParaRPr lang="en-US" altLang="zh-CN" sz="1000"/>
          </a:p>
          <a:p>
            <a:pPr lvl="0"/>
            <a:r>
              <a:rPr lang="en-US" altLang="zh-CN" sz="1000" err="1"/>
              <a:t>		self.hungry</a:t>
            </a:r>
            <a:r>
              <a:rPr lang="en-US" altLang="zh-CN" sz="1000"/>
              <a:t> = True</a:t>
            </a:r>
            <a:endParaRPr lang="en-US" altLang="zh-CN" sz="1000"/>
          </a:p>
          <a:p>
            <a:pPr lvl="0"/>
            <a:r>
              <a:rPr lang="en-US" altLang="zh-CN" sz="1000" err="1"/>
              <a:t>	def eat(self</a:t>
            </a:r>
            <a:r>
              <a:rPr lang="en-US" altLang="zh-CN" sz="1000"/>
              <a:t>):</a:t>
            </a:r>
            <a:endParaRPr lang="en-US" altLang="zh-CN" sz="1000"/>
          </a:p>
          <a:p>
            <a:pPr lvl="0"/>
            <a:r>
              <a:rPr lang="en-US" altLang="zh-CN" sz="1000" err="1"/>
              <a:t>		if self.hungry</a:t>
            </a:r>
            <a:r>
              <a:rPr lang="en-US" altLang="zh-CN" sz="1000"/>
              <a:t>:</a:t>
            </a:r>
            <a:endParaRPr lang="en-US" altLang="zh-CN" sz="1000"/>
          </a:p>
          <a:p>
            <a:pPr lvl="0"/>
            <a:r>
              <a:rPr lang="en-US" altLang="zh-CN" sz="1000" err="1"/>
              <a:t>			print('Aaaah</a:t>
            </a:r>
            <a:r>
              <a:rPr lang="en-US" altLang="zh-CN" sz="1000"/>
              <a:t>...')</a:t>
            </a:r>
            <a:endParaRPr lang="en-US" altLang="zh-CN" sz="1000"/>
          </a:p>
          <a:p>
            <a:pPr lvl="0"/>
            <a:r>
              <a:rPr lang="en-US" altLang="zh-CN" sz="1000" err="1"/>
              <a:t>			self.hungry</a:t>
            </a:r>
            <a:r>
              <a:rPr lang="en-US" altLang="zh-CN" sz="1000"/>
              <a:t> = False</a:t>
            </a:r>
            <a:endParaRPr lang="en-US" altLang="zh-CN" sz="1000"/>
          </a:p>
          <a:p>
            <a:pPr lvl="0"/>
            <a:r>
              <a:rPr lang="en-US" altLang="zh-CN" sz="1000"/>
              <a:t>		else:</a:t>
            </a:r>
            <a:endParaRPr lang="en-US" altLang="zh-CN" sz="1000"/>
          </a:p>
          <a:p>
            <a:pPr lvl="0"/>
            <a:r>
              <a:rPr lang="en-US" altLang="zh-CN" sz="1000" err="1"/>
              <a:t>			print('No,thanks</a:t>
            </a:r>
            <a:r>
              <a:rPr lang="en-US" altLang="zh-CN" sz="1000"/>
              <a:t>!')</a:t>
            </a:r>
            <a:endParaRPr lang="en-US" altLang="zh-CN" sz="1000"/>
          </a:p>
          <a:p>
            <a:pPr lvl="0"/>
            <a:endParaRPr lang="en-US" altLang="zh-CN" sz="1000"/>
          </a:p>
          <a:p>
            <a:pPr lvl="0"/>
            <a:r>
              <a:rPr lang="en-US" altLang="zh-CN" sz="1000"/>
              <a:t>&gt;&gt;&gt; b=Bird()</a:t>
            </a:r>
            <a:endParaRPr lang="en-US" altLang="zh-CN" sz="1000"/>
          </a:p>
          <a:p>
            <a:pPr lvl="0"/>
            <a:r>
              <a:rPr lang="en-US" altLang="zh-CN" sz="1000" err="1"/>
              <a:t>&gt;&gt;&gt; b.hungry</a:t>
            </a:r>
            <a:endParaRPr lang="en-US" altLang="zh-CN" sz="1000"/>
          </a:p>
          <a:p>
            <a:pPr lvl="0"/>
            <a:r>
              <a:rPr lang="en-US" altLang="zh-CN" sz="1000"/>
              <a:t>True</a:t>
            </a:r>
            <a:endParaRPr lang="en-US" altLang="zh-CN" sz="1000"/>
          </a:p>
          <a:p>
            <a:pPr lvl="0"/>
            <a:r>
              <a:rPr lang="en-US" altLang="zh-CN" sz="1000" err="1"/>
              <a:t>&gt;&gt;&gt; b.eat</a:t>
            </a:r>
            <a:r>
              <a:rPr lang="en-US" altLang="zh-CN" sz="1000"/>
              <a:t>()</a:t>
            </a:r>
            <a:endParaRPr lang="en-US" altLang="zh-CN" sz="1000"/>
          </a:p>
          <a:p>
            <a:pPr lvl="0"/>
            <a:r>
              <a:rPr lang="en-US" altLang="zh-CN" sz="1000" err="1"/>
              <a:t>Aaaah</a:t>
            </a:r>
            <a:r>
              <a:rPr lang="en-US" altLang="zh-CN" sz="1000"/>
              <a:t>...</a:t>
            </a:r>
            <a:endParaRPr lang="en-US" altLang="zh-CN" sz="1000"/>
          </a:p>
          <a:p>
            <a:pPr lvl="0"/>
            <a:r>
              <a:rPr lang="en-US" altLang="zh-CN" sz="1000" err="1"/>
              <a:t>&gt;&gt;&gt; b.eat</a:t>
            </a:r>
            <a:r>
              <a:rPr lang="en-US" altLang="zh-CN" sz="1000"/>
              <a:t>()</a:t>
            </a:r>
            <a:endParaRPr lang="en-US" altLang="zh-CN" sz="1000"/>
          </a:p>
          <a:p>
            <a:pPr lvl="0"/>
            <a:r>
              <a:rPr lang="en-US" altLang="zh-CN" sz="1000" err="1"/>
              <a:t>No,thanks</a:t>
            </a:r>
            <a:r>
              <a:rPr lang="en-US" altLang="zh-CN" sz="1000"/>
              <a:t>!</a:t>
            </a:r>
            <a:endParaRPr lang="en-US" altLang="zh-CN" sz="1000"/>
          </a:p>
          <a:p>
            <a:pPr lvl="0"/>
            <a:r>
              <a:rPr lang="en-US" altLang="zh-CN" sz="1000" err="1"/>
              <a:t>&gt;&gt;&gt; b.eat</a:t>
            </a:r>
            <a:r>
              <a:rPr lang="en-US" altLang="zh-CN" sz="1000"/>
              <a:t>()</a:t>
            </a:r>
            <a:endParaRPr lang="en-US" altLang="zh-CN" sz="1000"/>
          </a:p>
          <a:p>
            <a:pPr lvl="0"/>
            <a:r>
              <a:rPr lang="en-US" altLang="zh-CN" sz="1000" err="1"/>
              <a:t>No,thanks</a:t>
            </a:r>
            <a:r>
              <a:rPr lang="en-US" altLang="zh-CN" sz="1000"/>
              <a:t>!</a:t>
            </a:r>
            <a:endParaRPr lang="en-US" altLang="zh-CN" sz="1000"/>
          </a:p>
          <a:p>
            <a:pPr lvl="0"/>
            <a:endParaRPr lang="en-US" altLang="zh-CN" sz="1000"/>
          </a:p>
        </p:txBody>
      </p:sp>
      <p:sp>
        <p:nvSpPr>
          <p:cNvPr id="2" name="灯片编号占位符 1"/>
          <p:cNvSpPr/>
          <p:nvPr>
            <p:ph type="sldNum" sz="quarter" idx="2"/>
          </p:nvPr>
        </p:nvSpPr>
        <p:spPr/>
        <p:txBody>
          <a:bodyPr/>
          <a:p>
            <a:pPr lvl="0" algn="r"/>
            <a:fld id="{9A0DB2DC-4C9A-4742-B13C-FB6460FD3503}" type="slidenum">
              <a:rPr lang="zh-CN" sz="1200" dirty="0"/>
            </a:fld>
            <a:endParaRPr lang="zh-CN"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55297"/>
          <p:cNvSpPr>
            <a:spLocks noRot="1" noTextEdit="1"/>
          </p:cNvSpPr>
          <p:nvPr>
            <p:ph type="sldImg"/>
          </p:nvPr>
        </p:nvSpPr>
        <p:spPr/>
      </p:sp>
      <p:sp>
        <p:nvSpPr>
          <p:cNvPr id="55299" name="文本占位符 55298"/>
          <p:cNvSpPr>
            <a:spLocks noGrp="1"/>
          </p:cNvSpPr>
          <p:nvPr>
            <p:ph type="body" idx="1"/>
          </p:nvPr>
        </p:nvSpPr>
        <p:spPr/>
        <p:txBody>
          <a:bodyPr/>
          <a:p>
            <a:pPr lvl="0"/>
            <a:r>
              <a:rPr lang="en-US" altLang="zh-CN" sz="1000"/>
              <a:t>class Bird:</a:t>
            </a:r>
            <a:endParaRPr lang="en-US" altLang="zh-CN" sz="1000"/>
          </a:p>
          <a:p>
            <a:pPr lvl="0"/>
            <a:r>
              <a:rPr lang="en-US" altLang="zh-CN" sz="1000" err="1"/>
              <a:t>	def __init__(self</a:t>
            </a:r>
            <a:r>
              <a:rPr lang="en-US" altLang="zh-CN" sz="1000"/>
              <a:t>):</a:t>
            </a:r>
            <a:endParaRPr lang="en-US" altLang="zh-CN" sz="1000"/>
          </a:p>
          <a:p>
            <a:pPr lvl="0"/>
            <a:r>
              <a:rPr lang="en-US" altLang="zh-CN" sz="1000" err="1"/>
              <a:t>		self.hungry</a:t>
            </a:r>
            <a:r>
              <a:rPr lang="en-US" altLang="zh-CN" sz="1000"/>
              <a:t> = True</a:t>
            </a:r>
            <a:endParaRPr lang="en-US" altLang="zh-CN" sz="1000"/>
          </a:p>
          <a:p>
            <a:pPr lvl="0"/>
            <a:r>
              <a:rPr lang="en-US" altLang="zh-CN" sz="1000" err="1"/>
              <a:t>	def eat(self</a:t>
            </a:r>
            <a:r>
              <a:rPr lang="en-US" altLang="zh-CN" sz="1000"/>
              <a:t>):</a:t>
            </a:r>
            <a:endParaRPr lang="en-US" altLang="zh-CN" sz="1000"/>
          </a:p>
          <a:p>
            <a:pPr lvl="0"/>
            <a:r>
              <a:rPr lang="en-US" altLang="zh-CN" sz="1000" err="1"/>
              <a:t>		if self.hungry</a:t>
            </a:r>
            <a:r>
              <a:rPr lang="en-US" altLang="zh-CN" sz="1000"/>
              <a:t>:</a:t>
            </a:r>
            <a:endParaRPr lang="en-US" altLang="zh-CN" sz="1000"/>
          </a:p>
          <a:p>
            <a:pPr lvl="0"/>
            <a:r>
              <a:rPr lang="en-US" altLang="zh-CN" sz="1000" err="1"/>
              <a:t>			print('Aaaah</a:t>
            </a:r>
            <a:r>
              <a:rPr lang="en-US" altLang="zh-CN" sz="1000"/>
              <a:t>...')</a:t>
            </a:r>
            <a:endParaRPr lang="en-US" altLang="zh-CN" sz="1000"/>
          </a:p>
          <a:p>
            <a:pPr lvl="0"/>
            <a:r>
              <a:rPr lang="en-US" altLang="zh-CN" sz="1000" err="1"/>
              <a:t>			self.hungry</a:t>
            </a:r>
            <a:r>
              <a:rPr lang="en-US" altLang="zh-CN" sz="1000"/>
              <a:t> = False</a:t>
            </a:r>
            <a:endParaRPr lang="en-US" altLang="zh-CN" sz="1000"/>
          </a:p>
          <a:p>
            <a:pPr lvl="0"/>
            <a:r>
              <a:rPr lang="en-US" altLang="zh-CN" sz="1000"/>
              <a:t>		else:</a:t>
            </a:r>
            <a:endParaRPr lang="en-US" altLang="zh-CN" sz="1000"/>
          </a:p>
          <a:p>
            <a:pPr lvl="0"/>
            <a:r>
              <a:rPr lang="en-US" altLang="zh-CN" sz="1000" err="1"/>
              <a:t>			print('No,thanks</a:t>
            </a:r>
            <a:r>
              <a:rPr lang="en-US" altLang="zh-CN" sz="1000"/>
              <a:t>!')</a:t>
            </a:r>
            <a:endParaRPr lang="en-US" altLang="zh-CN" sz="1000"/>
          </a:p>
          <a:p>
            <a:pPr lvl="0"/>
            <a:endParaRPr lang="en-US" altLang="zh-CN" sz="1000"/>
          </a:p>
          <a:p>
            <a:pPr lvl="0"/>
            <a:r>
              <a:rPr lang="en-US" altLang="zh-CN" sz="1000"/>
              <a:t>&gt;&gt;&gt; b=Bird()</a:t>
            </a:r>
            <a:endParaRPr lang="en-US" altLang="zh-CN" sz="1000"/>
          </a:p>
          <a:p>
            <a:pPr lvl="0"/>
            <a:r>
              <a:rPr lang="en-US" altLang="zh-CN" sz="1000" err="1"/>
              <a:t>&gt;&gt;&gt; b.hungry</a:t>
            </a:r>
            <a:endParaRPr lang="en-US" altLang="zh-CN" sz="1000"/>
          </a:p>
          <a:p>
            <a:pPr lvl="0"/>
            <a:r>
              <a:rPr lang="en-US" altLang="zh-CN" sz="1000"/>
              <a:t>True</a:t>
            </a:r>
            <a:endParaRPr lang="en-US" altLang="zh-CN" sz="1000"/>
          </a:p>
          <a:p>
            <a:pPr lvl="0"/>
            <a:r>
              <a:rPr lang="en-US" altLang="zh-CN" sz="1000" err="1"/>
              <a:t>&gt;&gt;&gt; b.eat</a:t>
            </a:r>
            <a:r>
              <a:rPr lang="en-US" altLang="zh-CN" sz="1000"/>
              <a:t>()</a:t>
            </a:r>
            <a:endParaRPr lang="en-US" altLang="zh-CN" sz="1000"/>
          </a:p>
          <a:p>
            <a:pPr lvl="0"/>
            <a:r>
              <a:rPr lang="en-US" altLang="zh-CN" sz="1000" err="1"/>
              <a:t>Aaaah</a:t>
            </a:r>
            <a:r>
              <a:rPr lang="en-US" altLang="zh-CN" sz="1000"/>
              <a:t>...</a:t>
            </a:r>
            <a:endParaRPr lang="en-US" altLang="zh-CN" sz="1000"/>
          </a:p>
          <a:p>
            <a:pPr lvl="0"/>
            <a:r>
              <a:rPr lang="en-US" altLang="zh-CN" sz="1000" err="1"/>
              <a:t>&gt;&gt;&gt; b.eat</a:t>
            </a:r>
            <a:r>
              <a:rPr lang="en-US" altLang="zh-CN" sz="1000"/>
              <a:t>()</a:t>
            </a:r>
            <a:endParaRPr lang="en-US" altLang="zh-CN" sz="1000"/>
          </a:p>
          <a:p>
            <a:pPr lvl="0"/>
            <a:r>
              <a:rPr lang="en-US" altLang="zh-CN" sz="1000" err="1"/>
              <a:t>No,thanks</a:t>
            </a:r>
            <a:r>
              <a:rPr lang="en-US" altLang="zh-CN" sz="1000"/>
              <a:t>!</a:t>
            </a:r>
            <a:endParaRPr lang="en-US" altLang="zh-CN" sz="1000"/>
          </a:p>
          <a:p>
            <a:pPr lvl="0"/>
            <a:r>
              <a:rPr lang="en-US" altLang="zh-CN" sz="1000" err="1"/>
              <a:t>&gt;&gt;&gt; b.eat</a:t>
            </a:r>
            <a:r>
              <a:rPr lang="en-US" altLang="zh-CN" sz="1000"/>
              <a:t>()</a:t>
            </a:r>
            <a:endParaRPr lang="en-US" altLang="zh-CN" sz="1000"/>
          </a:p>
          <a:p>
            <a:pPr lvl="0"/>
            <a:r>
              <a:rPr lang="en-US" altLang="zh-CN" sz="1000" err="1"/>
              <a:t>No,thanks</a:t>
            </a:r>
            <a:r>
              <a:rPr lang="en-US" altLang="zh-CN" sz="1000"/>
              <a:t>!</a:t>
            </a:r>
            <a:endParaRPr lang="en-US" altLang="zh-CN" sz="1000"/>
          </a:p>
          <a:p>
            <a:pPr lvl="0"/>
            <a:endParaRPr lang="en-US" altLang="zh-CN" sz="1000"/>
          </a:p>
        </p:txBody>
      </p:sp>
      <p:sp>
        <p:nvSpPr>
          <p:cNvPr id="2" name="灯片编号占位符 1"/>
          <p:cNvSpPr/>
          <p:nvPr>
            <p:ph type="sldNum" sz="quarter" idx="2"/>
          </p:nvPr>
        </p:nvSpPr>
        <p:spPr/>
        <p:txBody>
          <a:bodyPr/>
          <a:p>
            <a:pPr lvl="0" algn="r"/>
            <a:fld id="{9A0DB2DC-4C9A-4742-B13C-FB6460FD3503}" type="slidenum">
              <a:rPr lang="zh-CN" sz="1200" dirty="0"/>
            </a:fld>
            <a:endParaRPr 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57345"/>
          <p:cNvSpPr>
            <a:spLocks noRot="1" noTextEdit="1"/>
          </p:cNvSpPr>
          <p:nvPr>
            <p:ph type="sldImg"/>
          </p:nvPr>
        </p:nvSpPr>
        <p:spPr/>
      </p:sp>
      <p:sp>
        <p:nvSpPr>
          <p:cNvPr id="57347" name="文本占位符 57346"/>
          <p:cNvSpPr>
            <a:spLocks noGrp="1"/>
          </p:cNvSpPr>
          <p:nvPr>
            <p:ph type="body" idx="1"/>
          </p:nvPr>
        </p:nvSpPr>
        <p:spPr/>
        <p:txBody>
          <a:bodyPr/>
          <a:p>
            <a:pPr lvl="0">
              <a:lnSpc>
                <a:spcPct val="80000"/>
              </a:lnSpc>
            </a:pPr>
            <a:r>
              <a:rPr lang="en-US" altLang="zh-CN" sz="1000" err="1"/>
              <a:t>&gt;&gt;&gt; class var</a:t>
            </a:r>
            <a:r>
              <a:rPr lang="en-US" altLang="zh-CN" sz="1000"/>
              <a:t>():</a:t>
            </a:r>
            <a:endParaRPr lang="en-US" altLang="zh-CN" sz="1000"/>
          </a:p>
          <a:p>
            <a:pPr lvl="0">
              <a:lnSpc>
                <a:spcPct val="80000"/>
              </a:lnSpc>
            </a:pPr>
            <a:r>
              <a:rPr lang="en-US" altLang="zh-CN" sz="1000"/>
              <a:t>	value=1</a:t>
            </a:r>
            <a:endParaRPr lang="en-US" altLang="zh-CN" sz="1000"/>
          </a:p>
          <a:p>
            <a:pPr lvl="0">
              <a:lnSpc>
                <a:spcPct val="80000"/>
              </a:lnSpc>
            </a:pPr>
            <a:endParaRPr lang="en-US" altLang="zh-CN" sz="1000"/>
          </a:p>
          <a:p>
            <a:pPr lvl="0">
              <a:lnSpc>
                <a:spcPct val="80000"/>
              </a:lnSpc>
            </a:pPr>
            <a:r>
              <a:rPr lang="en-US" altLang="zh-CN" sz="1000"/>
              <a:t>	</a:t>
            </a:r>
            <a:endParaRPr lang="en-US" altLang="zh-CN" sz="1000"/>
          </a:p>
          <a:p>
            <a:pPr lvl="0">
              <a:lnSpc>
                <a:spcPct val="80000"/>
              </a:lnSpc>
            </a:pPr>
            <a:r>
              <a:rPr lang="en-US" altLang="zh-CN" sz="1000" err="1"/>
              <a:t>&gt;&gt;&gt; var.value</a:t>
            </a:r>
            <a:endParaRPr lang="en-US" altLang="zh-CN" sz="1000"/>
          </a:p>
          <a:p>
            <a:pPr lvl="0">
              <a:lnSpc>
                <a:spcPct val="80000"/>
              </a:lnSpc>
            </a:pPr>
            <a:r>
              <a:rPr lang="en-US" altLang="zh-CN" sz="1000"/>
              <a:t>1</a:t>
            </a:r>
            <a:endParaRPr lang="en-US" altLang="zh-CN" sz="1000"/>
          </a:p>
          <a:p>
            <a:pPr lvl="0">
              <a:lnSpc>
                <a:spcPct val="80000"/>
              </a:lnSpc>
            </a:pPr>
            <a:r>
              <a:rPr lang="en-US" altLang="zh-CN" sz="1000" err="1"/>
              <a:t>&gt;&gt;&gt; var.value</a:t>
            </a:r>
            <a:r>
              <a:rPr lang="en-US" altLang="zh-CN" sz="1000"/>
              <a:t>=34</a:t>
            </a:r>
            <a:endParaRPr lang="en-US" altLang="zh-CN" sz="1000"/>
          </a:p>
          <a:p>
            <a:pPr lvl="0">
              <a:lnSpc>
                <a:spcPct val="80000"/>
              </a:lnSpc>
            </a:pPr>
            <a:r>
              <a:rPr lang="en-US" altLang="zh-CN" sz="1000" err="1"/>
              <a:t>&gt;&gt;&gt; var.value</a:t>
            </a:r>
            <a:endParaRPr lang="en-US" altLang="zh-CN" sz="1000"/>
          </a:p>
          <a:p>
            <a:pPr lvl="0">
              <a:lnSpc>
                <a:spcPct val="80000"/>
              </a:lnSpc>
            </a:pPr>
            <a:r>
              <a:rPr lang="en-US" altLang="zh-CN" sz="1000"/>
              <a:t>34</a:t>
            </a:r>
            <a:endParaRPr lang="en-US" altLang="zh-CN" sz="1000"/>
          </a:p>
          <a:p>
            <a:pPr lvl="0">
              <a:lnSpc>
                <a:spcPct val="80000"/>
              </a:lnSpc>
            </a:pPr>
            <a:r>
              <a:rPr lang="en-US" altLang="zh-CN" sz="1000" err="1"/>
              <a:t>&gt;&gt;&gt; var.value</a:t>
            </a:r>
            <a:r>
              <a:rPr lang="en-US" altLang="zh-CN" sz="1000"/>
              <a:t>='Python'</a:t>
            </a:r>
            <a:endParaRPr lang="en-US" altLang="zh-CN" sz="1000"/>
          </a:p>
          <a:p>
            <a:pPr lvl="0">
              <a:lnSpc>
                <a:spcPct val="80000"/>
              </a:lnSpc>
            </a:pPr>
            <a:r>
              <a:rPr lang="en-US" altLang="zh-CN" sz="1000" err="1"/>
              <a:t>&gt;&gt;&gt; var.value</a:t>
            </a:r>
            <a:endParaRPr lang="en-US" altLang="zh-CN" sz="1000"/>
          </a:p>
          <a:p>
            <a:pPr lvl="0">
              <a:lnSpc>
                <a:spcPct val="80000"/>
              </a:lnSpc>
            </a:pPr>
            <a:r>
              <a:rPr lang="en-US" altLang="zh-CN" sz="1000"/>
              <a:t>'Python'</a:t>
            </a:r>
            <a:endParaRPr lang="en-US" altLang="zh-CN" sz="1000"/>
          </a:p>
          <a:p>
            <a:pPr lvl="0">
              <a:lnSpc>
                <a:spcPct val="80000"/>
              </a:lnSpc>
            </a:pPr>
            <a:r>
              <a:rPr lang="en-US" altLang="zh-CN" sz="1000"/>
              <a:t>&gt;&gt;&gt; </a:t>
            </a:r>
            <a:endParaRPr lang="en-US" altLang="zh-CN" sz="1000"/>
          </a:p>
          <a:p>
            <a:pPr lvl="0">
              <a:lnSpc>
                <a:spcPct val="80000"/>
              </a:lnSpc>
            </a:pPr>
            <a:r>
              <a:rPr lang="es-ES" altLang="zh-CN" sz="1000" dirty="0"/>
              <a:t>&gt;&gt;&gt; def add1(x,y):</a:t>
            </a:r>
            <a:endParaRPr lang="es-ES" altLang="zh-CN" sz="1000" dirty="0"/>
          </a:p>
          <a:p>
            <a:pPr lvl="0">
              <a:lnSpc>
                <a:spcPct val="80000"/>
              </a:lnSpc>
            </a:pPr>
            <a:r>
              <a:rPr lang="es-ES" altLang="zh-CN" sz="1000" dirty="0"/>
              <a:t>	return x+y</a:t>
            </a:r>
            <a:endParaRPr lang="es-ES" altLang="zh-CN" sz="1000" dirty="0"/>
          </a:p>
          <a:p>
            <a:pPr lvl="0">
              <a:lnSpc>
                <a:spcPct val="80000"/>
              </a:lnSpc>
            </a:pPr>
            <a:endParaRPr lang="es-ES" altLang="zh-CN" sz="1000" dirty="0"/>
          </a:p>
          <a:p>
            <a:pPr lvl="0">
              <a:lnSpc>
                <a:spcPct val="80000"/>
              </a:lnSpc>
            </a:pPr>
            <a:r>
              <a:rPr lang="es-ES" altLang="zh-CN" sz="1000" dirty="0"/>
              <a:t>&gt;&gt;&gt; x=1</a:t>
            </a:r>
            <a:endParaRPr lang="es-ES" altLang="zh-CN" sz="1000" dirty="0"/>
          </a:p>
          <a:p>
            <a:pPr lvl="0">
              <a:lnSpc>
                <a:spcPct val="80000"/>
              </a:lnSpc>
            </a:pPr>
            <a:r>
              <a:rPr lang="es-ES" altLang="zh-CN" sz="1000" dirty="0"/>
              <a:t>&gt;&gt;&gt; y=23</a:t>
            </a:r>
            <a:endParaRPr lang="es-ES" altLang="zh-CN" sz="1000" dirty="0"/>
          </a:p>
          <a:p>
            <a:pPr lvl="0">
              <a:lnSpc>
                <a:spcPct val="80000"/>
              </a:lnSpc>
            </a:pPr>
            <a:r>
              <a:rPr lang="es-ES" altLang="zh-CN" sz="1000" dirty="0"/>
              <a:t>&gt;&gt;&gt; add1(x,y)</a:t>
            </a:r>
            <a:endParaRPr lang="es-ES" altLang="zh-CN" sz="1000" dirty="0"/>
          </a:p>
          <a:p>
            <a:pPr lvl="0">
              <a:lnSpc>
                <a:spcPct val="80000"/>
              </a:lnSpc>
            </a:pPr>
            <a:r>
              <a:rPr lang="es-ES" altLang="zh-CN" sz="1000" dirty="0"/>
              <a:t>24</a:t>
            </a:r>
            <a:endParaRPr lang="es-ES" altLang="zh-CN" sz="1000" dirty="0"/>
          </a:p>
          <a:p>
            <a:pPr lvl="0">
              <a:lnSpc>
                <a:spcPct val="80000"/>
              </a:lnSpc>
            </a:pPr>
            <a:r>
              <a:rPr lang="es-ES" altLang="zh-CN" sz="1000" dirty="0"/>
              <a:t>&gt;&gt;&gt; x='spam'</a:t>
            </a:r>
            <a:endParaRPr lang="es-ES" altLang="zh-CN" sz="1000" dirty="0"/>
          </a:p>
          <a:p>
            <a:pPr lvl="0">
              <a:lnSpc>
                <a:spcPct val="80000"/>
              </a:lnSpc>
            </a:pPr>
            <a:r>
              <a:rPr lang="es-ES" altLang="zh-CN" sz="1000" dirty="0"/>
              <a:t>&gt;&gt;&gt; y='Python'</a:t>
            </a:r>
            <a:endParaRPr lang="es-ES" altLang="zh-CN" sz="1000" dirty="0"/>
          </a:p>
          <a:p>
            <a:pPr lvl="0">
              <a:lnSpc>
                <a:spcPct val="80000"/>
              </a:lnSpc>
            </a:pPr>
            <a:r>
              <a:rPr lang="es-ES" altLang="zh-CN" sz="1000" dirty="0"/>
              <a:t>&gt;&gt;&gt; add1(x,y)</a:t>
            </a:r>
            <a:endParaRPr lang="es-ES" altLang="zh-CN" sz="1000" dirty="0"/>
          </a:p>
          <a:p>
            <a:pPr lvl="0">
              <a:lnSpc>
                <a:spcPct val="80000"/>
              </a:lnSpc>
            </a:pPr>
            <a:r>
              <a:rPr lang="es-ES" altLang="zh-CN" sz="1000" dirty="0"/>
              <a:t>'spamPython'</a:t>
            </a:r>
            <a:endParaRPr lang="en-US" altLang="zh-CN" sz="1000"/>
          </a:p>
        </p:txBody>
      </p:sp>
      <p:sp>
        <p:nvSpPr>
          <p:cNvPr id="2" name="灯片编号占位符 1"/>
          <p:cNvSpPr/>
          <p:nvPr>
            <p:ph type="sldNum" sz="quarter" idx="2"/>
          </p:nvPr>
        </p:nvSpPr>
        <p:spPr/>
        <p:txBody>
          <a:bodyPr/>
          <a:p>
            <a:pPr lvl="0" algn="r"/>
            <a:fld id="{9A0DB2DC-4C9A-4742-B13C-FB6460FD3503}" type="slidenum">
              <a:rPr lang="zh-CN" sz="1200" dirty="0"/>
            </a:fld>
            <a:endParaRPr 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幻灯片图像占位符 59393"/>
          <p:cNvSpPr>
            <a:spLocks noRot="1" noTextEdit="1"/>
          </p:cNvSpPr>
          <p:nvPr>
            <p:ph type="sldImg"/>
          </p:nvPr>
        </p:nvSpPr>
        <p:spPr/>
      </p:sp>
      <p:sp>
        <p:nvSpPr>
          <p:cNvPr id="59395" name="文本占位符 59394"/>
          <p:cNvSpPr>
            <a:spLocks noGrp="1"/>
          </p:cNvSpPr>
          <p:nvPr>
            <p:ph type="body" idx="1"/>
          </p:nvPr>
        </p:nvSpPr>
        <p:spPr/>
        <p:txBody>
          <a:bodyPr/>
          <a:p>
            <a:pPr lvl="0">
              <a:lnSpc>
                <a:spcPct val="80000"/>
              </a:lnSpc>
            </a:pPr>
            <a:r>
              <a:rPr lang="en-US" altLang="zh-CN" sz="900" err="1"/>
              <a:t>&gt;&gt;&gt; class var</a:t>
            </a:r>
            <a:r>
              <a:rPr lang="en-US" altLang="zh-CN" sz="900"/>
              <a:t>():</a:t>
            </a:r>
            <a:endParaRPr lang="en-US" altLang="zh-CN" sz="900"/>
          </a:p>
          <a:p>
            <a:pPr lvl="0">
              <a:lnSpc>
                <a:spcPct val="80000"/>
              </a:lnSpc>
            </a:pPr>
            <a:r>
              <a:rPr lang="en-US" altLang="zh-CN" sz="900"/>
              <a:t>	value=1</a:t>
            </a:r>
            <a:endParaRPr lang="en-US" altLang="zh-CN" sz="900"/>
          </a:p>
          <a:p>
            <a:pPr lvl="0">
              <a:lnSpc>
                <a:spcPct val="80000"/>
              </a:lnSpc>
            </a:pPr>
            <a:r>
              <a:rPr lang="en-US" altLang="zh-CN" sz="900" err="1"/>
              <a:t>&gt;&gt;&gt; var.value</a:t>
            </a:r>
            <a:endParaRPr lang="en-US" altLang="zh-CN" sz="900"/>
          </a:p>
          <a:p>
            <a:pPr lvl="0">
              <a:lnSpc>
                <a:spcPct val="80000"/>
              </a:lnSpc>
            </a:pPr>
            <a:r>
              <a:rPr lang="en-US" altLang="zh-CN" sz="900"/>
              <a:t>1</a:t>
            </a:r>
            <a:endParaRPr lang="en-US" altLang="zh-CN" sz="900"/>
          </a:p>
          <a:p>
            <a:pPr lvl="0">
              <a:lnSpc>
                <a:spcPct val="80000"/>
              </a:lnSpc>
            </a:pPr>
            <a:r>
              <a:rPr lang="en-US" altLang="zh-CN" sz="900" err="1"/>
              <a:t>&gt;&gt;&gt; insance1=var</a:t>
            </a:r>
            <a:r>
              <a:rPr lang="en-US" altLang="zh-CN" sz="900"/>
              <a:t>()</a:t>
            </a:r>
            <a:endParaRPr lang="en-US" altLang="zh-CN" sz="900"/>
          </a:p>
          <a:p>
            <a:pPr lvl="0">
              <a:lnSpc>
                <a:spcPct val="80000"/>
              </a:lnSpc>
            </a:pPr>
            <a:r>
              <a:rPr lang="en-US" altLang="zh-CN" sz="900" err="1"/>
              <a:t>&gt;&gt;&gt; insance2=var</a:t>
            </a:r>
            <a:r>
              <a:rPr lang="en-US" altLang="zh-CN" sz="900"/>
              <a:t>()</a:t>
            </a:r>
            <a:endParaRPr lang="en-US" altLang="zh-CN" sz="900"/>
          </a:p>
          <a:p>
            <a:pPr lvl="0">
              <a:lnSpc>
                <a:spcPct val="80000"/>
              </a:lnSpc>
            </a:pPr>
            <a:r>
              <a:rPr lang="en-US" altLang="zh-CN" sz="900"/>
              <a:t>&gt;&gt;&gt; insance1.value</a:t>
            </a:r>
            <a:endParaRPr lang="en-US" altLang="zh-CN" sz="900"/>
          </a:p>
          <a:p>
            <a:pPr lvl="0">
              <a:lnSpc>
                <a:spcPct val="80000"/>
              </a:lnSpc>
            </a:pPr>
            <a:r>
              <a:rPr lang="en-US" altLang="zh-CN" sz="900"/>
              <a:t>1</a:t>
            </a:r>
            <a:endParaRPr lang="en-US" altLang="zh-CN" sz="900"/>
          </a:p>
          <a:p>
            <a:pPr lvl="0">
              <a:lnSpc>
                <a:spcPct val="80000"/>
              </a:lnSpc>
            </a:pPr>
            <a:r>
              <a:rPr lang="en-US" altLang="zh-CN" sz="900"/>
              <a:t>&gt;&gt;&gt; insance2.value</a:t>
            </a:r>
            <a:endParaRPr lang="en-US" altLang="zh-CN" sz="900"/>
          </a:p>
          <a:p>
            <a:pPr lvl="0">
              <a:lnSpc>
                <a:spcPct val="80000"/>
              </a:lnSpc>
            </a:pPr>
            <a:r>
              <a:rPr lang="en-US" altLang="zh-CN" sz="900"/>
              <a:t>1</a:t>
            </a:r>
            <a:endParaRPr lang="en-US" altLang="zh-CN" sz="900"/>
          </a:p>
          <a:p>
            <a:pPr lvl="0">
              <a:lnSpc>
                <a:spcPct val="80000"/>
              </a:lnSpc>
            </a:pPr>
            <a:r>
              <a:rPr lang="en-US" altLang="zh-CN" sz="900"/>
              <a:t>&gt;&gt;&gt; insance1.value=22</a:t>
            </a:r>
            <a:endParaRPr lang="en-US" altLang="zh-CN" sz="900"/>
          </a:p>
          <a:p>
            <a:pPr lvl="0">
              <a:lnSpc>
                <a:spcPct val="80000"/>
              </a:lnSpc>
            </a:pPr>
            <a:r>
              <a:rPr lang="en-US" altLang="zh-CN" sz="900"/>
              <a:t>&gt;&gt;&gt; insance1.value</a:t>
            </a:r>
            <a:endParaRPr lang="en-US" altLang="zh-CN" sz="900"/>
          </a:p>
          <a:p>
            <a:pPr lvl="0">
              <a:lnSpc>
                <a:spcPct val="80000"/>
              </a:lnSpc>
            </a:pPr>
            <a:r>
              <a:rPr lang="en-US" altLang="zh-CN" sz="900"/>
              <a:t>22</a:t>
            </a:r>
            <a:endParaRPr lang="en-US" altLang="zh-CN" sz="900"/>
          </a:p>
          <a:p>
            <a:pPr lvl="0">
              <a:lnSpc>
                <a:spcPct val="80000"/>
              </a:lnSpc>
            </a:pPr>
            <a:r>
              <a:rPr lang="en-US" altLang="zh-CN" sz="900"/>
              <a:t>&gt;&gt;&gt; insance2.value</a:t>
            </a:r>
            <a:endParaRPr lang="en-US" altLang="zh-CN" sz="900"/>
          </a:p>
          <a:p>
            <a:pPr lvl="0">
              <a:lnSpc>
                <a:spcPct val="80000"/>
              </a:lnSpc>
            </a:pPr>
            <a:r>
              <a:rPr lang="en-US" altLang="zh-CN" sz="900"/>
              <a:t>1</a:t>
            </a:r>
            <a:endParaRPr lang="en-US" altLang="zh-CN" sz="900"/>
          </a:p>
          <a:p>
            <a:pPr lvl="0">
              <a:lnSpc>
                <a:spcPct val="80000"/>
              </a:lnSpc>
            </a:pPr>
            <a:r>
              <a:rPr lang="en-US" altLang="zh-CN" sz="900" err="1"/>
              <a:t>&gt;&gt;&gt; var.value</a:t>
            </a:r>
            <a:endParaRPr lang="en-US" altLang="zh-CN" sz="900"/>
          </a:p>
          <a:p>
            <a:pPr lvl="0">
              <a:lnSpc>
                <a:spcPct val="80000"/>
              </a:lnSpc>
            </a:pPr>
            <a:r>
              <a:rPr lang="en-US" altLang="zh-CN" sz="900"/>
              <a:t>1</a:t>
            </a:r>
            <a:endParaRPr lang="en-US" altLang="zh-CN" sz="900"/>
          </a:p>
          <a:p>
            <a:pPr lvl="0">
              <a:lnSpc>
                <a:spcPct val="80000"/>
              </a:lnSpc>
            </a:pPr>
            <a:r>
              <a:rPr lang="en-US" altLang="zh-CN" sz="900"/>
              <a:t>&gt;&gt;&gt; insance2.value='Python'</a:t>
            </a:r>
            <a:endParaRPr lang="en-US" altLang="zh-CN" sz="900"/>
          </a:p>
          <a:p>
            <a:pPr lvl="0">
              <a:lnSpc>
                <a:spcPct val="80000"/>
              </a:lnSpc>
            </a:pPr>
            <a:r>
              <a:rPr lang="en-US" altLang="zh-CN" sz="900"/>
              <a:t>&gt;&gt;&gt; insance1.value</a:t>
            </a:r>
            <a:endParaRPr lang="en-US" altLang="zh-CN" sz="900"/>
          </a:p>
          <a:p>
            <a:pPr lvl="0">
              <a:lnSpc>
                <a:spcPct val="80000"/>
              </a:lnSpc>
            </a:pPr>
            <a:r>
              <a:rPr lang="en-US" altLang="zh-CN" sz="900"/>
              <a:t>22</a:t>
            </a:r>
            <a:endParaRPr lang="en-US" altLang="zh-CN" sz="900"/>
          </a:p>
          <a:p>
            <a:pPr lvl="0">
              <a:lnSpc>
                <a:spcPct val="80000"/>
              </a:lnSpc>
            </a:pPr>
            <a:r>
              <a:rPr lang="en-US" altLang="zh-CN" sz="900"/>
              <a:t>&gt;&gt;&gt; insance2.value</a:t>
            </a:r>
            <a:endParaRPr lang="en-US" altLang="zh-CN" sz="900"/>
          </a:p>
          <a:p>
            <a:pPr lvl="0">
              <a:lnSpc>
                <a:spcPct val="80000"/>
              </a:lnSpc>
            </a:pPr>
            <a:r>
              <a:rPr lang="en-US" altLang="zh-CN" sz="900"/>
              <a:t>'Python'</a:t>
            </a:r>
            <a:endParaRPr lang="en-US" altLang="zh-CN" sz="900"/>
          </a:p>
          <a:p>
            <a:pPr lvl="0">
              <a:lnSpc>
                <a:spcPct val="80000"/>
              </a:lnSpc>
            </a:pPr>
            <a:r>
              <a:rPr lang="en-US" altLang="zh-CN" sz="900" err="1"/>
              <a:t>&gt;&gt;&gt; var.value</a:t>
            </a:r>
            <a:endParaRPr lang="en-US" altLang="zh-CN" sz="900"/>
          </a:p>
          <a:p>
            <a:pPr lvl="0">
              <a:lnSpc>
                <a:spcPct val="80000"/>
              </a:lnSpc>
            </a:pPr>
            <a:r>
              <a:rPr lang="en-US" altLang="zh-CN" sz="900"/>
              <a:t>1</a:t>
            </a:r>
            <a:endParaRPr lang="en-US" altLang="zh-CN" sz="900"/>
          </a:p>
          <a:p>
            <a:pPr lvl="0">
              <a:lnSpc>
                <a:spcPct val="80000"/>
              </a:lnSpc>
            </a:pPr>
            <a:r>
              <a:rPr lang="en-US" altLang="zh-CN" sz="900"/>
              <a:t>&gt;&gt;&gt; </a:t>
            </a:r>
            <a:endParaRPr lang="en-US" altLang="zh-CN" sz="900"/>
          </a:p>
        </p:txBody>
      </p:sp>
      <p:sp>
        <p:nvSpPr>
          <p:cNvPr id="2" name="灯片编号占位符 1"/>
          <p:cNvSpPr/>
          <p:nvPr>
            <p:ph type="sldNum" sz="quarter" idx="2"/>
          </p:nvPr>
        </p:nvSpPr>
        <p:spPr/>
        <p:txBody>
          <a:bodyPr/>
          <a:p>
            <a:pPr lvl="0" algn="r"/>
            <a:fld id="{9A0DB2DC-4C9A-4742-B13C-FB6460FD3503}" type="slidenum">
              <a:rPr lang="zh-CN" sz="1200" dirty="0"/>
            </a:fld>
            <a:endParaRPr 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幻灯片图像占位符 61441"/>
          <p:cNvSpPr>
            <a:spLocks noRot="1" noTextEdit="1"/>
          </p:cNvSpPr>
          <p:nvPr>
            <p:ph type="sldImg"/>
          </p:nvPr>
        </p:nvSpPr>
        <p:spPr/>
      </p:sp>
      <p:sp>
        <p:nvSpPr>
          <p:cNvPr id="61443" name="文本占位符 61442"/>
          <p:cNvSpPr>
            <a:spLocks noGrp="1"/>
          </p:cNvSpPr>
          <p:nvPr>
            <p:ph type="body" idx="1"/>
          </p:nvPr>
        </p:nvSpPr>
        <p:spPr/>
        <p:txBody>
          <a:bodyPr/>
          <a:p>
            <a:pPr lvl="0"/>
            <a:r>
              <a:rPr lang="en-US" altLang="zh-CN"/>
              <a:t>class Bird:</a:t>
            </a:r>
            <a:endParaRPr lang="en-US" altLang="zh-CN"/>
          </a:p>
          <a:p>
            <a:pPr lvl="0"/>
            <a:r>
              <a:rPr lang="en-US" altLang="zh-CN" err="1"/>
              <a:t>	def __init__(self</a:t>
            </a:r>
            <a:r>
              <a:rPr lang="en-US" altLang="zh-CN"/>
              <a:t>):</a:t>
            </a:r>
            <a:endParaRPr lang="en-US" altLang="zh-CN"/>
          </a:p>
          <a:p>
            <a:pPr lvl="0"/>
            <a:r>
              <a:rPr lang="en-US" altLang="zh-CN" err="1"/>
              <a:t>		self.hungry</a:t>
            </a:r>
            <a:r>
              <a:rPr lang="en-US" altLang="zh-CN"/>
              <a:t> = True</a:t>
            </a:r>
            <a:endParaRPr lang="en-US" altLang="zh-CN"/>
          </a:p>
          <a:p>
            <a:pPr lvl="0"/>
            <a:r>
              <a:rPr lang="en-US" altLang="zh-CN" err="1"/>
              <a:t>	def eat(self</a:t>
            </a:r>
            <a:r>
              <a:rPr lang="en-US" altLang="zh-CN"/>
              <a:t>):</a:t>
            </a:r>
            <a:endParaRPr lang="en-US" altLang="zh-CN"/>
          </a:p>
          <a:p>
            <a:pPr lvl="0"/>
            <a:r>
              <a:rPr lang="en-US" altLang="zh-CN" err="1"/>
              <a:t>		if self.hungry</a:t>
            </a:r>
            <a:r>
              <a:rPr lang="en-US" altLang="zh-CN"/>
              <a:t>:</a:t>
            </a:r>
            <a:endParaRPr lang="en-US" altLang="zh-CN"/>
          </a:p>
          <a:p>
            <a:pPr lvl="0"/>
            <a:r>
              <a:rPr lang="en-US" altLang="zh-CN" err="1"/>
              <a:t>			print('Aaaah</a:t>
            </a:r>
            <a:r>
              <a:rPr lang="en-US" altLang="zh-CN"/>
              <a:t>...')</a:t>
            </a:r>
            <a:endParaRPr lang="en-US" altLang="zh-CN"/>
          </a:p>
          <a:p>
            <a:pPr lvl="0"/>
            <a:r>
              <a:rPr lang="en-US" altLang="zh-CN" err="1"/>
              <a:t>			self.hungry</a:t>
            </a:r>
            <a:r>
              <a:rPr lang="en-US" altLang="zh-CN"/>
              <a:t> = False</a:t>
            </a:r>
            <a:endParaRPr lang="en-US" altLang="zh-CN"/>
          </a:p>
          <a:p>
            <a:pPr lvl="0"/>
            <a:r>
              <a:rPr lang="en-US" altLang="zh-CN"/>
              <a:t>		else:</a:t>
            </a:r>
            <a:endParaRPr lang="en-US" altLang="zh-CN"/>
          </a:p>
          <a:p>
            <a:pPr lvl="0"/>
            <a:r>
              <a:rPr lang="en-US" altLang="zh-CN" err="1"/>
              <a:t>			print('No,thanks</a:t>
            </a:r>
            <a:r>
              <a:rPr lang="en-US" altLang="zh-CN"/>
              <a:t>!')</a:t>
            </a:r>
            <a:endParaRPr lang="en-US" altLang="zh-CN"/>
          </a:p>
          <a:p>
            <a:pPr lvl="0"/>
            <a:endParaRPr lang="en-US" altLang="zh-CN"/>
          </a:p>
          <a:p>
            <a:pPr lvl="0"/>
            <a:r>
              <a:rPr lang="en-US" altLang="zh-CN" err="1"/>
              <a:t>class SongBird(Bird</a:t>
            </a:r>
            <a:r>
              <a:rPr lang="en-US" altLang="zh-CN"/>
              <a:t>):</a:t>
            </a:r>
            <a:endParaRPr lang="en-US" altLang="zh-CN"/>
          </a:p>
          <a:p>
            <a:pPr lvl="0"/>
            <a:r>
              <a:rPr lang="en-US" altLang="zh-CN" err="1"/>
              <a:t>    def __init__(self</a:t>
            </a:r>
            <a:r>
              <a:rPr lang="en-US" altLang="zh-CN"/>
              <a:t>):</a:t>
            </a:r>
            <a:endParaRPr lang="en-US" altLang="zh-CN"/>
          </a:p>
          <a:p>
            <a:pPr lvl="0"/>
            <a:r>
              <a:rPr lang="en-US" altLang="zh-CN" err="1"/>
              <a:t>        super(SongBird ,self).__init</a:t>
            </a:r>
            <a:r>
              <a:rPr lang="en-US" altLang="zh-CN"/>
              <a:t>__()</a:t>
            </a:r>
            <a:endParaRPr lang="en-US" altLang="zh-CN"/>
          </a:p>
          <a:p>
            <a:pPr lvl="0"/>
            <a:r>
              <a:rPr lang="en-US" altLang="zh-CN" err="1"/>
              <a:t>        self.sound</a:t>
            </a:r>
            <a:r>
              <a:rPr lang="en-US" altLang="zh-CN"/>
              <a:t> = 'Squawk'</a:t>
            </a:r>
            <a:endParaRPr lang="en-US" altLang="zh-CN"/>
          </a:p>
          <a:p>
            <a:pPr lvl="0"/>
            <a:r>
              <a:rPr lang="en-US" altLang="zh-CN" err="1"/>
              <a:t>    def sing(self</a:t>
            </a:r>
            <a:r>
              <a:rPr lang="en-US" altLang="zh-CN"/>
              <a:t>):</a:t>
            </a:r>
            <a:endParaRPr lang="en-US" altLang="zh-CN"/>
          </a:p>
          <a:p>
            <a:pPr lvl="0"/>
            <a:r>
              <a:rPr lang="en-US" altLang="zh-CN" err="1"/>
              <a:t>        print(self.sound</a:t>
            </a:r>
            <a:r>
              <a:rPr lang="en-US" altLang="zh-CN"/>
              <a:t>)</a:t>
            </a:r>
            <a:endParaRPr lang="en-US" altLang="zh-CN"/>
          </a:p>
          <a:p>
            <a:pPr lvl="0"/>
            <a:endParaRPr lang="en-US" altLang="zh-CN" sz="800"/>
          </a:p>
          <a:p>
            <a:pPr lvl="0">
              <a:lnSpc>
                <a:spcPct val="80000"/>
              </a:lnSpc>
            </a:pPr>
            <a:r>
              <a:rPr lang="en-US" altLang="zh-CN" sz="800" err="1"/>
              <a:t>&gt;&gt;&gt; songb=SongBird</a:t>
            </a:r>
            <a:r>
              <a:rPr lang="en-US" altLang="zh-CN" sz="800"/>
              <a:t>()</a:t>
            </a:r>
            <a:endParaRPr lang="en-US" altLang="zh-CN" sz="800"/>
          </a:p>
          <a:p>
            <a:pPr lvl="0">
              <a:lnSpc>
                <a:spcPct val="80000"/>
              </a:lnSpc>
            </a:pPr>
            <a:r>
              <a:rPr lang="en-US" altLang="zh-CN" sz="800" err="1"/>
              <a:t>&gt;&gt;&gt; songb.sing</a:t>
            </a:r>
            <a:r>
              <a:rPr lang="en-US" altLang="zh-CN" sz="800"/>
              <a:t>()</a:t>
            </a:r>
            <a:endParaRPr lang="en-US" altLang="zh-CN" sz="800"/>
          </a:p>
          <a:p>
            <a:pPr lvl="0">
              <a:lnSpc>
                <a:spcPct val="80000"/>
              </a:lnSpc>
            </a:pPr>
            <a:r>
              <a:rPr lang="en-US" altLang="zh-CN" sz="800"/>
              <a:t>Squawk</a:t>
            </a:r>
            <a:endParaRPr lang="en-US" altLang="zh-CN" sz="800"/>
          </a:p>
          <a:p>
            <a:pPr lvl="0">
              <a:lnSpc>
                <a:spcPct val="80000"/>
              </a:lnSpc>
            </a:pPr>
            <a:r>
              <a:rPr lang="en-US" altLang="zh-CN" sz="800" err="1"/>
              <a:t>&gt;&gt;&gt; songb.eat</a:t>
            </a:r>
            <a:r>
              <a:rPr lang="en-US" altLang="zh-CN" sz="800"/>
              <a:t>()</a:t>
            </a:r>
            <a:endParaRPr lang="en-US" altLang="zh-CN" sz="800"/>
          </a:p>
          <a:p>
            <a:pPr lvl="0">
              <a:lnSpc>
                <a:spcPct val="80000"/>
              </a:lnSpc>
            </a:pPr>
            <a:r>
              <a:rPr lang="en-US" altLang="zh-CN" sz="800" err="1"/>
              <a:t>Traceback</a:t>
            </a:r>
            <a:r>
              <a:rPr lang="en-US" altLang="zh-CN" sz="800"/>
              <a:t> (most recent call last):</a:t>
            </a:r>
            <a:endParaRPr lang="en-US" altLang="zh-CN" sz="800"/>
          </a:p>
          <a:p>
            <a:pPr lvl="0">
              <a:lnSpc>
                <a:spcPct val="80000"/>
              </a:lnSpc>
            </a:pPr>
            <a:r>
              <a:rPr lang="en-US" altLang="zh-CN" sz="800"/>
              <a:t>  File "&lt;pyshell#62&gt;", line 1, in &lt;module&gt;</a:t>
            </a:r>
            <a:endParaRPr lang="en-US" altLang="zh-CN" sz="800"/>
          </a:p>
          <a:p>
            <a:pPr lvl="0">
              <a:lnSpc>
                <a:spcPct val="80000"/>
              </a:lnSpc>
            </a:pPr>
            <a:r>
              <a:rPr lang="en-US" altLang="zh-CN" sz="800" err="1"/>
              <a:t>    songb.eat</a:t>
            </a:r>
            <a:r>
              <a:rPr lang="en-US" altLang="zh-CN" sz="800"/>
              <a:t>()</a:t>
            </a:r>
            <a:endParaRPr lang="en-US" altLang="zh-CN" sz="800"/>
          </a:p>
          <a:p>
            <a:pPr lvl="0">
              <a:lnSpc>
                <a:spcPct val="80000"/>
              </a:lnSpc>
            </a:pPr>
            <a:r>
              <a:rPr lang="en-US" altLang="zh-CN" sz="800"/>
              <a:t>  File "&lt;pyshell#52&gt;", line 5, in eat</a:t>
            </a:r>
            <a:endParaRPr lang="en-US" altLang="zh-CN" sz="800"/>
          </a:p>
          <a:p>
            <a:pPr lvl="0">
              <a:lnSpc>
                <a:spcPct val="80000"/>
              </a:lnSpc>
            </a:pPr>
            <a:r>
              <a:rPr lang="en-US" altLang="zh-CN" sz="800" err="1"/>
              <a:t>    if self.hungry</a:t>
            </a:r>
            <a:r>
              <a:rPr lang="en-US" altLang="zh-CN" sz="800"/>
              <a:t>:</a:t>
            </a:r>
            <a:endParaRPr lang="en-US" altLang="zh-CN" sz="800"/>
          </a:p>
          <a:p>
            <a:pPr lvl="0">
              <a:lnSpc>
                <a:spcPct val="80000"/>
              </a:lnSpc>
            </a:pPr>
            <a:r>
              <a:rPr lang="en-US" altLang="zh-CN" sz="800" err="1"/>
              <a:t>AttributeError: 'SongBird</a:t>
            </a:r>
            <a:r>
              <a:rPr lang="en-US" altLang="zh-CN" sz="800"/>
              <a:t>' object has no attribute 'hungry‘</a:t>
            </a:r>
            <a:endParaRPr lang="en-US" altLang="zh-CN" sz="800"/>
          </a:p>
          <a:p>
            <a:pPr lvl="0">
              <a:lnSpc>
                <a:spcPct val="80000"/>
              </a:lnSpc>
            </a:pPr>
            <a:endParaRPr lang="en-US" altLang="zh-CN" sz="800"/>
          </a:p>
          <a:p>
            <a:pPr lvl="0">
              <a:lnSpc>
                <a:spcPct val="80000"/>
              </a:lnSpc>
            </a:pPr>
            <a:r>
              <a:rPr lang="en-US" altLang="zh-CN" sz="800" err="1"/>
              <a:t>&gt;&gt;&gt; class SongBird(Bird</a:t>
            </a:r>
            <a:r>
              <a:rPr lang="en-US" altLang="zh-CN" sz="800"/>
              <a:t>):</a:t>
            </a:r>
            <a:endParaRPr lang="en-US" altLang="zh-CN" sz="800"/>
          </a:p>
          <a:p>
            <a:pPr lvl="0">
              <a:lnSpc>
                <a:spcPct val="80000"/>
              </a:lnSpc>
            </a:pPr>
            <a:r>
              <a:rPr lang="en-US" altLang="zh-CN" sz="800" err="1"/>
              <a:t>	def __init__(self</a:t>
            </a:r>
            <a:r>
              <a:rPr lang="en-US" altLang="zh-CN" sz="800"/>
              <a:t>):</a:t>
            </a:r>
            <a:endParaRPr lang="en-US" altLang="zh-CN" sz="800"/>
          </a:p>
          <a:p>
            <a:pPr lvl="0">
              <a:lnSpc>
                <a:spcPct val="80000"/>
              </a:lnSpc>
            </a:pPr>
            <a:r>
              <a:rPr lang="en-US" altLang="zh-CN" sz="800" err="1"/>
              <a:t>		super(SongBird,self).__init</a:t>
            </a:r>
            <a:r>
              <a:rPr lang="en-US" altLang="zh-CN" sz="800"/>
              <a:t>__()</a:t>
            </a:r>
            <a:endParaRPr lang="en-US" altLang="zh-CN" sz="800"/>
          </a:p>
          <a:p>
            <a:pPr lvl="0">
              <a:lnSpc>
                <a:spcPct val="80000"/>
              </a:lnSpc>
            </a:pPr>
            <a:r>
              <a:rPr lang="en-US" altLang="zh-CN" sz="800" err="1"/>
              <a:t>		self.sound</a:t>
            </a:r>
            <a:r>
              <a:rPr lang="en-US" altLang="zh-CN" sz="800"/>
              <a:t>='Squawk'</a:t>
            </a:r>
            <a:endParaRPr lang="en-US" altLang="zh-CN" sz="800"/>
          </a:p>
          <a:p>
            <a:pPr lvl="0">
              <a:lnSpc>
                <a:spcPct val="80000"/>
              </a:lnSpc>
            </a:pPr>
            <a:r>
              <a:rPr lang="en-US" altLang="zh-CN" sz="800" err="1"/>
              <a:t>	def sing(self</a:t>
            </a:r>
            <a:r>
              <a:rPr lang="en-US" altLang="zh-CN" sz="800"/>
              <a:t>):</a:t>
            </a:r>
            <a:endParaRPr lang="en-US" altLang="zh-CN" sz="800"/>
          </a:p>
          <a:p>
            <a:pPr lvl="0">
              <a:lnSpc>
                <a:spcPct val="80000"/>
              </a:lnSpc>
            </a:pPr>
            <a:r>
              <a:rPr lang="en-US" altLang="zh-CN" sz="800" err="1"/>
              <a:t>		print(self.sound</a:t>
            </a:r>
            <a:r>
              <a:rPr lang="en-US" altLang="zh-CN" sz="800"/>
              <a:t>)</a:t>
            </a:r>
            <a:endParaRPr lang="en-US" altLang="zh-CN" sz="800"/>
          </a:p>
          <a:p>
            <a:pPr lvl="0">
              <a:lnSpc>
                <a:spcPct val="80000"/>
              </a:lnSpc>
            </a:pPr>
            <a:endParaRPr lang="en-US" altLang="zh-CN" sz="800"/>
          </a:p>
          <a:p>
            <a:pPr lvl="0">
              <a:lnSpc>
                <a:spcPct val="80000"/>
              </a:lnSpc>
            </a:pPr>
            <a:r>
              <a:rPr lang="en-US" altLang="zh-CN" sz="800"/>
              <a:t>		</a:t>
            </a:r>
            <a:endParaRPr lang="en-US" altLang="zh-CN" sz="800"/>
          </a:p>
          <a:p>
            <a:pPr lvl="0">
              <a:lnSpc>
                <a:spcPct val="80000"/>
              </a:lnSpc>
            </a:pPr>
            <a:r>
              <a:rPr lang="en-US" altLang="zh-CN" sz="800" err="1"/>
              <a:t>&gt;&gt;&gt; songb=SongBird</a:t>
            </a:r>
            <a:r>
              <a:rPr lang="en-US" altLang="zh-CN" sz="800"/>
              <a:t>()</a:t>
            </a:r>
            <a:endParaRPr lang="en-US" altLang="zh-CN" sz="800"/>
          </a:p>
          <a:p>
            <a:pPr lvl="0">
              <a:lnSpc>
                <a:spcPct val="80000"/>
              </a:lnSpc>
            </a:pPr>
            <a:r>
              <a:rPr lang="en-US" altLang="zh-CN" sz="800" err="1"/>
              <a:t>&gt;&gt;&gt; songb.sing</a:t>
            </a:r>
            <a:r>
              <a:rPr lang="en-US" altLang="zh-CN" sz="800"/>
              <a:t>()</a:t>
            </a:r>
            <a:endParaRPr lang="en-US" altLang="zh-CN" sz="800"/>
          </a:p>
          <a:p>
            <a:pPr lvl="0">
              <a:lnSpc>
                <a:spcPct val="80000"/>
              </a:lnSpc>
            </a:pPr>
            <a:r>
              <a:rPr lang="en-US" altLang="zh-CN" sz="800"/>
              <a:t>Squawk</a:t>
            </a:r>
            <a:endParaRPr lang="en-US" altLang="zh-CN" sz="800"/>
          </a:p>
          <a:p>
            <a:pPr lvl="0">
              <a:lnSpc>
                <a:spcPct val="80000"/>
              </a:lnSpc>
            </a:pPr>
            <a:r>
              <a:rPr lang="en-US" altLang="zh-CN" sz="800" err="1"/>
              <a:t>&gt;&gt;&gt; songb.eat</a:t>
            </a:r>
            <a:r>
              <a:rPr lang="en-US" altLang="zh-CN" sz="800"/>
              <a:t>()</a:t>
            </a:r>
            <a:endParaRPr lang="en-US" altLang="zh-CN" sz="800"/>
          </a:p>
          <a:p>
            <a:pPr lvl="0">
              <a:lnSpc>
                <a:spcPct val="80000"/>
              </a:lnSpc>
            </a:pPr>
            <a:r>
              <a:rPr lang="en-US" altLang="zh-CN" sz="800" err="1"/>
              <a:t>Aaaah</a:t>
            </a:r>
            <a:r>
              <a:rPr lang="en-US" altLang="zh-CN" sz="800"/>
              <a:t>...</a:t>
            </a:r>
            <a:endParaRPr lang="en-US" altLang="zh-CN" sz="800"/>
          </a:p>
          <a:p>
            <a:pPr lvl="0">
              <a:lnSpc>
                <a:spcPct val="80000"/>
              </a:lnSpc>
            </a:pPr>
            <a:r>
              <a:rPr lang="en-US" altLang="zh-CN" sz="800" err="1"/>
              <a:t>&gt;&gt;&gt; songb.eat</a:t>
            </a:r>
            <a:r>
              <a:rPr lang="en-US" altLang="zh-CN" sz="800"/>
              <a:t>()</a:t>
            </a:r>
            <a:endParaRPr lang="en-US" altLang="zh-CN" sz="800"/>
          </a:p>
          <a:p>
            <a:pPr lvl="0">
              <a:lnSpc>
                <a:spcPct val="80000"/>
              </a:lnSpc>
            </a:pPr>
            <a:r>
              <a:rPr lang="en-US" altLang="zh-CN" sz="800" err="1"/>
              <a:t>No,thanks</a:t>
            </a:r>
            <a:r>
              <a:rPr lang="en-US" altLang="zh-CN" sz="800"/>
              <a:t>!</a:t>
            </a:r>
            <a:endParaRPr lang="en-US" altLang="zh-CN" sz="800"/>
          </a:p>
          <a:p>
            <a:pPr lvl="0">
              <a:lnSpc>
                <a:spcPct val="80000"/>
              </a:lnSpc>
            </a:pPr>
            <a:r>
              <a:rPr lang="en-US" altLang="zh-CN" sz="800"/>
              <a:t>&gt;&gt;&gt; </a:t>
            </a:r>
            <a:endParaRPr lang="en-US" altLang="zh-CN" sz="800"/>
          </a:p>
        </p:txBody>
      </p:sp>
      <p:sp>
        <p:nvSpPr>
          <p:cNvPr id="2" name="灯片编号占位符 1"/>
          <p:cNvSpPr/>
          <p:nvPr>
            <p:ph type="sldNum" sz="quarter" idx="2"/>
          </p:nvPr>
        </p:nvSpPr>
        <p:spPr/>
        <p:txBody>
          <a:bodyPr/>
          <a:p>
            <a:pPr lvl="0" algn="r"/>
            <a:fld id="{9A0DB2DC-4C9A-4742-B13C-FB6460FD3503}" type="slidenum">
              <a:rPr lang="zh-CN" sz="1200" dirty="0"/>
            </a:fld>
            <a:endParaRPr 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幻灯片图像占位符 64513"/>
          <p:cNvSpPr>
            <a:spLocks noRot="1" noTextEdit="1"/>
          </p:cNvSpPr>
          <p:nvPr>
            <p:ph type="sldImg"/>
          </p:nvPr>
        </p:nvSpPr>
        <p:spPr/>
      </p:sp>
      <p:sp>
        <p:nvSpPr>
          <p:cNvPr id="64515" name="文本占位符 64514"/>
          <p:cNvSpPr>
            <a:spLocks noGrp="1"/>
          </p:cNvSpPr>
          <p:nvPr>
            <p:ph type="body" idx="1"/>
          </p:nvPr>
        </p:nvSpPr>
        <p:spPr/>
        <p:txBody>
          <a:bodyPr/>
          <a:p>
            <a:pPr lvl="0"/>
            <a:r>
              <a:rPr lang="en-US" altLang="zh-CN"/>
              <a:t>class Bird:</a:t>
            </a:r>
            <a:endParaRPr lang="en-US" altLang="zh-CN"/>
          </a:p>
          <a:p>
            <a:pPr lvl="0"/>
            <a:r>
              <a:rPr lang="en-US" altLang="zh-CN" err="1"/>
              <a:t>	def __init__(self</a:t>
            </a:r>
            <a:r>
              <a:rPr lang="en-US" altLang="zh-CN"/>
              <a:t>):</a:t>
            </a:r>
            <a:endParaRPr lang="en-US" altLang="zh-CN"/>
          </a:p>
          <a:p>
            <a:pPr lvl="0"/>
            <a:r>
              <a:rPr lang="en-US" altLang="zh-CN" err="1"/>
              <a:t>		self.hungry</a:t>
            </a:r>
            <a:r>
              <a:rPr lang="en-US" altLang="zh-CN"/>
              <a:t> = True</a:t>
            </a:r>
            <a:endParaRPr lang="en-US" altLang="zh-CN"/>
          </a:p>
          <a:p>
            <a:pPr lvl="0"/>
            <a:r>
              <a:rPr lang="en-US" altLang="zh-CN" err="1"/>
              <a:t>	def eat(self</a:t>
            </a:r>
            <a:r>
              <a:rPr lang="en-US" altLang="zh-CN"/>
              <a:t>):</a:t>
            </a:r>
            <a:endParaRPr lang="en-US" altLang="zh-CN"/>
          </a:p>
          <a:p>
            <a:pPr lvl="0"/>
            <a:r>
              <a:rPr lang="en-US" altLang="zh-CN" err="1"/>
              <a:t>		if self.hungry</a:t>
            </a:r>
            <a:r>
              <a:rPr lang="en-US" altLang="zh-CN"/>
              <a:t>:</a:t>
            </a:r>
            <a:endParaRPr lang="en-US" altLang="zh-CN"/>
          </a:p>
          <a:p>
            <a:pPr lvl="0"/>
            <a:r>
              <a:rPr lang="en-US" altLang="zh-CN" err="1"/>
              <a:t>			print('Aaaah</a:t>
            </a:r>
            <a:r>
              <a:rPr lang="en-US" altLang="zh-CN"/>
              <a:t>...')</a:t>
            </a:r>
            <a:endParaRPr lang="en-US" altLang="zh-CN"/>
          </a:p>
          <a:p>
            <a:pPr lvl="0"/>
            <a:r>
              <a:rPr lang="en-US" altLang="zh-CN" err="1"/>
              <a:t>			self.hungry</a:t>
            </a:r>
            <a:r>
              <a:rPr lang="en-US" altLang="zh-CN"/>
              <a:t> = False</a:t>
            </a:r>
            <a:endParaRPr lang="en-US" altLang="zh-CN"/>
          </a:p>
          <a:p>
            <a:pPr lvl="0"/>
            <a:r>
              <a:rPr lang="en-US" altLang="zh-CN"/>
              <a:t>		else:</a:t>
            </a:r>
            <a:endParaRPr lang="en-US" altLang="zh-CN"/>
          </a:p>
          <a:p>
            <a:pPr lvl="0"/>
            <a:r>
              <a:rPr lang="en-US" altLang="zh-CN" err="1"/>
              <a:t>			print('No,thanks</a:t>
            </a:r>
            <a:r>
              <a:rPr lang="en-US" altLang="zh-CN"/>
              <a:t>!')</a:t>
            </a:r>
            <a:endParaRPr lang="en-US" altLang="zh-CN"/>
          </a:p>
          <a:p>
            <a:pPr lvl="0"/>
            <a:endParaRPr lang="en-US" altLang="zh-CN"/>
          </a:p>
          <a:p>
            <a:pPr lvl="0"/>
            <a:endParaRPr lang="en-US" altLang="zh-CN"/>
          </a:p>
          <a:p>
            <a:pPr lvl="0"/>
            <a:r>
              <a:rPr lang="en-US" altLang="zh-CN" err="1"/>
              <a:t>&gt;&gt;&gt; class SongBird(Bird</a:t>
            </a:r>
            <a:r>
              <a:rPr lang="en-US" altLang="zh-CN"/>
              <a:t>):</a:t>
            </a:r>
            <a:endParaRPr lang="en-US" altLang="zh-CN"/>
          </a:p>
          <a:p>
            <a:pPr lvl="0"/>
            <a:r>
              <a:rPr lang="en-US" altLang="zh-CN" err="1"/>
              <a:t>	def __init__(self</a:t>
            </a:r>
            <a:r>
              <a:rPr lang="en-US" altLang="zh-CN"/>
              <a:t>):</a:t>
            </a:r>
            <a:endParaRPr lang="en-US" altLang="zh-CN"/>
          </a:p>
          <a:p>
            <a:pPr lvl="0"/>
            <a:r>
              <a:rPr lang="en-US" altLang="zh-CN" err="1"/>
              <a:t>		super(SongBird,self).__init</a:t>
            </a:r>
            <a:r>
              <a:rPr lang="en-US" altLang="zh-CN"/>
              <a:t>__()</a:t>
            </a:r>
            <a:endParaRPr lang="en-US" altLang="zh-CN"/>
          </a:p>
          <a:p>
            <a:pPr lvl="0"/>
            <a:r>
              <a:rPr lang="en-US" altLang="zh-CN" err="1"/>
              <a:t>		self.sound</a:t>
            </a:r>
            <a:r>
              <a:rPr lang="en-US" altLang="zh-CN"/>
              <a:t>='Squawk'</a:t>
            </a:r>
            <a:endParaRPr lang="en-US" altLang="zh-CN"/>
          </a:p>
          <a:p>
            <a:pPr lvl="0"/>
            <a:r>
              <a:rPr lang="en-US" altLang="zh-CN" err="1"/>
              <a:t>	def sing(self</a:t>
            </a:r>
            <a:r>
              <a:rPr lang="en-US" altLang="zh-CN"/>
              <a:t>):</a:t>
            </a:r>
            <a:endParaRPr lang="en-US" altLang="zh-CN"/>
          </a:p>
          <a:p>
            <a:pPr lvl="0"/>
            <a:r>
              <a:rPr lang="en-US" altLang="zh-CN" err="1"/>
              <a:t>		print(self.sound</a:t>
            </a:r>
            <a:r>
              <a:rPr lang="en-US" altLang="zh-CN"/>
              <a:t>)</a:t>
            </a:r>
            <a:endParaRPr lang="en-US" altLang="zh-CN"/>
          </a:p>
          <a:p>
            <a:pPr lvl="0"/>
            <a:endParaRPr lang="en-US" altLang="zh-CN"/>
          </a:p>
        </p:txBody>
      </p:sp>
      <p:sp>
        <p:nvSpPr>
          <p:cNvPr id="2" name="灯片编号占位符 1"/>
          <p:cNvSpPr/>
          <p:nvPr>
            <p:ph type="sldNum" sz="quarter" idx="2"/>
          </p:nvPr>
        </p:nvSpPr>
        <p:spPr/>
        <p:txBody>
          <a:bodyPr/>
          <a:p>
            <a:pPr lvl="0" algn="r"/>
            <a:fld id="{9A0DB2DC-4C9A-4742-B13C-FB6460FD3503}" type="slidenum">
              <a:rPr lang="zh-CN" sz="1200" dirty="0"/>
            </a:fld>
            <a:endParaRPr 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015"/>
            <a:ext cx="6019800" cy="438941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z="2250" strike="noStrike" noProof="1" smtClean="0"/>
              <a:t>单击此处编辑母版标题样式</a:t>
            </a:r>
            <a:endParaRPr lang="zh-CN" altLang="en-US" strike="noStrike" noProof="1"/>
          </a:p>
        </p:txBody>
      </p:sp>
      <p:sp>
        <p:nvSpPr>
          <p:cNvPr id="3" name="内容占位符 2"/>
          <p:cNvSpPr>
            <a:spLocks noGrp="1"/>
          </p:cNvSpPr>
          <p:nvPr>
            <p:ph sz="quarter" idx="1"/>
          </p:nvPr>
        </p:nvSpPr>
        <p:spPr>
          <a:xfrm>
            <a:off x="628652" y="1369773"/>
            <a:ext cx="3886212" cy="1574643"/>
          </a:xfrm>
        </p:spPr>
        <p:txBody>
          <a:bodyPr/>
          <a:lstStyle/>
          <a:p>
            <a:pPr lvl="0" fontAlgn="base"/>
            <a:r>
              <a:rPr lang="zh-CN" altLang="en-US" sz="1415" strike="noStrike" noProof="1" smtClean="0"/>
              <a:t>单击此处编辑母版文本样式</a:t>
            </a:r>
            <a:endParaRPr lang="zh-CN" altLang="en-US" strike="noStrike" noProof="1" smtClean="0"/>
          </a:p>
          <a:p>
            <a:pPr lvl="1" fontAlgn="base"/>
            <a:r>
              <a:rPr lang="zh-CN" altLang="en-US" sz="1415" strike="noStrike" noProof="1" smtClean="0"/>
              <a:t>第二级</a:t>
            </a:r>
            <a:endParaRPr lang="zh-CN" altLang="en-US" strike="noStrike" noProof="1" smtClean="0"/>
          </a:p>
          <a:p>
            <a:pPr lvl="2" fontAlgn="base"/>
            <a:r>
              <a:rPr lang="zh-CN" altLang="en-US" sz="1415" strike="noStrike" noProof="1" smtClean="0"/>
              <a:t>第三级</a:t>
            </a:r>
            <a:endParaRPr lang="zh-CN" altLang="en-US" strike="noStrike" noProof="1" smtClean="0"/>
          </a:p>
          <a:p>
            <a:pPr lvl="3" fontAlgn="base"/>
            <a:r>
              <a:rPr lang="zh-CN" altLang="en-US" sz="1415" strike="noStrike" noProof="1" smtClean="0"/>
              <a:t>第四级</a:t>
            </a:r>
            <a:endParaRPr lang="zh-CN" altLang="en-US" strike="noStrike" noProof="1" smtClean="0"/>
          </a:p>
          <a:p>
            <a:pPr lvl="4" fontAlgn="base"/>
            <a:r>
              <a:rPr lang="zh-CN" altLang="en-US" sz="1415" strike="noStrike" noProof="1" smtClean="0"/>
              <a:t>第五级</a:t>
            </a:r>
            <a:endParaRPr lang="zh-CN" altLang="en-US" strike="noStrike" noProof="1"/>
          </a:p>
        </p:txBody>
      </p:sp>
      <p:sp>
        <p:nvSpPr>
          <p:cNvPr id="4" name="内容占位符 3"/>
          <p:cNvSpPr>
            <a:spLocks noGrp="1"/>
          </p:cNvSpPr>
          <p:nvPr>
            <p:ph sz="quarter" idx="2"/>
          </p:nvPr>
        </p:nvSpPr>
        <p:spPr>
          <a:xfrm>
            <a:off x="628652" y="3058763"/>
            <a:ext cx="3886212" cy="1575834"/>
          </a:xfrm>
        </p:spPr>
        <p:txBody>
          <a:bodyPr/>
          <a:lstStyle/>
          <a:p>
            <a:pPr lvl="0" fontAlgn="base"/>
            <a:r>
              <a:rPr lang="zh-CN" altLang="en-US" sz="1415" strike="noStrike" noProof="1" smtClean="0"/>
              <a:t>单击此处编辑母版文本样式</a:t>
            </a:r>
            <a:endParaRPr lang="zh-CN" altLang="en-US" strike="noStrike" noProof="1" smtClean="0"/>
          </a:p>
          <a:p>
            <a:pPr lvl="1" fontAlgn="base"/>
            <a:r>
              <a:rPr lang="zh-CN" altLang="en-US" sz="1415" strike="noStrike" noProof="1" smtClean="0"/>
              <a:t>第二级</a:t>
            </a:r>
            <a:endParaRPr lang="zh-CN" altLang="en-US" strike="noStrike" noProof="1" smtClean="0"/>
          </a:p>
          <a:p>
            <a:pPr lvl="2" fontAlgn="base"/>
            <a:r>
              <a:rPr lang="zh-CN" altLang="en-US" sz="1415" strike="noStrike" noProof="1" smtClean="0"/>
              <a:t>第三级</a:t>
            </a:r>
            <a:endParaRPr lang="zh-CN" altLang="en-US" strike="noStrike" noProof="1" smtClean="0"/>
          </a:p>
          <a:p>
            <a:pPr lvl="3" fontAlgn="base"/>
            <a:r>
              <a:rPr lang="zh-CN" altLang="en-US" sz="1415" strike="noStrike" noProof="1" smtClean="0"/>
              <a:t>第四级</a:t>
            </a:r>
            <a:endParaRPr lang="zh-CN" altLang="en-US" strike="noStrike" noProof="1" smtClean="0"/>
          </a:p>
          <a:p>
            <a:pPr lvl="4" fontAlgn="base"/>
            <a:r>
              <a:rPr lang="zh-CN" altLang="en-US" sz="1415" strike="noStrike" noProof="1" smtClean="0"/>
              <a:t>第五级</a:t>
            </a:r>
            <a:endParaRPr lang="zh-CN" altLang="en-US" strike="noStrike" noProof="1"/>
          </a:p>
        </p:txBody>
      </p:sp>
      <p:sp>
        <p:nvSpPr>
          <p:cNvPr id="5" name="文本占位符 4"/>
          <p:cNvSpPr>
            <a:spLocks noGrp="1"/>
          </p:cNvSpPr>
          <p:nvPr>
            <p:ph type="body" sz="half" idx="3"/>
          </p:nvPr>
        </p:nvSpPr>
        <p:spPr>
          <a:xfrm>
            <a:off x="4629164" y="1369773"/>
            <a:ext cx="3886212" cy="3264824"/>
          </a:xfrm>
        </p:spPr>
        <p:txBody>
          <a:bodyPr/>
          <a:lstStyle/>
          <a:p>
            <a:pPr lvl="0" fontAlgn="base"/>
            <a:r>
              <a:rPr lang="zh-CN" altLang="en-US" sz="1415" strike="noStrike" noProof="1" smtClean="0"/>
              <a:t>单击此处编辑母版文本样式</a:t>
            </a:r>
            <a:endParaRPr lang="zh-CN" altLang="en-US" strike="noStrike" noProof="1" smtClean="0"/>
          </a:p>
          <a:p>
            <a:pPr lvl="1" fontAlgn="base"/>
            <a:r>
              <a:rPr lang="zh-CN" altLang="en-US" sz="1415" strike="noStrike" noProof="1" smtClean="0"/>
              <a:t>第二级</a:t>
            </a:r>
            <a:endParaRPr lang="zh-CN" altLang="en-US" strike="noStrike" noProof="1" smtClean="0"/>
          </a:p>
          <a:p>
            <a:pPr lvl="2" fontAlgn="base"/>
            <a:r>
              <a:rPr lang="zh-CN" altLang="en-US" sz="1415" strike="noStrike" noProof="1" smtClean="0"/>
              <a:t>第三级</a:t>
            </a:r>
            <a:endParaRPr lang="zh-CN" altLang="en-US" strike="noStrike" noProof="1" smtClean="0"/>
          </a:p>
          <a:p>
            <a:pPr lvl="3" fontAlgn="base"/>
            <a:r>
              <a:rPr lang="zh-CN" altLang="en-US" sz="1415" strike="noStrike" noProof="1" smtClean="0"/>
              <a:t>第四级</a:t>
            </a:r>
            <a:endParaRPr lang="zh-CN" altLang="en-US" strike="noStrike" noProof="1" smtClean="0"/>
          </a:p>
          <a:p>
            <a:pPr lvl="4" fontAlgn="base"/>
            <a:r>
              <a:rPr lang="zh-CN" altLang="en-US" sz="1415" strike="noStrike" noProof="1" smtClean="0"/>
              <a:t>第五级</a:t>
            </a:r>
            <a:endParaRPr lang="zh-CN" altLang="en-US" strike="noStrike" noProof="1"/>
          </a:p>
        </p:txBody>
      </p:sp>
      <p:sp>
        <p:nvSpPr>
          <p:cNvPr id="6" name="日期占位符 5"/>
          <p:cNvSpPr>
            <a:spLocks noGrp="1"/>
          </p:cNvSpPr>
          <p:nvPr>
            <p:ph type="dt" sz="half" idx="10"/>
          </p:nvPr>
        </p:nvSpPr>
        <p:spPr>
          <a:xfrm>
            <a:off x="457201" y="4683796"/>
            <a:ext cx="2133603" cy="342979"/>
          </a:xfrm>
        </p:spPr>
        <p:txBody>
          <a:bodyPr/>
          <a:p>
            <a:pPr lvl="0" fontAlgn="base">
              <a:lnSpc>
                <a:spcPct val="85000"/>
              </a:lnSpc>
            </a:pPr>
            <a:endParaRPr lang="de-DE" altLang="x-none" strike="noStrike" noProof="1" dirty="0"/>
          </a:p>
          <a:p>
            <a:pPr lvl="0" fontAlgn="base">
              <a:lnSpc>
                <a:spcPct val="85000"/>
              </a:lnSpc>
            </a:pPr>
            <a:r>
              <a:rPr lang="de-DE" altLang="x-none" sz="1200" strike="noStrike" noProof="1" dirty="0">
                <a:latin typeface="FrutigerNext LT Medium" pitchFamily="34" charset="0"/>
                <a:ea typeface="MS PGothic" panose="020B0600070205080204" pitchFamily="34" charset="-128"/>
                <a:cs typeface="+mn-ea"/>
              </a:rPr>
              <a:t>Page </a:t>
            </a:r>
            <a:fld id="{9A0DB2DC-4C9A-4742-B13C-FB6460FD3503}" type="slidenum">
              <a:rPr lang="de-DE" altLang="x-none" sz="1200" strike="noStrike" noProof="1" dirty="0">
                <a:latin typeface="FrutigerNext LT Medium" pitchFamily="34" charset="0"/>
                <a:ea typeface="MS PGothic" panose="020B0600070205080204" pitchFamily="34" charset="-128"/>
                <a:cs typeface="+mn-ea"/>
              </a:rPr>
            </a:fld>
            <a:endParaRPr lang="de-DE" altLang="x-none" sz="1200" strike="noStrike" noProof="1" dirty="0">
              <a:latin typeface="FrutigerNext LT Medium"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1664" y="206231"/>
            <a:ext cx="8065298" cy="4390079"/>
          </a:xfrm>
        </p:spPr>
        <p:txBody>
          <a:bodyPr/>
          <a:lstStyle/>
          <a:p>
            <a:pPr lvl="0" fontAlgn="base"/>
            <a:r>
              <a:rPr lang="zh-CN" altLang="en-US" sz="1415" strike="noStrike" noProof="1" smtClean="0"/>
              <a:t>单击此处编辑母版文本样式</a:t>
            </a:r>
            <a:endParaRPr lang="zh-CN" altLang="en-US" strike="noStrike" noProof="1" smtClean="0"/>
          </a:p>
          <a:p>
            <a:pPr lvl="1" fontAlgn="base"/>
            <a:r>
              <a:rPr lang="zh-CN" altLang="en-US" sz="1415" strike="noStrike" noProof="1" smtClean="0"/>
              <a:t>第二级</a:t>
            </a:r>
            <a:endParaRPr lang="zh-CN" altLang="en-US" strike="noStrike" noProof="1" smtClean="0"/>
          </a:p>
          <a:p>
            <a:pPr lvl="2" fontAlgn="base"/>
            <a:r>
              <a:rPr lang="zh-CN" altLang="en-US" sz="1415" strike="noStrike" noProof="1" smtClean="0"/>
              <a:t>第三级</a:t>
            </a:r>
            <a:endParaRPr lang="zh-CN" altLang="en-US" strike="noStrike" noProof="1" smtClean="0"/>
          </a:p>
          <a:p>
            <a:pPr lvl="3" fontAlgn="base"/>
            <a:r>
              <a:rPr lang="zh-CN" altLang="en-US" sz="1415" strike="noStrike" noProof="1" smtClean="0"/>
              <a:t>第四级</a:t>
            </a:r>
            <a:endParaRPr lang="zh-CN" altLang="en-US" strike="noStrike" noProof="1" smtClean="0"/>
          </a:p>
          <a:p>
            <a:pPr lvl="4" fontAlgn="base"/>
            <a:r>
              <a:rPr lang="zh-CN" altLang="en-US" sz="1415" strike="noStrike" noProof="1" smtClean="0"/>
              <a:t>第五级</a:t>
            </a:r>
            <a:endParaRPr lang="zh-CN" altLang="en-US" strike="noStrike" noProof="1"/>
          </a:p>
        </p:txBody>
      </p:sp>
      <p:sp>
        <p:nvSpPr>
          <p:cNvPr id="3" name="日期占位符 2"/>
          <p:cNvSpPr>
            <a:spLocks noGrp="1"/>
          </p:cNvSpPr>
          <p:nvPr>
            <p:ph type="dt" sz="half" idx="10"/>
          </p:nvPr>
        </p:nvSpPr>
        <p:spPr>
          <a:xfrm>
            <a:off x="457201" y="4683796"/>
            <a:ext cx="2133603" cy="342979"/>
          </a:xfrm>
        </p:spPr>
        <p:txBody>
          <a:bodyPr/>
          <a:p>
            <a:pPr lvl="0" fontAlgn="base">
              <a:lnSpc>
                <a:spcPct val="85000"/>
              </a:lnSpc>
            </a:pPr>
            <a:endParaRPr lang="de-DE" altLang="x-none" strike="noStrike" noProof="1" dirty="0"/>
          </a:p>
          <a:p>
            <a:pPr lvl="0" fontAlgn="base">
              <a:lnSpc>
                <a:spcPct val="85000"/>
              </a:lnSpc>
            </a:pPr>
            <a:r>
              <a:rPr lang="de-DE" altLang="x-none" sz="1200" strike="noStrike" noProof="1" dirty="0">
                <a:latin typeface="FrutigerNext LT Medium" pitchFamily="34" charset="0"/>
                <a:ea typeface="MS PGothic" panose="020B0600070205080204" pitchFamily="34" charset="-128"/>
                <a:cs typeface="+mn-ea"/>
              </a:rPr>
              <a:t>Page </a:t>
            </a:r>
            <a:fld id="{9A0DB2DC-4C9A-4742-B13C-FB6460FD3503}" type="slidenum">
              <a:rPr lang="de-DE" altLang="x-none" sz="1200" strike="noStrike" noProof="1" dirty="0">
                <a:latin typeface="FrutigerNext LT Medium" pitchFamily="34" charset="0"/>
                <a:ea typeface="MS PGothic" panose="020B0600070205080204" pitchFamily="34" charset="-128"/>
                <a:cs typeface="+mn-ea"/>
              </a:rPr>
            </a:fld>
            <a:endParaRPr lang="de-DE" altLang="x-none" sz="1200" strike="noStrike" noProof="1" dirty="0">
              <a:latin typeface="FrutigerNext LT Medium"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098"/>
            <a:ext cx="7772400" cy="1102712"/>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160"/>
            <a:ext cx="6400800" cy="131468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8035" indent="0" algn="ctr">
              <a:buNone/>
              <a:defRPr>
                <a:solidFill>
                  <a:schemeClr val="tx1">
                    <a:tint val="75000"/>
                  </a:schemeClr>
                </a:solidFill>
              </a:defRPr>
            </a:lvl7pPr>
            <a:lvl8pPr marL="2400935" indent="0" algn="ctr">
              <a:buNone/>
              <a:defRPr>
                <a:solidFill>
                  <a:schemeClr val="tx1">
                    <a:tint val="75000"/>
                  </a:schemeClr>
                </a:solidFill>
              </a:defRPr>
            </a:lvl8pPr>
            <a:lvl9pPr marL="2743835"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3"/>
            <a:ext cx="7772400" cy="1021735"/>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 y="53588"/>
            <a:ext cx="6858016" cy="482273"/>
          </a:xfrm>
        </p:spPr>
        <p:txBody>
          <a:bodyPr>
            <a:noAutofit/>
          </a:bodyPr>
          <a:lstStyle>
            <a:lvl1pPr algn="l">
              <a:defRPr kumimoji="0" lang="en-US" altLang="zh-CN" sz="3200" b="0" i="0" u="none" strike="noStrike" kern="1200" cap="none" spc="0" normalizeH="0" baseline="0" noProof="1" dirty="0">
                <a:solidFill>
                  <a:srgbClr val="00B050"/>
                </a:solidFill>
                <a:latin typeface="黑体" panose="02010609060101010101" pitchFamily="49" charset="-122"/>
                <a:ea typeface="黑体" panose="02010609060101010101" pitchFamily="49" charset="-122"/>
                <a:cs typeface="Arial" panose="020B0604020202020204" pitchFamily="34" charset="0"/>
                <a:sym typeface="+mn-ea"/>
              </a:defRPr>
            </a:lvl1pPr>
          </a:lstStyle>
          <a:p>
            <a:r>
              <a:rPr lang="zh-CN" altLang="en-US" dirty="0" smtClean="0"/>
              <a:t>主标题宋体</a:t>
            </a:r>
            <a:r>
              <a:rPr lang="en-US" altLang="zh-CN" dirty="0" smtClean="0"/>
              <a:t>-40</a:t>
            </a:r>
            <a:r>
              <a:rPr lang="zh-CN" altLang="en-US" dirty="0" smtClean="0"/>
              <a:t>号</a:t>
            </a:r>
            <a:endParaRPr lang="zh-CN" altLang="en-US" dirty="0"/>
          </a:p>
        </p:txBody>
      </p:sp>
      <p:sp>
        <p:nvSpPr>
          <p:cNvPr id="3" name="内容占位符 2"/>
          <p:cNvSpPr>
            <a:spLocks noGrp="1"/>
          </p:cNvSpPr>
          <p:nvPr>
            <p:ph idx="1"/>
          </p:nvPr>
        </p:nvSpPr>
        <p:spPr>
          <a:xfrm>
            <a:off x="285720" y="696624"/>
            <a:ext cx="8572560" cy="4233442"/>
          </a:xfrm>
        </p:spPr>
        <p:txBody>
          <a:bodyPr/>
          <a:lstStyle>
            <a:lvl1pPr>
              <a:buFont typeface="Wingdings" panose="05000000000000000000" pitchFamily="2" charset="2"/>
              <a:buChar char="n"/>
              <a:defRPr kumimoji="0" lang="zh-CN" altLang="en-US" sz="2400" b="0" i="0" u="none" strike="noStrike" kern="1200" cap="none" spc="0" normalizeH="0" baseline="0" noProof="1" dirty="0">
                <a:solidFill>
                  <a:srgbClr val="00B050"/>
                </a:solidFill>
                <a:latin typeface="华文细黑" panose="02010600040101010101" pitchFamily="2" charset="-122"/>
                <a:ea typeface="华文细黑" panose="02010600040101010101" pitchFamily="2" charset="-122"/>
                <a:cs typeface="Arial" panose="020B0604020202020204" pitchFamily="34" charset="0"/>
                <a:sym typeface="+mn-ea"/>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23"/>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3"/>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015"/>
            <a:ext cx="6019800" cy="4389411"/>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A181004-A7AF-4A73-85FF-FDE399ED90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F5948C7-95F5-44C2-84FE-C7F7A5B1D6C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753"/>
            <a:ext cx="7772400" cy="1021735"/>
          </a:xfrm>
        </p:spPr>
        <p:txBody>
          <a:bodyPr anchor="t"/>
          <a:lstStyle>
            <a:lvl1pPr algn="l">
              <a:defRPr sz="3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180416"/>
            <a:ext cx="7772400" cy="112533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8035" indent="0">
              <a:buNone/>
              <a:defRPr sz="1050">
                <a:solidFill>
                  <a:schemeClr val="tx1">
                    <a:tint val="75000"/>
                  </a:schemeClr>
                </a:solidFill>
              </a:defRPr>
            </a:lvl7pPr>
            <a:lvl8pPr marL="2400935" indent="0">
              <a:buNone/>
              <a:defRPr sz="1050">
                <a:solidFill>
                  <a:schemeClr val="tx1">
                    <a:tint val="75000"/>
                  </a:schemeClr>
                </a:solidFill>
              </a:defRPr>
            </a:lvl8pPr>
            <a:lvl9pPr marL="2743835" indent="0">
              <a:buNone/>
              <a:defRPr sz="105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360"/>
            <a:ext cx="4038600" cy="3395066"/>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823"/>
            <a:ext cx="3008313" cy="871690"/>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23"/>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076513"/>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080"/>
            <a:ext cx="5486400" cy="425128"/>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0"/>
            <a:ext cx="8229600" cy="3395066"/>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8096"/>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8096"/>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6"/>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15"/>
            <a:ext cx="8229600" cy="8574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360"/>
            <a:ext cx="8229600" cy="339506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8096"/>
            <a:ext cx="21336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AA181004-A7AF-4A73-85FF-FDE399ED901B}" type="datetimeFigureOut">
              <a:rPr lang="zh-CN" altLang="en-US" smtClean="0"/>
            </a:fld>
            <a:endParaRPr lang="zh-CN" altLang="en-US"/>
          </a:p>
        </p:txBody>
      </p:sp>
      <p:sp>
        <p:nvSpPr>
          <p:cNvPr id="5" name="页脚占位符 4"/>
          <p:cNvSpPr>
            <a:spLocks noGrp="1"/>
          </p:cNvSpPr>
          <p:nvPr>
            <p:ph type="ftr" sz="quarter" idx="3"/>
          </p:nvPr>
        </p:nvSpPr>
        <p:spPr>
          <a:xfrm>
            <a:off x="3124200" y="4768096"/>
            <a:ext cx="28956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096"/>
            <a:ext cx="21336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4F5948C7-95F5-44C2-84FE-C7F7A5B1D6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15000"/>
        </a:spcBef>
        <a:buFont typeface="Arial" panose="020B0604020202020204" pitchFamily="34" charset="0"/>
        <a:buChar char="•"/>
        <a:defRPr sz="2400" kern="1200">
          <a:solidFill>
            <a:schemeClr val="tx1"/>
          </a:solidFill>
          <a:latin typeface="+mn-lt"/>
          <a:ea typeface="+mn-ea"/>
          <a:cs typeface="+mn-cs"/>
        </a:defRPr>
      </a:lvl1pPr>
      <a:lvl2pPr marL="557530" indent="-214630" algn="l" defTabSz="685800" rtl="0" eaLnBrk="1" latinLnBrk="0" hangingPunct="1">
        <a:spcBef>
          <a:spcPct val="15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15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5pPr>
      <a:lvl6pPr marL="18865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6pPr>
      <a:lvl7pPr marL="22294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7pPr>
      <a:lvl8pPr marL="25723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8pPr>
      <a:lvl9pPr marL="2915285" indent="-171450" algn="l" defTabSz="685800" rtl="0" eaLnBrk="1" latinLnBrk="0" hangingPunct="1">
        <a:spcBef>
          <a:spcPct val="15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extBox 3"/>
          <p:cNvSpPr txBox="1">
            <a:spLocks noChangeArrowheads="1"/>
          </p:cNvSpPr>
          <p:nvPr/>
        </p:nvSpPr>
        <p:spPr bwMode="auto">
          <a:xfrm>
            <a:off x="1682750" y="2014855"/>
            <a:ext cx="5537200" cy="829945"/>
          </a:xfrm>
          <a:prstGeom prst="rect">
            <a:avLst/>
          </a:prstGeom>
          <a:noFill/>
          <a:ln>
            <a:noFill/>
          </a:ln>
          <a:effectLst>
            <a:glow rad="101600">
              <a:schemeClr val="accent1">
                <a:satMod val="175000"/>
                <a:alpha val="40000"/>
              </a:schemeClr>
            </a:glow>
          </a:effectLst>
        </p:spPr>
        <p:style>
          <a:lnRef idx="2">
            <a:schemeClr val="accent2"/>
          </a:lnRef>
          <a:fillRef idx="1">
            <a:schemeClr val="lt1"/>
          </a:fillRef>
          <a:effectRef idx="0">
            <a:schemeClr val="accent2"/>
          </a:effectRef>
          <a:fontRef idx="minor">
            <a:schemeClr val="dk1"/>
          </a:fontRef>
        </p:style>
        <p:txBody>
          <a:bodyPr wrap="square">
            <a:spAutoFit/>
          </a:bodyPr>
          <a:p>
            <a:pPr marR="0" defTabSz="914400" rtl="0">
              <a:buClrTx/>
              <a:buSzTx/>
              <a:buFontTx/>
              <a:buNone/>
              <a:defRPr/>
            </a:pPr>
            <a:r>
              <a:rPr kumimoji="0" lang="en-US" altLang="zh-CN" sz="4800" kern="1200" cap="none" spc="0" normalizeH="0" baseline="0" dirty="0" smtClean="0">
                <a:ln w="18415" cmpd="sng">
                  <a:noFill/>
                  <a:prstDash val="solid"/>
                </a:ln>
                <a:solidFill>
                  <a:srgbClr val="00B050"/>
                </a:solidFill>
                <a:latin typeface="Arial" panose="020B0604020202020204" pitchFamily="34" charset="0"/>
                <a:ea typeface="黑体" panose="02010609060101010101" pitchFamily="49" charset="-122"/>
                <a:cs typeface="Arial" panose="020B0604020202020204" pitchFamily="34" charset="0"/>
              </a:rPr>
              <a:t>Unittest轻量级框架</a:t>
            </a:r>
            <a:endParaRPr kumimoji="0" lang="en-US" altLang="zh-CN" sz="4800" kern="1200" cap="none" spc="0" normalizeH="0" baseline="0" dirty="0" smtClean="0">
              <a:ln w="18415" cmpd="sng">
                <a:noFill/>
                <a:prstDash val="solid"/>
              </a:ln>
              <a:solidFill>
                <a:srgbClr val="00B050"/>
              </a:solidFill>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sym typeface="+mn-ea"/>
              </a:rPr>
              <a:t>类与对象方法</a:t>
            </a:r>
            <a:endParaRPr lang="zh-CN" altLang="en-US">
              <a:latin typeface="Times New Roman" panose="02020603050405020304" pitchFamily="18" charset="0"/>
            </a:endParaRPr>
          </a:p>
        </p:txBody>
      </p:sp>
      <p:sp>
        <p:nvSpPr>
          <p:cNvPr id="34819" name="内容占位符 34818"/>
          <p:cNvSpPr>
            <a:spLocks noGrp="1"/>
          </p:cNvSpPr>
          <p:nvPr>
            <p:ph idx="1"/>
          </p:nvPr>
        </p:nvSpPr>
        <p:spPr/>
        <p:txBody>
          <a:bodyPr/>
          <a:p>
            <a:pPr>
              <a:buNone/>
            </a:pPr>
            <a:r>
              <a:rPr lang="en-US" altLang="zh-CN" sz="2100" b="1" dirty="0">
                <a:solidFill>
                  <a:srgbClr val="3366FF"/>
                </a:solidFill>
                <a:latin typeface="Times New Roman" panose="02020603050405020304" pitchFamily="18" charset="0"/>
              </a:rPr>
              <a:t>                           </a:t>
            </a:r>
            <a:endParaRPr lang="zh-CN" altLang="en-US" sz="2100" b="1" dirty="0">
              <a:solidFill>
                <a:srgbClr val="3366FF"/>
              </a:solidFill>
              <a:latin typeface="Times New Roman" panose="02020603050405020304" pitchFamily="18" charset="0"/>
            </a:endParaRPr>
          </a:p>
          <a:p>
            <a:r>
              <a:rPr lang="zh-CN" altLang="en-US" sz="2100" b="1" dirty="0">
                <a:latin typeface="Times New Roman" panose="02020603050405020304" pitchFamily="18" charset="0"/>
              </a:rPr>
              <a:t>类的方法与普通的函数只有一个特别的区别：类的方法必须有一个额外的第一个参数名称</a:t>
            </a:r>
            <a:r>
              <a:rPr lang="en-US" altLang="zh-CN" sz="2100" b="1" dirty="0">
                <a:latin typeface="Times New Roman" panose="02020603050405020304" pitchFamily="18" charset="0"/>
              </a:rPr>
              <a:t>self</a:t>
            </a:r>
            <a:r>
              <a:rPr lang="zh-CN" altLang="en-US" sz="2100" b="1" dirty="0">
                <a:latin typeface="Times New Roman" panose="02020603050405020304" pitchFamily="18" charset="0"/>
              </a:rPr>
              <a:t>，但是在调用这个方法的时候你不必为这个参数赋值，</a:t>
            </a:r>
            <a:r>
              <a:rPr lang="en-US" altLang="zh-CN" sz="2100" b="1" dirty="0">
                <a:latin typeface="Times New Roman" panose="02020603050405020304" pitchFamily="18" charset="0"/>
              </a:rPr>
              <a:t>Python</a:t>
            </a:r>
            <a:r>
              <a:rPr lang="zh-CN" altLang="en-US" sz="2100" b="1" dirty="0">
                <a:latin typeface="Times New Roman" panose="02020603050405020304" pitchFamily="18" charset="0"/>
              </a:rPr>
              <a:t>会提供这个值，这个特别的变量指的是对象本身，按照惯例它的名称就是在类定义中常见的 </a:t>
            </a:r>
            <a:r>
              <a:rPr lang="en-US" altLang="zh-CN" sz="2100" b="1" dirty="0">
                <a:latin typeface="Times New Roman" panose="02020603050405020304" pitchFamily="18" charset="0"/>
              </a:rPr>
              <a:t>self </a:t>
            </a:r>
            <a:r>
              <a:rPr lang="zh-CN" altLang="en-US" sz="2100" b="1" dirty="0">
                <a:latin typeface="Times New Roman" panose="02020603050405020304" pitchFamily="18" charset="0"/>
              </a:rPr>
              <a:t>这个变量名。</a:t>
            </a:r>
            <a:endParaRPr lang="zh-CN" altLang="en-US" sz="2100" b="1" dirty="0">
              <a:latin typeface="Times New Roman" panose="02020603050405020304" pitchFamily="18" charset="0"/>
            </a:endParaRPr>
          </a:p>
          <a:p>
            <a:pPr lvl="1"/>
            <a:r>
              <a:rPr lang="zh-CN" altLang="en-US" sz="1800" b="1" dirty="0">
                <a:latin typeface="Times New Roman" panose="02020603050405020304" pitchFamily="18" charset="0"/>
              </a:rPr>
              <a:t>可以是任意一个变量名，但最好遵循通用的规则；</a:t>
            </a:r>
            <a:endParaRPr lang="zh-CN" altLang="en-US" sz="1800" b="1" dirty="0">
              <a:latin typeface="Times New Roman" panose="02020603050405020304" pitchFamily="18" charset="0"/>
            </a:endParaRPr>
          </a:p>
          <a:p>
            <a:pPr lvl="1"/>
            <a:r>
              <a:rPr lang="en-US" altLang="zh-CN" sz="1800" b="1" dirty="0">
                <a:latin typeface="Times New Roman" panose="02020603050405020304" pitchFamily="18" charset="0"/>
              </a:rPr>
              <a:t>Self </a:t>
            </a:r>
            <a:r>
              <a:rPr lang="zh-CN" altLang="en-US" sz="1800" b="1" dirty="0">
                <a:latin typeface="Times New Roman" panose="02020603050405020304" pitchFamily="18" charset="0"/>
              </a:rPr>
              <a:t>这个变量名具有一定的魔法，在具体的对象中它有特定的意义。</a:t>
            </a:r>
            <a:endParaRPr lang="zh-CN" altLang="en-US" sz="1800" b="1" dirty="0">
              <a:latin typeface="Times New Roman" panose="02020603050405020304" pitchFamily="18" charset="0"/>
            </a:endParaRPr>
          </a:p>
          <a:p>
            <a:endParaRPr lang="zh-CN" altLang="en-US" sz="2100" b="1" dirty="0">
              <a:latin typeface="Times New Roman" panose="02020603050405020304" pitchFamily="18" charset="0"/>
            </a:endParaRPr>
          </a:p>
        </p:txBody>
      </p:sp>
      <p:sp>
        <p:nvSpPr>
          <p:cNvPr id="5" name="文本框 4"/>
          <p:cNvSpPr txBox="1"/>
          <p:nvPr/>
        </p:nvSpPr>
        <p:spPr>
          <a:xfrm>
            <a:off x="1230998" y="23340"/>
            <a:ext cx="309880" cy="553085"/>
          </a:xfrm>
          <a:prstGeom prst="rect">
            <a:avLst/>
          </a:prstGeom>
          <a:noFill/>
        </p:spPr>
        <p:txBody>
          <a:bodyPr wrap="none" rtlCol="0" anchor="t">
            <a:spAutoFit/>
          </a:bodyPr>
          <a:p>
            <a:endParaRPr lang="zh-CN" altLang="en-US" sz="3000" dirty="0">
              <a:solidFill>
                <a:schemeClr val="tx1"/>
              </a:solidFill>
              <a:latin typeface="Times New Roman" panose="02020603050405020304" pitchFamily="18"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9" name="内容占位符 45058"/>
          <p:cNvSpPr>
            <a:spLocks noGrp="1"/>
          </p:cNvSpPr>
          <p:nvPr>
            <p:ph idx="1"/>
          </p:nvPr>
        </p:nvSpPr>
        <p:spPr/>
        <p:txBody>
          <a:bodyPr>
            <a:normAutofit fontScale="80000"/>
          </a:bodyPr>
          <a:p>
            <a:pPr marL="685800" lvl="1" indent="-228600" algn="l" defTabSz="914400">
              <a:lnSpc>
                <a:spcPct val="150000"/>
              </a:lnSpc>
              <a:spcBef>
                <a:spcPts val="500"/>
              </a:spcBef>
              <a:buFont typeface="Wingdings" panose="05000000000000000000" pitchFamily="2" charset="2"/>
              <a:buChar char="n"/>
            </a:pPr>
            <a:r>
              <a:rPr sz="2400" dirty="0"/>
              <a:t>Self</a:t>
            </a:r>
            <a:r>
              <a:rPr lang="zh-CN" altLang="en-US" sz="2400" dirty="0"/>
              <a:t>参数的工作原理：假如你有一个类称为</a:t>
            </a:r>
            <a:r>
              <a:rPr sz="2400"/>
              <a:t>MyClass</a:t>
            </a:r>
            <a:r>
              <a:rPr lang="zh-CN" altLang="en-US" sz="2400" dirty="0"/>
              <a:t>和这个类的一个实例</a:t>
            </a:r>
            <a:r>
              <a:rPr sz="2400"/>
              <a:t>MyObject</a:t>
            </a:r>
            <a:r>
              <a:rPr lang="zh-CN" altLang="en-US" sz="2400" dirty="0"/>
              <a:t>。当你调用这个对象的方法</a:t>
            </a:r>
            <a:r>
              <a:rPr sz="2400" dirty="0"/>
              <a:t>MyObject.method(arg1, arg2)</a:t>
            </a:r>
            <a:r>
              <a:rPr lang="zh-CN" altLang="en-US" sz="2400" dirty="0"/>
              <a:t>的时候，这会由</a:t>
            </a:r>
            <a:r>
              <a:rPr sz="2400" dirty="0"/>
              <a:t>Python</a:t>
            </a:r>
            <a:r>
              <a:rPr lang="zh-CN" altLang="en-US" sz="2400" dirty="0"/>
              <a:t>自动转为</a:t>
            </a:r>
            <a:r>
              <a:rPr sz="2400"/>
              <a:t>MyClass.method (MyObject</a:t>
            </a:r>
            <a:r>
              <a:rPr sz="2400" dirty="0"/>
              <a:t>, arg1, arg2)</a:t>
            </a:r>
            <a:r>
              <a:rPr lang="zh-CN" altLang="en-US" sz="2400" dirty="0"/>
              <a:t>，这就是 </a:t>
            </a:r>
            <a:r>
              <a:rPr sz="2400" dirty="0"/>
              <a:t>self </a:t>
            </a:r>
            <a:r>
              <a:rPr lang="zh-CN" altLang="en-US" sz="2400" dirty="0"/>
              <a:t>的使用原理。</a:t>
            </a:r>
            <a:endParaRPr lang="zh-CN" altLang="en-US" sz="2400" dirty="0"/>
          </a:p>
          <a:p>
            <a:pPr marL="685800" lvl="1" indent="-228600" algn="l" defTabSz="914400">
              <a:lnSpc>
                <a:spcPct val="150000"/>
              </a:lnSpc>
              <a:spcBef>
                <a:spcPts val="500"/>
              </a:spcBef>
              <a:buFont typeface="Wingdings" panose="05000000000000000000" pitchFamily="2" charset="2"/>
              <a:buChar char="n"/>
            </a:pPr>
            <a:r>
              <a:rPr lang="zh-CN" altLang="en-US" sz="2400" dirty="0"/>
              <a:t>如果你有一个不需要参数的方法，你还是得给这个方法定义一个带有 </a:t>
            </a:r>
            <a:r>
              <a:rPr sz="2400" dirty="0"/>
              <a:t>self </a:t>
            </a:r>
            <a:r>
              <a:rPr lang="zh-CN" altLang="en-US" sz="2400" dirty="0"/>
              <a:t>参数。</a:t>
            </a:r>
            <a:endParaRPr lang="zh-CN" altLang="en-US" sz="2400" dirty="0"/>
          </a:p>
          <a:p>
            <a:pPr marL="685800" lvl="1" indent="-228600" algn="l" defTabSz="914400">
              <a:lnSpc>
                <a:spcPct val="150000"/>
              </a:lnSpc>
              <a:spcBef>
                <a:spcPts val="500"/>
              </a:spcBef>
              <a:buFont typeface="Wingdings" panose="05000000000000000000" pitchFamily="2" charset="2"/>
              <a:buChar char="n"/>
            </a:pPr>
            <a:r>
              <a:rPr lang="zh-CN" altLang="en-US" sz="2400" dirty="0"/>
              <a:t>类与对象方法的使用：调用方法同普通函数一致，忽略</a:t>
            </a:r>
            <a:r>
              <a:rPr sz="2400" dirty="0"/>
              <a:t>self</a:t>
            </a:r>
            <a:r>
              <a:rPr lang="zh-CN" altLang="en-US" sz="2400" dirty="0"/>
              <a:t>参数。</a:t>
            </a:r>
            <a:endParaRPr lang="zh-CN" altLang="en-US" sz="2400" dirty="0"/>
          </a:p>
          <a:p>
            <a:pPr marL="685800" lvl="1" indent="-228600" algn="l" defTabSz="914400">
              <a:lnSpc>
                <a:spcPct val="150000"/>
              </a:lnSpc>
              <a:spcBef>
                <a:spcPts val="500"/>
              </a:spcBef>
            </a:pPr>
            <a:r>
              <a:rPr lang="zh-CN" altLang="en-US" sz="2400" dirty="0"/>
              <a:t>对象名</a:t>
            </a:r>
            <a:r>
              <a:rPr sz="2400" dirty="0"/>
              <a:t>.</a:t>
            </a:r>
            <a:r>
              <a:rPr lang="zh-CN" altLang="en-US" sz="2400" dirty="0"/>
              <a:t>方法名</a:t>
            </a:r>
            <a:r>
              <a:rPr sz="2400" dirty="0"/>
              <a:t>(</a:t>
            </a:r>
            <a:r>
              <a:rPr lang="zh-CN" altLang="en-US" sz="2400" dirty="0"/>
              <a:t>参数</a:t>
            </a:r>
            <a:r>
              <a:rPr sz="2400"/>
              <a:t>…)</a:t>
            </a:r>
            <a:endParaRPr sz="2400"/>
          </a:p>
        </p:txBody>
      </p:sp>
      <p:sp>
        <p:nvSpPr>
          <p:cNvPr id="3" name="标题 2"/>
          <p:cNvSpPr>
            <a:spLocks noGrp="1"/>
          </p:cNvSpPr>
          <p:nvPr>
            <p:ph type="title"/>
          </p:nvPr>
        </p:nvSpPr>
        <p:spPr/>
        <p:txBody>
          <a:bodyPr/>
          <a:p>
            <a:r>
              <a:rPr lang="zh-CN" altLang="en-US">
                <a:latin typeface="Times New Roman" panose="02020603050405020304" pitchFamily="18" charset="0"/>
                <a:sym typeface="+mn-ea"/>
              </a:rPr>
              <a:t>类与对象方法</a:t>
            </a:r>
            <a:endParaRPr lang="zh-CN" altLang="en-US">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a:p>
        </p:txBody>
      </p:sp>
      <p:sp>
        <p:nvSpPr>
          <p:cNvPr id="71684" name="文本框 71683"/>
          <p:cNvSpPr txBox="1"/>
          <p:nvPr/>
        </p:nvSpPr>
        <p:spPr>
          <a:xfrm>
            <a:off x="368455" y="833895"/>
            <a:ext cx="4858600" cy="2306955"/>
          </a:xfrm>
          <a:prstGeom prst="rect">
            <a:avLst/>
          </a:prstGeom>
          <a:noFill/>
          <a:ln w="9525" cap="flat" cmpd="sng">
            <a:solidFill>
              <a:schemeClr val="tx1"/>
            </a:solidFill>
            <a:prstDash val="solid"/>
            <a:miter/>
            <a:headEnd type="none" w="med" len="med"/>
            <a:tailEnd type="none" w="med" len="med"/>
          </a:ln>
        </p:spPr>
        <p:txBody>
          <a:bodyPr>
            <a:spAutoFit/>
          </a:bodyPr>
          <a:p>
            <a:r>
              <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rPr>
              <a:t> class Bird:</a:t>
            </a:r>
            <a:endPar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rPr>
              <a:t>	def __init__(self):</a:t>
            </a:r>
            <a:endPar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rPr>
              <a:t>		self.hungry = True</a:t>
            </a:r>
            <a:endPar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rPr>
              <a:t>	def eat(self):</a:t>
            </a:r>
            <a:endPar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rPr>
              <a:t>		if self.hungry:</a:t>
            </a:r>
            <a:endPar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rPr>
              <a:t>			print('Aaaah...')</a:t>
            </a:r>
            <a:endPar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rPr>
              <a:t>			self.hungry = False</a:t>
            </a:r>
            <a:endPar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rPr>
              <a:t>		else:</a:t>
            </a:r>
            <a:endPar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rPr>
              <a:t>			print('No,thanks!')</a:t>
            </a:r>
            <a:endParaRPr lang="zh-CN" altLang="en-US" sz="16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71685" name="文本框 71684"/>
          <p:cNvSpPr txBox="1"/>
          <p:nvPr/>
        </p:nvSpPr>
        <p:spPr>
          <a:xfrm>
            <a:off x="5417185" y="864235"/>
            <a:ext cx="2616200" cy="3415030"/>
          </a:xfrm>
          <a:prstGeom prst="rect">
            <a:avLst/>
          </a:prstGeom>
          <a:noFill/>
          <a:ln w="9525" cap="flat" cmpd="sng">
            <a:solidFill>
              <a:schemeClr val="tx1"/>
            </a:solidFill>
            <a:prstDash val="solid"/>
            <a:miter/>
            <a:headEnd type="none" w="med" len="med"/>
            <a:tailEnd type="none" w="med" len="med"/>
          </a:ln>
        </p:spPr>
        <p:txBody>
          <a:bodyPr wrap="square">
            <a:spAutoFit/>
          </a:bodyPr>
          <a:p>
            <a:r>
              <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rPr>
              <a:t>&gt;&gt;&gt; b=Bird()</a:t>
            </a:r>
            <a:endPar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rPr>
              <a:t>&gt;&gt;&gt; b.hungry</a:t>
            </a:r>
            <a:endPar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rPr>
              <a:t>True</a:t>
            </a:r>
            <a:endPar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rPr>
              <a:t>&gt;&gt;&gt; b.eat()</a:t>
            </a:r>
            <a:endPar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rPr>
              <a:t>Aaaah...</a:t>
            </a:r>
            <a:endPar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rPr>
              <a:t>&gt;&gt;&gt; b.eat()</a:t>
            </a:r>
            <a:endPar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rPr>
              <a:t>No,thanks!</a:t>
            </a:r>
            <a:endPar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rPr>
              <a:t>&gt;&gt;&gt; b.eat()</a:t>
            </a:r>
            <a:endPar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rPr>
              <a:t>No,thanks!</a:t>
            </a:r>
            <a:endParaRPr lang="zh-CN" altLang="en-US" sz="240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4" name="标题 2"/>
          <p:cNvSpPr>
            <a:spLocks noGrp="1"/>
          </p:cNvSpPr>
          <p:nvPr/>
        </p:nvSpPr>
        <p:spPr>
          <a:xfrm>
            <a:off x="126968" y="180588"/>
            <a:ext cx="6858016" cy="482273"/>
          </a:xfrm>
          <a:prstGeom prst="rect">
            <a:avLst/>
          </a:prstGeom>
        </p:spPr>
        <p:txBody>
          <a:bodyPr vert="horz" lIns="91440" tIns="45720" rIns="91440" bIns="45720" rtlCol="0" anchor="ctr">
            <a:noAutofit/>
          </a:bodyPr>
          <a:lstStyle>
            <a:lvl1pPr algn="l" defTabSz="685800" rtl="0" eaLnBrk="1" latinLnBrk="0" hangingPunct="1">
              <a:spcBef>
                <a:spcPct val="0"/>
              </a:spcBef>
              <a:buNone/>
              <a:defRPr kumimoji="0" lang="en-US" altLang="zh-CN" sz="3200" b="0" i="0" u="none" strike="noStrike" kern="1200" cap="none" spc="0" normalizeH="0" baseline="0" noProof="1" dirty="0">
                <a:solidFill>
                  <a:srgbClr val="00B050"/>
                </a:solidFill>
                <a:latin typeface="黑体" panose="02010609060101010101" pitchFamily="49" charset="-122"/>
                <a:ea typeface="黑体" panose="02010609060101010101" pitchFamily="49" charset="-122"/>
                <a:cs typeface="Arial" panose="020B0604020202020204" pitchFamily="34" charset="0"/>
                <a:sym typeface="+mn-ea"/>
              </a:defRPr>
            </a:lvl1pPr>
          </a:lstStyle>
          <a:p>
            <a:r>
              <a:rPr lang="zh-CN" altLang="en-US">
                <a:latin typeface="Times New Roman" panose="02020603050405020304" pitchFamily="18" charset="0"/>
                <a:sym typeface="+mn-ea"/>
              </a:rPr>
              <a:t>类与对象方法</a:t>
            </a:r>
            <a:endParaRPr lang="zh-CN" altLang="en-US">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3" name="内容占位符 35842"/>
          <p:cNvSpPr>
            <a:spLocks noGrp="1"/>
          </p:cNvSpPr>
          <p:nvPr>
            <p:ph idx="1"/>
          </p:nvPr>
        </p:nvSpPr>
        <p:spPr/>
        <p:txBody>
          <a:bodyPr/>
          <a:p>
            <a:r>
              <a:rPr lang="zh-CN" altLang="en-US" sz="2100" b="1" dirty="0">
                <a:latin typeface="Times New Roman" panose="02020603050405020304" pitchFamily="18" charset="0"/>
              </a:rPr>
              <a:t>类与对象的魔法：（</a:t>
            </a:r>
            <a:r>
              <a:rPr lang="zh-CN" altLang="en-US" sz="2100" b="1" dirty="0">
                <a:solidFill>
                  <a:srgbClr val="3366FF"/>
                </a:solidFill>
                <a:latin typeface="Times New Roman" panose="02020603050405020304" pitchFamily="18" charset="0"/>
              </a:rPr>
              <a:t>详见对象高级主题</a:t>
            </a:r>
            <a:r>
              <a:rPr lang="zh-CN" altLang="en-US" sz="2100" b="1" dirty="0">
                <a:latin typeface="Times New Roman" panose="02020603050405020304" pitchFamily="18" charset="0"/>
              </a:rPr>
              <a:t>）</a:t>
            </a:r>
            <a:endParaRPr lang="zh-CN" altLang="en-US" sz="2100" b="1" dirty="0">
              <a:latin typeface="Times New Roman" panose="02020603050405020304" pitchFamily="18" charset="0"/>
            </a:endParaRPr>
          </a:p>
          <a:p>
            <a:pPr lvl="1">
              <a:lnSpc>
                <a:spcPct val="125000"/>
              </a:lnSpc>
            </a:pPr>
            <a:r>
              <a:rPr lang="en-US" altLang="zh-CN" sz="1800" dirty="0">
                <a:latin typeface="Times New Roman" panose="02020603050405020304" pitchFamily="18" charset="0"/>
              </a:rPr>
              <a:t>__init__</a:t>
            </a:r>
            <a:r>
              <a:rPr lang="zh-CN" altLang="en-US" sz="1800" dirty="0">
                <a:latin typeface="Times New Roman" panose="02020603050405020304" pitchFamily="18" charset="0"/>
              </a:rPr>
              <a:t>构造函数；</a:t>
            </a:r>
            <a:endParaRPr lang="zh-CN" altLang="en-US" sz="1800" dirty="0">
              <a:latin typeface="Times New Roman" panose="02020603050405020304" pitchFamily="18" charset="0"/>
            </a:endParaRPr>
          </a:p>
          <a:p>
            <a:pPr lvl="1">
              <a:lnSpc>
                <a:spcPct val="125000"/>
              </a:lnSpc>
            </a:pPr>
            <a:r>
              <a:rPr lang="en-US" altLang="zh-CN" sz="1800" dirty="0">
                <a:latin typeface="Times New Roman" panose="02020603050405020304" pitchFamily="18" charset="0"/>
              </a:rPr>
              <a:t>__del__</a:t>
            </a:r>
            <a:r>
              <a:rPr lang="zh-CN" altLang="en-US" sz="1800" dirty="0">
                <a:latin typeface="Times New Roman" panose="02020603050405020304" pitchFamily="18" charset="0"/>
              </a:rPr>
              <a:t>析构函数；</a:t>
            </a:r>
            <a:endParaRPr lang="zh-CN" altLang="en-US" sz="1800" dirty="0">
              <a:latin typeface="Times New Roman" panose="02020603050405020304" pitchFamily="18" charset="0"/>
            </a:endParaRPr>
          </a:p>
          <a:p>
            <a:pPr lvl="1">
              <a:lnSpc>
                <a:spcPct val="125000"/>
              </a:lnSpc>
            </a:pPr>
            <a:r>
              <a:rPr lang="en-US" altLang="zh-CN" sz="1800" err="1">
                <a:latin typeface="Times New Roman" panose="02020603050405020304" pitchFamily="18" charset="0"/>
              </a:rPr>
              <a:t>__len</a:t>
            </a:r>
            <a:r>
              <a:rPr lang="en-US" altLang="zh-CN" sz="1800" dirty="0">
                <a:latin typeface="Times New Roman" panose="02020603050405020304" pitchFamily="18" charset="0"/>
              </a:rPr>
              <a:t>__</a:t>
            </a:r>
            <a:r>
              <a:rPr lang="zh-CN" altLang="en-US" sz="1800" dirty="0">
                <a:latin typeface="Times New Roman" panose="02020603050405020304" pitchFamily="18" charset="0"/>
              </a:rPr>
              <a:t>，</a:t>
            </a:r>
            <a:r>
              <a:rPr lang="en-US" altLang="zh-CN" sz="1800" err="1">
                <a:latin typeface="Times New Roman" panose="02020603050405020304" pitchFamily="18" charset="0"/>
              </a:rPr>
              <a:t>__getitem</a:t>
            </a:r>
            <a:r>
              <a:rPr lang="en-US" altLang="zh-CN" sz="1800" dirty="0">
                <a:latin typeface="Times New Roman" panose="02020603050405020304" pitchFamily="18" charset="0"/>
              </a:rPr>
              <a:t>__</a:t>
            </a:r>
            <a:r>
              <a:rPr lang="zh-CN" altLang="en-US" sz="1800" dirty="0">
                <a:latin typeface="Times New Roman" panose="02020603050405020304" pitchFamily="18" charset="0"/>
              </a:rPr>
              <a:t>，</a:t>
            </a:r>
            <a:r>
              <a:rPr lang="en-US" altLang="zh-CN" sz="1800" err="1">
                <a:latin typeface="Times New Roman" panose="02020603050405020304" pitchFamily="18" charset="0"/>
              </a:rPr>
              <a:t>__setitem</a:t>
            </a:r>
            <a:r>
              <a:rPr lang="en-US" altLang="zh-CN" sz="1800" dirty="0">
                <a:latin typeface="Times New Roman" panose="02020603050405020304" pitchFamily="18" charset="0"/>
              </a:rPr>
              <a:t>__</a:t>
            </a:r>
            <a:r>
              <a:rPr lang="zh-CN" altLang="en-US" sz="1800" dirty="0">
                <a:latin typeface="Times New Roman" panose="02020603050405020304" pitchFamily="18" charset="0"/>
              </a:rPr>
              <a:t>， </a:t>
            </a:r>
            <a:r>
              <a:rPr lang="en-US" altLang="zh-CN" sz="1800" err="1">
                <a:latin typeface="Times New Roman" panose="02020603050405020304" pitchFamily="18" charset="0"/>
              </a:rPr>
              <a:t>__delitem</a:t>
            </a:r>
            <a:r>
              <a:rPr lang="en-US" altLang="zh-CN" sz="1800" dirty="0">
                <a:latin typeface="Times New Roman" panose="02020603050405020304" pitchFamily="18" charset="0"/>
              </a:rPr>
              <a:t>__</a:t>
            </a:r>
            <a:r>
              <a:rPr lang="zh-CN" altLang="en-US" sz="1800" dirty="0">
                <a:latin typeface="Times New Roman" panose="02020603050405020304" pitchFamily="18" charset="0"/>
              </a:rPr>
              <a:t>这是系列映射规则；</a:t>
            </a:r>
            <a:r>
              <a:rPr lang="en-US" altLang="zh-CN" sz="1800">
                <a:latin typeface="Times New Roman" panose="02020603050405020304" pitchFamily="18" charset="0"/>
              </a:rPr>
              <a:t>……</a:t>
            </a:r>
            <a:endParaRPr lang="en-US" altLang="zh-CN" sz="1800">
              <a:latin typeface="Times New Roman" panose="02020603050405020304" pitchFamily="18" charset="0"/>
            </a:endParaRPr>
          </a:p>
          <a:p>
            <a:pPr lvl="1">
              <a:lnSpc>
                <a:spcPct val="125000"/>
              </a:lnSpc>
            </a:pPr>
            <a:r>
              <a:rPr lang="en-US" altLang="zh-CN" sz="1800" err="1">
                <a:latin typeface="Times New Roman" panose="02020603050405020304" pitchFamily="18" charset="0"/>
              </a:rPr>
              <a:t>__privatename</a:t>
            </a:r>
            <a:r>
              <a:rPr lang="en-US" altLang="zh-CN" sz="1800" dirty="0">
                <a:latin typeface="Times New Roman" panose="02020603050405020304" pitchFamily="18" charset="0"/>
              </a:rPr>
              <a:t> </a:t>
            </a:r>
            <a:r>
              <a:rPr lang="zh-CN" altLang="en-US" sz="1800" dirty="0">
                <a:latin typeface="Times New Roman" panose="02020603050405020304" pitchFamily="18" charset="0"/>
              </a:rPr>
              <a:t>私有类的变量名；</a:t>
            </a:r>
            <a:endParaRPr lang="zh-CN" altLang="en-US" sz="1800" dirty="0">
              <a:latin typeface="Times New Roman" panose="02020603050405020304" pitchFamily="18" charset="0"/>
            </a:endParaRPr>
          </a:p>
          <a:p>
            <a:pPr lvl="1">
              <a:lnSpc>
                <a:spcPct val="125000"/>
              </a:lnSpc>
            </a:pPr>
            <a:r>
              <a:rPr lang="en-US" altLang="zh-CN" sz="1800" dirty="0">
                <a:latin typeface="Times New Roman" panose="02020603050405020304" pitchFamily="18" charset="0"/>
              </a:rPr>
              <a:t>@decorators </a:t>
            </a:r>
            <a:r>
              <a:rPr lang="zh-CN" altLang="en-US" sz="1800" dirty="0">
                <a:latin typeface="Times New Roman" panose="02020603050405020304" pitchFamily="18" charset="0"/>
              </a:rPr>
              <a:t>装饰器；</a:t>
            </a:r>
            <a:endParaRPr lang="zh-CN" altLang="en-US" sz="1800" dirty="0">
              <a:latin typeface="Times New Roman" panose="02020603050405020304" pitchFamily="18" charset="0"/>
            </a:endParaRPr>
          </a:p>
          <a:p>
            <a:pPr lvl="1">
              <a:lnSpc>
                <a:spcPct val="125000"/>
              </a:lnSpc>
            </a:pPr>
            <a:r>
              <a:rPr lang="en-US" altLang="zh-CN" sz="1800" err="1">
                <a:latin typeface="Times New Roman" panose="02020603050405020304" pitchFamily="18" charset="0"/>
              </a:rPr>
              <a:t>__iter</a:t>
            </a:r>
            <a:r>
              <a:rPr lang="en-US" altLang="zh-CN" sz="1800" dirty="0">
                <a:latin typeface="Times New Roman" panose="02020603050405020304" pitchFamily="18" charset="0"/>
              </a:rPr>
              <a:t>__</a:t>
            </a:r>
            <a:r>
              <a:rPr lang="zh-CN" altLang="en-US" sz="1800" dirty="0">
                <a:latin typeface="Times New Roman" panose="02020603050405020304" pitchFamily="18" charset="0"/>
              </a:rPr>
              <a:t>迭代器；</a:t>
            </a:r>
            <a:endParaRPr lang="zh-CN" altLang="en-US" sz="1800" dirty="0">
              <a:latin typeface="Times New Roman" panose="02020603050405020304" pitchFamily="18" charset="0"/>
            </a:endParaRPr>
          </a:p>
          <a:p>
            <a:pPr lvl="1">
              <a:lnSpc>
                <a:spcPct val="125000"/>
              </a:lnSpc>
            </a:pPr>
            <a:r>
              <a:rPr lang="en-US" altLang="zh-CN" sz="1800">
                <a:latin typeface="Times New Roman" panose="02020603050405020304" pitchFamily="18" charset="0"/>
              </a:rPr>
              <a:t>……</a:t>
            </a:r>
            <a:endParaRPr lang="en-US" altLang="zh-CN" sz="1800">
              <a:latin typeface="Times New Roman" panose="02020603050405020304" pitchFamily="18" charset="0"/>
            </a:endParaRPr>
          </a:p>
        </p:txBody>
      </p:sp>
      <p:sp>
        <p:nvSpPr>
          <p:cNvPr id="4" name="标题 2"/>
          <p:cNvSpPr>
            <a:spLocks noGrp="1"/>
          </p:cNvSpPr>
          <p:nvPr/>
        </p:nvSpPr>
        <p:spPr>
          <a:xfrm>
            <a:off x="126968" y="180588"/>
            <a:ext cx="6858016" cy="482273"/>
          </a:xfrm>
          <a:prstGeom prst="rect">
            <a:avLst/>
          </a:prstGeom>
        </p:spPr>
        <p:txBody>
          <a:bodyPr vert="horz" lIns="91440" tIns="45720" rIns="91440" bIns="45720" rtlCol="0" anchor="ctr">
            <a:noAutofit/>
          </a:bodyPr>
          <a:lstStyle>
            <a:lvl1pPr algn="l" defTabSz="685800" rtl="0" eaLnBrk="1" latinLnBrk="0" hangingPunct="1">
              <a:spcBef>
                <a:spcPct val="0"/>
              </a:spcBef>
              <a:buNone/>
              <a:defRPr kumimoji="0" lang="en-US" altLang="zh-CN" sz="3200" b="0" i="0" u="none" strike="noStrike" kern="1200" cap="none" spc="0" normalizeH="0" baseline="0" noProof="1" dirty="0">
                <a:solidFill>
                  <a:srgbClr val="00B050"/>
                </a:solidFill>
                <a:latin typeface="黑体" panose="02010609060101010101" pitchFamily="49" charset="-122"/>
                <a:ea typeface="黑体" panose="02010609060101010101" pitchFamily="49" charset="-122"/>
                <a:cs typeface="Arial" panose="020B0604020202020204" pitchFamily="34" charset="0"/>
                <a:sym typeface="+mn-ea"/>
              </a:defRPr>
            </a:lvl1pPr>
          </a:lstStyle>
          <a:p>
            <a:r>
              <a:rPr lang="zh-CN" altLang="en-US">
                <a:latin typeface="Times New Roman" panose="02020603050405020304" pitchFamily="18" charset="0"/>
                <a:sym typeface="+mn-ea"/>
              </a:rPr>
              <a:t>类与对象方法</a:t>
            </a:r>
            <a:endParaRPr lang="zh-CN" altLang="en-US">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sym typeface="+mn-ea"/>
              </a:rPr>
              <a:t>类与对象多态</a:t>
            </a:r>
            <a:endParaRPr lang="zh-CN" altLang="en-US"/>
          </a:p>
        </p:txBody>
      </p:sp>
      <p:sp>
        <p:nvSpPr>
          <p:cNvPr id="56323" name="内容占位符 56322"/>
          <p:cNvSpPr>
            <a:spLocks noGrp="1"/>
          </p:cNvSpPr>
          <p:nvPr>
            <p:ph idx="1"/>
          </p:nvPr>
        </p:nvSpPr>
        <p:spPr/>
        <p:txBody>
          <a:bodyPr/>
          <a:p>
            <a:pPr>
              <a:buNone/>
            </a:pPr>
            <a:r>
              <a:rPr lang="en-US" altLang="zh-CN" dirty="0"/>
              <a:t>                </a:t>
            </a:r>
            <a:endParaRPr lang="zh-CN" altLang="en-US" sz="2100" b="1" dirty="0">
              <a:solidFill>
                <a:srgbClr val="3366FF"/>
              </a:solidFill>
              <a:latin typeface="Times New Roman" panose="02020603050405020304" pitchFamily="18" charset="0"/>
            </a:endParaRPr>
          </a:p>
          <a:p>
            <a:r>
              <a:rPr lang="en-US" altLang="zh-CN" sz="2100" b="1" dirty="0">
                <a:latin typeface="Times New Roman" panose="02020603050405020304" pitchFamily="18" charset="0"/>
              </a:rPr>
              <a:t>Polymorphism</a:t>
            </a:r>
            <a:r>
              <a:rPr lang="zh-CN" altLang="en-US" sz="2100" b="1" dirty="0">
                <a:latin typeface="Times New Roman" panose="02020603050405020304" pitchFamily="18" charset="0"/>
              </a:rPr>
              <a:t>：术语多态来自于希腊语，多态意味着就算不知道变量所引用的对象类型是什么，还是能对它进行操作，而且它也能根据（或者类）对象的类型的不同而表现出不同的行为。</a:t>
            </a:r>
            <a:endParaRPr lang="zh-CN" altLang="en-US" sz="2100" b="1" dirty="0">
              <a:latin typeface="Times New Roman" panose="02020603050405020304" pitchFamily="18" charset="0"/>
            </a:endParaRPr>
          </a:p>
          <a:p>
            <a:pPr lvl="1">
              <a:buNone/>
            </a:pPr>
            <a:r>
              <a:rPr lang="zh-CN" altLang="en-US" sz="2100" b="1" dirty="0">
                <a:solidFill>
                  <a:srgbClr val="3366FF"/>
                </a:solidFill>
                <a:latin typeface="Times New Roman" panose="02020603050405020304" pitchFamily="18" charset="0"/>
              </a:rPr>
              <a:t>例如：</a:t>
            </a:r>
            <a:endParaRPr lang="zh-CN" altLang="en-US" sz="2100" b="1" dirty="0">
              <a:latin typeface="Times New Roman" panose="02020603050405020304" pitchFamily="18" charset="0"/>
            </a:endParaRPr>
          </a:p>
        </p:txBody>
      </p:sp>
      <p:sp>
        <p:nvSpPr>
          <p:cNvPr id="56324" name="文本框 56323"/>
          <p:cNvSpPr txBox="1"/>
          <p:nvPr/>
        </p:nvSpPr>
        <p:spPr>
          <a:xfrm>
            <a:off x="1494300" y="2295470"/>
            <a:ext cx="2743680" cy="2353310"/>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500" err="1">
                <a:latin typeface="Verdana" panose="020B0604030504040204" pitchFamily="34" charset="0"/>
                <a:ea typeface="宋体" panose="02010600030101010101" pitchFamily="2" charset="-122"/>
              </a:rPr>
              <a:t> </a:t>
            </a:r>
            <a:r>
              <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class var():</a:t>
            </a:r>
            <a:endPar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value = 1</a:t>
            </a:r>
            <a:endPar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&gt;&gt;&gt;instamce1=var()</a:t>
            </a:r>
            <a:endPar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&gt;&gt;&gt;var.value ＝‘Python ’</a:t>
            </a:r>
            <a:endPar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&gt;&gt;&gt;instance1.value ＝55</a:t>
            </a:r>
            <a:endPar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p:txBody>
      </p:sp>
      <p:sp>
        <p:nvSpPr>
          <p:cNvPr id="56325" name="文本框 56324"/>
          <p:cNvSpPr txBox="1"/>
          <p:nvPr/>
        </p:nvSpPr>
        <p:spPr>
          <a:xfrm>
            <a:off x="4498360" y="2295470"/>
            <a:ext cx="2800840" cy="2353310"/>
          </a:xfrm>
          <a:prstGeom prst="rect">
            <a:avLst/>
          </a:prstGeom>
          <a:noFill/>
          <a:ln w="9525" cap="flat" cmpd="sng">
            <a:solidFill>
              <a:schemeClr val="tx1"/>
            </a:solidFill>
            <a:prstDash val="solid"/>
            <a:miter/>
            <a:headEnd type="none" w="med" len="med"/>
            <a:tailEnd type="none" w="med" len="med"/>
          </a:ln>
        </p:spPr>
        <p:txBody>
          <a:bodyPr wrap="square">
            <a:spAutoFit/>
          </a:bodyPr>
          <a:p>
            <a:r>
              <a:rPr lang="en-US" altLang="zh-CN" sz="1500">
                <a:latin typeface="Verdana" panose="020B0604030504040204" pitchFamily="34" charset="0"/>
                <a:ea typeface="宋体" panose="02010600030101010101" pitchFamily="2" charset="-122"/>
              </a:rPr>
              <a:t> </a:t>
            </a:r>
            <a:r>
              <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def add1(x,y):</a:t>
            </a:r>
            <a:endPar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return x+y</a:t>
            </a:r>
            <a:endPar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&gt;&gt;&gt;x=1,y=23</a:t>
            </a:r>
            <a:endPar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&gt;&gt;&gt;x=“spam”,y=‘Python ’ </a:t>
            </a:r>
            <a:endPar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&gt;&gt;&gt;add1(x,y)</a:t>
            </a:r>
            <a:endParaRPr lang="zh-CN" altLang="en-US" sz="2100" b="1"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sym typeface="+mn-ea"/>
              </a:rPr>
              <a:t>类与对象封装</a:t>
            </a:r>
            <a:endParaRPr lang="zh-CN" altLang="en-US"/>
          </a:p>
        </p:txBody>
      </p:sp>
      <p:sp>
        <p:nvSpPr>
          <p:cNvPr id="58371" name="内容占位符 58370"/>
          <p:cNvSpPr>
            <a:spLocks noGrp="1"/>
          </p:cNvSpPr>
          <p:nvPr>
            <p:ph idx="1"/>
          </p:nvPr>
        </p:nvSpPr>
        <p:spPr/>
        <p:txBody>
          <a:bodyPr/>
          <a:p>
            <a:pPr>
              <a:buNone/>
            </a:pPr>
            <a:r>
              <a:rPr lang="en-US" altLang="zh-CN" sz="2100" b="1" dirty="0">
                <a:solidFill>
                  <a:srgbClr val="3366FF"/>
                </a:solidFill>
                <a:latin typeface="Times New Roman" panose="02020603050405020304" pitchFamily="18" charset="0"/>
              </a:rPr>
              <a:t>                           </a:t>
            </a:r>
            <a:endParaRPr lang="zh-CN" altLang="en-US" sz="2100" b="1">
              <a:solidFill>
                <a:srgbClr val="3366FF"/>
              </a:solidFill>
              <a:latin typeface="Times New Roman" panose="02020603050405020304" pitchFamily="18" charset="0"/>
            </a:endParaRPr>
          </a:p>
          <a:p>
            <a:r>
              <a:rPr lang="en-US" altLang="zh-CN" sz="2100" b="1" dirty="0">
                <a:latin typeface="Times New Roman" panose="02020603050405020304" pitchFamily="18" charset="0"/>
              </a:rPr>
              <a:t>Encapsulation</a:t>
            </a:r>
            <a:r>
              <a:rPr lang="zh-CN" altLang="en-US" sz="2100" b="1" dirty="0">
                <a:latin typeface="Times New Roman" panose="02020603050405020304" pitchFamily="18" charset="0"/>
              </a:rPr>
              <a:t>：封装是对外部隐藏对象内部细节的原则，看起来有点象多态，但封装并不等于多态；多态可以让用户对于不知道是什么类或者对象类型的对象进行方法调用；而封装是可以不用关心对象是如何构建的而直接进行使用。</a:t>
            </a:r>
            <a:endParaRPr lang="zh-CN" altLang="en-US" sz="2100" b="1" dirty="0">
              <a:latin typeface="Times New Roman" panose="02020603050405020304" pitchFamily="18" charset="0"/>
            </a:endParaRPr>
          </a:p>
          <a:p>
            <a:pPr lvl="1">
              <a:buNone/>
            </a:pPr>
            <a:r>
              <a:rPr lang="zh-CN" altLang="en-US" sz="2100" b="1" dirty="0">
                <a:solidFill>
                  <a:srgbClr val="3366FF"/>
                </a:solidFill>
                <a:latin typeface="Times New Roman" panose="02020603050405020304" pitchFamily="18" charset="0"/>
              </a:rPr>
              <a:t>     例如：</a:t>
            </a:r>
            <a:endParaRPr lang="zh-CN" altLang="en-US" sz="2100" b="1" dirty="0">
              <a:solidFill>
                <a:srgbClr val="3366FF"/>
              </a:solidFill>
              <a:latin typeface="Times New Roman" panose="02020603050405020304" pitchFamily="18" charset="0"/>
            </a:endParaRPr>
          </a:p>
        </p:txBody>
      </p:sp>
      <p:sp>
        <p:nvSpPr>
          <p:cNvPr id="58372" name="文本框 58371"/>
          <p:cNvSpPr txBox="1"/>
          <p:nvPr/>
        </p:nvSpPr>
        <p:spPr>
          <a:xfrm>
            <a:off x="1813560" y="2679065"/>
            <a:ext cx="5494020" cy="1938020"/>
          </a:xfrm>
          <a:prstGeom prst="rect">
            <a:avLst/>
          </a:prstGeom>
          <a:noFill/>
          <a:ln w="9525" cap="flat" cmpd="sng">
            <a:solidFill>
              <a:schemeClr val="tx1"/>
            </a:solidFill>
            <a:prstDash val="solid"/>
            <a:miter/>
            <a:headEnd type="none" w="med" len="med"/>
            <a:tailEnd type="none" w="med" len="med"/>
          </a:ln>
        </p:spPr>
        <p:txBody>
          <a:bodyPr wrap="square">
            <a:spAutoFit/>
          </a:bodyPr>
          <a:p>
            <a:r>
              <a:rPr lang="zh-CN" altLang="en-US" sz="20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class var():</a:t>
            </a:r>
            <a:endParaRPr lang="zh-CN" altLang="en-US" sz="20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0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value = 1</a:t>
            </a:r>
            <a:endParaRPr lang="zh-CN" altLang="en-US" sz="20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0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&gt;&gt;&gt; instance1=var()</a:t>
            </a:r>
            <a:endParaRPr lang="zh-CN" altLang="en-US" sz="20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0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&gt;&gt;&gt; instance2=var()</a:t>
            </a:r>
            <a:endParaRPr lang="zh-CN" altLang="en-US" sz="20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0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&gt;&gt;&gt; instance1.value=‘Python ’</a:t>
            </a:r>
            <a:endParaRPr lang="zh-CN" altLang="en-US" sz="20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0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&gt;&gt;&gt; instance2.value=55</a:t>
            </a:r>
            <a:endParaRPr lang="zh-CN" altLang="en-US" sz="20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sym typeface="+mn-ea"/>
              </a:rPr>
              <a:t>类与对象继承</a:t>
            </a:r>
            <a:endParaRPr lang="zh-CN" altLang="en-US"/>
          </a:p>
        </p:txBody>
      </p:sp>
      <p:sp>
        <p:nvSpPr>
          <p:cNvPr id="60419" name="内容占位符 60418"/>
          <p:cNvSpPr>
            <a:spLocks noGrp="1"/>
          </p:cNvSpPr>
          <p:nvPr>
            <p:ph idx="1"/>
          </p:nvPr>
        </p:nvSpPr>
        <p:spPr/>
        <p:txBody>
          <a:bodyPr/>
          <a:p>
            <a:pPr>
              <a:buNone/>
            </a:pPr>
            <a:r>
              <a:rPr lang="en-US" altLang="zh-CN" sz="2100" b="1" dirty="0">
                <a:solidFill>
                  <a:srgbClr val="3366FF"/>
                </a:solidFill>
                <a:latin typeface="Times New Roman" panose="02020603050405020304" pitchFamily="18" charset="0"/>
              </a:rPr>
              <a:t>         </a:t>
            </a:r>
            <a:r>
              <a:rPr lang="en-US" altLang="zh-CN" sz="2100" b="1" dirty="0">
                <a:latin typeface="Times New Roman" panose="02020603050405020304" pitchFamily="18" charset="0"/>
              </a:rPr>
              <a:t>Inheritance</a:t>
            </a:r>
            <a:r>
              <a:rPr lang="zh-CN" altLang="en-US" sz="2100" b="1" dirty="0">
                <a:latin typeface="Times New Roman" panose="02020603050405020304" pitchFamily="18" charset="0"/>
              </a:rPr>
              <a:t>：以普通类为基础建立专门的类对象；如果已经有一个基类，想再建立一个新类，新类中要添加几种新方法，而又要用原来基类的一些方法，这个时候新类就要继承基类的方法，而又有新的方法，这就是继承；继承的方法就是在新类定义中添加一个基类作为参数。</a:t>
            </a:r>
            <a:endParaRPr lang="zh-CN" altLang="en-US" sz="2100" b="1" dirty="0">
              <a:latin typeface="Times New Roman" panose="02020603050405020304" pitchFamily="18" charset="0"/>
            </a:endParaRPr>
          </a:p>
          <a:p>
            <a:pPr lvl="1"/>
            <a:r>
              <a:rPr lang="zh-CN" altLang="en-US" sz="1800" b="1" dirty="0">
                <a:solidFill>
                  <a:srgbClr val="3366FF"/>
                </a:solidFill>
                <a:latin typeface="Times New Roman" panose="02020603050405020304" pitchFamily="18" charset="0"/>
              </a:rPr>
              <a:t>例如：</a:t>
            </a:r>
            <a:endParaRPr lang="zh-CN" altLang="en-US" dirty="0"/>
          </a:p>
        </p:txBody>
      </p:sp>
      <p:sp>
        <p:nvSpPr>
          <p:cNvPr id="60420" name="文本框 60419"/>
          <p:cNvSpPr txBox="1"/>
          <p:nvPr/>
        </p:nvSpPr>
        <p:spPr>
          <a:xfrm>
            <a:off x="1543050" y="2494280"/>
            <a:ext cx="5673725" cy="1938020"/>
          </a:xfrm>
          <a:prstGeom prst="rect">
            <a:avLst/>
          </a:prstGeom>
          <a:noFill/>
          <a:ln w="9525" cap="flat" cmpd="sng">
            <a:solidFill>
              <a:schemeClr val="tx1"/>
            </a:solidFill>
            <a:prstDash val="solid"/>
            <a:miter/>
            <a:headEnd type="none" w="med" len="med"/>
            <a:tailEnd type="none" w="med" len="med"/>
          </a:ln>
        </p:spPr>
        <p:txBody>
          <a:bodyPr wrap="square">
            <a:spAutoFit/>
          </a:bodyPr>
          <a:p>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class SongBird(Bird):</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def __init__(self):</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self.sound = ‘Squawk’</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def sing(self):</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print(self.sound)</a:t>
            </a:r>
            <a:endParaRPr lang="zh-CN" altLang="en-US" sz="2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62465"/>
          <p:cNvSpPr>
            <a:spLocks noGrp="1"/>
          </p:cNvSpPr>
          <p:nvPr>
            <p:ph type="title"/>
          </p:nvPr>
        </p:nvSpPr>
        <p:spPr/>
        <p:txBody>
          <a:bodyPr anchor="b"/>
          <a:p>
            <a:r>
              <a:rPr lang="zh-CN" altLang="en-US" sz="2400" b="1" dirty="0">
                <a:latin typeface="Times New Roman" panose="02020603050405020304" pitchFamily="18" charset="0"/>
              </a:rPr>
              <a:t>类的构造函数</a:t>
            </a:r>
            <a:endParaRPr lang="zh-CN" altLang="en-US" sz="2400" b="1" dirty="0">
              <a:latin typeface="Times New Roman" panose="02020603050405020304" pitchFamily="18" charset="0"/>
            </a:endParaRPr>
          </a:p>
        </p:txBody>
      </p:sp>
      <p:sp>
        <p:nvSpPr>
          <p:cNvPr id="62467" name="内容占位符 62466"/>
          <p:cNvSpPr>
            <a:spLocks noGrp="1"/>
          </p:cNvSpPr>
          <p:nvPr>
            <p:ph idx="1"/>
          </p:nvPr>
        </p:nvSpPr>
        <p:spPr/>
        <p:txBody>
          <a:bodyPr/>
          <a:p>
            <a:pPr>
              <a:lnSpc>
                <a:spcPct val="90000"/>
              </a:lnSpc>
              <a:buNone/>
            </a:pPr>
            <a:r>
              <a:rPr lang="zh-CN" altLang="en-US" sz="2100" b="1" dirty="0">
                <a:latin typeface="Times New Roman" panose="02020603050405020304" pitchFamily="18" charset="0"/>
              </a:rPr>
              <a:t>类的构造函数的形式为：</a:t>
            </a:r>
            <a:endParaRPr lang="zh-CN" altLang="en-US" sz="2100" b="1" dirty="0">
              <a:latin typeface="Times New Roman" panose="02020603050405020304" pitchFamily="18" charset="0"/>
            </a:endParaRPr>
          </a:p>
          <a:p>
            <a:pPr lvl="2">
              <a:lnSpc>
                <a:spcPct val="90000"/>
              </a:lnSpc>
              <a:buFont typeface="Wingdings" panose="05000000000000000000" pitchFamily="2" charset="2"/>
              <a:buChar char="n"/>
            </a:pPr>
            <a:r>
              <a:rPr lang="zh-CN" altLang="en-US" sz="1950" b="1" dirty="0">
                <a:latin typeface="Times New Roman" panose="02020603050405020304" pitchFamily="18" charset="0"/>
              </a:rPr>
              <a:t> </a:t>
            </a:r>
            <a:r>
              <a:rPr lang="en-US" altLang="zh-CN" sz="1800" err="1">
                <a:latin typeface="Times New Roman" panose="02020603050405020304" pitchFamily="18" charset="0"/>
              </a:rPr>
              <a:t>def  __init__(self</a:t>
            </a:r>
            <a:r>
              <a:rPr lang="en-US" altLang="zh-CN" sz="1800">
                <a:latin typeface="Times New Roman" panose="02020603050405020304" pitchFamily="18" charset="0"/>
              </a:rPr>
              <a:t>):</a:t>
            </a:r>
            <a:endParaRPr lang="en-US" altLang="zh-CN" sz="1800">
              <a:latin typeface="Times New Roman" panose="02020603050405020304" pitchFamily="18" charset="0"/>
            </a:endParaRPr>
          </a:p>
          <a:p>
            <a:pPr>
              <a:lnSpc>
                <a:spcPct val="90000"/>
              </a:lnSpc>
              <a:buFont typeface="Wingdings" panose="05000000000000000000" pitchFamily="2" charset="2"/>
              <a:buNone/>
            </a:pPr>
            <a:r>
              <a:rPr lang="en-US" altLang="zh-CN" sz="1800" err="1">
                <a:latin typeface="Times New Roman" panose="02020603050405020304" pitchFamily="18" charset="0"/>
              </a:rPr>
              <a:t>                             superclass.__init__(self</a:t>
            </a:r>
            <a:r>
              <a:rPr lang="en-US" altLang="zh-CN" sz="1800">
                <a:latin typeface="Times New Roman" panose="02020603050405020304" pitchFamily="18" charset="0"/>
              </a:rPr>
              <a:t>)            </a:t>
            </a:r>
            <a:r>
              <a:rPr lang="en-US" altLang="zh-CN" sz="1800" dirty="0">
                <a:solidFill>
                  <a:schemeClr val="accent2"/>
                </a:solidFill>
                <a:latin typeface="Times New Roman" panose="02020603050405020304" pitchFamily="18" charset="0"/>
              </a:rPr>
              <a:t>#</a:t>
            </a:r>
            <a:r>
              <a:rPr lang="zh-CN" altLang="en-US" sz="1800" dirty="0">
                <a:solidFill>
                  <a:schemeClr val="accent2"/>
                </a:solidFill>
                <a:latin typeface="Times New Roman" panose="02020603050405020304" pitchFamily="18" charset="0"/>
              </a:rPr>
              <a:t>未绑定超类</a:t>
            </a:r>
            <a:endParaRPr lang="zh-CN" altLang="en-US" sz="1800" dirty="0">
              <a:solidFill>
                <a:schemeClr val="accent2"/>
              </a:solidFill>
              <a:latin typeface="Times New Roman" panose="02020603050405020304" pitchFamily="18" charset="0"/>
            </a:endParaRPr>
          </a:p>
          <a:p>
            <a:pPr>
              <a:lnSpc>
                <a:spcPct val="90000"/>
              </a:lnSpc>
              <a:buFont typeface="Wingdings" panose="05000000000000000000" pitchFamily="2" charset="2"/>
              <a:buNone/>
            </a:pPr>
            <a:r>
              <a:rPr lang="zh-CN" altLang="en-US" sz="1800" err="1">
                <a:latin typeface="Times New Roman" panose="02020603050405020304" pitchFamily="18" charset="0"/>
              </a:rPr>
              <a:t>                             </a:t>
            </a:r>
            <a:r>
              <a:rPr lang="en-US" altLang="zh-CN" sz="1800" err="1">
                <a:latin typeface="Times New Roman" panose="02020603050405020304" pitchFamily="18" charset="0"/>
              </a:rPr>
              <a:t>super(subclass, self).__init</a:t>
            </a:r>
            <a:r>
              <a:rPr lang="en-US" altLang="zh-CN" sz="1800">
                <a:latin typeface="Times New Roman" panose="02020603050405020304" pitchFamily="18" charset="0"/>
              </a:rPr>
              <a:t>__( ) </a:t>
            </a:r>
            <a:r>
              <a:rPr lang="en-US" altLang="zh-CN" sz="1800" dirty="0">
                <a:solidFill>
                  <a:schemeClr val="accent2"/>
                </a:solidFill>
                <a:latin typeface="Times New Roman" panose="02020603050405020304" pitchFamily="18" charset="0"/>
              </a:rPr>
              <a:t>#</a:t>
            </a:r>
            <a:r>
              <a:rPr lang="zh-CN" altLang="en-US" sz="1800" dirty="0">
                <a:solidFill>
                  <a:schemeClr val="accent2"/>
                </a:solidFill>
                <a:latin typeface="Times New Roman" panose="02020603050405020304" pitchFamily="18" charset="0"/>
              </a:rPr>
              <a:t>调用</a:t>
            </a:r>
            <a:r>
              <a:rPr lang="en-US" altLang="zh-CN" sz="1800">
                <a:solidFill>
                  <a:schemeClr val="accent2"/>
                </a:solidFill>
                <a:latin typeface="Times New Roman" panose="02020603050405020304" pitchFamily="18" charset="0"/>
              </a:rPr>
              <a:t>super( )</a:t>
            </a:r>
            <a:r>
              <a:rPr lang="en-US" altLang="zh-CN" sz="1800">
                <a:latin typeface="Times New Roman" panose="02020603050405020304" pitchFamily="18" charset="0"/>
              </a:rPr>
              <a:t>    </a:t>
            </a:r>
            <a:endParaRPr lang="en-US" altLang="zh-CN" sz="1800">
              <a:latin typeface="Times New Roman" panose="02020603050405020304" pitchFamily="18" charset="0"/>
            </a:endParaRPr>
          </a:p>
          <a:p>
            <a:pPr>
              <a:lnSpc>
                <a:spcPct val="90000"/>
              </a:lnSpc>
              <a:buFont typeface="Wingdings" panose="05000000000000000000" pitchFamily="2" charset="2"/>
              <a:buNone/>
            </a:pPr>
            <a:r>
              <a:rPr lang="en-US" altLang="zh-CN" sz="1800">
                <a:latin typeface="Times New Roman" panose="02020603050405020304" pitchFamily="18" charset="0"/>
              </a:rPr>
              <a:t>                             statement</a:t>
            </a:r>
            <a:endParaRPr lang="en-US" altLang="zh-CN" sz="1800">
              <a:latin typeface="Times New Roman" panose="02020603050405020304" pitchFamily="18" charset="0"/>
            </a:endParaRPr>
          </a:p>
          <a:p>
            <a:pPr>
              <a:lnSpc>
                <a:spcPct val="90000"/>
              </a:lnSpc>
              <a:buFont typeface="Wingdings" panose="05000000000000000000" pitchFamily="2" charset="2"/>
              <a:buChar char="p"/>
            </a:pPr>
            <a:r>
              <a:rPr lang="zh-CN" altLang="en-US" sz="2100" b="1" dirty="0">
                <a:latin typeface="Times New Roman" panose="02020603050405020304" pitchFamily="18" charset="0"/>
              </a:rPr>
              <a:t>类的构造函数与其它普通方法不同的地方在于，当一个对象被创建后，会立即调用构造方法，就有点类似于程序中的 </a:t>
            </a:r>
            <a:r>
              <a:rPr lang="en-US" altLang="zh-CN" sz="2100" b="1" dirty="0">
                <a:latin typeface="Times New Roman" panose="02020603050405020304" pitchFamily="18" charset="0"/>
              </a:rPr>
              <a:t>init </a:t>
            </a:r>
            <a:r>
              <a:rPr lang="zh-CN" altLang="en-US" sz="2100" b="1" dirty="0">
                <a:latin typeface="Times New Roman" panose="02020603050405020304" pitchFamily="18" charset="0"/>
              </a:rPr>
              <a:t>的初始化方法。</a:t>
            </a:r>
            <a:endParaRPr lang="zh-CN" altLang="en-US" sz="2100" b="1">
              <a:latin typeface="Times New Roman" panose="02020603050405020304" pitchFamily="18" charset="0"/>
            </a:endParaRPr>
          </a:p>
          <a:p>
            <a:pPr>
              <a:lnSpc>
                <a:spcPct val="90000"/>
              </a:lnSpc>
              <a:buFont typeface="Wingdings" panose="05000000000000000000" pitchFamily="2" charset="2"/>
              <a:buChar char="p"/>
            </a:pPr>
            <a:r>
              <a:rPr lang="zh-CN" altLang="en-US" sz="2100" b="1" dirty="0">
                <a:latin typeface="Times New Roman" panose="02020603050405020304" pitchFamily="18" charset="0"/>
              </a:rPr>
              <a:t>如果要继承构造方法，可以调用未绑定的超类构造方法，也可以用</a:t>
            </a:r>
            <a:r>
              <a:rPr lang="en-US" altLang="zh-CN" sz="2100" b="1" dirty="0">
                <a:latin typeface="Times New Roman" panose="02020603050405020304" pitchFamily="18" charset="0"/>
              </a:rPr>
              <a:t>super</a:t>
            </a:r>
            <a:r>
              <a:rPr lang="zh-CN" altLang="en-US" sz="2100" b="1" dirty="0">
                <a:latin typeface="Times New Roman" panose="02020603050405020304" pitchFamily="18" charset="0"/>
              </a:rPr>
              <a:t>函数调用超类构造函数。</a:t>
            </a:r>
            <a:endParaRPr lang="zh-CN" altLang="en-US" sz="2100" b="1" dirty="0">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Times New Roman" panose="02020603050405020304" pitchFamily="18" charset="0"/>
                <a:sym typeface="+mn-ea"/>
              </a:rPr>
              <a:t>类的构造函数继承</a:t>
            </a:r>
            <a:endParaRPr lang="zh-CN" altLang="en-US"/>
          </a:p>
        </p:txBody>
      </p:sp>
      <p:sp>
        <p:nvSpPr>
          <p:cNvPr id="63491" name="内容占位符 63490"/>
          <p:cNvSpPr>
            <a:spLocks noGrp="1"/>
          </p:cNvSpPr>
          <p:nvPr>
            <p:ph idx="1"/>
          </p:nvPr>
        </p:nvSpPr>
        <p:spPr/>
        <p:txBody>
          <a:bodyPr/>
          <a:p>
            <a:pPr>
              <a:buNone/>
            </a:pPr>
            <a:r>
              <a:rPr lang="en-US" altLang="zh-CN" sz="2100" b="1" dirty="0">
                <a:latin typeface="Times New Roman" panose="02020603050405020304" pitchFamily="18" charset="0"/>
              </a:rPr>
              <a:t>                        </a:t>
            </a:r>
            <a:endParaRPr lang="zh-CN" altLang="en-US" sz="2100" b="1" dirty="0">
              <a:solidFill>
                <a:srgbClr val="3366FF"/>
              </a:solidFill>
              <a:latin typeface="Times New Roman" panose="02020603050405020304" pitchFamily="18" charset="0"/>
            </a:endParaRPr>
          </a:p>
        </p:txBody>
      </p:sp>
      <p:sp>
        <p:nvSpPr>
          <p:cNvPr id="63492" name="文本框 63491"/>
          <p:cNvSpPr txBox="1"/>
          <p:nvPr/>
        </p:nvSpPr>
        <p:spPr>
          <a:xfrm>
            <a:off x="1138740" y="826990"/>
            <a:ext cx="4915760" cy="2045335"/>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500">
                <a:latin typeface="Verdana" panose="020B0604030504040204" pitchFamily="34" charset="0"/>
                <a:ea typeface="宋体" panose="02010600030101010101" pitchFamily="2" charset="-122"/>
              </a:rPr>
              <a:t> </a:t>
            </a:r>
            <a:r>
              <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class Bird:</a:t>
            </a:r>
            <a:endPar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def __init__(self):</a:t>
            </a:r>
            <a:endPar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self.hungry = True</a:t>
            </a:r>
            <a:endPar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def eat(self):</a:t>
            </a:r>
            <a:endPar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if self.hungry:</a:t>
            </a:r>
            <a:endPar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print('Aaaah...')</a:t>
            </a:r>
            <a:endPar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self.hungry = False</a:t>
            </a:r>
            <a:endPar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else:</a:t>
            </a:r>
            <a:endPar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print('No,thanks!')</a:t>
            </a:r>
            <a:endParaRPr lang="zh-CN" altLang="en-US" sz="14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3493" name="文本框 63492"/>
          <p:cNvSpPr txBox="1"/>
          <p:nvPr/>
        </p:nvSpPr>
        <p:spPr>
          <a:xfrm>
            <a:off x="1138740" y="2884750"/>
            <a:ext cx="4915760" cy="1568450"/>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500">
                <a:latin typeface="Verdana" panose="020B0604030504040204" pitchFamily="34" charset="0"/>
                <a:ea typeface="宋体" panose="02010600030101010101" pitchFamily="2" charset="-122"/>
              </a:rPr>
              <a:t> </a:t>
            </a:r>
            <a:r>
              <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class SongBird(Bird):</a:t>
            </a:r>
            <a:endPar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def __init__(self):</a:t>
            </a:r>
            <a:endPar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super(SongBird, self).__init__( )</a:t>
            </a:r>
            <a:endPar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self.sound = ‘Squawk’</a:t>
            </a:r>
            <a:endPar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def sing(self):</a:t>
            </a:r>
            <a:endPar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r>
              <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print(self.sound)</a:t>
            </a:r>
            <a:endPar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22502" y="485688"/>
            <a:ext cx="6172200" cy="422467"/>
          </a:xfrm>
        </p:spPr>
        <p:txBody>
          <a:bodyPr>
            <a:normAutofit fontScale="90000"/>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本章内容</a:t>
            </a: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5" name="内容占位符 2"/>
          <p:cNvSpPr>
            <a:spLocks noGrp="1"/>
          </p:cNvSpPr>
          <p:nvPr>
            <p:ph idx="1"/>
          </p:nvPr>
        </p:nvSpPr>
        <p:spPr>
          <a:xfrm>
            <a:off x="633174" y="1195769"/>
            <a:ext cx="6161528" cy="3246848"/>
          </a:xfrm>
        </p:spPr>
        <p:txBody>
          <a:bodyPr>
            <a:noAutofit/>
          </a:bodyPr>
          <a:lstStyle/>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1.1 unittest</a:t>
            </a:r>
            <a:r>
              <a:rPr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框架介绍</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1.2 unittest</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框架特点</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1.3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自动化测试报告</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1.4 数</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据驱动</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1.5 unittest</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集成</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实例</a:t>
            </a:r>
            <a:endPar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22502" y="485688"/>
            <a:ext cx="6172200" cy="422467"/>
          </a:xfrm>
        </p:spPr>
        <p:txBody>
          <a:bodyPr>
            <a:normAutofit fontScale="90000"/>
          </a:bodyPr>
          <a:lstStyle/>
          <a:p>
            <a:r>
              <a:rPr lang="zh-CN" altLang="en-US" sz="3200" dirty="0">
                <a:solidFill>
                  <a:srgbClr val="00B050"/>
                </a:solidFill>
                <a:latin typeface="黑体" panose="02010609060101010101" pitchFamily="49" charset="-122"/>
                <a:ea typeface="黑体" panose="02010609060101010101" pitchFamily="49" charset="-122"/>
                <a:cs typeface="Arial Unicode MS" panose="020B0604020202020204" pitchFamily="34" charset="-122"/>
              </a:rPr>
              <a:t>本章内容</a:t>
            </a:r>
            <a:endParaRPr lang="zh-CN" altLang="en-US" sz="2400" dirty="0">
              <a:solidFill>
                <a:srgbClr val="00B050"/>
              </a:solidFill>
              <a:latin typeface="黑体" panose="02010609060101010101" pitchFamily="49" charset="-122"/>
              <a:ea typeface="黑体" panose="02010609060101010101" pitchFamily="49" charset="-122"/>
              <a:cs typeface="Arial Unicode MS" panose="020B0604020202020204" pitchFamily="34" charset="-122"/>
            </a:endParaRPr>
          </a:p>
        </p:txBody>
      </p:sp>
      <p:sp>
        <p:nvSpPr>
          <p:cNvPr id="5" name="内容占位符 2"/>
          <p:cNvSpPr>
            <a:spLocks noGrp="1"/>
          </p:cNvSpPr>
          <p:nvPr>
            <p:ph idx="1"/>
          </p:nvPr>
        </p:nvSpPr>
        <p:spPr>
          <a:xfrm>
            <a:off x="633174" y="1195769"/>
            <a:ext cx="6161528" cy="3246848"/>
          </a:xfrm>
        </p:spPr>
        <p:txBody>
          <a:bodyPr>
            <a:noAutofit/>
          </a:bodyPr>
          <a:lstStyle/>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1.1 </a:t>
            </a:r>
            <a:r>
              <a:rPr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类与对象定义</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1.2 类</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与对象特点</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1.3 </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类的构造函数</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1.4 类</a:t>
            </a:r>
            <a:r>
              <a:rPr sz="1800" dirty="0">
                <a:solidFill>
                  <a:srgbClr val="00B050"/>
                </a:solidFill>
                <a:latin typeface="黑体" panose="02010609060101010101" pitchFamily="49" charset="-122"/>
                <a:ea typeface="黑体" panose="02010609060101010101" pitchFamily="49" charset="-122"/>
                <a:cs typeface="Arial" panose="020B0604020202020204" pitchFamily="34" charset="0"/>
              </a:rPr>
              <a:t>与对象检查</a:t>
            </a:r>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r>
              <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rPr>
              <a:t>1.5 </a:t>
            </a:r>
            <a:r>
              <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rPr>
              <a:t>面向对象模型</a:t>
            </a:r>
            <a:endParaRPr lang="en-US" altLang="zh-CN"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a:p>
            <a:endParaRPr lang="zh-CN" altLang="en-US" sz="1800" dirty="0">
              <a:solidFill>
                <a:srgbClr val="00B050"/>
              </a:solidFill>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latin typeface="+mj-ea"/>
                <a:ea typeface="+mj-ea"/>
                <a:sym typeface="+mn-ea"/>
              </a:rPr>
              <a:t>unittest</a:t>
            </a:r>
            <a:r>
              <a:rPr lang="zh-CN" altLang="en-US">
                <a:latin typeface="+mj-ea"/>
                <a:ea typeface="+mj-ea"/>
                <a:sym typeface="+mn-ea"/>
              </a:rPr>
              <a:t>的简单介绍及使用</a:t>
            </a:r>
            <a:endParaRPr lang="zh-CN" altLang="en-US"/>
          </a:p>
        </p:txBody>
      </p:sp>
      <p:sp>
        <p:nvSpPr>
          <p:cNvPr id="3" name="内容占位符 2"/>
          <p:cNvSpPr>
            <a:spLocks noGrp="1"/>
          </p:cNvSpPr>
          <p:nvPr>
            <p:ph idx="1"/>
          </p:nvPr>
        </p:nvSpPr>
        <p:spPr/>
        <p:txBody>
          <a:bodyPr/>
          <a:p>
            <a:pPr>
              <a:buFont typeface="Arial" panose="020B0604020202020204" pitchFamily="34" charset="0"/>
              <a:buNone/>
            </a:pPr>
            <a:r>
              <a:rPr lang="en-US" altLang="zh-CN" sz="1600" b="1">
                <a:sym typeface="+mn-ea"/>
              </a:rPr>
              <a:t>TestCase:</a:t>
            </a:r>
            <a:endParaRPr lang="en-US" altLang="zh-CN" sz="1600" b="1" dirty="0">
              <a:latin typeface="华文细黑" panose="02010600040101010101" pitchFamily="2" charset="-122"/>
              <a:ea typeface="华文细黑" panose="02010600040101010101" pitchFamily="2" charset="-122"/>
            </a:endParaRPr>
          </a:p>
          <a:p>
            <a:pPr>
              <a:buFont typeface="Arial" panose="020B0604020202020204" pitchFamily="34" charset="0"/>
              <a:buNone/>
            </a:pPr>
            <a:r>
              <a:rPr sz="1600">
                <a:sym typeface="+mn-ea"/>
              </a:rPr>
              <a:t>一个测试用例</a:t>
            </a:r>
            <a:r>
              <a:rPr lang="en-US" altLang="zh-CN" sz="1600">
                <a:sym typeface="+mn-ea"/>
              </a:rPr>
              <a:t>,</a:t>
            </a:r>
            <a:r>
              <a:rPr sz="1600">
                <a:sym typeface="+mn-ea"/>
              </a:rPr>
              <a:t>或是一个完整的测试流程，包括测试前准备环境的搭建</a:t>
            </a:r>
            <a:r>
              <a:rPr lang="en-US" altLang="zh-CN" sz="1600">
                <a:sym typeface="+mn-ea"/>
              </a:rPr>
              <a:t>(setUp)</a:t>
            </a:r>
            <a:r>
              <a:rPr sz="1600">
                <a:sym typeface="+mn-ea"/>
              </a:rPr>
              <a:t>，执行测试代码</a:t>
            </a:r>
            <a:r>
              <a:rPr lang="en-US" altLang="zh-CN" sz="1600">
                <a:sym typeface="+mn-ea"/>
              </a:rPr>
              <a:t>(run)</a:t>
            </a:r>
            <a:r>
              <a:rPr sz="1600">
                <a:sym typeface="+mn-ea"/>
              </a:rPr>
              <a:t>以及测试后环境的还原</a:t>
            </a:r>
            <a:r>
              <a:rPr lang="en-US" altLang="zh-CN" sz="1600">
                <a:sym typeface="+mn-ea"/>
              </a:rPr>
              <a:t>(tearDown)</a:t>
            </a:r>
            <a:r>
              <a:rPr sz="1600">
                <a:sym typeface="+mn-ea"/>
              </a:rPr>
              <a:t>。</a:t>
            </a:r>
            <a:endParaRPr lang="en-US" altLang="zh-CN" sz="1600" dirty="0">
              <a:latin typeface="华文细黑" panose="02010600040101010101" pitchFamily="2" charset="-122"/>
              <a:ea typeface="华文细黑" panose="02010600040101010101" pitchFamily="2" charset="-122"/>
            </a:endParaRPr>
          </a:p>
          <a:p>
            <a:pPr>
              <a:buFont typeface="Arial" panose="020B0604020202020204" pitchFamily="34" charset="0"/>
              <a:buNone/>
            </a:pPr>
            <a:r>
              <a:rPr sz="1600">
                <a:sym typeface="+mn-ea"/>
              </a:rPr>
              <a:t>元测试</a:t>
            </a:r>
            <a:r>
              <a:rPr lang="en-US" altLang="zh-CN" sz="1600">
                <a:sym typeface="+mn-ea"/>
              </a:rPr>
              <a:t>(unittest)</a:t>
            </a:r>
            <a:r>
              <a:rPr sz="1600">
                <a:sym typeface="+mn-ea"/>
              </a:rPr>
              <a:t>的本质也就在这里，一个测试用例是一个完整的测试单元，通过运行这个测试单元，可以对某一个问题进行验证。</a:t>
            </a:r>
            <a:endParaRPr lang="en-US" altLang="zh-CN" sz="1600" dirty="0">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sz="1600" b="1">
                <a:sym typeface="+mn-ea"/>
              </a:rPr>
              <a:t>TestSuite:</a:t>
            </a:r>
            <a:endParaRPr lang="en-US" altLang="zh-CN" sz="1600" b="1" dirty="0">
              <a:latin typeface="华文细黑" panose="02010600040101010101" pitchFamily="2" charset="-122"/>
              <a:ea typeface="华文细黑" panose="02010600040101010101" pitchFamily="2" charset="-122"/>
            </a:endParaRPr>
          </a:p>
          <a:p>
            <a:pPr>
              <a:buFont typeface="Arial" panose="020B0604020202020204" pitchFamily="34" charset="0"/>
              <a:buNone/>
            </a:pPr>
            <a:r>
              <a:rPr sz="1600">
                <a:sym typeface="+mn-ea"/>
              </a:rPr>
              <a:t>而多个测试用例</a:t>
            </a:r>
            <a:r>
              <a:rPr lang="en-US" altLang="zh-CN" sz="1600">
                <a:sym typeface="+mn-ea"/>
              </a:rPr>
              <a:t>TestCase</a:t>
            </a:r>
            <a:r>
              <a:rPr sz="1600">
                <a:sym typeface="+mn-ea"/>
              </a:rPr>
              <a:t>集合在一起，就是</a:t>
            </a:r>
            <a:r>
              <a:rPr lang="en-US" altLang="zh-CN" sz="1600">
                <a:sym typeface="+mn-ea"/>
              </a:rPr>
              <a:t>TestSuite</a:t>
            </a:r>
            <a:r>
              <a:rPr sz="1600">
                <a:sym typeface="+mn-ea"/>
              </a:rPr>
              <a:t>，而且</a:t>
            </a:r>
            <a:r>
              <a:rPr lang="en-US" altLang="zh-CN" sz="1600">
                <a:sym typeface="+mn-ea"/>
              </a:rPr>
              <a:t>TestSuite</a:t>
            </a:r>
            <a:r>
              <a:rPr sz="1600">
                <a:sym typeface="+mn-ea"/>
              </a:rPr>
              <a:t>也可以嵌套</a:t>
            </a:r>
            <a:r>
              <a:rPr lang="en-US" altLang="zh-CN" sz="1600">
                <a:sym typeface="+mn-ea"/>
              </a:rPr>
              <a:t>TestSuite</a:t>
            </a:r>
            <a:r>
              <a:rPr sz="1600">
                <a:sym typeface="+mn-ea"/>
              </a:rPr>
              <a:t>。</a:t>
            </a:r>
            <a:endParaRPr lang="zh-CN" altLang="en-US" sz="1600" dirty="0">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sz="1600" b="1">
                <a:sym typeface="+mn-ea"/>
              </a:rPr>
              <a:t>TestLoader:</a:t>
            </a:r>
            <a:endParaRPr lang="en-US" altLang="zh-CN" sz="1600" b="1" dirty="0">
              <a:latin typeface="华文细黑" panose="02010600040101010101" pitchFamily="2" charset="-122"/>
              <a:ea typeface="华文细黑" panose="02010600040101010101" pitchFamily="2" charset="-122"/>
            </a:endParaRPr>
          </a:p>
          <a:p>
            <a:pPr>
              <a:buFont typeface="Arial" panose="020B0604020202020204" pitchFamily="34" charset="0"/>
              <a:buNone/>
            </a:pPr>
            <a:r>
              <a:rPr sz="1600">
                <a:sym typeface="+mn-ea"/>
              </a:rPr>
              <a:t>用来加载</a:t>
            </a:r>
            <a:r>
              <a:rPr lang="en-US" altLang="zh-CN" sz="1600">
                <a:sym typeface="+mn-ea"/>
              </a:rPr>
              <a:t>TestCase</a:t>
            </a:r>
            <a:r>
              <a:rPr sz="1600">
                <a:sym typeface="+mn-ea"/>
              </a:rPr>
              <a:t>到</a:t>
            </a:r>
            <a:r>
              <a:rPr lang="en-US" altLang="zh-CN" sz="1600">
                <a:sym typeface="+mn-ea"/>
              </a:rPr>
              <a:t>TestSuite</a:t>
            </a:r>
            <a:r>
              <a:rPr sz="1600">
                <a:sym typeface="+mn-ea"/>
              </a:rPr>
              <a:t>中的，其中有几个</a:t>
            </a:r>
            <a:r>
              <a:rPr lang="en-US" altLang="zh-CN" sz="1600">
                <a:sym typeface="+mn-ea"/>
              </a:rPr>
              <a:t>loadTestsFrom__()</a:t>
            </a:r>
            <a:r>
              <a:rPr sz="1600">
                <a:sym typeface="+mn-ea"/>
              </a:rPr>
              <a:t>方法，就是从各个地方寻找</a:t>
            </a:r>
            <a:r>
              <a:rPr lang="en-US" altLang="zh-CN" sz="1600">
                <a:sym typeface="+mn-ea"/>
              </a:rPr>
              <a:t>TestCase</a:t>
            </a:r>
            <a:r>
              <a:rPr sz="1600">
                <a:sym typeface="+mn-ea"/>
              </a:rPr>
              <a:t>，创建它们的实例，然后</a:t>
            </a:r>
            <a:r>
              <a:rPr lang="en-US" altLang="zh-CN" sz="1600">
                <a:sym typeface="+mn-ea"/>
              </a:rPr>
              <a:t>add</a:t>
            </a:r>
            <a:r>
              <a:rPr sz="1600">
                <a:sym typeface="+mn-ea"/>
              </a:rPr>
              <a:t>到</a:t>
            </a:r>
            <a:r>
              <a:rPr lang="en-US" altLang="zh-CN" sz="1600">
                <a:sym typeface="+mn-ea"/>
              </a:rPr>
              <a:t>TestSuite</a:t>
            </a:r>
            <a:r>
              <a:rPr sz="1600">
                <a:sym typeface="+mn-ea"/>
              </a:rPr>
              <a:t>中，再返回一个</a:t>
            </a:r>
            <a:r>
              <a:rPr lang="en-US" altLang="zh-CN" sz="1600">
                <a:sym typeface="+mn-ea"/>
              </a:rPr>
              <a:t>TestSuite</a:t>
            </a:r>
            <a:r>
              <a:rPr sz="1600">
                <a:sym typeface="+mn-ea"/>
              </a:rPr>
              <a:t>实例。</a:t>
            </a:r>
            <a:endParaRPr lang="en-US" altLang="zh-CN" sz="1600" dirty="0">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sz="1600" b="1">
                <a:sym typeface="+mn-ea"/>
              </a:rPr>
              <a:t>TextTestRunner:</a:t>
            </a:r>
            <a:endParaRPr lang="en-US" altLang="zh-CN" sz="1600" b="1" dirty="0">
              <a:latin typeface="华文细黑" panose="02010600040101010101" pitchFamily="2" charset="-122"/>
              <a:ea typeface="华文细黑" panose="02010600040101010101" pitchFamily="2" charset="-122"/>
            </a:endParaRPr>
          </a:p>
          <a:p>
            <a:pPr>
              <a:buFont typeface="Arial" panose="020B0604020202020204" pitchFamily="34" charset="0"/>
              <a:buNone/>
            </a:pPr>
            <a:r>
              <a:rPr sz="1600">
                <a:sym typeface="+mn-ea"/>
              </a:rPr>
              <a:t>是来执行测试用例的，其中的</a:t>
            </a:r>
            <a:r>
              <a:rPr lang="en-US" altLang="zh-CN" sz="1600">
                <a:sym typeface="+mn-ea"/>
              </a:rPr>
              <a:t>run(test)</a:t>
            </a:r>
            <a:r>
              <a:rPr sz="1600">
                <a:sym typeface="+mn-ea"/>
              </a:rPr>
              <a:t>会执行</a:t>
            </a:r>
            <a:r>
              <a:rPr lang="en-US" altLang="zh-CN" sz="1600">
                <a:sym typeface="+mn-ea"/>
              </a:rPr>
              <a:t>TestSuite/TestCase</a:t>
            </a:r>
            <a:r>
              <a:rPr sz="1600">
                <a:sym typeface="+mn-ea"/>
              </a:rPr>
              <a:t>中的</a:t>
            </a:r>
            <a:r>
              <a:rPr lang="en-US" altLang="zh-CN" sz="1600">
                <a:sym typeface="+mn-ea"/>
              </a:rPr>
              <a:t>run(result)</a:t>
            </a:r>
            <a:r>
              <a:rPr sz="1600">
                <a:sym typeface="+mn-ea"/>
              </a:rPr>
              <a:t>方法。</a:t>
            </a:r>
            <a:endParaRPr lang="zh-CN" altLang="en-US" sz="1600" dirty="0">
              <a:latin typeface="华文细黑" panose="02010600040101010101" pitchFamily="2" charset="-122"/>
              <a:ea typeface="华文细黑" panose="02010600040101010101" pitchFamily="2" charset="-122"/>
            </a:endParaRPr>
          </a:p>
          <a:p>
            <a:pPr>
              <a:buFont typeface="Arial" panose="020B0604020202020204" pitchFamily="34" charset="0"/>
              <a:buNone/>
            </a:pPr>
            <a:r>
              <a:rPr sz="1600">
                <a:sym typeface="+mn-ea"/>
              </a:rPr>
              <a:t>测试的结果会保存到</a:t>
            </a:r>
            <a:r>
              <a:rPr lang="en-US" altLang="zh-CN" sz="1600">
                <a:sym typeface="+mn-ea"/>
              </a:rPr>
              <a:t>TextTestResult</a:t>
            </a:r>
            <a:r>
              <a:rPr sz="1600">
                <a:sym typeface="+mn-ea"/>
              </a:rPr>
              <a:t>实例中，包括运行了多少测试用例，成功了多少，失败了多少等信息。</a:t>
            </a:r>
            <a:endParaRPr lang="zh-CN" altLang="en-US" sz="1600" dirty="0">
              <a:latin typeface="华文细黑" panose="02010600040101010101" pitchFamily="2" charset="-122"/>
              <a:ea typeface="华文细黑" panose="02010600040101010101" pitchFamily="2" charset="-122"/>
            </a:endParaRPr>
          </a:p>
          <a:p>
            <a:pPr>
              <a:buFont typeface="Arial" panose="020B0604020202020204" pitchFamily="34" charset="0"/>
              <a:buNone/>
            </a:pPr>
            <a:endParaRPr lang="zh-CN" altLang="en-US" sz="1600" dirty="0">
              <a:latin typeface="华文细黑" panose="02010600040101010101" pitchFamily="2" charset="-122"/>
              <a:ea typeface="华文细黑" panose="02010600040101010101" pitchFamily="2" charset="-122"/>
            </a:endParaRPr>
          </a:p>
          <a:p>
            <a:endParaRPr lang="zh-CN" altLang="en-US" sz="1600" dirty="0">
              <a:latin typeface="华文细黑" panose="02010600040101010101" pitchFamily="2" charset="-122"/>
              <a:ea typeface="华文细黑" panose="02010600040101010101" pitchFamily="2" charset="-122"/>
            </a:endParaRPr>
          </a:p>
        </p:txBody>
      </p:sp>
      <p:sp>
        <p:nvSpPr>
          <p:cNvPr id="3074" name="矩形 3"/>
          <p:cNvSpPr/>
          <p:nvPr/>
        </p:nvSpPr>
        <p:spPr>
          <a:xfrm>
            <a:off x="1193368" y="78357"/>
            <a:ext cx="309880" cy="553085"/>
          </a:xfrm>
          <a:prstGeom prst="rect">
            <a:avLst/>
          </a:prstGeom>
          <a:noFill/>
          <a:ln w="9525">
            <a:noFill/>
          </a:ln>
        </p:spPr>
        <p:txBody>
          <a:bodyPr wrap="none" anchor="t">
            <a:spAutoFit/>
          </a:bodyPr>
          <a:p>
            <a:pPr>
              <a:buFont typeface="Arial" panose="020B0604020202020204" pitchFamily="34" charset="0"/>
              <a:buNone/>
            </a:pPr>
            <a:endParaRPr lang="zh-CN" altLang="en-US" sz="3000" dirty="0">
              <a:latin typeface="+mj-ea"/>
              <a:ea typeface="+mj-ea"/>
            </a:endParaRPr>
          </a:p>
        </p:txBody>
      </p:sp>
      <p:sp>
        <p:nvSpPr>
          <p:cNvPr id="3077" name="矩形 4"/>
          <p:cNvSpPr/>
          <p:nvPr/>
        </p:nvSpPr>
        <p:spPr>
          <a:xfrm>
            <a:off x="1505842" y="875024"/>
            <a:ext cx="5314451" cy="275590"/>
          </a:xfrm>
          <a:prstGeom prst="rect">
            <a:avLst/>
          </a:prstGeom>
          <a:noFill/>
          <a:ln w="9525">
            <a:noFill/>
          </a:ln>
        </p:spPr>
        <p:txBody>
          <a:bodyPr wrap="square" anchor="t">
            <a:spAutoFit/>
          </a:bodyPr>
          <a:p>
            <a:pPr>
              <a:buFont typeface="Arial" panose="020B0604020202020204" pitchFamily="34" charset="0"/>
              <a:buNone/>
            </a:pPr>
            <a:endParaRPr lang="zh-CN" altLang="en-US" sz="1200" dirty="0">
              <a:latin typeface="华文细黑" panose="02010600040101010101" pitchFamily="2" charset="-122"/>
              <a:ea typeface="华文细黑" panose="02010600040101010101" pitchFamily="2" charset="-122"/>
            </a:endParaRPr>
          </a:p>
        </p:txBody>
      </p:sp>
      <p:sp>
        <p:nvSpPr>
          <p:cNvPr id="3078" name="矩形 6"/>
          <p:cNvSpPr/>
          <p:nvPr/>
        </p:nvSpPr>
        <p:spPr>
          <a:xfrm>
            <a:off x="1617304" y="2786074"/>
            <a:ext cx="5294921" cy="275590"/>
          </a:xfrm>
          <a:prstGeom prst="rect">
            <a:avLst/>
          </a:prstGeom>
          <a:noFill/>
          <a:ln w="9525">
            <a:noFill/>
          </a:ln>
        </p:spPr>
        <p:txBody>
          <a:bodyPr wrap="square" anchor="t">
            <a:spAutoFit/>
          </a:bodyPr>
          <a:p>
            <a:pPr>
              <a:buFont typeface="Arial" panose="020B0604020202020204" pitchFamily="34" charset="0"/>
              <a:buNone/>
            </a:pPr>
            <a:endParaRPr lang="zh-CN" altLang="en-US" sz="1200" dirty="0">
              <a:latin typeface="华文细黑" panose="02010600040101010101" pitchFamily="2" charset="-122"/>
              <a:ea typeface="华文细黑" panose="020106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unittest的简单介绍及使用</a:t>
            </a:r>
            <a:endParaRPr lang="zh-CN" altLang="en-US"/>
          </a:p>
        </p:txBody>
      </p:sp>
      <p:sp>
        <p:nvSpPr>
          <p:cNvPr id="3" name="内容占位符 2"/>
          <p:cNvSpPr>
            <a:spLocks noGrp="1"/>
          </p:cNvSpPr>
          <p:nvPr>
            <p:ph idx="1"/>
          </p:nvPr>
        </p:nvSpPr>
        <p:spPr/>
        <p:txBody>
          <a:bodyPr>
            <a:normAutofit lnSpcReduction="20000"/>
          </a:bodyPr>
          <a:p>
            <a:pPr>
              <a:buFont typeface="Arial" panose="020B0604020202020204" pitchFamily="34" charset="0"/>
              <a:buNone/>
            </a:pPr>
            <a:r>
              <a:rPr lang="en-US" altLang="zh-CN" b="1">
                <a:latin typeface="+mn-ea"/>
                <a:sym typeface="+mn-ea"/>
              </a:rPr>
              <a:t>Test Fixture:</a:t>
            </a:r>
            <a:endParaRPr lang="en-US" altLang="zh-CN" b="1" dirty="0">
              <a:latin typeface="+mn-ea"/>
            </a:endParaRPr>
          </a:p>
          <a:p>
            <a:pPr>
              <a:buFont typeface="Arial" panose="020B0604020202020204" pitchFamily="34" charset="0"/>
              <a:buNone/>
            </a:pPr>
            <a:r>
              <a:rPr>
                <a:latin typeface="+mn-ea"/>
                <a:sym typeface="+mn-ea"/>
              </a:rPr>
              <a:t>对一个测试用例环境的搭建和销毁，通过覆盖</a:t>
            </a:r>
            <a:r>
              <a:rPr lang="en-US" altLang="zh-CN">
                <a:latin typeface="+mn-ea"/>
                <a:sym typeface="+mn-ea"/>
              </a:rPr>
              <a:t>TestCase</a:t>
            </a:r>
            <a:r>
              <a:rPr>
                <a:latin typeface="+mn-ea"/>
                <a:sym typeface="+mn-ea"/>
              </a:rPr>
              <a:t>的</a:t>
            </a:r>
            <a:r>
              <a:rPr lang="en-US" altLang="zh-CN">
                <a:latin typeface="+mn-ea"/>
                <a:sym typeface="+mn-ea"/>
              </a:rPr>
              <a:t>setUp()</a:t>
            </a:r>
            <a:r>
              <a:rPr>
                <a:latin typeface="+mn-ea"/>
                <a:sym typeface="+mn-ea"/>
              </a:rPr>
              <a:t>和</a:t>
            </a:r>
            <a:r>
              <a:rPr lang="en-US" altLang="zh-CN">
                <a:latin typeface="+mn-ea"/>
                <a:sym typeface="+mn-ea"/>
              </a:rPr>
              <a:t>tearDown()</a:t>
            </a:r>
            <a:r>
              <a:rPr>
                <a:latin typeface="+mn-ea"/>
                <a:sym typeface="+mn-ea"/>
              </a:rPr>
              <a:t>方法来实现。</a:t>
            </a:r>
            <a:endParaRPr lang="zh-CN" altLang="en-US" dirty="0">
              <a:latin typeface="+mn-ea"/>
            </a:endParaRPr>
          </a:p>
          <a:p>
            <a:pPr>
              <a:buFont typeface="Arial" panose="020B0604020202020204" pitchFamily="34" charset="0"/>
              <a:buNone/>
            </a:pPr>
            <a:r>
              <a:rPr>
                <a:latin typeface="+mn-ea"/>
                <a:sym typeface="+mn-ea"/>
              </a:rPr>
              <a:t>这个有什么用呢？比如说在这个测试用例中需要访问数据库，那么可以在</a:t>
            </a:r>
            <a:r>
              <a:rPr lang="en-US" altLang="zh-CN">
                <a:latin typeface="+mn-ea"/>
                <a:sym typeface="+mn-ea"/>
              </a:rPr>
              <a:t>setUp()</a:t>
            </a:r>
            <a:r>
              <a:rPr>
                <a:latin typeface="+mn-ea"/>
                <a:sym typeface="+mn-ea"/>
              </a:rPr>
              <a:t>中建立数据库连接以及进行一些初始化，在</a:t>
            </a:r>
            <a:r>
              <a:rPr lang="en-US" altLang="zh-CN">
                <a:latin typeface="+mn-ea"/>
                <a:sym typeface="+mn-ea"/>
              </a:rPr>
              <a:t>tearDown()</a:t>
            </a:r>
            <a:r>
              <a:rPr>
                <a:latin typeface="+mn-ea"/>
                <a:sym typeface="+mn-ea"/>
              </a:rPr>
              <a:t>中清除在数据库中产生的数据，然后关闭连接。注意</a:t>
            </a:r>
            <a:r>
              <a:rPr lang="en-US" altLang="zh-CN">
                <a:latin typeface="+mn-ea"/>
                <a:sym typeface="+mn-ea"/>
              </a:rPr>
              <a:t>tearDown</a:t>
            </a:r>
            <a:r>
              <a:rPr>
                <a:latin typeface="+mn-ea"/>
                <a:sym typeface="+mn-ea"/>
              </a:rPr>
              <a:t>的过程很重要，要为以后的</a:t>
            </a:r>
            <a:r>
              <a:rPr lang="en-US" altLang="zh-CN">
                <a:latin typeface="+mn-ea"/>
                <a:sym typeface="+mn-ea"/>
              </a:rPr>
              <a:t>TestCase</a:t>
            </a:r>
            <a:r>
              <a:rPr>
                <a:latin typeface="+mn-ea"/>
                <a:sym typeface="+mn-ea"/>
              </a:rPr>
              <a:t>留下一个干净的环境。</a:t>
            </a:r>
            <a:endParaRPr lang="zh-CN" altLang="en-US" dirty="0">
              <a:latin typeface="+mn-ea"/>
            </a:endParaRPr>
          </a:p>
          <a:p>
            <a:pPr>
              <a:buFont typeface="Arial" panose="020B0604020202020204" pitchFamily="34" charset="0"/>
              <a:buNone/>
            </a:pPr>
            <a:r>
              <a:rPr b="1">
                <a:latin typeface="+mn-ea"/>
                <a:sym typeface="+mn-ea"/>
              </a:rPr>
              <a:t>整个流程</a:t>
            </a:r>
            <a:r>
              <a:rPr lang="en-US" altLang="zh-CN">
                <a:latin typeface="+mn-ea"/>
                <a:sym typeface="+mn-ea"/>
              </a:rPr>
              <a:t>:</a:t>
            </a:r>
            <a:r>
              <a:rPr>
                <a:latin typeface="+mn-ea"/>
                <a:sym typeface="+mn-ea"/>
              </a:rPr>
              <a:t>首先是要写好</a:t>
            </a:r>
            <a:r>
              <a:rPr lang="en-US" altLang="zh-CN">
                <a:latin typeface="+mn-ea"/>
                <a:sym typeface="+mn-ea"/>
              </a:rPr>
              <a:t>TestCase</a:t>
            </a:r>
            <a:r>
              <a:rPr>
                <a:latin typeface="+mn-ea"/>
                <a:sym typeface="+mn-ea"/>
              </a:rPr>
              <a:t>，然后由</a:t>
            </a:r>
            <a:r>
              <a:rPr lang="en-US" altLang="zh-CN">
                <a:latin typeface="+mn-ea"/>
                <a:sym typeface="+mn-ea"/>
              </a:rPr>
              <a:t>TestLoader</a:t>
            </a:r>
            <a:r>
              <a:rPr>
                <a:latin typeface="+mn-ea"/>
                <a:sym typeface="+mn-ea"/>
              </a:rPr>
              <a:t>加载</a:t>
            </a:r>
            <a:r>
              <a:rPr lang="en-US" altLang="zh-CN">
                <a:latin typeface="+mn-ea"/>
                <a:sym typeface="+mn-ea"/>
              </a:rPr>
              <a:t>TestCase</a:t>
            </a:r>
            <a:r>
              <a:rPr>
                <a:latin typeface="+mn-ea"/>
                <a:sym typeface="+mn-ea"/>
              </a:rPr>
              <a:t>到</a:t>
            </a:r>
            <a:r>
              <a:rPr lang="en-US" altLang="zh-CN">
                <a:latin typeface="+mn-ea"/>
                <a:sym typeface="+mn-ea"/>
              </a:rPr>
              <a:t>TestSuite</a:t>
            </a:r>
            <a:r>
              <a:rPr>
                <a:latin typeface="+mn-ea"/>
                <a:sym typeface="+mn-ea"/>
              </a:rPr>
              <a:t>，然后由</a:t>
            </a:r>
            <a:r>
              <a:rPr lang="en-US" altLang="zh-CN">
                <a:latin typeface="+mn-ea"/>
                <a:sym typeface="+mn-ea"/>
              </a:rPr>
              <a:t>TextTestRunner</a:t>
            </a:r>
            <a:r>
              <a:rPr>
                <a:latin typeface="+mn-ea"/>
                <a:sym typeface="+mn-ea"/>
              </a:rPr>
              <a:t>来运行</a:t>
            </a:r>
            <a:r>
              <a:rPr lang="en-US" altLang="zh-CN">
                <a:latin typeface="+mn-ea"/>
                <a:sym typeface="+mn-ea"/>
              </a:rPr>
              <a:t>TestSuite</a:t>
            </a:r>
            <a:r>
              <a:rPr>
                <a:latin typeface="+mn-ea"/>
                <a:sym typeface="+mn-ea"/>
              </a:rPr>
              <a:t>，</a:t>
            </a:r>
            <a:endParaRPr lang="zh-CN" altLang="en-US" dirty="0">
              <a:latin typeface="+mn-ea"/>
            </a:endParaRPr>
          </a:p>
          <a:p>
            <a:pPr>
              <a:buFont typeface="Arial" panose="020B0604020202020204" pitchFamily="34" charset="0"/>
              <a:buNone/>
            </a:pPr>
            <a:r>
              <a:rPr>
                <a:latin typeface="+mn-ea"/>
                <a:sym typeface="+mn-ea"/>
              </a:rPr>
              <a:t>运行的结果保存在</a:t>
            </a:r>
            <a:r>
              <a:rPr lang="en-US" altLang="zh-CN">
                <a:latin typeface="+mn-ea"/>
                <a:sym typeface="+mn-ea"/>
              </a:rPr>
              <a:t>TextTestResult</a:t>
            </a:r>
            <a:r>
              <a:rPr>
                <a:latin typeface="+mn-ea"/>
                <a:sym typeface="+mn-ea"/>
              </a:rPr>
              <a:t>中，整个过程集成在</a:t>
            </a:r>
            <a:r>
              <a:rPr lang="en-US" altLang="zh-CN">
                <a:latin typeface="+mn-ea"/>
                <a:sym typeface="+mn-ea"/>
              </a:rPr>
              <a:t>unittest.main</a:t>
            </a:r>
            <a:r>
              <a:rPr>
                <a:latin typeface="+mn-ea"/>
                <a:sym typeface="+mn-ea"/>
              </a:rPr>
              <a:t>模块中。</a:t>
            </a:r>
            <a:endParaRPr lang="zh-CN" altLang="en-US" dirty="0">
              <a:latin typeface="+mn-ea"/>
            </a:endParaRPr>
          </a:p>
          <a:p>
            <a:endParaRPr lang="zh-CN" altLang="en-US"/>
          </a:p>
        </p:txBody>
      </p:sp>
      <p:pic>
        <p:nvPicPr>
          <p:cNvPr id="4097" name="Picture 7"/>
          <p:cNvPicPr>
            <a:picLocks noChangeAspect="1"/>
          </p:cNvPicPr>
          <p:nvPr/>
        </p:nvPicPr>
        <p:blipFill>
          <a:blip r:embed="rId1"/>
          <a:stretch>
            <a:fillRect/>
          </a:stretch>
        </p:blipFill>
        <p:spPr>
          <a:xfrm>
            <a:off x="5437114" y="1443913"/>
            <a:ext cx="3150945" cy="244359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unittest</a:t>
            </a:r>
            <a:r>
              <a:rPr lang="zh-CN" altLang="en-US" dirty="0">
                <a:sym typeface="+mn-ea"/>
              </a:rPr>
              <a:t>的简单介绍及使用</a:t>
            </a:r>
            <a:endParaRPr lang="zh-CN" altLang="en-US"/>
          </a:p>
        </p:txBody>
      </p:sp>
      <p:sp>
        <p:nvSpPr>
          <p:cNvPr id="3" name="内容占位符 2"/>
          <p:cNvSpPr>
            <a:spLocks noGrp="1"/>
          </p:cNvSpPr>
          <p:nvPr>
            <p:ph idx="1"/>
          </p:nvPr>
        </p:nvSpPr>
        <p:spPr/>
        <p:txBody>
          <a:bodyPr>
            <a:normAutofit fontScale="60000"/>
          </a:bodyPr>
          <a:p>
            <a:pPr>
              <a:buFont typeface="Arial" panose="020B0604020202020204" pitchFamily="34" charset="0"/>
              <a:buNone/>
            </a:pPr>
            <a:r>
              <a:rPr>
                <a:latin typeface="+mn-ea"/>
                <a:sym typeface="+mn-ea"/>
              </a:rPr>
              <a:t>一个完整的测试脚本包含：</a:t>
            </a:r>
            <a:endParaRPr lang="en-US" altLang="zh-CN" dirty="0">
              <a:latin typeface="+mn-ea"/>
            </a:endParaRPr>
          </a:p>
          <a:p>
            <a:pPr>
              <a:buFont typeface="Arial" panose="020B0604020202020204" pitchFamily="34" charset="0"/>
              <a:buNone/>
            </a:pPr>
            <a:endParaRPr lang="en-US" altLang="zh-CN" dirty="0">
              <a:latin typeface="+mn-ea"/>
            </a:endParaRPr>
          </a:p>
          <a:p>
            <a:pPr>
              <a:buFont typeface="Arial" panose="020B0604020202020204" pitchFamily="34" charset="0"/>
              <a:buNone/>
            </a:pPr>
            <a:r>
              <a:rPr lang="en-US" altLang="zh-CN">
                <a:latin typeface="+mn-ea"/>
                <a:sym typeface="+mn-ea"/>
              </a:rPr>
              <a:t>1.import unittest</a:t>
            </a:r>
            <a:endParaRPr lang="en-US" altLang="zh-CN" dirty="0">
              <a:latin typeface="+mn-ea"/>
            </a:endParaRPr>
          </a:p>
          <a:p>
            <a:pPr>
              <a:buFont typeface="Arial" panose="020B0604020202020204" pitchFamily="34" charset="0"/>
              <a:buNone/>
            </a:pPr>
            <a:br>
              <a:rPr lang="en-US" altLang="zh-CN">
                <a:latin typeface="+mn-ea"/>
                <a:sym typeface="+mn-ea"/>
              </a:rPr>
            </a:br>
            <a:r>
              <a:rPr lang="en-US" altLang="zh-CN">
                <a:latin typeface="+mn-ea"/>
                <a:sym typeface="+mn-ea"/>
              </a:rPr>
              <a:t>2.</a:t>
            </a:r>
            <a:r>
              <a:rPr>
                <a:latin typeface="+mn-ea"/>
                <a:sym typeface="+mn-ea"/>
              </a:rPr>
              <a:t>定义一个继承自</a:t>
            </a:r>
            <a:r>
              <a:rPr lang="en-US" altLang="zh-CN">
                <a:latin typeface="+mn-ea"/>
                <a:sym typeface="+mn-ea"/>
              </a:rPr>
              <a:t>unittest.TestCase</a:t>
            </a:r>
            <a:r>
              <a:rPr>
                <a:latin typeface="+mn-ea"/>
                <a:sym typeface="+mn-ea"/>
              </a:rPr>
              <a:t>的测试用例类</a:t>
            </a:r>
            <a:endParaRPr lang="en-US" altLang="zh-CN" dirty="0">
              <a:latin typeface="+mn-ea"/>
            </a:endParaRPr>
          </a:p>
          <a:p>
            <a:pPr>
              <a:buFont typeface="Arial" panose="020B0604020202020204" pitchFamily="34" charset="0"/>
              <a:buNone/>
            </a:pPr>
            <a:br>
              <a:rPr>
                <a:latin typeface="+mn-ea"/>
                <a:sym typeface="+mn-ea"/>
              </a:rPr>
            </a:br>
            <a:r>
              <a:rPr lang="en-US" altLang="zh-CN">
                <a:latin typeface="+mn-ea"/>
                <a:sym typeface="+mn-ea"/>
              </a:rPr>
              <a:t>3.</a:t>
            </a:r>
            <a:r>
              <a:rPr>
                <a:latin typeface="+mn-ea"/>
                <a:sym typeface="+mn-ea"/>
              </a:rPr>
              <a:t>定义</a:t>
            </a:r>
            <a:r>
              <a:rPr lang="en-US" altLang="zh-CN">
                <a:latin typeface="+mn-ea"/>
                <a:sym typeface="+mn-ea"/>
              </a:rPr>
              <a:t>setUp</a:t>
            </a:r>
            <a:r>
              <a:rPr>
                <a:latin typeface="+mn-ea"/>
                <a:sym typeface="+mn-ea"/>
              </a:rPr>
              <a:t>和</a:t>
            </a:r>
            <a:r>
              <a:rPr lang="en-US" altLang="zh-CN">
                <a:latin typeface="+mn-ea"/>
                <a:sym typeface="+mn-ea"/>
              </a:rPr>
              <a:t>tearDown</a:t>
            </a:r>
            <a:r>
              <a:rPr>
                <a:latin typeface="+mn-ea"/>
                <a:sym typeface="+mn-ea"/>
              </a:rPr>
              <a:t>，在每个测试用例前后做一些辅助工作。</a:t>
            </a:r>
            <a:br>
              <a:rPr>
                <a:latin typeface="+mn-ea"/>
                <a:sym typeface="+mn-ea"/>
              </a:rPr>
            </a:br>
            <a:endParaRPr lang="en-US" altLang="zh-CN" dirty="0">
              <a:latin typeface="+mn-ea"/>
            </a:endParaRPr>
          </a:p>
          <a:p>
            <a:pPr>
              <a:buFont typeface="Arial" panose="020B0604020202020204" pitchFamily="34" charset="0"/>
              <a:buNone/>
            </a:pPr>
            <a:r>
              <a:rPr lang="en-US" altLang="zh-CN">
                <a:latin typeface="+mn-ea"/>
                <a:sym typeface="+mn-ea"/>
              </a:rPr>
              <a:t>4.</a:t>
            </a:r>
            <a:r>
              <a:rPr>
                <a:latin typeface="+mn-ea"/>
                <a:sym typeface="+mn-ea"/>
              </a:rPr>
              <a:t>定义测试用例，名字以</a:t>
            </a:r>
            <a:r>
              <a:rPr lang="en-US" altLang="zh-CN">
                <a:latin typeface="+mn-ea"/>
                <a:sym typeface="+mn-ea"/>
              </a:rPr>
              <a:t>test</a:t>
            </a:r>
            <a:r>
              <a:rPr>
                <a:latin typeface="+mn-ea"/>
                <a:sym typeface="+mn-ea"/>
              </a:rPr>
              <a:t>开头。</a:t>
            </a:r>
            <a:endParaRPr lang="en-US" altLang="zh-CN" dirty="0">
              <a:latin typeface="+mn-ea"/>
            </a:endParaRPr>
          </a:p>
          <a:p>
            <a:pPr>
              <a:buFont typeface="Arial" panose="020B0604020202020204" pitchFamily="34" charset="0"/>
              <a:buNone/>
            </a:pPr>
            <a:br>
              <a:rPr>
                <a:latin typeface="+mn-ea"/>
                <a:sym typeface="+mn-ea"/>
              </a:rPr>
            </a:br>
            <a:r>
              <a:rPr lang="en-US" altLang="zh-CN">
                <a:latin typeface="+mn-ea"/>
                <a:sym typeface="+mn-ea"/>
              </a:rPr>
              <a:t>5.</a:t>
            </a:r>
            <a:r>
              <a:rPr>
                <a:latin typeface="+mn-ea"/>
                <a:sym typeface="+mn-ea"/>
              </a:rPr>
              <a:t>一个测试用例应该只测试一个方面，测试目的和测试内容应很明确。主要是调用</a:t>
            </a:r>
            <a:r>
              <a:rPr lang="en-US" altLang="zh-CN">
                <a:latin typeface="+mn-ea"/>
                <a:sym typeface="+mn-ea"/>
              </a:rPr>
              <a:t>assertEqual</a:t>
            </a:r>
            <a:r>
              <a:rPr>
                <a:latin typeface="+mn-ea"/>
                <a:sym typeface="+mn-ea"/>
              </a:rPr>
              <a:t>、</a:t>
            </a:r>
            <a:r>
              <a:rPr lang="en-US" altLang="zh-CN">
                <a:latin typeface="+mn-ea"/>
                <a:sym typeface="+mn-ea"/>
              </a:rPr>
              <a:t>assertRaises</a:t>
            </a:r>
            <a:r>
              <a:rPr>
                <a:latin typeface="+mn-ea"/>
                <a:sym typeface="+mn-ea"/>
              </a:rPr>
              <a:t>等断言方法判断程序执行结果和预期值是否相符。</a:t>
            </a:r>
            <a:endParaRPr lang="zh-CN" altLang="en-US" dirty="0">
              <a:latin typeface="+mn-ea"/>
            </a:endParaRPr>
          </a:p>
          <a:p>
            <a:pPr>
              <a:buFont typeface="Arial" panose="020B0604020202020204" pitchFamily="34" charset="0"/>
              <a:buNone/>
            </a:pPr>
            <a:endParaRPr lang="en-US" altLang="zh-CN" dirty="0">
              <a:latin typeface="+mn-ea"/>
            </a:endParaRPr>
          </a:p>
          <a:p>
            <a:pPr>
              <a:buFont typeface="Arial" panose="020B0604020202020204" pitchFamily="34" charset="0"/>
              <a:buNone/>
            </a:pPr>
            <a:r>
              <a:rPr lang="en-US" altLang="zh-CN">
                <a:latin typeface="+mn-ea"/>
                <a:sym typeface="+mn-ea"/>
              </a:rPr>
              <a:t>6.</a:t>
            </a:r>
            <a:r>
              <a:rPr>
                <a:latin typeface="+mn-ea"/>
                <a:sym typeface="+mn-ea"/>
              </a:rPr>
              <a:t>调用</a:t>
            </a:r>
            <a:r>
              <a:rPr lang="en-US" altLang="zh-CN">
                <a:latin typeface="+mn-ea"/>
                <a:sym typeface="+mn-ea"/>
              </a:rPr>
              <a:t>unittest.main()</a:t>
            </a:r>
            <a:r>
              <a:rPr>
                <a:latin typeface="+mn-ea"/>
                <a:sym typeface="+mn-ea"/>
              </a:rPr>
              <a:t>启动测试</a:t>
            </a:r>
            <a:endParaRPr lang="zh-CN" altLang="en-US" dirty="0">
              <a:latin typeface="+mn-ea"/>
            </a:endParaRPr>
          </a:p>
          <a:p>
            <a:pPr>
              <a:buFont typeface="Arial" panose="020B0604020202020204" pitchFamily="34" charset="0"/>
              <a:buNone/>
            </a:pPr>
            <a:endParaRPr lang="en-US" altLang="zh-CN" dirty="0">
              <a:latin typeface="+mn-ea"/>
            </a:endParaRPr>
          </a:p>
          <a:p>
            <a:pPr>
              <a:buFont typeface="Arial" panose="020B0604020202020204" pitchFamily="34" charset="0"/>
              <a:buNone/>
            </a:pPr>
            <a:r>
              <a:rPr lang="en-US" altLang="zh-CN">
                <a:latin typeface="+mn-ea"/>
                <a:sym typeface="+mn-ea"/>
              </a:rPr>
              <a:t>7.</a:t>
            </a:r>
            <a:r>
              <a:rPr>
                <a:latin typeface="+mn-ea"/>
                <a:sym typeface="+mn-ea"/>
              </a:rPr>
              <a:t>如果测试未通过，会输出相应的错误提示。如果测试全部通过则不显示任何东西，也可以添加</a:t>
            </a:r>
            <a:r>
              <a:rPr lang="en-US" altLang="zh-CN">
                <a:latin typeface="+mn-ea"/>
                <a:sym typeface="+mn-ea"/>
              </a:rPr>
              <a:t>-v</a:t>
            </a:r>
            <a:r>
              <a:rPr>
                <a:latin typeface="+mn-ea"/>
                <a:sym typeface="+mn-ea"/>
              </a:rPr>
              <a:t>参数显示详细信息。</a:t>
            </a:r>
            <a:endParaRPr lang="zh-CN" altLang="en-US" dirty="0">
              <a:latin typeface="+mn-ea"/>
            </a:endParaRPr>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unittest</a:t>
            </a:r>
            <a:r>
              <a:rPr lang="zh-CN" altLang="en-US" dirty="0">
                <a:sym typeface="+mn-ea"/>
              </a:rPr>
              <a:t>的简单介绍及使用</a:t>
            </a:r>
            <a:endParaRPr lang="zh-CN" altLang="en-US"/>
          </a:p>
        </p:txBody>
      </p:sp>
      <p:sp>
        <p:nvSpPr>
          <p:cNvPr id="3" name="内容占位符 2"/>
          <p:cNvSpPr>
            <a:spLocks noGrp="1"/>
          </p:cNvSpPr>
          <p:nvPr>
            <p:ph idx="1"/>
          </p:nvPr>
        </p:nvSpPr>
        <p:spPr/>
        <p:txBody>
          <a:bodyPr>
            <a:normAutofit fontScale="90000"/>
          </a:bodyPr>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介绍以下unittest的基本用法。</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第1种用法（以下代码是官方文档的sample）。</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import unittest</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class TestSequenceFunctions(unittest.TestCase):</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    def setUp(self):</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        self.seq = range(10)</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    def test_choice(self):</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        element = random.choice(self.seq)</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        self.assertTrue(element in self.seq)</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    def test_sample(self):</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        with self.assertRaises(ValueError):</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            random.sample(self.seq, 20)</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        for element in random.sample(self.seq, 5):</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            self.assertTrue(element in self.seq)</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     def setDown(self):</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             pass</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if __name__ == '__main__':</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    unittest.main()</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1.从unittest.TestCase继承一个子类。</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 2.定义测试方法，以test开头。</a:t>
            </a:r>
            <a:endParaRPr kumimoji="0" lang="en-US" altLang="zh-CN" sz="1200" b="0" i="0" u="none" strike="noStrike" kern="1200" cap="none" spc="0" normalizeH="0" baseline="0">
              <a:latin typeface="Arial" panose="020B0604020202020204" pitchFamily="34" charset="0"/>
              <a:ea typeface="宋体" panose="02010600030101010101" pitchFamily="2" charset="-122"/>
              <a:cs typeface="+mn-ea"/>
            </a:endParaRPr>
          </a:p>
          <a:p>
            <a:pPr marR="0" lvl="0" algn="l" defTabSz="685800" rtl="0" eaLnBrk="1" fontAlgn="base" latinLnBrk="0" hangingPunct="1">
              <a:lnSpc>
                <a:spcPct val="100000"/>
              </a:lnSpc>
              <a:spcBef>
                <a:spcPct val="15000"/>
              </a:spcBef>
              <a:buFontTx/>
              <a:buNone/>
            </a:pPr>
            <a:r>
              <a:rPr lang="en-US" altLang="zh-CN" sz="1200">
                <a:latin typeface="Arial" panose="020B0604020202020204" pitchFamily="34" charset="0"/>
                <a:ea typeface="宋体" panose="02010600030101010101" pitchFamily="2" charset="-122"/>
                <a:cs typeface="+mn-ea"/>
                <a:sym typeface="+mn-ea"/>
              </a:rPr>
              <a:t> 3.调用unittest.main()，这个方法会自动执行所有以test开头的测试方法。 </a:t>
            </a:r>
            <a:endPar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endParaRPr lang="zh-CN" altLang="en-US"/>
          </a:p>
        </p:txBody>
      </p:sp>
      <p:sp>
        <p:nvSpPr>
          <p:cNvPr id="4" name="矩形 3"/>
          <p:cNvSpPr/>
          <p:nvPr/>
        </p:nvSpPr>
        <p:spPr>
          <a:xfrm>
            <a:off x="937260" y="766445"/>
            <a:ext cx="6911975" cy="252730"/>
          </a:xfrm>
          <a:prstGeom prst="rect">
            <a:avLst/>
          </a:prstGeom>
        </p:spPr>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05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a:sym typeface="+mn-ea"/>
              </a:rPr>
              <a:t>unittest</a:t>
            </a:r>
            <a:r>
              <a:rPr lang="zh-CN" altLang="en-US">
                <a:sym typeface="+mn-ea"/>
              </a:rPr>
              <a:t>的简单介绍及使用</a:t>
            </a:r>
            <a:endParaRPr lang="zh-CN" altLang="en-US"/>
          </a:p>
        </p:txBody>
      </p:sp>
      <p:sp>
        <p:nvSpPr>
          <p:cNvPr id="6" name="内容占位符 5"/>
          <p:cNvSpPr>
            <a:spLocks noGrp="1"/>
          </p:cNvSpPr>
          <p:nvPr>
            <p:ph idx="1"/>
          </p:nvPr>
        </p:nvSpPr>
        <p:spPr/>
        <p:txBody>
          <a:bodyPr/>
          <a:p>
            <a:pPr lvl="0" fontAlgn="base">
              <a:buFont typeface="Arial" panose="020B0604020202020204" pitchFamily="34" charset="0"/>
              <a:buNone/>
            </a:pPr>
            <a:r>
              <a:rPr>
                <a:latin typeface="Arial" panose="020B0604020202020204" pitchFamily="34" charset="0"/>
                <a:ea typeface="宋体" panose="02010600030101010101" pitchFamily="2" charset="-122"/>
                <a:cs typeface="+mn-ea"/>
                <a:sym typeface="+mn-ea"/>
              </a:rPr>
              <a:t>第</a:t>
            </a:r>
            <a:r>
              <a:rPr lang="en-US" altLang="zh-CN">
                <a:latin typeface="Arial" panose="020B0604020202020204" pitchFamily="34" charset="0"/>
                <a:ea typeface="宋体" panose="02010600030101010101" pitchFamily="2" charset="-122"/>
                <a:cs typeface="+mn-ea"/>
                <a:sym typeface="+mn-ea"/>
              </a:rPr>
              <a:t>2</a:t>
            </a:r>
            <a:r>
              <a:rPr>
                <a:latin typeface="Arial" panose="020B0604020202020204" pitchFamily="34" charset="0"/>
                <a:ea typeface="宋体" panose="02010600030101010101" pitchFamily="2" charset="-122"/>
                <a:cs typeface="+mn-ea"/>
                <a:sym typeface="+mn-ea"/>
              </a:rPr>
              <a:t>种调用方法：自己创建一个</a:t>
            </a:r>
            <a:r>
              <a:rPr lang="en-US" altLang="zh-CN">
                <a:latin typeface="Arial" panose="020B0604020202020204" pitchFamily="34" charset="0"/>
                <a:ea typeface="宋体" panose="02010600030101010101" pitchFamily="2" charset="-122"/>
                <a:cs typeface="+mn-ea"/>
                <a:sym typeface="+mn-ea"/>
              </a:rPr>
              <a:t>TestSuite</a:t>
            </a:r>
            <a:r>
              <a:rPr>
                <a:latin typeface="Arial" panose="020B0604020202020204" pitchFamily="34" charset="0"/>
                <a:ea typeface="宋体" panose="02010600030101010101" pitchFamily="2" charset="-122"/>
                <a:cs typeface="+mn-ea"/>
                <a:sym typeface="+mn-ea"/>
              </a:rPr>
              <a:t>，添加需要执行测试的</a:t>
            </a:r>
            <a:r>
              <a:rPr lang="en-US" altLang="zh-CN">
                <a:latin typeface="Arial" panose="020B0604020202020204" pitchFamily="34" charset="0"/>
                <a:ea typeface="宋体" panose="02010600030101010101" pitchFamily="2" charset="-122"/>
                <a:cs typeface="+mn-ea"/>
                <a:sym typeface="+mn-ea"/>
              </a:rPr>
              <a:t>TestCase</a:t>
            </a:r>
            <a:r>
              <a:rPr>
                <a:latin typeface="Arial" panose="020B0604020202020204" pitchFamily="34" charset="0"/>
                <a:ea typeface="宋体" panose="02010600030101010101" pitchFamily="2" charset="-122"/>
                <a:cs typeface="+mn-ea"/>
                <a:sym typeface="+mn-ea"/>
              </a:rPr>
              <a:t>，然后使用</a:t>
            </a:r>
            <a:r>
              <a:rPr lang="en-US" altLang="zh-CN">
                <a:latin typeface="Arial" panose="020B0604020202020204" pitchFamily="34" charset="0"/>
                <a:ea typeface="宋体" panose="02010600030101010101" pitchFamily="2" charset="-122"/>
                <a:cs typeface="+mn-ea"/>
                <a:sym typeface="+mn-ea"/>
              </a:rPr>
              <a:t>TestRunner().run(suite)</a:t>
            </a:r>
            <a:r>
              <a:rPr>
                <a:latin typeface="Arial" panose="020B0604020202020204" pitchFamily="34" charset="0"/>
                <a:ea typeface="宋体" panose="02010600030101010101" pitchFamily="2" charset="-122"/>
                <a:cs typeface="+mn-ea"/>
                <a:sym typeface="+mn-ea"/>
              </a:rPr>
              <a:t>执行测试。</a:t>
            </a:r>
            <a:endParaRPr lang="zh-CN" altLang="en-US" strike="noStrike" noProof="1" dirty="0">
              <a:latin typeface="Arial" panose="020B0604020202020204" pitchFamily="34" charset="0"/>
              <a:ea typeface="宋体" panose="02010600030101010101" pitchFamily="2" charset="-122"/>
            </a:endParaRPr>
          </a:p>
          <a:p>
            <a:pPr lvl="0" fontAlgn="base">
              <a:buFont typeface="Arial" panose="020B0604020202020204" pitchFamily="34" charset="0"/>
              <a:buNone/>
            </a:pPr>
            <a:endParaRPr lang="zh-CN" altLang="en-US" strike="noStrike" noProof="1" dirty="0">
              <a:latin typeface="Arial" panose="020B0604020202020204" pitchFamily="34" charset="0"/>
              <a:ea typeface="宋体" panose="02010600030101010101" pitchFamily="2" charset="-122"/>
            </a:endParaRPr>
          </a:p>
          <a:p>
            <a:pPr lvl="0" fontAlgn="base">
              <a:buFont typeface="Arial" panose="020B0604020202020204" pitchFamily="34" charset="0"/>
              <a:buNone/>
            </a:pPr>
            <a:r>
              <a:rPr lang="en-US" altLang="zh-CN">
                <a:latin typeface="Arial" panose="020B0604020202020204" pitchFamily="34" charset="0"/>
                <a:ea typeface="宋体" panose="02010600030101010101" pitchFamily="2" charset="-122"/>
                <a:cs typeface="+mn-ea"/>
                <a:sym typeface="+mn-ea"/>
              </a:rPr>
              <a:t>if __name__ == '__main__':</a:t>
            </a:r>
            <a:endParaRPr lang="en-US" altLang="zh-CN" strike="noStrike" noProof="1" dirty="0">
              <a:latin typeface="Arial" panose="020B0604020202020204" pitchFamily="34" charset="0"/>
              <a:ea typeface="宋体" panose="02010600030101010101" pitchFamily="2" charset="-122"/>
            </a:endParaRPr>
          </a:p>
          <a:p>
            <a:pPr lvl="0" fontAlgn="base">
              <a:buFont typeface="Arial" panose="020B0604020202020204" pitchFamily="34" charset="0"/>
              <a:buNone/>
            </a:pPr>
            <a:r>
              <a:rPr lang="en-US" altLang="zh-CN">
                <a:latin typeface="Arial" panose="020B0604020202020204" pitchFamily="34" charset="0"/>
                <a:ea typeface="宋体" panose="02010600030101010101" pitchFamily="2" charset="-122"/>
                <a:cs typeface="+mn-ea"/>
                <a:sym typeface="+mn-ea"/>
              </a:rPr>
              <a:t>    suite = unittest.TestSuite()</a:t>
            </a:r>
            <a:endParaRPr lang="en-US" altLang="zh-CN" strike="noStrike" noProof="1" dirty="0">
              <a:latin typeface="Arial" panose="020B0604020202020204" pitchFamily="34" charset="0"/>
              <a:ea typeface="宋体" panose="02010600030101010101" pitchFamily="2" charset="-122"/>
            </a:endParaRPr>
          </a:p>
          <a:p>
            <a:pPr lvl="0" fontAlgn="base">
              <a:buFont typeface="Arial" panose="020B0604020202020204" pitchFamily="34" charset="0"/>
              <a:buNone/>
            </a:pPr>
            <a:r>
              <a:rPr lang="en-US" altLang="zh-CN">
                <a:latin typeface="Arial" panose="020B0604020202020204" pitchFamily="34" charset="0"/>
                <a:ea typeface="宋体" panose="02010600030101010101" pitchFamily="2" charset="-122"/>
                <a:cs typeface="+mn-ea"/>
                <a:sym typeface="+mn-ea"/>
              </a:rPr>
              <a:t>    suite.addTest(TestSequenceFunctions('test_choice')</a:t>
            </a:r>
            <a:endParaRPr lang="en-US" altLang="zh-CN" strike="noStrike" noProof="1" dirty="0">
              <a:latin typeface="Arial" panose="020B0604020202020204" pitchFamily="34" charset="0"/>
              <a:ea typeface="宋体" panose="02010600030101010101" pitchFamily="2" charset="-122"/>
            </a:endParaRPr>
          </a:p>
          <a:p>
            <a:pPr lvl="0" fontAlgn="base">
              <a:buFont typeface="Arial" panose="020B0604020202020204" pitchFamily="34" charset="0"/>
              <a:buNone/>
            </a:pPr>
            <a:r>
              <a:rPr lang="en-US" altLang="zh-CN">
                <a:latin typeface="Arial" panose="020B0604020202020204" pitchFamily="34" charset="0"/>
                <a:ea typeface="宋体" panose="02010600030101010101" pitchFamily="2" charset="-122"/>
                <a:cs typeface="+mn-ea"/>
                <a:sym typeface="+mn-ea"/>
              </a:rPr>
              <a:t>    suite.addTest(TestSequenceFunctions('test_sample')</a:t>
            </a:r>
            <a:endParaRPr lang="en-US" altLang="zh-CN" strike="noStrike" noProof="1" dirty="0">
              <a:latin typeface="Arial" panose="020B0604020202020204" pitchFamily="34" charset="0"/>
              <a:ea typeface="宋体" panose="02010600030101010101" pitchFamily="2" charset="-122"/>
            </a:endParaRPr>
          </a:p>
          <a:p>
            <a:pPr lvl="0" fontAlgn="base">
              <a:buFont typeface="Arial" panose="020B0604020202020204" pitchFamily="34" charset="0"/>
              <a:buNone/>
            </a:pPr>
            <a:r>
              <a:rPr lang="en-US" altLang="zh-CN">
                <a:latin typeface="Arial" panose="020B0604020202020204" pitchFamily="34" charset="0"/>
                <a:ea typeface="宋体" panose="02010600030101010101" pitchFamily="2" charset="-122"/>
                <a:cs typeface="+mn-ea"/>
                <a:sym typeface="+mn-ea"/>
              </a:rPr>
              <a:t>    unittest.TextTestRunner().run(suite)</a:t>
            </a:r>
            <a:endParaRPr lang="en-US" altLang="zh-CN" strike="noStrike" noProof="1" dirty="0">
              <a:latin typeface="Arial" panose="020B0604020202020204" pitchFamily="34" charset="0"/>
              <a:ea typeface="宋体" panose="02010600030101010101" pitchFamily="2" charset="-122"/>
              <a:cs typeface="+mn-ea"/>
            </a:endParaRPr>
          </a:p>
          <a:p>
            <a:endParaRPr lang="zh-CN" altLang="en-US"/>
          </a:p>
        </p:txBody>
      </p:sp>
      <p:sp>
        <p:nvSpPr>
          <p:cNvPr id="4" name="标题 1"/>
          <p:cNvSpPr>
            <a:spLocks noGrp="1"/>
          </p:cNvSpPr>
          <p:nvPr/>
        </p:nvSpPr>
        <p:spPr>
          <a:xfrm>
            <a:off x="1129991" y="41203"/>
            <a:ext cx="5144412" cy="482273"/>
          </a:xfrm>
          <a:prstGeom prst="rect">
            <a:avLst/>
          </a:prstGeom>
        </p:spPr>
        <p:txBody>
          <a:bodyPr vert="horz" lIns="68591" tIns="34295" rIns="68591" bIns="34295" rtlCol="0" anchor="ctr">
            <a:noAutofit/>
          </a:bodyPr>
          <a:lstStyle>
            <a:lvl1pPr algn="l" defTabSz="914400" rtl="0" eaLnBrk="1" latinLnBrk="0" hangingPunct="1">
              <a:spcBef>
                <a:spcPct val="0"/>
              </a:spcBef>
              <a:buNone/>
              <a:defRPr sz="4000" kern="1200">
                <a:solidFill>
                  <a:schemeClr val="tx1"/>
                </a:solidFill>
                <a:latin typeface="+mj-ea"/>
                <a:ea typeface="+mj-ea"/>
                <a:cs typeface="+mj-cs"/>
              </a:defRPr>
            </a:lvl1pPr>
          </a:lstStyle>
          <a:p>
            <a:endParaRPr lang="zh-CN" altLang="en-US" sz="3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unittest</a:t>
            </a:r>
            <a:r>
              <a:rPr lang="zh-CN" altLang="en-US" dirty="0">
                <a:sym typeface="+mn-ea"/>
              </a:rPr>
              <a:t>的简单介绍及使用</a:t>
            </a:r>
            <a:endParaRPr lang="zh-CN" altLang="en-US"/>
          </a:p>
        </p:txBody>
      </p:sp>
      <p:sp>
        <p:nvSpPr>
          <p:cNvPr id="3" name="内容占位符 2"/>
          <p:cNvSpPr>
            <a:spLocks noGrp="1"/>
          </p:cNvSpPr>
          <p:nvPr>
            <p:ph idx="1"/>
          </p:nvPr>
        </p:nvSpPr>
        <p:spPr/>
        <p:txBody>
          <a:bodyPr/>
          <a:p>
            <a:pPr>
              <a:buFont typeface="Arial" panose="020B0604020202020204" pitchFamily="34" charset="0"/>
              <a:buNone/>
            </a:pPr>
            <a:r>
              <a:rPr>
                <a:sym typeface="+mn-ea"/>
              </a:rPr>
              <a:t>测试主要是调用</a:t>
            </a:r>
            <a:r>
              <a:rPr lang="en-US" altLang="zh-CN">
                <a:sym typeface="+mn-ea"/>
              </a:rPr>
              <a:t>assertEqual</a:t>
            </a:r>
            <a:r>
              <a:rPr>
                <a:sym typeface="+mn-ea"/>
              </a:rPr>
              <a:t>、</a:t>
            </a:r>
            <a:r>
              <a:rPr lang="en-US" altLang="zh-CN">
                <a:sym typeface="+mn-ea"/>
              </a:rPr>
              <a:t>assertRaises</a:t>
            </a:r>
            <a:r>
              <a:rPr>
                <a:sym typeface="+mn-ea"/>
              </a:rPr>
              <a:t>等断言方法判断程序执行结果和预期值是否相符。</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a:sym typeface="+mn-ea"/>
              </a:rPr>
              <a:t>常见的断言方法有：</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endParaRPr lang="en-US" altLang="zh-CN" dirty="0">
              <a:latin typeface="华文细黑" panose="02010600040101010101" pitchFamily="2" charset="-122"/>
              <a:ea typeface="华文细黑" panose="02010600040101010101" pitchFamily="2" charset="-122"/>
            </a:endParaRPr>
          </a:p>
          <a:p>
            <a:endParaRPr lang="zh-CN" altLang="en-US"/>
          </a:p>
        </p:txBody>
      </p:sp>
      <p:pic>
        <p:nvPicPr>
          <p:cNvPr id="8199" name="Picture 2" descr="C:\Users\zengrenren\Desktop\link.png"/>
          <p:cNvPicPr>
            <a:picLocks noChangeAspect="1"/>
          </p:cNvPicPr>
          <p:nvPr/>
        </p:nvPicPr>
        <p:blipFill>
          <a:blip r:embed="rId1"/>
          <a:stretch>
            <a:fillRect/>
          </a:stretch>
        </p:blipFill>
        <p:spPr>
          <a:xfrm>
            <a:off x="634633" y="2004279"/>
            <a:ext cx="5588819" cy="2616499"/>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latin typeface="+mn-ea"/>
                <a:ea typeface="+mn-ea"/>
                <a:sym typeface="+mn-ea"/>
              </a:rPr>
              <a:t>拓展</a:t>
            </a:r>
            <a:r>
              <a:rPr lang="en-US" altLang="zh-CN" dirty="0">
                <a:latin typeface="+mn-ea"/>
                <a:ea typeface="+mn-ea"/>
                <a:sym typeface="+mn-ea"/>
              </a:rPr>
              <a:t>-</a:t>
            </a:r>
            <a:r>
              <a:rPr lang="zh-CN" altLang="en-US" dirty="0">
                <a:latin typeface="+mn-ea"/>
                <a:ea typeface="+mn-ea"/>
                <a:sym typeface="Wingdings" panose="05000000000000000000" pitchFamily="2" charset="2"/>
              </a:rPr>
              <a:t>测试报告的生成</a:t>
            </a:r>
            <a:endParaRPr lang="zh-CN" altLang="en-US">
              <a:latin typeface="+mn-ea"/>
              <a:ea typeface="+mn-ea"/>
            </a:endParaRPr>
          </a:p>
        </p:txBody>
      </p:sp>
      <p:sp>
        <p:nvSpPr>
          <p:cNvPr id="3" name="内容占位符 2"/>
          <p:cNvSpPr>
            <a:spLocks noGrp="1"/>
          </p:cNvSpPr>
          <p:nvPr>
            <p:ph idx="1"/>
          </p:nvPr>
        </p:nvSpPr>
        <p:spPr/>
        <p:txBody>
          <a:bodyPr>
            <a:normAutofit fontScale="70000"/>
          </a:bodyPr>
          <a:p>
            <a:pPr>
              <a:buFont typeface="Arial" panose="020B0604020202020204" pitchFamily="34" charset="0"/>
              <a:buNone/>
            </a:pPr>
            <a:r>
              <a:rPr lang="en-US" altLang="zh-CN">
                <a:solidFill>
                  <a:srgbClr val="066AE4"/>
                </a:solidFill>
                <a:sym typeface="+mn-ea"/>
              </a:rPr>
              <a:t>#</a:t>
            </a:r>
            <a:r>
              <a:rPr>
                <a:solidFill>
                  <a:srgbClr val="066AE4"/>
                </a:solidFill>
                <a:sym typeface="+mn-ea"/>
              </a:rPr>
              <a:t>导入测试报告生成的模块</a:t>
            </a:r>
            <a:endParaRPr lang="en-US" altLang="zh-CN" dirty="0">
              <a:solidFill>
                <a:srgbClr val="066AE4"/>
              </a:solidFill>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a:sym typeface="+mn-ea"/>
              </a:rPr>
              <a:t>import </a:t>
            </a:r>
            <a:r>
              <a:rPr lang="en-US" altLang="zh-CN" b="1">
                <a:sym typeface="+mn-ea"/>
              </a:rPr>
              <a:t>HTMLTestRunner</a:t>
            </a:r>
            <a:endParaRPr lang="en-US" altLang="zh-CN" b="1" dirty="0">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a:sym typeface="+mn-ea"/>
              </a:rPr>
              <a:t>suite = unittest.TestSuite()</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a:solidFill>
                  <a:srgbClr val="066AE4"/>
                </a:solidFill>
                <a:sym typeface="+mn-ea"/>
              </a:rPr>
              <a:t># </a:t>
            </a:r>
            <a:r>
              <a:rPr>
                <a:solidFill>
                  <a:srgbClr val="066AE4"/>
                </a:solidFill>
                <a:sym typeface="+mn-ea"/>
              </a:rPr>
              <a:t>定义生成测试报告的名称</a:t>
            </a:r>
            <a:br>
              <a:rPr lang="en-US" altLang="zh-CN">
                <a:sym typeface="+mn-ea"/>
              </a:rPr>
            </a:br>
            <a:r>
              <a:rPr lang="en-US" altLang="zh-CN">
                <a:sym typeface="+mn-ea"/>
              </a:rPr>
              <a:t>filename1=r". result\" + str(time.strftime('%Y%m%d%H%M%S')) + ".html"</a:t>
            </a:r>
            <a:br>
              <a:rPr lang="en-US" altLang="zh-CN">
                <a:sym typeface="+mn-ea"/>
              </a:rPr>
            </a:br>
            <a:r>
              <a:rPr lang="en-US" altLang="zh-CN">
                <a:sym typeface="+mn-ea"/>
              </a:rPr>
              <a:t>fp = file(filename1,'wb')</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a:solidFill>
                  <a:srgbClr val="066AE4"/>
                </a:solidFill>
                <a:sym typeface="+mn-ea"/>
              </a:rPr>
              <a:t># </a:t>
            </a:r>
            <a:r>
              <a:rPr>
                <a:solidFill>
                  <a:srgbClr val="066AE4"/>
                </a:solidFill>
                <a:sym typeface="+mn-ea"/>
              </a:rPr>
              <a:t>定义测试报告的路径，标题，描述等内容</a:t>
            </a:r>
            <a:br>
              <a:rPr lang="en-US" altLang="zh-CN">
                <a:sym typeface="+mn-ea"/>
              </a:rPr>
            </a:br>
            <a:r>
              <a:rPr lang="en-US" altLang="zh-CN">
                <a:sym typeface="+mn-ea"/>
              </a:rPr>
              <a:t>runner=</a:t>
            </a:r>
            <a:r>
              <a:rPr lang="en-US" altLang="zh-CN" b="1">
                <a:sym typeface="+mn-ea"/>
              </a:rPr>
              <a:t>HTMLTestRunner.HTMLTestRunner</a:t>
            </a:r>
            <a:r>
              <a:rPr lang="en-US" altLang="zh-CN">
                <a:sym typeface="+mn-ea"/>
              </a:rPr>
              <a:t>(stream=fp,title=u'</a:t>
            </a:r>
            <a:r>
              <a:rPr>
                <a:sym typeface="+mn-ea"/>
              </a:rPr>
              <a:t>自动化测试报告</a:t>
            </a:r>
            <a:r>
              <a:rPr lang="en-US" altLang="zh-CN">
                <a:sym typeface="+mn-ea"/>
              </a:rPr>
              <a:t>',description=u'</a:t>
            </a:r>
            <a:r>
              <a:rPr>
                <a:sym typeface="+mn-ea"/>
              </a:rPr>
              <a:t>自动化测试报告</a:t>
            </a:r>
            <a:r>
              <a:rPr lang="en-US" altLang="zh-CN">
                <a:sym typeface="+mn-ea"/>
              </a:rPr>
              <a:t>')</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a:solidFill>
                  <a:srgbClr val="066AE4"/>
                </a:solidFill>
                <a:sym typeface="+mn-ea"/>
              </a:rPr>
              <a:t>#</a:t>
            </a:r>
            <a:r>
              <a:rPr>
                <a:solidFill>
                  <a:srgbClr val="066AE4"/>
                </a:solidFill>
                <a:sym typeface="+mn-ea"/>
              </a:rPr>
              <a:t>执行测试脚本，并生成测试报告</a:t>
            </a:r>
            <a:br>
              <a:rPr>
                <a:sym typeface="+mn-ea"/>
              </a:rPr>
            </a:br>
            <a:r>
              <a:rPr lang="en-US" altLang="zh-CN">
                <a:sym typeface="+mn-ea"/>
              </a:rPr>
              <a:t>runner.run(suite)</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endParaRPr lang="en-US" altLang="zh-CN" dirty="0">
              <a:latin typeface="Arial" panose="020B0604020202020204" pitchFamily="34" charset="0"/>
              <a:ea typeface="宋体" panose="02010600030101010101" pitchFamily="2" charset="-122"/>
            </a:endParaRPr>
          </a:p>
          <a:p>
            <a:pPr>
              <a:buFont typeface="Arial" panose="020B0604020202020204" pitchFamily="34" charset="0"/>
              <a:buNone/>
            </a:pPr>
            <a:r>
              <a:rPr>
                <a:solidFill>
                  <a:srgbClr val="066AE4"/>
                </a:solidFill>
                <a:latin typeface="Arial" panose="020B0604020202020204" pitchFamily="34" charset="0"/>
                <a:ea typeface="宋体" panose="02010600030101010101" pitchFamily="2" charset="-122"/>
                <a:sym typeface="+mn-ea"/>
              </a:rPr>
              <a:t>报告的内容：</a:t>
            </a:r>
            <a:endParaRPr lang="en-US" altLang="zh-CN" dirty="0">
              <a:solidFill>
                <a:srgbClr val="066AE4"/>
              </a:solidFill>
              <a:latin typeface="Arial" panose="020B0604020202020204" pitchFamily="34" charset="0"/>
              <a:ea typeface="宋体" panose="02010600030101010101" pitchFamily="2" charset="-122"/>
            </a:endParaRPr>
          </a:p>
          <a:p>
            <a:pPr>
              <a:buFont typeface="Arial" panose="020B0604020202020204" pitchFamily="34" charset="0"/>
              <a:buNone/>
            </a:pPr>
            <a:endParaRPr lang="en-US" altLang="zh-CN" dirty="0">
              <a:solidFill>
                <a:srgbClr val="066AE4"/>
              </a:solidFill>
              <a:latin typeface="Arial" panose="020B0604020202020204" pitchFamily="34" charset="0"/>
              <a:ea typeface="宋体" panose="02010600030101010101" pitchFamily="2" charset="-122"/>
            </a:endParaRPr>
          </a:p>
          <a:p>
            <a:endParaRPr lang="zh-CN" altLang="en-US"/>
          </a:p>
        </p:txBody>
      </p:sp>
      <p:pic>
        <p:nvPicPr>
          <p:cNvPr id="9219" name="Picture 4"/>
          <p:cNvPicPr>
            <a:picLocks noChangeAspect="1"/>
          </p:cNvPicPr>
          <p:nvPr/>
        </p:nvPicPr>
        <p:blipFill>
          <a:blip r:embed="rId1"/>
          <a:stretch>
            <a:fillRect/>
          </a:stretch>
        </p:blipFill>
        <p:spPr>
          <a:xfrm>
            <a:off x="3021129" y="2927276"/>
            <a:ext cx="5490694" cy="1585714"/>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700" dirty="0">
                <a:sym typeface="+mn-ea"/>
              </a:rPr>
              <a:t>拓展</a:t>
            </a:r>
            <a:r>
              <a:rPr lang="en-US" altLang="zh-CN" sz="2700" dirty="0">
                <a:sym typeface="+mn-ea"/>
              </a:rPr>
              <a:t>-</a:t>
            </a:r>
            <a:r>
              <a:rPr lang="zh-CN" altLang="en-US" sz="2700" dirty="0">
                <a:sym typeface="Wingdings" panose="05000000000000000000" pitchFamily="2" charset="2"/>
              </a:rPr>
              <a:t>数据驱动（文本、表格等）</a:t>
            </a:r>
            <a:endParaRPr lang="zh-CN" altLang="en-US" sz="2700" dirty="0">
              <a:sym typeface="Wingdings" panose="05000000000000000000" pitchFamily="2" charset="2"/>
            </a:endParaRPr>
          </a:p>
        </p:txBody>
      </p:sp>
      <p:sp>
        <p:nvSpPr>
          <p:cNvPr id="3" name="内容占位符 2"/>
          <p:cNvSpPr>
            <a:spLocks noGrp="1"/>
          </p:cNvSpPr>
          <p:nvPr>
            <p:ph idx="1"/>
          </p:nvPr>
        </p:nvSpPr>
        <p:spPr/>
        <p:txBody>
          <a:bodyPr>
            <a:normAutofit fontScale="50000"/>
          </a:bodyPr>
          <a:p>
            <a:pPr>
              <a:buFont typeface="Arial" panose="020B0604020202020204" pitchFamily="34" charset="0"/>
              <a:buNone/>
            </a:pPr>
            <a:r>
              <a:rPr b="1">
                <a:sym typeface="Wingdings" panose="05000000000000000000" pitchFamily="2" charset="2"/>
              </a:rPr>
              <a:t>文本：</a:t>
            </a:r>
            <a:r>
              <a:rPr lang="en-US" altLang="zh-CN" b="1">
                <a:sym typeface="Wingdings" panose="05000000000000000000" pitchFamily="2" charset="2"/>
              </a:rPr>
              <a:t> </a:t>
            </a:r>
            <a:r>
              <a:rPr>
                <a:sym typeface="+mn-ea"/>
              </a:rPr>
              <a:t>例子：  作用是获取</a:t>
            </a:r>
            <a:r>
              <a:rPr lang="en-US" altLang="zh-CN">
                <a:sym typeface="+mn-ea"/>
              </a:rPr>
              <a:t>data_file</a:t>
            </a:r>
            <a:r>
              <a:rPr>
                <a:sym typeface="+mn-ea"/>
              </a:rPr>
              <a:t>文本中内容，存放在列表中，作为输入。</a:t>
            </a:r>
            <a:r>
              <a:rPr lang="en-US" altLang="zh-CN">
                <a:sym typeface="+mn-ea"/>
              </a:rPr>
              <a:t>     </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a:sym typeface="+mn-ea"/>
              </a:rPr>
              <a:t>data_file</a:t>
            </a:r>
            <a:r>
              <a:rPr>
                <a:sym typeface="+mn-ea"/>
              </a:rPr>
              <a:t>的内容：</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a:sym typeface="+mn-ea"/>
              </a:rPr>
              <a:t>姓名    性别     年龄</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a:sym typeface="+mn-ea"/>
              </a:rPr>
              <a:t>张三    男         </a:t>
            </a:r>
            <a:r>
              <a:rPr lang="en-US" altLang="zh-CN">
                <a:sym typeface="+mn-ea"/>
              </a:rPr>
              <a:t>20    </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a:sym typeface="+mn-ea"/>
              </a:rPr>
              <a:t>李四    男         </a:t>
            </a:r>
            <a:r>
              <a:rPr lang="en-US" altLang="zh-CN">
                <a:sym typeface="+mn-ea"/>
              </a:rPr>
              <a:t>24</a:t>
            </a:r>
            <a:r>
              <a:rPr>
                <a:sym typeface="+mn-ea"/>
              </a:rPr>
              <a:t>    </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a:sym typeface="+mn-ea"/>
              </a:rPr>
              <a:t>……</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a:sym typeface="+mn-ea"/>
              </a:rPr>
              <a:t> </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a:sym typeface="+mn-ea"/>
              </a:rPr>
              <a:t>             </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a:sym typeface="+mn-ea"/>
              </a:rPr>
              <a:t>def datatouch(i):</a:t>
            </a:r>
            <a:br>
              <a:rPr lang="en-US" altLang="zh-CN">
                <a:sym typeface="+mn-ea"/>
              </a:rPr>
            </a:br>
            <a:r>
              <a:rPr lang="en-US" altLang="zh-CN">
                <a:sym typeface="+mn-ea"/>
              </a:rPr>
              <a:t>	source = open ("./data_file.txt", "r")</a:t>
            </a:r>
            <a:br>
              <a:rPr lang="en-US" altLang="zh-CN">
                <a:sym typeface="+mn-ea"/>
              </a:rPr>
            </a:br>
            <a:r>
              <a:rPr lang="en-US" altLang="zh-CN">
                <a:sym typeface="+mn-ea"/>
              </a:rPr>
              <a:t>	values = source.readlines()</a:t>
            </a:r>
            <a:br>
              <a:rPr lang="en-US" altLang="zh-CN">
                <a:sym typeface="+mn-ea"/>
              </a:rPr>
            </a:br>
            <a:r>
              <a:rPr lang="en-US" altLang="zh-CN">
                <a:sym typeface="+mn-ea"/>
              </a:rPr>
              <a:t>	word=values[i].split()</a:t>
            </a:r>
            <a:br>
              <a:rPr lang="en-US" altLang="zh-CN">
                <a:sym typeface="+mn-ea"/>
              </a:rPr>
            </a:br>
            <a:r>
              <a:rPr lang="en-US" altLang="zh-CN">
                <a:sym typeface="+mn-ea"/>
              </a:rPr>
              <a:t>return word </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a:sym typeface="+mn-ea"/>
              </a:rPr>
              <a:t>Data_1= datatouch(1)</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a:sym typeface="+mn-ea"/>
              </a:rPr>
              <a:t>Test_value1= str(Data_1[0])</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endParaRPr lang="en-US" altLang="zh-CN" dirty="0">
              <a:latin typeface="华文细黑" panose="02010600040101010101" pitchFamily="2" charset="-122"/>
              <a:ea typeface="华文细黑" panose="02010600040101010101" pitchFamily="2" charset="-122"/>
            </a:endParaRPr>
          </a:p>
          <a:p>
            <a:endParaRPr lang="zh-CN" altLang="en-US"/>
          </a:p>
        </p:txBody>
      </p:sp>
      <p:sp>
        <p:nvSpPr>
          <p:cNvPr id="10242" name="矩形 3"/>
          <p:cNvSpPr/>
          <p:nvPr/>
        </p:nvSpPr>
        <p:spPr>
          <a:xfrm>
            <a:off x="1534422" y="908368"/>
            <a:ext cx="5677417" cy="275590"/>
          </a:xfrm>
          <a:prstGeom prst="rect">
            <a:avLst/>
          </a:prstGeom>
          <a:noFill/>
          <a:ln w="9525">
            <a:noFill/>
          </a:ln>
        </p:spPr>
        <p:txBody>
          <a:bodyPr wrap="square" anchor="t">
            <a:spAutoFit/>
          </a:bodyPr>
          <a:p>
            <a:pPr>
              <a:buFont typeface="Arial" panose="020B0604020202020204" pitchFamily="34" charset="0"/>
              <a:buNone/>
            </a:pPr>
            <a:endParaRPr lang="en-US" altLang="zh-CN" sz="1200" dirty="0">
              <a:latin typeface="华文细黑" panose="02010600040101010101" pitchFamily="2" charset="-122"/>
              <a:ea typeface="华文细黑" panose="02010600040101010101" pitchFamily="2" charset="-122"/>
            </a:endParaRPr>
          </a:p>
        </p:txBody>
      </p:sp>
      <p:sp>
        <p:nvSpPr>
          <p:cNvPr id="29699" name="矩形 3"/>
          <p:cNvSpPr/>
          <p:nvPr/>
        </p:nvSpPr>
        <p:spPr>
          <a:xfrm>
            <a:off x="4165600" y="1293495"/>
            <a:ext cx="3283585" cy="716915"/>
          </a:xfrm>
          <a:prstGeom prst="rect">
            <a:avLst/>
          </a:prstGeom>
          <a:noFill/>
          <a:ln w="9525">
            <a:noFill/>
          </a:ln>
        </p:spPr>
        <p:txBody>
          <a:bodyPr wrap="square" anchor="t">
            <a:spAutoFit/>
          </a:bodyPr>
          <a:p>
            <a:pPr lvl="0" fontAlgn="base">
              <a:buFont typeface="Arial" panose="020B0604020202020204" pitchFamily="34" charset="0"/>
              <a:buNone/>
            </a:pPr>
            <a:r>
              <a:rPr lang="zh-CN" altLang="en-US" sz="1015" b="1" strike="noStrike" noProof="1" dirty="0">
                <a:solidFill>
                  <a:srgbClr val="FF0000"/>
                </a:solidFill>
                <a:latin typeface="Arial" panose="020B0604020202020204" pitchFamily="34" charset="0"/>
                <a:ea typeface="宋体" panose="02010600030101010101" pitchFamily="2" charset="-122"/>
                <a:cs typeface="+mn-ea"/>
              </a:rPr>
              <a:t>数据驱动</a:t>
            </a:r>
            <a:r>
              <a:rPr lang="en-US" altLang="zh-CN" sz="1015" b="1" strike="noStrike" noProof="1" dirty="0">
                <a:solidFill>
                  <a:srgbClr val="FF0000"/>
                </a:solidFill>
                <a:latin typeface="Arial" panose="020B0604020202020204" pitchFamily="34" charset="0"/>
                <a:ea typeface="宋体" panose="02010600030101010101" pitchFamily="2" charset="-122"/>
                <a:cs typeface="+mn-ea"/>
              </a:rPr>
              <a:t>:</a:t>
            </a:r>
            <a:r>
              <a:rPr lang="zh-CN" altLang="en-US" sz="1015" b="1" strike="noStrike" noProof="1" dirty="0">
                <a:solidFill>
                  <a:srgbClr val="FF0000"/>
                </a:solidFill>
                <a:latin typeface="Arial" panose="020B0604020202020204" pitchFamily="34" charset="0"/>
                <a:ea typeface="宋体" panose="02010600030101010101" pitchFamily="2" charset="-122"/>
                <a:cs typeface="+mn-ea"/>
              </a:rPr>
              <a:t>从某个数据文件</a:t>
            </a:r>
            <a:r>
              <a:rPr lang="en-US" altLang="zh-CN" sz="1015" b="1" strike="noStrike" noProof="1" dirty="0">
                <a:solidFill>
                  <a:srgbClr val="FF0000"/>
                </a:solidFill>
                <a:latin typeface="Arial" panose="020B0604020202020204" pitchFamily="34" charset="0"/>
                <a:ea typeface="宋体" panose="02010600030101010101" pitchFamily="2" charset="-122"/>
                <a:cs typeface="+mn-ea"/>
              </a:rPr>
              <a:t>(</a:t>
            </a:r>
            <a:r>
              <a:rPr lang="zh-CN" altLang="en-US" sz="1015" b="1" strike="noStrike" noProof="1" dirty="0">
                <a:solidFill>
                  <a:srgbClr val="FF0000"/>
                </a:solidFill>
                <a:latin typeface="Arial" panose="020B0604020202020204" pitchFamily="34" charset="0"/>
                <a:ea typeface="宋体" panose="02010600030101010101" pitchFamily="2" charset="-122"/>
                <a:cs typeface="+mn-ea"/>
              </a:rPr>
              <a:t>例如文本、 </a:t>
            </a:r>
            <a:r>
              <a:rPr lang="en-US" altLang="zh-CN" sz="1015" b="1" strike="noStrike" noProof="1" dirty="0">
                <a:solidFill>
                  <a:srgbClr val="FF0000"/>
                </a:solidFill>
                <a:latin typeface="Arial" panose="020B0604020202020204" pitchFamily="34" charset="0"/>
                <a:ea typeface="宋体" panose="02010600030101010101" pitchFamily="2" charset="-122"/>
                <a:cs typeface="+mn-ea"/>
              </a:rPr>
              <a:t>Excel </a:t>
            </a:r>
            <a:r>
              <a:rPr lang="zh-CN" altLang="en-US" sz="1015" b="1" strike="noStrike" noProof="1" dirty="0">
                <a:solidFill>
                  <a:srgbClr val="FF0000"/>
                </a:solidFill>
                <a:latin typeface="Arial" panose="020B0604020202020204" pitchFamily="34" charset="0"/>
                <a:ea typeface="宋体" panose="02010600030101010101" pitchFamily="2" charset="-122"/>
                <a:cs typeface="+mn-ea"/>
              </a:rPr>
              <a:t>文件、</a:t>
            </a:r>
            <a:r>
              <a:rPr lang="en-US" altLang="zh-CN" sz="1015" b="1" strike="noStrike" noProof="1" dirty="0">
                <a:solidFill>
                  <a:srgbClr val="FF0000"/>
                </a:solidFill>
                <a:latin typeface="Arial" panose="020B0604020202020204" pitchFamily="34" charset="0"/>
                <a:ea typeface="宋体" panose="02010600030101010101" pitchFamily="2" charset="-122"/>
                <a:cs typeface="+mn-ea"/>
              </a:rPr>
              <a:t>CSV </a:t>
            </a:r>
            <a:r>
              <a:rPr lang="zh-CN" altLang="en-US" sz="1015" b="1" strike="noStrike" noProof="1" dirty="0">
                <a:solidFill>
                  <a:srgbClr val="FF0000"/>
                </a:solidFill>
                <a:latin typeface="Arial" panose="020B0604020202020204" pitchFamily="34" charset="0"/>
                <a:ea typeface="宋体" panose="02010600030101010101" pitchFamily="2" charset="-122"/>
                <a:cs typeface="+mn-ea"/>
              </a:rPr>
              <a:t>文件、数据库等</a:t>
            </a:r>
            <a:r>
              <a:rPr lang="en-US" altLang="zh-CN" sz="1015" b="1" strike="noStrike" noProof="1" dirty="0">
                <a:solidFill>
                  <a:srgbClr val="FF0000"/>
                </a:solidFill>
                <a:latin typeface="Arial" panose="020B0604020202020204" pitchFamily="34" charset="0"/>
                <a:ea typeface="宋体" panose="02010600030101010101" pitchFamily="2" charset="-122"/>
                <a:cs typeface="+mn-ea"/>
              </a:rPr>
              <a:t>)</a:t>
            </a:r>
            <a:r>
              <a:rPr lang="zh-CN" altLang="en-US" sz="1015" b="1" strike="noStrike" noProof="1" dirty="0">
                <a:solidFill>
                  <a:srgbClr val="FF0000"/>
                </a:solidFill>
                <a:latin typeface="Arial" panose="020B0604020202020204" pitchFamily="34" charset="0"/>
                <a:ea typeface="宋体" panose="02010600030101010101" pitchFamily="2" charset="-122"/>
                <a:cs typeface="+mn-ea"/>
              </a:rPr>
              <a:t>中读取输入、输出的测试数据，然后通过变量传入事先录制好的或手工编写的测试脚本中。</a:t>
            </a:r>
            <a:endParaRPr lang="zh-CN" altLang="en-US" sz="1015" b="1" strike="noStrike" noProof="1" dirty="0">
              <a:solidFill>
                <a:srgbClr val="FF0000"/>
              </a:solidFill>
              <a:latin typeface="Arial" panose="020B0604020202020204" pitchFamily="34" charset="0"/>
              <a:ea typeface="宋体" panose="02010600030101010101" pitchFamily="2" charset="-122"/>
              <a:cs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700" dirty="0">
                <a:sym typeface="+mn-ea"/>
              </a:rPr>
              <a:t>拓展</a:t>
            </a:r>
            <a:r>
              <a:rPr lang="en-US" altLang="zh-CN" sz="2700" dirty="0">
                <a:sym typeface="+mn-ea"/>
              </a:rPr>
              <a:t>-</a:t>
            </a:r>
            <a:r>
              <a:rPr lang="zh-CN" altLang="en-US" sz="2700" dirty="0">
                <a:sym typeface="Wingdings" panose="05000000000000000000" pitchFamily="2" charset="2"/>
              </a:rPr>
              <a:t>数据驱动（文本、表格等）</a:t>
            </a:r>
            <a:endParaRPr lang="zh-CN" altLang="en-US" sz="2700" dirty="0">
              <a:sym typeface="Wingdings" panose="05000000000000000000" pitchFamily="2" charset="2"/>
            </a:endParaRPr>
          </a:p>
        </p:txBody>
      </p:sp>
      <p:sp>
        <p:nvSpPr>
          <p:cNvPr id="3" name="内容占位符 2"/>
          <p:cNvSpPr>
            <a:spLocks noGrp="1"/>
          </p:cNvSpPr>
          <p:nvPr>
            <p:ph idx="1"/>
          </p:nvPr>
        </p:nvSpPr>
        <p:spPr/>
        <p:txBody>
          <a:bodyPr>
            <a:normAutofit fontScale="90000"/>
          </a:bodyPr>
          <a:p>
            <a:pPr algn="l">
              <a:buFont typeface="Arial" panose="020B0604020202020204" pitchFamily="34" charset="0"/>
              <a:buNone/>
            </a:pPr>
            <a:r>
              <a:rPr lang="en-US" altLang="zh-CN" sz="1200">
                <a:sym typeface="+mn-ea"/>
              </a:rPr>
              <a:t>常用操作：</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导入模块 </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import xlrd</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打开Excel文件读取数据</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data=xlrd.open_workbook('excelFile.xls')</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获取一个工作表</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table = data.sheets()[0]          #通过索引顺序获取</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table = data.sheet_by_index(0) #通过索引顺序获取</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table = data.sheet_by_name(u'Sheet1')#通过名称</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获取整行和整列的值（数组）</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table.row_values(i)</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table.col_values(i)</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获取行数和列数</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nrows = table.nrows</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ncols = table.ncols</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获取单元格</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cell_A1 = table.cell(0,0).value</a:t>
            </a:r>
            <a:endParaRPr lang="en-US" altLang="zh-CN" sz="1200">
              <a:latin typeface="华文细黑" panose="02010600040101010101" pitchFamily="2" charset="-122"/>
              <a:ea typeface="华文细黑" panose="02010600040101010101" pitchFamily="2" charset="-122"/>
            </a:endParaRPr>
          </a:p>
          <a:p>
            <a:pPr marL="257175" lvl="1" indent="-257175" algn="l" eaLnBrk="1" hangingPunct="1">
              <a:spcBef>
                <a:spcPct val="15000"/>
              </a:spcBef>
              <a:buFont typeface="Arial" panose="020B0604020202020204" pitchFamily="34" charset="0"/>
              <a:buNone/>
            </a:pPr>
            <a:r>
              <a:rPr lang="en-US" altLang="zh-CN" sz="1200">
                <a:sym typeface="+mn-ea"/>
              </a:rPr>
              <a:t>cell_C4 = table.cell(2,3).value</a:t>
            </a:r>
            <a:endParaRPr lang="en-US" altLang="zh-CN" dirty="0">
              <a:solidFill>
                <a:schemeClr val="tx1"/>
              </a:solidFill>
              <a:latin typeface="华文细黑" panose="02010600040101010101" pitchFamily="2" charset="-122"/>
              <a:ea typeface="华文细黑" panose="02010600040101010101" pitchFamily="2" charset="-122"/>
            </a:endParaRPr>
          </a:p>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700" dirty="0">
                <a:sym typeface="+mn-ea"/>
              </a:rPr>
              <a:t>拓展</a:t>
            </a:r>
            <a:r>
              <a:rPr lang="en-US" altLang="zh-CN" sz="2700" dirty="0">
                <a:sym typeface="+mn-ea"/>
              </a:rPr>
              <a:t>-</a:t>
            </a:r>
            <a:r>
              <a:rPr lang="zh-CN" altLang="en-US" sz="2700" dirty="0">
                <a:sym typeface="Wingdings" panose="05000000000000000000" pitchFamily="2" charset="2"/>
              </a:rPr>
              <a:t>数据驱动（文本、表格等）</a:t>
            </a:r>
            <a:endParaRPr lang="zh-CN" altLang="en-US" sz="2700" dirty="0">
              <a:sym typeface="Wingdings" panose="05000000000000000000" pitchFamily="2" charset="2"/>
            </a:endParaRPr>
          </a:p>
        </p:txBody>
      </p:sp>
      <p:sp>
        <p:nvSpPr>
          <p:cNvPr id="3" name="内容占位符 2"/>
          <p:cNvSpPr>
            <a:spLocks noGrp="1"/>
          </p:cNvSpPr>
          <p:nvPr>
            <p:ph idx="1"/>
          </p:nvPr>
        </p:nvSpPr>
        <p:spPr/>
        <p:txBody>
          <a:bodyPr/>
          <a:p>
            <a:pPr>
              <a:buFont typeface="Arial" panose="020B0604020202020204" pitchFamily="34" charset="0"/>
              <a:buNone/>
            </a:pPr>
            <a:r>
              <a:rPr>
                <a:sym typeface="+mn-ea"/>
              </a:rPr>
              <a:t>例子：</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a:sym typeface="+mn-ea"/>
              </a:rPr>
              <a:t>import xlrd</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a:sym typeface="+mn-ea"/>
              </a:rPr>
              <a:t>data =xlrd.open_workbook('companylist.xlsx')</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a:sym typeface="+mn-ea"/>
              </a:rPr>
              <a:t>table = data.sheets()[0]</a:t>
            </a:r>
            <a:endParaRPr lang="en-US" altLang="zh-CN" dirty="0">
              <a:latin typeface="华文细黑" panose="02010600040101010101" pitchFamily="2" charset="-122"/>
              <a:ea typeface="华文细黑" panose="02010600040101010101" pitchFamily="2" charset="-122"/>
            </a:endParaRPr>
          </a:p>
          <a:p>
            <a:pPr>
              <a:buFont typeface="Arial" panose="020B0604020202020204" pitchFamily="34" charset="0"/>
              <a:buNone/>
            </a:pPr>
            <a:r>
              <a:rPr lang="en-US" altLang="zh-CN">
                <a:sym typeface="+mn-ea"/>
              </a:rPr>
              <a:t>table_value1= str(table.cell(1,0).value)</a:t>
            </a:r>
            <a:endParaRPr lang="en-US" altLang="zh-CN" dirty="0">
              <a:latin typeface="华文细黑" panose="02010600040101010101" pitchFamily="2" charset="-122"/>
              <a:ea typeface="华文细黑" panose="02010600040101010101" pitchFamily="2" charset="-122"/>
            </a:endParaRPr>
          </a:p>
          <a:p>
            <a:endParaRPr lang="zh-CN" altLang="en-US"/>
          </a:p>
        </p:txBody>
      </p:sp>
      <p:pic>
        <p:nvPicPr>
          <p:cNvPr id="12291" name="Picture 2"/>
          <p:cNvPicPr>
            <a:picLocks noChangeAspect="1"/>
          </p:cNvPicPr>
          <p:nvPr/>
        </p:nvPicPr>
        <p:blipFill>
          <a:blip r:embed="rId1"/>
          <a:stretch>
            <a:fillRect/>
          </a:stretch>
        </p:blipFill>
        <p:spPr>
          <a:xfrm>
            <a:off x="1557763" y="2238767"/>
            <a:ext cx="3376251" cy="2344036"/>
          </a:xfrm>
          <a:prstGeom prst="rect">
            <a:avLst/>
          </a:prstGeom>
          <a:noFill/>
          <a:ln w="9525">
            <a:noFill/>
          </a:ln>
        </p:spPr>
      </p:pic>
      <p:sp>
        <p:nvSpPr>
          <p:cNvPr id="12290" name="矩形 1"/>
          <p:cNvSpPr/>
          <p:nvPr/>
        </p:nvSpPr>
        <p:spPr>
          <a:xfrm>
            <a:off x="1503937" y="797858"/>
            <a:ext cx="5867950" cy="321945"/>
          </a:xfrm>
          <a:prstGeom prst="rect">
            <a:avLst/>
          </a:prstGeom>
          <a:noFill/>
          <a:ln w="9525">
            <a:noFill/>
          </a:ln>
        </p:spPr>
        <p:txBody>
          <a:bodyPr wrap="square" anchor="t">
            <a:spAutoFit/>
          </a:bodyPr>
          <a:p>
            <a:pPr>
              <a:buFont typeface="Arial" panose="020B0604020202020204" pitchFamily="34" charset="0"/>
              <a:buNone/>
            </a:pPr>
            <a:endParaRPr lang="en-US" altLang="zh-CN" sz="1500" dirty="0">
              <a:latin typeface="华文细黑" panose="02010600040101010101" pitchFamily="2" charset="-122"/>
              <a:ea typeface="华文细黑"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p:txBody>
          <a:bodyPr anchor="b"/>
          <a:p>
            <a:r>
              <a:rPr lang="zh-CN" altLang="en-US" dirty="0">
                <a:latin typeface="Times New Roman" panose="02020603050405020304" pitchFamily="18" charset="0"/>
              </a:rPr>
              <a:t>类与对象定义</a:t>
            </a:r>
            <a:endParaRPr lang="zh-CN" altLang="en-US" dirty="0">
              <a:latin typeface="Times New Roman" panose="02020603050405020304" pitchFamily="18" charset="0"/>
            </a:endParaRPr>
          </a:p>
        </p:txBody>
      </p:sp>
      <p:sp>
        <p:nvSpPr>
          <p:cNvPr id="12291" name="内容占位符 12290"/>
          <p:cNvSpPr>
            <a:spLocks noGrp="1"/>
          </p:cNvSpPr>
          <p:nvPr>
            <p:ph idx="1"/>
          </p:nvPr>
        </p:nvSpPr>
        <p:spPr/>
        <p:txBody>
          <a:bodyPr>
            <a:normAutofit lnSpcReduction="10000"/>
          </a:bodyPr>
          <a:p>
            <a:pPr>
              <a:lnSpc>
                <a:spcPct val="115000"/>
              </a:lnSpc>
              <a:buNone/>
            </a:pPr>
            <a:r>
              <a:rPr lang="en-US" altLang="zh-CN" sz="1650" dirty="0"/>
              <a:t>                       </a:t>
            </a:r>
            <a:r>
              <a:rPr lang="zh-CN" altLang="en-US" sz="2100" b="1" dirty="0">
                <a:solidFill>
                  <a:srgbClr val="3366FF"/>
                </a:solidFill>
                <a:latin typeface="Times New Roman" panose="02020603050405020304" pitchFamily="18" charset="0"/>
              </a:rPr>
              <a:t>面向过程与面向对象</a:t>
            </a:r>
            <a:endParaRPr lang="zh-CN" altLang="en-US" sz="2100" b="1" dirty="0">
              <a:solidFill>
                <a:srgbClr val="3366FF"/>
              </a:solidFill>
              <a:latin typeface="Times New Roman" panose="02020603050405020304" pitchFamily="18" charset="0"/>
            </a:endParaRPr>
          </a:p>
          <a:p>
            <a:pPr>
              <a:lnSpc>
                <a:spcPct val="115000"/>
              </a:lnSpc>
            </a:pPr>
            <a:r>
              <a:rPr lang="zh-CN" altLang="en-US" sz="2100" b="1" dirty="0">
                <a:latin typeface="Times New Roman" panose="02020603050405020304" pitchFamily="18" charset="0"/>
              </a:rPr>
              <a:t>面向过程编程：</a:t>
            </a:r>
            <a:endParaRPr lang="zh-CN" altLang="en-US" sz="2100" b="1" dirty="0">
              <a:latin typeface="Times New Roman" panose="02020603050405020304" pitchFamily="18" charset="0"/>
            </a:endParaRPr>
          </a:p>
          <a:p>
            <a:pPr lvl="1">
              <a:lnSpc>
                <a:spcPct val="115000"/>
              </a:lnSpc>
              <a:buNone/>
            </a:pPr>
            <a:r>
              <a:rPr lang="zh-CN" altLang="en-US" sz="1500" b="1" dirty="0">
                <a:latin typeface="Times New Roman" panose="02020603050405020304" pitchFamily="18" charset="0"/>
              </a:rPr>
              <a:t>      </a:t>
            </a:r>
            <a:r>
              <a:rPr lang="zh-CN" altLang="en-US" sz="1800" dirty="0">
                <a:latin typeface="Times New Roman" panose="02020603050405020304" pitchFamily="18" charset="0"/>
              </a:rPr>
              <a:t>根据操作数据的函数或语句块来设计程序的。</a:t>
            </a:r>
            <a:endParaRPr lang="zh-CN" altLang="en-US" sz="1800" dirty="0">
              <a:latin typeface="Times New Roman" panose="02020603050405020304" pitchFamily="18" charset="0"/>
            </a:endParaRPr>
          </a:p>
          <a:p>
            <a:pPr>
              <a:lnSpc>
                <a:spcPct val="115000"/>
              </a:lnSpc>
            </a:pPr>
            <a:r>
              <a:rPr lang="zh-CN" altLang="en-US" sz="2100" b="1" dirty="0">
                <a:latin typeface="Times New Roman" panose="02020603050405020304" pitchFamily="18" charset="0"/>
              </a:rPr>
              <a:t>面向对象编程：</a:t>
            </a:r>
            <a:endParaRPr lang="zh-CN" altLang="en-US" sz="2100" b="1" dirty="0">
              <a:latin typeface="Times New Roman" panose="02020603050405020304" pitchFamily="18" charset="0"/>
            </a:endParaRPr>
          </a:p>
          <a:p>
            <a:pPr lvl="1">
              <a:lnSpc>
                <a:spcPct val="115000"/>
              </a:lnSpc>
            </a:pPr>
            <a:r>
              <a:rPr lang="zh-CN" altLang="en-US" sz="1800" dirty="0">
                <a:latin typeface="Times New Roman" panose="02020603050405020304" pitchFamily="18" charset="0"/>
              </a:rPr>
              <a:t>数据和功能结合起来，用称为对象的东西包裹起来组织程序的方法；</a:t>
            </a:r>
            <a:endParaRPr lang="zh-CN" altLang="en-US" sz="1800" dirty="0">
              <a:latin typeface="Times New Roman" panose="02020603050405020304" pitchFamily="18" charset="0"/>
            </a:endParaRPr>
          </a:p>
          <a:p>
            <a:pPr lvl="1">
              <a:lnSpc>
                <a:spcPct val="115000"/>
              </a:lnSpc>
            </a:pPr>
            <a:r>
              <a:rPr lang="zh-CN" altLang="en-US" sz="1800" dirty="0">
                <a:latin typeface="Times New Roman" panose="02020603050405020304" pitchFamily="18" charset="0"/>
              </a:rPr>
              <a:t>在大多数时候你可以使用面向过程编程，但是有些时候当需要编写大型程序或是寻求一个更加合适的解决方案的时候，就需要面向对象的编程，</a:t>
            </a:r>
            <a:r>
              <a:rPr lang="en-US" altLang="zh-CN" sz="1800" dirty="0">
                <a:latin typeface="Times New Roman" panose="02020603050405020304" pitchFamily="18" charset="0"/>
              </a:rPr>
              <a:t>Python</a:t>
            </a:r>
            <a:r>
              <a:rPr lang="zh-CN" altLang="en-US" sz="1800" dirty="0">
                <a:latin typeface="Times New Roman" panose="02020603050405020304" pitchFamily="18" charset="0"/>
              </a:rPr>
              <a:t>既可以提供面向过程的编程，也可以面向对象的编程，归根到底，</a:t>
            </a:r>
            <a:r>
              <a:rPr lang="en-US" altLang="zh-CN" sz="1800" dirty="0">
                <a:latin typeface="Times New Roman" panose="02020603050405020304" pitchFamily="18" charset="0"/>
              </a:rPr>
              <a:t>Python</a:t>
            </a:r>
            <a:r>
              <a:rPr lang="zh-CN" altLang="en-US" sz="1800" dirty="0">
                <a:latin typeface="Times New Roman" panose="02020603050405020304" pitchFamily="18" charset="0"/>
              </a:rPr>
              <a:t>语言是面向对象的编程语言。</a:t>
            </a:r>
            <a:endParaRPr lang="zh-CN" altLang="en-US" sz="1500" dirty="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cs typeface="+mn-ea"/>
                <a:sym typeface="+mn-ea"/>
              </a:rPr>
              <a:t>实例</a:t>
            </a:r>
            <a:endParaRPr lang="zh-CN" altLang="en-US"/>
          </a:p>
        </p:txBody>
      </p:sp>
      <p:sp>
        <p:nvSpPr>
          <p:cNvPr id="3" name="内容占位符 2"/>
          <p:cNvSpPr>
            <a:spLocks noGrp="1"/>
          </p:cNvSpPr>
          <p:nvPr>
            <p:ph idx="1"/>
          </p:nvPr>
        </p:nvSpPr>
        <p:spPr/>
        <p:txBody>
          <a:bodyPr/>
          <a:p>
            <a:endParaRPr lang="zh-CN" altLang="en-US"/>
          </a:p>
        </p:txBody>
      </p:sp>
      <p:pic>
        <p:nvPicPr>
          <p:cNvPr id="4" name="图片 3"/>
          <p:cNvPicPr>
            <a:picLocks noChangeAspect="1"/>
          </p:cNvPicPr>
          <p:nvPr/>
        </p:nvPicPr>
        <p:blipFill>
          <a:blip r:embed="rId1"/>
          <a:stretch>
            <a:fillRect/>
          </a:stretch>
        </p:blipFill>
        <p:spPr>
          <a:xfrm>
            <a:off x="1679704" y="750701"/>
            <a:ext cx="4549936" cy="409360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latin typeface="+mj-ea"/>
                <a:ea typeface="+mj-ea"/>
                <a:cs typeface="+mn-ea"/>
                <a:sym typeface="+mn-ea"/>
              </a:rPr>
              <a:t>实例</a:t>
            </a:r>
            <a:endParaRPr lang="zh-CN" altLang="en-US"/>
          </a:p>
        </p:txBody>
      </p:sp>
      <p:sp>
        <p:nvSpPr>
          <p:cNvPr id="5" name="内容占位符 4"/>
          <p:cNvSpPr>
            <a:spLocks noGrp="1"/>
          </p:cNvSpPr>
          <p:nvPr>
            <p:ph idx="1"/>
          </p:nvPr>
        </p:nvSpPr>
        <p:spPr/>
        <p:txBody>
          <a:bodyPr/>
          <a:p>
            <a:endParaRPr lang="zh-CN" altLang="en-US"/>
          </a:p>
        </p:txBody>
      </p:sp>
      <p:sp>
        <p:nvSpPr>
          <p:cNvPr id="2" name="文本框 1"/>
          <p:cNvSpPr txBox="1"/>
          <p:nvPr/>
        </p:nvSpPr>
        <p:spPr>
          <a:xfrm>
            <a:off x="1159548" y="-33820"/>
            <a:ext cx="1198931" cy="553085"/>
          </a:xfrm>
          <a:prstGeom prst="rect">
            <a:avLst/>
          </a:prstGeom>
          <a:noFill/>
        </p:spPr>
        <p:txBody>
          <a:bodyPr wrap="square" rtlCol="0" anchor="t">
            <a:spAutoFit/>
          </a:bodyPr>
          <a:p>
            <a:endParaRPr lang="zh-CN" altLang="en-US" sz="3000" dirty="0">
              <a:latin typeface="+mj-ea"/>
              <a:ea typeface="+mj-ea"/>
              <a:cs typeface="+mn-ea"/>
              <a:sym typeface="+mn-ea"/>
            </a:endParaRPr>
          </a:p>
        </p:txBody>
      </p:sp>
      <p:pic>
        <p:nvPicPr>
          <p:cNvPr id="3" name="图片 2"/>
          <p:cNvPicPr>
            <a:picLocks noChangeAspect="1"/>
          </p:cNvPicPr>
          <p:nvPr/>
        </p:nvPicPr>
        <p:blipFill>
          <a:blip r:embed="rId1"/>
          <a:stretch>
            <a:fillRect/>
          </a:stretch>
        </p:blipFill>
        <p:spPr>
          <a:xfrm>
            <a:off x="508635" y="843915"/>
            <a:ext cx="7236460" cy="37630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实例</a:t>
            </a:r>
            <a:endParaRPr lang="zh-CN" altLang="en-US"/>
          </a:p>
        </p:txBody>
      </p:sp>
      <p:sp>
        <p:nvSpPr>
          <p:cNvPr id="3" name="内容占位符 2"/>
          <p:cNvSpPr>
            <a:spLocks noGrp="1"/>
          </p:cNvSpPr>
          <p:nvPr>
            <p:ph idx="1"/>
          </p:nvPr>
        </p:nvSpPr>
        <p:spPr/>
        <p:txBody>
          <a:bodyPr/>
          <a:p>
            <a:endParaRPr lang="zh-CN" altLang="en-US"/>
          </a:p>
        </p:txBody>
      </p:sp>
      <p:pic>
        <p:nvPicPr>
          <p:cNvPr id="4" name="图片 3"/>
          <p:cNvPicPr>
            <a:picLocks noChangeAspect="1"/>
          </p:cNvPicPr>
          <p:nvPr/>
        </p:nvPicPr>
        <p:blipFill>
          <a:blip r:embed="rId1"/>
          <a:stretch>
            <a:fillRect/>
          </a:stretch>
        </p:blipFill>
        <p:spPr>
          <a:xfrm>
            <a:off x="473710" y="919480"/>
            <a:ext cx="7878445" cy="315214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p:txBody>
          <a:bodyPr anchor="ctr"/>
          <a:p>
            <a:r>
              <a:rPr lang="zh-CN" altLang="en-US"/>
              <a:t>课后作业</a:t>
            </a:r>
            <a:endParaRPr lang="zh-CN" altLang="en-US"/>
          </a:p>
        </p:txBody>
      </p:sp>
      <p:sp>
        <p:nvSpPr>
          <p:cNvPr id="16386" name="内容占位符 2"/>
          <p:cNvSpPr>
            <a:spLocks noGrp="1"/>
          </p:cNvSpPr>
          <p:nvPr>
            <p:ph idx="1"/>
          </p:nvPr>
        </p:nvSpPr>
        <p:spPr/>
        <p:txBody>
          <a:bodyPr anchor="t"/>
          <a:p>
            <a:pPr marL="85725" indent="0">
              <a:buNone/>
            </a:pPr>
            <a:r>
              <a:rPr lang="zh-CN" altLang="en-US"/>
              <a:t>1.cjol  51job登陆完成</a:t>
            </a:r>
            <a:endParaRPr lang="zh-CN" altLang="en-US"/>
          </a:p>
          <a:p>
            <a:pPr marL="85725" indent="0">
              <a:buNone/>
            </a:pPr>
            <a:r>
              <a:rPr lang="zh-CN" altLang="en-US"/>
              <a:t>2.登陆完成后，完成每天的简历刷新</a:t>
            </a:r>
            <a:endParaRPr lang="zh-CN" altLang="en-US"/>
          </a:p>
          <a:p>
            <a:pPr marL="85725" indent="0">
              <a:buNone/>
            </a:pPr>
            <a:r>
              <a:rPr lang="zh-CN" altLang="en-US"/>
              <a:t>3.搜索软件测试工程师，开始投递简历</a:t>
            </a:r>
            <a:endParaRPr lang="zh-CN" altLang="en-US"/>
          </a:p>
          <a:p>
            <a:pPr marL="85725" indent="0">
              <a:buNone/>
            </a:pPr>
            <a:r>
              <a:rPr lang="zh-CN" altLang="en-US"/>
              <a:t>4.变量可以控制投递的页数，投递的岗位（比如开发工程师）</a:t>
            </a:r>
            <a:endParaRPr lang="zh-CN" altLang="en-US"/>
          </a:p>
          <a:p>
            <a:pPr marL="85725" indent="0">
              <a:buNone/>
            </a:pPr>
            <a:r>
              <a:rPr lang="zh-CN" altLang="en-US"/>
              <a:t>5.屏蔽策略，投递过程中在文本文件或者csv文件里面的公司，一律不投地。</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pPr algn="l"/>
            <a:r>
              <a:rPr lang="zh-CN" altLang="en-US">
                <a:cs typeface="Arial Unicode MS" panose="020B0604020202020204" pitchFamily="34" charset="-122"/>
                <a:sym typeface="+mn-ea"/>
              </a:rPr>
              <a:t>类与对象示例</a:t>
            </a:r>
            <a:endParaRPr lang="zh-CN" altLang="en-US">
              <a:cs typeface="Arial Unicode MS" panose="020B0604020202020204" pitchFamily="34" charset="-122"/>
            </a:endParaRPr>
          </a:p>
        </p:txBody>
      </p:sp>
      <p:sp>
        <p:nvSpPr>
          <p:cNvPr id="51203" name="内容占位符 51202"/>
          <p:cNvSpPr>
            <a:spLocks noGrp="1"/>
          </p:cNvSpPr>
          <p:nvPr>
            <p:ph idx="1"/>
          </p:nvPr>
        </p:nvSpPr>
        <p:spPr/>
        <p:txBody>
          <a:bodyPr>
            <a:noAutofit/>
          </a:bodyPr>
          <a:p>
            <a:pPr algn="l">
              <a:buNone/>
            </a:pPr>
            <a:endParaRPr lang="zh-CN" altLang="en-US" sz="3000" dirty="0">
              <a:solidFill>
                <a:schemeClr val="tx1"/>
              </a:solidFill>
              <a:latin typeface="Times New Roman" panose="02020603050405020304" pitchFamily="18" charset="0"/>
            </a:endParaRPr>
          </a:p>
        </p:txBody>
      </p:sp>
      <p:sp>
        <p:nvSpPr>
          <p:cNvPr id="51204" name="文本框 51203"/>
          <p:cNvSpPr txBox="1"/>
          <p:nvPr/>
        </p:nvSpPr>
        <p:spPr>
          <a:xfrm>
            <a:off x="347980" y="1313180"/>
            <a:ext cx="4351655" cy="3489325"/>
          </a:xfrm>
          <a:prstGeom prst="rect">
            <a:avLst/>
          </a:prstGeom>
          <a:noFill/>
          <a:ln w="9525" cap="flat" cmpd="sng">
            <a:solidFill>
              <a:schemeClr val="tx1"/>
            </a:solidFill>
            <a:prstDash val="solid"/>
            <a:miter/>
            <a:headEnd type="none" w="med" len="med"/>
            <a:tailEnd type="none" w="med" len="med"/>
          </a:ln>
        </p:spPr>
        <p:txBody>
          <a:bodyPr wrap="square">
            <a:spAutoFit/>
          </a:bodyPr>
          <a:p>
            <a:pPr marL="557530" lvl="1" indent="-214630" algn="l" defTabSz="685800">
              <a:lnSpc>
                <a:spcPct val="115000"/>
              </a:lnSpc>
              <a:spcBef>
                <a:spcPct val="15000"/>
              </a:spcBef>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class Bird():</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557530" lvl="1" indent="-214630" algn="l" defTabSz="685800">
              <a:lnSpc>
                <a:spcPct val="115000"/>
              </a:lnSpc>
              <a:spcBef>
                <a:spcPct val="15000"/>
              </a:spcBef>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def __init__(self):</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557530" lvl="1" indent="-214630" algn="l" defTabSz="685800">
              <a:lnSpc>
                <a:spcPct val="115000"/>
              </a:lnSpc>
              <a:spcBef>
                <a:spcPct val="15000"/>
              </a:spcBef>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self.hungry = True</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557530" lvl="1" indent="-214630" algn="l" defTabSz="685800">
              <a:lnSpc>
                <a:spcPct val="115000"/>
              </a:lnSpc>
              <a:spcBef>
                <a:spcPct val="15000"/>
              </a:spcBef>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def eat(self):</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557530" lvl="1" indent="-214630" algn="l" defTabSz="685800">
              <a:lnSpc>
                <a:spcPct val="115000"/>
              </a:lnSpc>
              <a:spcBef>
                <a:spcPct val="15000"/>
              </a:spcBef>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if self.hungry:</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557530" lvl="1" indent="-214630" algn="l" defTabSz="685800">
              <a:lnSpc>
                <a:spcPct val="115000"/>
              </a:lnSpc>
              <a:spcBef>
                <a:spcPct val="15000"/>
              </a:spcBef>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print('Aaaah...')</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557530" lvl="1" indent="-214630" algn="l" defTabSz="685800">
              <a:lnSpc>
                <a:spcPct val="115000"/>
              </a:lnSpc>
              <a:spcBef>
                <a:spcPct val="15000"/>
              </a:spcBef>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self.hungry = False</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557530" lvl="1" indent="-214630" algn="l" defTabSz="685800">
              <a:lnSpc>
                <a:spcPct val="115000"/>
              </a:lnSpc>
              <a:spcBef>
                <a:spcPct val="15000"/>
              </a:spcBef>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else:</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557530" lvl="1" indent="-214630" algn="l" defTabSz="685800">
              <a:lnSpc>
                <a:spcPct val="115000"/>
              </a:lnSpc>
              <a:spcBef>
                <a:spcPct val="15000"/>
              </a:spcBef>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print('No,thanks!')</a:t>
            </a:r>
            <a:endParaRPr lang="en-US" altLang="zh-CN" sz="1350">
              <a:latin typeface="Verdana" panose="020B0604030504040204" pitchFamily="34" charset="0"/>
              <a:ea typeface="宋体" panose="02010600030101010101" pitchFamily="2" charset="-122"/>
            </a:endParaRPr>
          </a:p>
          <a:p>
            <a:endParaRPr lang="en-US" altLang="zh-CN" sz="1350">
              <a:latin typeface="Verdana" panose="020B0604030504040204" pitchFamily="34" charset="0"/>
              <a:ea typeface="宋体" panose="02010600030101010101" pitchFamily="2" charset="-122"/>
            </a:endParaRPr>
          </a:p>
        </p:txBody>
      </p:sp>
      <p:sp>
        <p:nvSpPr>
          <p:cNvPr id="51206" name="矩形 51205"/>
          <p:cNvSpPr/>
          <p:nvPr/>
        </p:nvSpPr>
        <p:spPr>
          <a:xfrm>
            <a:off x="4914900" y="1313180"/>
            <a:ext cx="3216275" cy="3345815"/>
          </a:xfrm>
          <a:prstGeom prst="rect">
            <a:avLst/>
          </a:prstGeom>
          <a:noFill/>
          <a:ln w="9525" cap="flat" cmpd="sng">
            <a:solidFill>
              <a:schemeClr val="tx1"/>
            </a:solidFill>
            <a:prstDash val="solid"/>
            <a:miter/>
            <a:headEnd type="none" w="med" len="med"/>
            <a:tailEnd type="none" w="med" len="med"/>
          </a:ln>
        </p:spPr>
        <p:txBody>
          <a:bodyPr wrap="square">
            <a:spAutoFit/>
          </a:bodyPr>
          <a:p>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&gt;&gt;&gt; b1=Bird()</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&gt;&gt;&gt; b1.eat ()</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Aaaah...</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&gt;&gt;&gt; b1.eat ()</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No,thanks!</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&gt;&gt;&gt; b1.eat ()</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No,thanks!</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&gt;&gt;&gt; b1.hungry</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False</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&gt;&gt;&gt; b1.hungry</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False</a:t>
            </a:r>
            <a:endParaRPr lang="en-US" altLang="zh-CN" sz="1350">
              <a:latin typeface="Verdana" panose="020B0604030504040204" pitchFamily="34" charset="0"/>
              <a:ea typeface="宋体" panose="02010600030101010101" pitchFamily="2" charset="-122"/>
            </a:endParaRPr>
          </a:p>
          <a:p>
            <a:endParaRPr lang="en-US" altLang="zh-CN" sz="1350" dirty="0">
              <a:latin typeface="Verdana" panose="020B060403050404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内容占位符 77825"/>
          <p:cNvSpPr>
            <a:spLocks noGrp="1"/>
          </p:cNvSpPr>
          <p:nvPr>
            <p:ph idx="1"/>
          </p:nvPr>
        </p:nvSpPr>
        <p:spPr/>
        <p:txBody>
          <a:bodyPr/>
          <a:p>
            <a:r>
              <a:rPr lang="zh-CN" altLang="en-US" sz="2100" b="1" dirty="0">
                <a:latin typeface="Times New Roman" panose="02020603050405020304" pitchFamily="18" charset="0"/>
              </a:rPr>
              <a:t>类和对象是面向对象编程的两个主要方面，类创建一个新类型，而对象是这个类的实例 。这类似于上面一个类</a:t>
            </a:r>
            <a:r>
              <a:rPr lang="en-US" altLang="zh-CN" sz="2100" b="1" dirty="0">
                <a:latin typeface="Times New Roman" panose="02020603050405020304" pitchFamily="18" charset="0"/>
              </a:rPr>
              <a:t>Bird()</a:t>
            </a:r>
            <a:r>
              <a:rPr lang="zh-CN" altLang="en-US" sz="2100" b="1" dirty="0">
                <a:latin typeface="Times New Roman" panose="02020603050405020304" pitchFamily="18" charset="0"/>
              </a:rPr>
              <a:t>，而</a:t>
            </a:r>
            <a:r>
              <a:rPr lang="en-US" altLang="zh-CN" sz="2100" b="1" dirty="0">
                <a:latin typeface="Times New Roman" panose="02020603050405020304" pitchFamily="18" charset="0"/>
              </a:rPr>
              <a:t>b1</a:t>
            </a:r>
            <a:r>
              <a:rPr lang="zh-CN" altLang="en-US" sz="2100" b="1" dirty="0">
                <a:latin typeface="Times New Roman" panose="02020603050405020304" pitchFamily="18" charset="0"/>
              </a:rPr>
              <a:t>是类</a:t>
            </a:r>
            <a:r>
              <a:rPr lang="en-US" altLang="zh-CN" sz="2100" b="1" dirty="0">
                <a:latin typeface="Times New Roman" panose="02020603050405020304" pitchFamily="18" charset="0"/>
              </a:rPr>
              <a:t>Bird</a:t>
            </a:r>
            <a:r>
              <a:rPr lang="zh-CN" altLang="en-US" sz="2100" b="1" dirty="0">
                <a:latin typeface="Times New Roman" panose="02020603050405020304" pitchFamily="18" charset="0"/>
              </a:rPr>
              <a:t>的一个实例，也就是类的一个对象（实例）。</a:t>
            </a:r>
            <a:endParaRPr lang="zh-CN" altLang="en-US" sz="2100" b="1" dirty="0">
              <a:latin typeface="Times New Roman" panose="02020603050405020304" pitchFamily="18" charset="0"/>
            </a:endParaRPr>
          </a:p>
          <a:p>
            <a:pPr>
              <a:buNone/>
            </a:pPr>
            <a:r>
              <a:rPr lang="zh-CN" altLang="en-US" sz="2100" b="1" dirty="0">
                <a:latin typeface="Times New Roman" panose="02020603050405020304" pitchFamily="18" charset="0"/>
              </a:rPr>
              <a:t>         </a:t>
            </a:r>
            <a:r>
              <a:rPr lang="zh-CN" altLang="en-US" sz="2100" b="1" dirty="0">
                <a:solidFill>
                  <a:srgbClr val="3366FF"/>
                </a:solidFill>
                <a:latin typeface="Times New Roman" panose="02020603050405020304" pitchFamily="18" charset="0"/>
              </a:rPr>
              <a:t>类的组成元素：</a:t>
            </a:r>
            <a:endParaRPr lang="zh-CN" altLang="en-US" sz="2100" b="1" dirty="0">
              <a:solidFill>
                <a:srgbClr val="3366FF"/>
              </a:solidFill>
              <a:latin typeface="Times New Roman" panose="02020603050405020304" pitchFamily="18" charset="0"/>
            </a:endParaRPr>
          </a:p>
          <a:p>
            <a:pPr lvl="2"/>
            <a:r>
              <a:rPr lang="zh-CN" altLang="en-US" b="1" dirty="0"/>
              <a:t> </a:t>
            </a:r>
            <a:r>
              <a:rPr lang="zh-CN" altLang="en-US" sz="1800" dirty="0"/>
              <a:t>关键字</a:t>
            </a:r>
            <a:r>
              <a:rPr lang="en-US" altLang="zh-CN" sz="1800" dirty="0"/>
              <a:t>(</a:t>
            </a:r>
            <a:r>
              <a:rPr lang="zh-CN" altLang="en-US" sz="1800" dirty="0"/>
              <a:t>类</a:t>
            </a:r>
            <a:r>
              <a:rPr lang="en-US" altLang="zh-CN" sz="1800" dirty="0"/>
              <a:t>)</a:t>
            </a:r>
            <a:r>
              <a:rPr lang="zh-CN" altLang="en-US" sz="1800" dirty="0"/>
              <a:t>： </a:t>
            </a:r>
            <a:r>
              <a:rPr lang="en-US" altLang="zh-CN" sz="1800"/>
              <a:t>class</a:t>
            </a:r>
            <a:endParaRPr lang="en-US" altLang="zh-CN" sz="1800"/>
          </a:p>
          <a:p>
            <a:pPr lvl="2"/>
            <a:r>
              <a:rPr lang="en-US" altLang="zh-CN" sz="1800" dirty="0"/>
              <a:t> </a:t>
            </a:r>
            <a:r>
              <a:rPr lang="zh-CN" altLang="en-US" sz="1800" dirty="0"/>
              <a:t>类的名字：    </a:t>
            </a:r>
            <a:r>
              <a:rPr lang="en-US" altLang="zh-CN" sz="1800"/>
              <a:t>Bird</a:t>
            </a:r>
            <a:endParaRPr lang="en-US" altLang="zh-CN" sz="1800"/>
          </a:p>
          <a:p>
            <a:pPr lvl="2"/>
            <a:r>
              <a:rPr lang="en-US" altLang="zh-CN" sz="1800" dirty="0"/>
              <a:t> </a:t>
            </a:r>
            <a:r>
              <a:rPr lang="zh-CN" altLang="en-US" sz="1800" dirty="0"/>
              <a:t>构造函数：    </a:t>
            </a:r>
            <a:r>
              <a:rPr lang="en-US" altLang="zh-CN" sz="1800" err="1"/>
              <a:t>__init__(self</a:t>
            </a:r>
            <a:r>
              <a:rPr lang="en-US" altLang="zh-CN" sz="1800"/>
              <a:t>)</a:t>
            </a:r>
            <a:endParaRPr lang="en-US" altLang="zh-CN" sz="1800"/>
          </a:p>
          <a:p>
            <a:pPr lvl="2"/>
            <a:r>
              <a:rPr lang="en-US" altLang="zh-CN" sz="1800" dirty="0"/>
              <a:t> </a:t>
            </a:r>
            <a:r>
              <a:rPr lang="zh-CN" altLang="en-US" sz="1800" dirty="0"/>
              <a:t>类的方法：    </a:t>
            </a:r>
            <a:r>
              <a:rPr lang="en-US" altLang="zh-CN" sz="1800" err="1"/>
              <a:t>eat(self</a:t>
            </a:r>
            <a:r>
              <a:rPr lang="en-US" altLang="zh-CN" sz="1800"/>
              <a:t>)  (b1.eat())</a:t>
            </a:r>
            <a:endParaRPr lang="en-US" altLang="zh-CN" sz="1800"/>
          </a:p>
          <a:p>
            <a:pPr lvl="2"/>
            <a:r>
              <a:rPr lang="en-US" altLang="zh-CN" sz="1800" dirty="0"/>
              <a:t> </a:t>
            </a:r>
            <a:r>
              <a:rPr lang="zh-CN" altLang="en-US" sz="1800" dirty="0"/>
              <a:t>类的特性：    </a:t>
            </a:r>
            <a:r>
              <a:rPr lang="en-US" altLang="zh-CN" sz="1800"/>
              <a:t>hungry     (b1.hungry)</a:t>
            </a:r>
            <a:endParaRPr lang="en-US" altLang="zh-CN" sz="1800"/>
          </a:p>
        </p:txBody>
      </p:sp>
      <p:sp>
        <p:nvSpPr>
          <p:cNvPr id="4" name="标题 2"/>
          <p:cNvSpPr>
            <a:spLocks noGrp="1"/>
          </p:cNvSpPr>
          <p:nvPr/>
        </p:nvSpPr>
        <p:spPr>
          <a:xfrm>
            <a:off x="126968" y="180588"/>
            <a:ext cx="6858016" cy="482273"/>
          </a:xfrm>
          <a:prstGeom prst="rect">
            <a:avLst/>
          </a:prstGeom>
        </p:spPr>
        <p:txBody>
          <a:bodyPr vert="horz" lIns="91440" tIns="45720" rIns="91440" bIns="45720" rtlCol="0" anchor="ctr">
            <a:noAutofit/>
          </a:bodyPr>
          <a:lstStyle>
            <a:lvl1pPr algn="l" defTabSz="685800" rtl="0" eaLnBrk="1" latinLnBrk="0" hangingPunct="1">
              <a:spcBef>
                <a:spcPct val="0"/>
              </a:spcBef>
              <a:buNone/>
              <a:defRPr kumimoji="0" lang="en-US" altLang="zh-CN" sz="3200" b="0" i="0" u="none" strike="noStrike" kern="1200" cap="none" spc="0" normalizeH="0" baseline="0" noProof="1" dirty="0">
                <a:solidFill>
                  <a:srgbClr val="00B050"/>
                </a:solidFill>
                <a:latin typeface="黑体" panose="02010609060101010101" pitchFamily="49" charset="-122"/>
                <a:ea typeface="黑体" panose="02010609060101010101" pitchFamily="49" charset="-122"/>
                <a:cs typeface="Arial" panose="020B0604020202020204" pitchFamily="34" charset="0"/>
                <a:sym typeface="+mn-ea"/>
              </a:defRPr>
            </a:lvl1pPr>
          </a:lstStyle>
          <a:p>
            <a:pPr algn="l"/>
            <a:r>
              <a:rPr lang="zh-CN" altLang="en-US">
                <a:cs typeface="Arial Unicode MS" panose="020B0604020202020204" pitchFamily="34" charset="-122"/>
                <a:sym typeface="+mn-ea"/>
              </a:rPr>
              <a:t>类与对象示例</a:t>
            </a:r>
            <a:endParaRPr lang="zh-CN" altLang="en-US">
              <a:cs typeface="Arial Unicode MS" panose="020B0604020202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cs typeface="Arial Unicode MS" panose="020B0604020202020204" pitchFamily="34" charset="-122"/>
                <a:sym typeface="+mn-ea"/>
              </a:rPr>
              <a:t>类与对象格式</a:t>
            </a:r>
            <a:endParaRPr lang="zh-CN" altLang="en-US"/>
          </a:p>
        </p:txBody>
      </p:sp>
      <p:sp>
        <p:nvSpPr>
          <p:cNvPr id="53251" name="内容占位符 53250"/>
          <p:cNvSpPr>
            <a:spLocks noGrp="1"/>
          </p:cNvSpPr>
          <p:nvPr>
            <p:ph idx="1"/>
          </p:nvPr>
        </p:nvSpPr>
        <p:spPr/>
        <p:txBody>
          <a:bodyPr>
            <a:normAutofit lnSpcReduction="10000"/>
          </a:bodyPr>
          <a:p>
            <a:pPr>
              <a:lnSpc>
                <a:spcPct val="90000"/>
              </a:lnSpc>
              <a:buNone/>
            </a:pPr>
            <a:r>
              <a:rPr lang="en-US" altLang="zh-CN" sz="2100" b="1" dirty="0">
                <a:solidFill>
                  <a:srgbClr val="3366FF"/>
                </a:solidFill>
                <a:latin typeface="Times New Roman" panose="02020603050405020304" pitchFamily="18" charset="0"/>
              </a:rPr>
              <a:t>                             </a:t>
            </a:r>
            <a:endParaRPr lang="zh-CN" altLang="en-US" sz="2100" b="1" dirty="0">
              <a:solidFill>
                <a:srgbClr val="3366FF"/>
              </a:solidFill>
              <a:latin typeface="Times New Roman" panose="02020603050405020304" pitchFamily="18" charset="0"/>
            </a:endParaRPr>
          </a:p>
          <a:p>
            <a:pPr>
              <a:lnSpc>
                <a:spcPct val="90000"/>
              </a:lnSpc>
              <a:buFont typeface="Wingdings" panose="05000000000000000000" pitchFamily="2" charset="2"/>
              <a:buChar char="p"/>
            </a:pPr>
            <a:r>
              <a:rPr lang="zh-CN" altLang="en-US" sz="2100" b="1" dirty="0">
                <a:latin typeface="Times New Roman" panose="02020603050405020304" pitchFamily="18" charset="0"/>
              </a:rPr>
              <a:t>类的组成：</a:t>
            </a:r>
            <a:endParaRPr lang="zh-CN" altLang="en-US" sz="2100" dirty="0">
              <a:latin typeface="Times New Roman" panose="02020603050405020304" pitchFamily="18" charset="0"/>
            </a:endParaRPr>
          </a:p>
        </p:txBody>
      </p:sp>
      <p:sp>
        <p:nvSpPr>
          <p:cNvPr id="53252" name="文本框 53251"/>
          <p:cNvSpPr txBox="1"/>
          <p:nvPr/>
        </p:nvSpPr>
        <p:spPr>
          <a:xfrm>
            <a:off x="539750" y="1390650"/>
            <a:ext cx="6203315" cy="1753235"/>
          </a:xfrm>
          <a:prstGeom prst="rect">
            <a:avLst/>
          </a:prstGeom>
          <a:noFill/>
          <a:ln w="9525" cap="flat" cmpd="sng">
            <a:solidFill>
              <a:schemeClr val="tx1"/>
            </a:solidFill>
            <a:prstDash val="solid"/>
            <a:miter/>
            <a:headEnd type="none" w="med" len="med"/>
            <a:tailEnd type="none" w="med" len="med"/>
          </a:ln>
        </p:spPr>
        <p:txBody>
          <a:bodyPr wrap="square">
            <a:spAutoFit/>
          </a:bodyPr>
          <a:p>
            <a:pPr lvl="2" algn="l">
              <a:buClr>
                <a:schemeClr val="accent2"/>
              </a:buClr>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class Class_Name(SuperClass,…):</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lvl="2" algn="l">
              <a:buClr>
                <a:schemeClr val="accent2"/>
              </a:buClr>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class_variable = value</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lvl="2" algn="l">
              <a:buClr>
                <a:schemeClr val="accent2"/>
              </a:buClr>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def  __init__(self, argv):</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lvl="2" algn="l">
              <a:buClr>
                <a:schemeClr val="accent2"/>
              </a:buClr>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statement</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lvl="2" algn="l">
              <a:buClr>
                <a:schemeClr val="accent2"/>
              </a:buClr>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def  class_func(self, argv): </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lvl="2" algn="l">
              <a:buClr>
                <a:schemeClr val="accent2"/>
              </a:buClr>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statement</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p:txBody>
      </p:sp>
      <p:sp>
        <p:nvSpPr>
          <p:cNvPr id="53253" name="矩形 53252"/>
          <p:cNvSpPr/>
          <p:nvPr/>
        </p:nvSpPr>
        <p:spPr>
          <a:xfrm>
            <a:off x="539750" y="3143885"/>
            <a:ext cx="6604635" cy="1476375"/>
          </a:xfrm>
          <a:prstGeom prst="rect">
            <a:avLst/>
          </a:prstGeom>
          <a:noFill/>
          <a:ln w="9525">
            <a:noFill/>
          </a:ln>
        </p:spPr>
        <p:txBody>
          <a:bodyPr wrap="square">
            <a:spAutoFit/>
          </a:bodyPr>
          <a:p>
            <a:pPr lvl="2" algn="l">
              <a:buClr>
                <a:schemeClr val="accent2"/>
              </a:buClr>
              <a:buFont typeface="Wingdings" panose="05000000000000000000" pitchFamily="2" charset="2"/>
              <a:buChar char="n"/>
            </a:pPr>
            <a:r>
              <a:rPr lang="zh-CN" altLang="en-US"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关键字(类)：class</a:t>
            </a:r>
            <a:endParaRPr lang="zh-CN" altLang="en-US"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lvl="2" algn="l">
              <a:buClr>
                <a:schemeClr val="accent2"/>
              </a:buClr>
              <a:buFont typeface="Wingdings" panose="05000000000000000000" pitchFamily="2" charset="2"/>
              <a:buChar char="n"/>
            </a:pPr>
            <a:r>
              <a:rPr lang="zh-CN" altLang="en-US"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类的名字： Class_name</a:t>
            </a:r>
            <a:endParaRPr lang="zh-CN" altLang="en-US"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lvl="2" algn="l">
              <a:buClr>
                <a:schemeClr val="accent2"/>
              </a:buClr>
              <a:buFont typeface="Wingdings" panose="05000000000000000000" pitchFamily="2" charset="2"/>
              <a:buChar char="n"/>
            </a:pPr>
            <a:r>
              <a:rPr lang="zh-CN" altLang="en-US"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构造函数： __init__(self，argv)</a:t>
            </a:r>
            <a:endParaRPr lang="zh-CN" altLang="en-US"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lvl="2" algn="l">
              <a:buClr>
                <a:schemeClr val="accent2"/>
              </a:buClr>
              <a:buFont typeface="Wingdings" panose="05000000000000000000" pitchFamily="2" charset="2"/>
              <a:buChar char="n"/>
            </a:pPr>
            <a:r>
              <a:rPr lang="zh-CN" altLang="en-US"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类的方法： class_func(self, argv)</a:t>
            </a:r>
            <a:endParaRPr lang="zh-CN" altLang="en-US"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lvl="2" algn="l">
              <a:buClr>
                <a:schemeClr val="accent2"/>
              </a:buClr>
              <a:buFont typeface="Wingdings" panose="05000000000000000000" pitchFamily="2" charset="2"/>
              <a:buChar char="n"/>
            </a:pPr>
            <a:r>
              <a:rPr lang="zh-CN" altLang="en-US"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类的特性： class_variable </a:t>
            </a:r>
            <a:r>
              <a:rPr lang="en-US" altLang="zh-CN" b="1">
                <a:solidFill>
                  <a:srgbClr val="3366FF"/>
                </a:solidFill>
                <a:latin typeface="Verdana" panose="020B0604030504040204" pitchFamily="34"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
        <p:nvSpPr>
          <p:cNvPr id="51203" name="文本占位符 51202"/>
          <p:cNvSpPr>
            <a:spLocks noGrp="1"/>
          </p:cNvSpPr>
          <p:nvPr/>
        </p:nvSpPr>
        <p:spPr>
          <a:xfrm>
            <a:off x="1148116" y="68116"/>
            <a:ext cx="6001800" cy="457280"/>
          </a:xfrm>
          <a:prstGeom prst="rect">
            <a:avLst/>
          </a:prstGeom>
        </p:spPr>
        <p:txBody>
          <a:bodyPr vert="horz" lIns="68591" tIns="34295" rIns="68591" bIns="34295" rtlCol="0">
            <a:noAutofit/>
          </a:bodyPr>
          <a:lstStyle>
            <a:lvl1pPr marL="342900" indent="-342900" algn="l" defTabSz="914400" rtl="0" eaLnBrk="1" latinLnBrk="0" hangingPunct="1">
              <a:spcBef>
                <a:spcPct val="20000"/>
              </a:spcBef>
              <a:buFont typeface="Wingdings" panose="05000000000000000000" pitchFamily="2" charset="2"/>
              <a:buChar char="n"/>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None/>
            </a:pPr>
            <a:endParaRPr lang="zh-CN" altLang="en-US" sz="3000" dirty="0">
              <a:solidFill>
                <a:schemeClr val="tx1"/>
              </a:solidFill>
              <a:latin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cs typeface="Arial Unicode MS" panose="020B0604020202020204" pitchFamily="34" charset="-122"/>
                <a:sym typeface="+mn-ea"/>
              </a:rPr>
              <a:t>对象定义</a:t>
            </a:r>
            <a:endParaRPr lang="zh-CN" altLang="en-US"/>
          </a:p>
        </p:txBody>
      </p:sp>
      <p:sp>
        <p:nvSpPr>
          <p:cNvPr id="3" name="内容占位符 2"/>
          <p:cNvSpPr>
            <a:spLocks noGrp="1"/>
          </p:cNvSpPr>
          <p:nvPr>
            <p:ph idx="1"/>
          </p:nvPr>
        </p:nvSpPr>
        <p:spPr/>
        <p:txBody>
          <a:bodyPr/>
          <a:p>
            <a:pPr marL="685800" lvl="1" indent="-228600" algn="l" defTabSz="914400">
              <a:lnSpc>
                <a:spcPct val="150000"/>
              </a:lnSpc>
              <a:spcBef>
                <a:spcPts val="500"/>
              </a:spcBef>
              <a:buFont typeface="Wingdings" panose="05000000000000000000" pitchFamily="2" charset="2"/>
              <a:buChar char="n"/>
            </a:pPr>
            <a:endParaRPr lang="zh-CN" altLang="en-US"/>
          </a:p>
        </p:txBody>
      </p:sp>
      <p:sp>
        <p:nvSpPr>
          <p:cNvPr id="54277" name="文本框 54276"/>
          <p:cNvSpPr txBox="1"/>
          <p:nvPr/>
        </p:nvSpPr>
        <p:spPr>
          <a:xfrm>
            <a:off x="457200" y="1241425"/>
            <a:ext cx="5224780" cy="1797050"/>
          </a:xfrm>
          <a:prstGeom prst="rect">
            <a:avLst/>
          </a:prstGeom>
          <a:noFill/>
          <a:ln w="9525" cap="flat" cmpd="sng">
            <a:solidFill>
              <a:schemeClr val="tx1"/>
            </a:solidFill>
            <a:prstDash val="solid"/>
            <a:miter/>
            <a:headEnd type="none" w="med" len="med"/>
            <a:tailEnd type="none" w="med" len="med"/>
          </a:ln>
        </p:spPr>
        <p:txBody>
          <a:bodyPr wrap="square">
            <a:spAutoFit/>
          </a:bodyPr>
          <a:p>
            <a:pPr marL="685800" lvl="1" indent="-228600" algn="l">
              <a:lnSpc>
                <a:spcPct val="150000"/>
              </a:lnSpc>
              <a:spcBef>
                <a:spcPts val="500"/>
              </a:spcBef>
              <a:buNone/>
            </a:pPr>
            <a:r>
              <a:rPr lang="en-US" altLang="zh-CN" sz="1500">
                <a:latin typeface="Verdana" panose="020B0604030504040204" pitchFamily="34" charset="0"/>
                <a:ea typeface="宋体" panose="02010600030101010101" pitchFamily="2" charset="-122"/>
              </a:rPr>
              <a:t> </a:t>
            </a:r>
            <a:r>
              <a:rPr lang="zh-CN" altLang="en-US" sz="9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class_object_1 = Class_Name()</a:t>
            </a:r>
            <a:endParaRPr lang="zh-CN" altLang="en-US" sz="9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marL="685800" lvl="1" indent="-228600" algn="l">
              <a:lnSpc>
                <a:spcPct val="150000"/>
              </a:lnSpc>
              <a:spcBef>
                <a:spcPts val="500"/>
              </a:spcBef>
              <a:buNone/>
            </a:pPr>
            <a:r>
              <a:rPr lang="zh-CN" altLang="en-US" sz="9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class_object_2 = Class_Name()</a:t>
            </a:r>
            <a:endParaRPr lang="zh-CN" altLang="en-US" sz="9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marL="685800" lvl="1" indent="-228600" algn="l">
              <a:lnSpc>
                <a:spcPct val="150000"/>
              </a:lnSpc>
              <a:spcBef>
                <a:spcPts val="500"/>
              </a:spcBef>
              <a:buNone/>
            </a:pPr>
            <a:r>
              <a:rPr lang="zh-CN" altLang="en-US" sz="9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class_object_1.class_variable </a:t>
            </a:r>
            <a:endParaRPr lang="zh-CN" altLang="en-US" sz="9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marL="685800" lvl="1" indent="-228600" algn="l">
              <a:lnSpc>
                <a:spcPct val="150000"/>
              </a:lnSpc>
              <a:spcBef>
                <a:spcPts val="500"/>
              </a:spcBef>
              <a:buNone/>
            </a:pPr>
            <a:r>
              <a:rPr lang="zh-CN" altLang="en-US" sz="9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class_object_2.class_variable </a:t>
            </a:r>
            <a:endParaRPr lang="zh-CN" altLang="en-US" sz="9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marL="685800" lvl="1" indent="-228600" algn="l">
              <a:lnSpc>
                <a:spcPct val="150000"/>
              </a:lnSpc>
              <a:spcBef>
                <a:spcPts val="500"/>
              </a:spcBef>
              <a:buNone/>
            </a:pPr>
            <a:r>
              <a:rPr lang="zh-CN" altLang="en-US" sz="9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class_object_1.class_func(argv)</a:t>
            </a:r>
            <a:endParaRPr lang="zh-CN" altLang="en-US" sz="9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marL="685800" lvl="1" indent="-228600" algn="l">
              <a:lnSpc>
                <a:spcPct val="150000"/>
              </a:lnSpc>
              <a:spcBef>
                <a:spcPts val="500"/>
              </a:spcBef>
              <a:buNone/>
            </a:pPr>
            <a:r>
              <a:rPr lang="zh-CN" altLang="en-US" sz="9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class_object_2.class_func(argv)</a:t>
            </a:r>
            <a:endParaRPr lang="zh-CN" altLang="en-US" sz="9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4278" name="矩形 54277"/>
          <p:cNvSpPr/>
          <p:nvPr/>
        </p:nvSpPr>
        <p:spPr>
          <a:xfrm>
            <a:off x="457315" y="3282300"/>
            <a:ext cx="5487360" cy="1327150"/>
          </a:xfrm>
          <a:prstGeom prst="rect">
            <a:avLst/>
          </a:prstGeom>
          <a:noFill/>
          <a:ln w="9525">
            <a:noFill/>
          </a:ln>
        </p:spPr>
        <p:txBody>
          <a:bodyPr>
            <a:spAutoFit/>
          </a:bodyPr>
          <a:p>
            <a:pPr marL="685800" lvl="1" indent="-228600" algn="l">
              <a:lnSpc>
                <a:spcPct val="150000"/>
              </a:lnSpc>
              <a:spcBef>
                <a:spcPts val="500"/>
              </a:spcBef>
              <a:buFont typeface="Wingdings" panose="05000000000000000000" pitchFamily="2" charset="2"/>
              <a:buChar char="n"/>
            </a:pPr>
            <a:r>
              <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对象定义： class_object_1 = Class_Name()</a:t>
            </a:r>
            <a:endPar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marL="685800" lvl="1" indent="-228600" algn="l">
              <a:lnSpc>
                <a:spcPct val="150000"/>
              </a:lnSpc>
              <a:spcBef>
                <a:spcPts val="500"/>
              </a:spcBef>
              <a:buFont typeface="Wingdings" panose="05000000000000000000" pitchFamily="2" charset="2"/>
              <a:buChar char="n"/>
            </a:pPr>
            <a:r>
              <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对象特性： class_object_1.class_variable</a:t>
            </a:r>
            <a:endPar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a:p>
            <a:pPr marL="685800" lvl="1" indent="-228600" algn="l">
              <a:lnSpc>
                <a:spcPct val="150000"/>
              </a:lnSpc>
              <a:spcBef>
                <a:spcPts val="500"/>
              </a:spcBef>
              <a:buFont typeface="Wingdings" panose="05000000000000000000" pitchFamily="2" charset="2"/>
              <a:buChar char="n"/>
            </a:pPr>
            <a:r>
              <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rPr>
              <a:t> 对象方法： class_object_1.class_func(argv)</a:t>
            </a:r>
            <a:endParaRPr lang="zh-CN" altLang="en-US" sz="1600" dirty="0">
              <a:solidFill>
                <a:srgbClr val="00B050"/>
              </a:solidFill>
              <a:latin typeface="华文细黑" panose="02010600040101010101" pitchFamily="2" charset="-122"/>
              <a:ea typeface="华文细黑" panose="02010600040101010101" pitchFamily="2" charset="-12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p:txBody>
          <a:bodyPr anchor="b"/>
          <a:p>
            <a:r>
              <a:rPr lang="zh-CN" altLang="en-US" dirty="0">
                <a:latin typeface="Times New Roman" panose="02020603050405020304" pitchFamily="18" charset="0"/>
              </a:rPr>
              <a:t>类与对象特点</a:t>
            </a:r>
            <a:endParaRPr lang="zh-CN" altLang="en-US" dirty="0">
              <a:latin typeface="Times New Roman" panose="02020603050405020304" pitchFamily="18" charset="0"/>
            </a:endParaRPr>
          </a:p>
        </p:txBody>
      </p:sp>
      <p:sp>
        <p:nvSpPr>
          <p:cNvPr id="31747" name="内容占位符 31746"/>
          <p:cNvSpPr>
            <a:spLocks noGrp="1"/>
          </p:cNvSpPr>
          <p:nvPr>
            <p:ph idx="1"/>
          </p:nvPr>
        </p:nvSpPr>
        <p:spPr/>
        <p:txBody>
          <a:bodyPr/>
          <a:p>
            <a:pPr>
              <a:lnSpc>
                <a:spcPct val="90000"/>
              </a:lnSpc>
              <a:buNone/>
            </a:pPr>
            <a:r>
              <a:rPr lang="en-US" altLang="zh-CN" sz="2100" b="1" dirty="0">
                <a:latin typeface="Times New Roman" panose="02020603050405020304" pitchFamily="18" charset="0"/>
              </a:rPr>
              <a:t>                                </a:t>
            </a:r>
            <a:r>
              <a:rPr lang="zh-CN" altLang="en-US" sz="2100" b="1" dirty="0">
                <a:solidFill>
                  <a:srgbClr val="3366FF"/>
                </a:solidFill>
                <a:latin typeface="Times New Roman" panose="02020603050405020304" pitchFamily="18" charset="0"/>
              </a:rPr>
              <a:t>类与对象特性</a:t>
            </a:r>
            <a:endParaRPr lang="zh-CN" altLang="en-US" sz="2100" b="1" dirty="0">
              <a:solidFill>
                <a:srgbClr val="3366FF"/>
              </a:solidFill>
              <a:latin typeface="Times New Roman" panose="02020603050405020304" pitchFamily="18" charset="0"/>
            </a:endParaRPr>
          </a:p>
          <a:p>
            <a:pPr>
              <a:lnSpc>
                <a:spcPct val="90000"/>
              </a:lnSpc>
            </a:pPr>
            <a:r>
              <a:rPr lang="zh-CN" altLang="en-US" sz="2100" b="1" dirty="0">
                <a:latin typeface="Times New Roman" panose="02020603050405020304" pitchFamily="18" charset="0"/>
              </a:rPr>
              <a:t>对象可以使用普通的属于对象的变量存储数据，属于一个对象或类的变量被称为</a:t>
            </a:r>
            <a:r>
              <a:rPr lang="zh-CN" altLang="en-US" sz="2100" b="1" dirty="0">
                <a:solidFill>
                  <a:schemeClr val="accent2"/>
                </a:solidFill>
                <a:latin typeface="Times New Roman" panose="02020603050405020304" pitchFamily="18" charset="0"/>
              </a:rPr>
              <a:t>特性</a:t>
            </a:r>
            <a:r>
              <a:rPr lang="zh-CN" altLang="en-US" sz="2100" b="1" dirty="0">
                <a:latin typeface="Times New Roman" panose="02020603050405020304" pitchFamily="18" charset="0"/>
              </a:rPr>
              <a:t>；对象也可以使用属于类的函数具有的功能；这样的函数被称为类的</a:t>
            </a:r>
            <a:r>
              <a:rPr lang="zh-CN" altLang="en-US" sz="2100" b="1" dirty="0">
                <a:solidFill>
                  <a:schemeClr val="accent2"/>
                </a:solidFill>
                <a:latin typeface="Times New Roman" panose="02020603050405020304" pitchFamily="18" charset="0"/>
              </a:rPr>
              <a:t>方法</a:t>
            </a:r>
            <a:r>
              <a:rPr lang="zh-CN" altLang="en-US" sz="2100" b="1" dirty="0">
                <a:latin typeface="Times New Roman" panose="02020603050405020304" pitchFamily="18" charset="0"/>
              </a:rPr>
              <a:t>。这些术语帮助我们把它们与孤立的函数和变量区分开来；特性和方法可以合称为类的</a:t>
            </a:r>
            <a:r>
              <a:rPr lang="zh-CN" altLang="en-US" sz="2100" b="1" dirty="0">
                <a:solidFill>
                  <a:schemeClr val="accent2"/>
                </a:solidFill>
                <a:latin typeface="Times New Roman" panose="02020603050405020304" pitchFamily="18" charset="0"/>
              </a:rPr>
              <a:t>属性</a:t>
            </a:r>
            <a:r>
              <a:rPr lang="zh-CN" altLang="en-US" sz="2100" b="1" dirty="0">
                <a:latin typeface="Times New Roman" panose="02020603050405020304" pitchFamily="18" charset="0"/>
              </a:rPr>
              <a:t>。</a:t>
            </a:r>
            <a:endParaRPr lang="zh-CN" altLang="en-US" sz="2100" b="1" dirty="0">
              <a:latin typeface="Times New Roman" panose="02020603050405020304" pitchFamily="18" charset="0"/>
            </a:endParaRPr>
          </a:p>
          <a:p>
            <a:pPr>
              <a:lnSpc>
                <a:spcPct val="90000"/>
              </a:lnSpc>
            </a:pPr>
            <a:r>
              <a:rPr lang="zh-CN" altLang="en-US" sz="2100" b="1" dirty="0">
                <a:latin typeface="Times New Roman" panose="02020603050405020304" pitchFamily="18" charset="0"/>
              </a:rPr>
              <a:t>特性有两种类型：属于每个实例</a:t>
            </a:r>
            <a:r>
              <a:rPr lang="en-US" altLang="zh-CN" sz="2100" b="1" dirty="0">
                <a:latin typeface="Times New Roman" panose="02020603050405020304" pitchFamily="18" charset="0"/>
              </a:rPr>
              <a:t>/</a:t>
            </a:r>
            <a:r>
              <a:rPr lang="zh-CN" altLang="en-US" sz="2100" b="1" dirty="0">
                <a:latin typeface="Times New Roman" panose="02020603050405020304" pitchFamily="18" charset="0"/>
              </a:rPr>
              <a:t>类的对象或者属于类本身，它们分别被称为实例变量和类变量。</a:t>
            </a:r>
            <a:endParaRPr lang="zh-CN" altLang="en-US" sz="2100" b="1" dirty="0">
              <a:latin typeface="Times New Roman" panose="02020603050405020304" pitchFamily="18" charset="0"/>
            </a:endParaRPr>
          </a:p>
          <a:p>
            <a:pPr>
              <a:lnSpc>
                <a:spcPct val="90000"/>
              </a:lnSpc>
            </a:pPr>
            <a:r>
              <a:rPr lang="zh-CN" altLang="en-US" sz="2100" b="1" dirty="0">
                <a:latin typeface="Times New Roman" panose="02020603050405020304" pitchFamily="18" charset="0"/>
              </a:rPr>
              <a:t>类使用</a:t>
            </a:r>
            <a:r>
              <a:rPr lang="en-US" altLang="zh-CN" sz="2100" b="1" dirty="0">
                <a:latin typeface="Times New Roman" panose="02020603050405020304" pitchFamily="18" charset="0"/>
              </a:rPr>
              <a:t>class</a:t>
            </a:r>
            <a:r>
              <a:rPr lang="zh-CN" altLang="en-US" sz="2100" b="1" dirty="0">
                <a:latin typeface="Times New Roman" panose="02020603050405020304" pitchFamily="18" charset="0"/>
              </a:rPr>
              <a:t>关键字创建，类的特性和方法被列在一个缩进块中。</a:t>
            </a:r>
            <a:endParaRPr lang="zh-CN" altLang="en-US" sz="2100" b="1"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内容占位符 33794"/>
          <p:cNvSpPr>
            <a:spLocks noGrp="1"/>
          </p:cNvSpPr>
          <p:nvPr>
            <p:ph idx="1"/>
          </p:nvPr>
        </p:nvSpPr>
        <p:spPr/>
        <p:txBody>
          <a:bodyPr/>
          <a:p>
            <a:r>
              <a:rPr lang="zh-CN" altLang="en-US" sz="2100" b="1" dirty="0">
                <a:latin typeface="Times New Roman" panose="02020603050405020304" pitchFamily="18" charset="0"/>
              </a:rPr>
              <a:t>与类和对象的名称空间绑定的普通变量，即这些名称只在这些类与对象的前提下有效。 </a:t>
            </a:r>
            <a:endParaRPr lang="zh-CN" altLang="en-US" sz="2100" b="1" dirty="0">
              <a:latin typeface="Times New Roman" panose="02020603050405020304" pitchFamily="18" charset="0"/>
            </a:endParaRPr>
          </a:p>
          <a:p>
            <a:pPr lvl="1"/>
            <a:r>
              <a:rPr lang="zh-CN" altLang="en-US" sz="1800" dirty="0">
                <a:latin typeface="Times New Roman" panose="02020603050405020304" pitchFamily="18" charset="0"/>
              </a:rPr>
              <a:t>类名</a:t>
            </a:r>
            <a:r>
              <a:rPr lang="en-US" altLang="zh-CN" sz="1800" dirty="0">
                <a:latin typeface="Times New Roman" panose="02020603050405020304" pitchFamily="18" charset="0"/>
              </a:rPr>
              <a:t>.</a:t>
            </a:r>
            <a:r>
              <a:rPr lang="zh-CN" altLang="en-US" sz="1800" dirty="0">
                <a:latin typeface="Times New Roman" panose="02020603050405020304" pitchFamily="18" charset="0"/>
              </a:rPr>
              <a:t>类变量（使用对象名</a:t>
            </a:r>
            <a:r>
              <a:rPr lang="en-US" altLang="zh-CN" sz="1800" dirty="0">
                <a:latin typeface="Times New Roman" panose="02020603050405020304" pitchFamily="18" charset="0"/>
              </a:rPr>
              <a:t>.</a:t>
            </a:r>
            <a:r>
              <a:rPr lang="zh-CN" altLang="en-US" sz="1800" dirty="0">
                <a:latin typeface="Times New Roman" panose="02020603050405020304" pitchFamily="18" charset="0"/>
              </a:rPr>
              <a:t>类变量也可访问）；</a:t>
            </a:r>
            <a:endParaRPr lang="zh-CN" altLang="en-US" sz="1800" dirty="0">
              <a:latin typeface="Times New Roman" panose="02020603050405020304" pitchFamily="18" charset="0"/>
            </a:endParaRPr>
          </a:p>
          <a:p>
            <a:pPr lvl="1"/>
            <a:r>
              <a:rPr lang="zh-CN" altLang="en-US" sz="1800" dirty="0">
                <a:latin typeface="Times New Roman" panose="02020603050405020304" pitchFamily="18" charset="0"/>
              </a:rPr>
              <a:t>对象名</a:t>
            </a:r>
            <a:r>
              <a:rPr lang="en-US" altLang="zh-CN" sz="1800" dirty="0">
                <a:latin typeface="Times New Roman" panose="02020603050405020304" pitchFamily="18" charset="0"/>
              </a:rPr>
              <a:t>.</a:t>
            </a:r>
            <a:r>
              <a:rPr lang="zh-CN" altLang="en-US" sz="1800" dirty="0">
                <a:latin typeface="Times New Roman" panose="02020603050405020304" pitchFamily="18" charset="0"/>
              </a:rPr>
              <a:t>对象变量。</a:t>
            </a:r>
            <a:endParaRPr lang="zh-CN" altLang="en-US" sz="1800" dirty="0">
              <a:latin typeface="Times New Roman" panose="02020603050405020304" pitchFamily="18" charset="0"/>
            </a:endParaRPr>
          </a:p>
          <a:p>
            <a:r>
              <a:rPr lang="zh-CN" altLang="en-US" sz="2100" b="1" dirty="0">
                <a:latin typeface="Times New Roman" panose="02020603050405020304" pitchFamily="18" charset="0"/>
              </a:rPr>
              <a:t>命名空间定义的位置：</a:t>
            </a:r>
            <a:endParaRPr lang="zh-CN" altLang="en-US" sz="2100" b="1" dirty="0">
              <a:latin typeface="Times New Roman" panose="02020603050405020304" pitchFamily="18" charset="0"/>
            </a:endParaRPr>
          </a:p>
          <a:p>
            <a:pPr lvl="1"/>
            <a:r>
              <a:rPr lang="zh-CN" altLang="en-US" sz="1800" dirty="0">
                <a:latin typeface="Times New Roman" panose="02020603050405020304" pitchFamily="18" charset="0"/>
              </a:rPr>
              <a:t>类特性：紧跟在类定义之后；</a:t>
            </a:r>
            <a:endParaRPr lang="zh-CN" altLang="en-US" sz="1800">
              <a:latin typeface="Times New Roman" panose="02020603050405020304" pitchFamily="18" charset="0"/>
            </a:endParaRPr>
          </a:p>
          <a:p>
            <a:pPr lvl="1"/>
            <a:r>
              <a:rPr lang="zh-CN" altLang="en-US" sz="1800" dirty="0">
                <a:latin typeface="Times New Roman" panose="02020603050405020304" pitchFamily="18" charset="0"/>
              </a:rPr>
              <a:t>对象特性：在</a:t>
            </a:r>
            <a:r>
              <a:rPr lang="en-US" altLang="zh-CN" sz="1800" dirty="0">
                <a:latin typeface="Times New Roman" panose="02020603050405020304" pitchFamily="18" charset="0"/>
              </a:rPr>
              <a:t>__init__</a:t>
            </a:r>
            <a:r>
              <a:rPr lang="zh-CN" altLang="en-US" sz="1800" dirty="0">
                <a:latin typeface="Times New Roman" panose="02020603050405020304" pitchFamily="18" charset="0"/>
              </a:rPr>
              <a:t>中使用</a:t>
            </a:r>
            <a:r>
              <a:rPr lang="en-US" altLang="zh-CN" sz="1800" err="1">
                <a:latin typeface="Times New Roman" panose="02020603050405020304" pitchFamily="18" charset="0"/>
              </a:rPr>
              <a:t>self.xxx</a:t>
            </a:r>
            <a:r>
              <a:rPr lang="en-US" altLang="zh-CN" sz="1800" dirty="0">
                <a:latin typeface="Times New Roman" panose="02020603050405020304" pitchFamily="18" charset="0"/>
              </a:rPr>
              <a:t>=</a:t>
            </a:r>
            <a:r>
              <a:rPr lang="zh-CN" altLang="en-US" sz="1800" dirty="0">
                <a:latin typeface="Times New Roman" panose="02020603050405020304" pitchFamily="18" charset="0"/>
              </a:rPr>
              <a:t>定义。</a:t>
            </a:r>
            <a:endParaRPr lang="zh-CN" altLang="en-US" sz="1800" dirty="0">
              <a:latin typeface="Times New Roman" panose="02020603050405020304" pitchFamily="18" charset="0"/>
            </a:endParaRPr>
          </a:p>
          <a:p>
            <a:pPr>
              <a:buNone/>
            </a:pPr>
            <a:r>
              <a:rPr lang="zh-CN" altLang="en-US" sz="2100" b="1" dirty="0">
                <a:solidFill>
                  <a:srgbClr val="3366FF"/>
                </a:solidFill>
                <a:latin typeface="Times New Roman" panose="02020603050405020304" pitchFamily="18" charset="0"/>
              </a:rPr>
              <a:t>        例子</a:t>
            </a:r>
            <a:r>
              <a:rPr lang="en-US" altLang="zh-CN" sz="2100" b="1">
                <a:solidFill>
                  <a:srgbClr val="3366FF"/>
                </a:solidFill>
                <a:latin typeface="Times New Roman" panose="02020603050405020304" pitchFamily="18" charset="0"/>
              </a:rPr>
              <a:t>:</a:t>
            </a:r>
            <a:endParaRPr lang="en-US" altLang="zh-CN" sz="2100" b="1">
              <a:solidFill>
                <a:srgbClr val="3366FF"/>
              </a:solidFill>
              <a:latin typeface="Times New Roman" panose="02020603050405020304" pitchFamily="18" charset="0"/>
            </a:endParaRPr>
          </a:p>
        </p:txBody>
      </p:sp>
      <p:sp>
        <p:nvSpPr>
          <p:cNvPr id="33797" name="文本框 33796"/>
          <p:cNvSpPr txBox="1"/>
          <p:nvPr/>
        </p:nvSpPr>
        <p:spPr>
          <a:xfrm>
            <a:off x="1837420" y="3176870"/>
            <a:ext cx="3829720" cy="1640205"/>
          </a:xfrm>
          <a:prstGeom prst="rect">
            <a:avLst/>
          </a:prstGeom>
          <a:noFill/>
          <a:ln w="9525" cap="flat" cmpd="sng">
            <a:solidFill>
              <a:schemeClr val="tx1"/>
            </a:solidFill>
            <a:prstDash val="solid"/>
            <a:miter/>
            <a:headEnd type="none" w="med" len="med"/>
            <a:tailEnd type="none" w="med" len="med"/>
          </a:ln>
        </p:spPr>
        <p:txBody>
          <a:bodyPr>
            <a:spAutoFit/>
          </a:bodyPr>
          <a:p>
            <a:pPr marL="557530" lvl="1" indent="-214630" algn="l" defTabSz="685800">
              <a:spcBef>
                <a:spcPct val="15000"/>
              </a:spcBef>
              <a:buNone/>
            </a:pPr>
            <a:r>
              <a:rPr lang="en-US" altLang="zh-CN" sz="1500" dirty="0">
                <a:latin typeface="Verdana" panose="020B0604030504040204" pitchFamily="34" charset="0"/>
                <a:ea typeface="宋体" panose="02010600030101010101" pitchFamily="2" charset="-122"/>
              </a:rPr>
              <a:t>  </a:t>
            </a: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class var():</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557530" lvl="1" indent="-214630" algn="l" defTabSz="685800">
              <a:spcBef>
                <a:spcPct val="15000"/>
              </a:spcBef>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value = 1</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557530" lvl="1" indent="-214630" algn="l" defTabSz="685800">
              <a:spcBef>
                <a:spcPct val="15000"/>
              </a:spcBef>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&gt;&gt;&gt; instance1=var()</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557530" lvl="1" indent="-214630" algn="l" defTabSz="685800">
              <a:spcBef>
                <a:spcPct val="15000"/>
              </a:spcBef>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&gt;&gt;&gt;var.value</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a:p>
            <a:pPr marL="557530" lvl="1" indent="-214630" algn="l" defTabSz="685800">
              <a:spcBef>
                <a:spcPct val="15000"/>
              </a:spcBef>
              <a:buNone/>
            </a:pPr>
            <a:r>
              <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rPr>
              <a:t> &gt;&gt;&gt;instance1.value</a:t>
            </a:r>
            <a:endParaRPr lang="zh-CN" altLang="en-US" sz="1800" dirty="0">
              <a:solidFill>
                <a:srgbClr val="00B050"/>
              </a:solidFill>
              <a:latin typeface="Times New Roman" panose="02020603050405020304" pitchFamily="18" charset="0"/>
              <a:ea typeface="华文细黑" panose="02010600040101010101" pitchFamily="2" charset="-122"/>
              <a:cs typeface="Arial" panose="020B0604020202020204" pitchFamily="34" charset="0"/>
            </a:endParaRPr>
          </a:p>
        </p:txBody>
      </p:sp>
      <p:sp>
        <p:nvSpPr>
          <p:cNvPr id="31746" name="标题 31745"/>
          <p:cNvSpPr>
            <a:spLocks noGrp="1"/>
          </p:cNvSpPr>
          <p:nvPr>
            <p:ph type="title"/>
          </p:nvPr>
        </p:nvSpPr>
        <p:spPr/>
        <p:txBody>
          <a:bodyPr anchor="b"/>
          <a:p>
            <a:r>
              <a:rPr lang="zh-CN" altLang="en-US" dirty="0">
                <a:latin typeface="Times New Roman" panose="02020603050405020304" pitchFamily="18" charset="0"/>
              </a:rPr>
              <a:t>类与对象特点</a:t>
            </a:r>
            <a:endParaRPr lang="zh-CN" altLang="en-US" dirty="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林山">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2700" cmpd="sng">
          <a:solidFill>
            <a:schemeClr val="tx1"/>
          </a:solidFill>
          <a:miter lim="800000"/>
        </a:ln>
        <a:effectLst>
          <a:outerShdw dist="107763" dir="2700000" algn="ctr" rotWithShape="0">
            <a:schemeClr val="bg2"/>
          </a:outerShdw>
        </a:effectLst>
      </a:spPr>
      <a:bodyPr wrap="none" anchor="ctr"/>
      <a:lstStyle>
        <a:defPPr>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7860</Words>
  <Application>WPS 演示</Application>
  <PresentationFormat>全屏显示(4:3)</PresentationFormat>
  <Paragraphs>407</Paragraphs>
  <Slides>33</Slides>
  <Notes>8</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33</vt:i4>
      </vt:variant>
    </vt:vector>
  </HeadingPairs>
  <TitlesOfParts>
    <vt:vector size="47" baseType="lpstr">
      <vt:lpstr>Arial</vt:lpstr>
      <vt:lpstr>宋体</vt:lpstr>
      <vt:lpstr>Wingdings</vt:lpstr>
      <vt:lpstr>黑体</vt:lpstr>
      <vt:lpstr>华文细黑</vt:lpstr>
      <vt:lpstr>FrutigerNext LT Medium</vt:lpstr>
      <vt:lpstr>MS PGothic</vt:lpstr>
      <vt:lpstr>Arial Unicode MS</vt:lpstr>
      <vt:lpstr>Times New Roman</vt:lpstr>
      <vt:lpstr>Verdana</vt:lpstr>
      <vt:lpstr>微软雅黑</vt:lpstr>
      <vt:lpstr>Calibri</vt:lpstr>
      <vt:lpstr>林山</vt:lpstr>
      <vt:lpstr>自定义设计方案</vt:lpstr>
      <vt:lpstr>PowerPoint 演示文稿</vt:lpstr>
      <vt:lpstr>本章内容</vt:lpstr>
      <vt:lpstr>类与对象定义</vt:lpstr>
      <vt:lpstr>类与对象示例</vt:lpstr>
      <vt:lpstr>PowerPoint 演示文稿</vt:lpstr>
      <vt:lpstr>类与对象格式</vt:lpstr>
      <vt:lpstr>对象定义</vt:lpstr>
      <vt:lpstr>类与对象特点</vt:lpstr>
      <vt:lpstr>类与对象特点</vt:lpstr>
      <vt:lpstr>类与对象方法</vt:lpstr>
      <vt:lpstr>类与对象方法</vt:lpstr>
      <vt:lpstr>PowerPoint 演示文稿</vt:lpstr>
      <vt:lpstr>PowerPoint 演示文稿</vt:lpstr>
      <vt:lpstr>类与对象多态</vt:lpstr>
      <vt:lpstr>类与对象封装</vt:lpstr>
      <vt:lpstr>类与对象继承</vt:lpstr>
      <vt:lpstr>类的构造函数</vt:lpstr>
      <vt:lpstr>类的构造函数继承</vt:lpstr>
      <vt:lpstr>本章内容</vt:lpstr>
      <vt:lpstr>unittest的简单介绍及使用</vt:lpstr>
      <vt:lpstr>unittest的简单介绍及使用</vt:lpstr>
      <vt:lpstr>unittest的简单介绍及使用</vt:lpstr>
      <vt:lpstr>unittest的简单介绍及使用</vt:lpstr>
      <vt:lpstr>unittest的简单介绍及使用</vt:lpstr>
      <vt:lpstr>unittest的简单介绍及使用</vt:lpstr>
      <vt:lpstr>拓展-测试报告的生成</vt:lpstr>
      <vt:lpstr>拓展-数据驱动（文本、表格等）</vt:lpstr>
      <vt:lpstr>拓展-数据驱动（文本、表格等）</vt:lpstr>
      <vt:lpstr>拓展-数据驱动（文本、表格等）</vt:lpstr>
      <vt:lpstr>实例</vt:lpstr>
      <vt:lpstr>实例</vt:lpstr>
      <vt:lpstr>实例</vt:lpstr>
      <vt:lpstr>课后作业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vince</dc:creator>
  <cp:lastModifiedBy>cookie</cp:lastModifiedBy>
  <cp:revision>627</cp:revision>
  <dcterms:created xsi:type="dcterms:W3CDTF">2013-07-09T06:34:00Z</dcterms:created>
  <dcterms:modified xsi:type="dcterms:W3CDTF">2019-07-13T01:12:28Z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2052-11.1.0.8888</vt:lpwstr>
  </property>
</Properties>
</file>