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0"/>
  </p:notesMasterIdLst>
  <p:sldIdLst>
    <p:sldId id="518" r:id="rId4"/>
    <p:sldId id="657" r:id="rId5"/>
    <p:sldId id="520" r:id="rId6"/>
    <p:sldId id="521" r:id="rId7"/>
    <p:sldId id="522" r:id="rId8"/>
    <p:sldId id="523" r:id="rId9"/>
    <p:sldId id="524" r:id="rId10"/>
    <p:sldId id="525" r:id="rId11"/>
    <p:sldId id="528" r:id="rId12"/>
    <p:sldId id="616" r:id="rId13"/>
    <p:sldId id="530" r:id="rId14"/>
    <p:sldId id="532" r:id="rId15"/>
    <p:sldId id="533" r:id="rId16"/>
    <p:sldId id="534" r:id="rId17"/>
    <p:sldId id="535" r:id="rId18"/>
    <p:sldId id="536" r:id="rId19"/>
    <p:sldId id="537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6" r:id="rId47"/>
    <p:sldId id="567" r:id="rId48"/>
    <p:sldId id="568" r:id="rId49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e" initials="xi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1657" autoAdjust="0"/>
  </p:normalViewPr>
  <p:slideViewPr>
    <p:cSldViewPr>
      <p:cViewPr varScale="1">
        <p:scale>
          <a:sx n="100" d="100"/>
          <a:sy n="100" d="100"/>
        </p:scale>
        <p:origin x="-2052" y="-96"/>
      </p:cViewPr>
      <p:guideLst>
        <p:guide orient="horz" pos="1643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587D-4900-479E-A648-DFD72F6C3B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6B167-76C7-412D-A93C-D9C1E3504D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25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2" y="1369773"/>
            <a:ext cx="3886212" cy="1574643"/>
          </a:xfrm>
        </p:spPr>
        <p:txBody>
          <a:bodyPr/>
          <a:lstStyle/>
          <a:p>
            <a:pPr lvl="0" fontAlgn="base"/>
            <a:r>
              <a:rPr lang="zh-CN" altLang="en-US" sz="141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41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41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41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8652" y="3058763"/>
            <a:ext cx="3886212" cy="1575834"/>
          </a:xfrm>
        </p:spPr>
        <p:txBody>
          <a:bodyPr/>
          <a:lstStyle/>
          <a:p>
            <a:pPr lvl="0" fontAlgn="base"/>
            <a:r>
              <a:rPr lang="zh-CN" altLang="en-US" sz="141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41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41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41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29164" y="1369773"/>
            <a:ext cx="3886212" cy="3264824"/>
          </a:xfrm>
        </p:spPr>
        <p:txBody>
          <a:bodyPr/>
          <a:lstStyle/>
          <a:p>
            <a:pPr lvl="0" fontAlgn="base"/>
            <a:r>
              <a:rPr lang="zh-CN" altLang="en-US" sz="141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41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41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41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1" y="4683796"/>
            <a:ext cx="2133603" cy="342979"/>
          </a:xfrm>
        </p:spPr>
        <p:txBody>
          <a:bodyPr/>
          <a:p>
            <a:pPr lvl="0" fontAlgn="base">
              <a:lnSpc>
                <a:spcPct val="85000"/>
              </a:lnSpc>
            </a:pPr>
            <a:endParaRPr lang="de-DE" altLang="x-none" strike="noStrike" noProof="1" dirty="0"/>
          </a:p>
          <a:p>
            <a:pPr lvl="0" fontAlgn="base">
              <a:lnSpc>
                <a:spcPct val="85000"/>
              </a:lnSpc>
            </a:pPr>
            <a:r>
              <a:rPr lang="de-DE" altLang="x-none" sz="1200" strike="noStrike" noProof="1" dirty="0">
                <a:latin typeface="FrutigerNext LT Medium" pitchFamily="34" charset="0"/>
                <a:ea typeface="MS PGothic" panose="020B0600070205080204" pitchFamily="34" charset="-128"/>
                <a:cs typeface="+mn-ea"/>
              </a:rPr>
              <a:t>Page </a:t>
            </a:r>
            <a:fld id="{9A0DB2DC-4C9A-4742-B13C-FB6460FD3503}" type="slidenum">
              <a:rPr lang="de-DE" altLang="x-none" sz="1200" strike="noStrike" noProof="1" dirty="0">
                <a:latin typeface="FrutigerNext LT Medium" pitchFamily="34" charset="0"/>
                <a:ea typeface="MS PGothic" panose="020B0600070205080204" pitchFamily="34" charset="-128"/>
                <a:cs typeface="+mn-ea"/>
              </a:rPr>
            </a:fld>
            <a:endParaRPr lang="de-DE" altLang="x-none" sz="1200" strike="noStrike" noProof="1" dirty="0">
              <a:latin typeface="FrutigerNext LT Medium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1664" y="206231"/>
            <a:ext cx="8065298" cy="4390079"/>
          </a:xfrm>
        </p:spPr>
        <p:txBody>
          <a:bodyPr/>
          <a:lstStyle/>
          <a:p>
            <a:pPr lvl="0" fontAlgn="base"/>
            <a:r>
              <a:rPr lang="zh-CN" altLang="en-US" sz="141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4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41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41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41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1" y="4683796"/>
            <a:ext cx="2133603" cy="342979"/>
          </a:xfrm>
        </p:spPr>
        <p:txBody>
          <a:bodyPr/>
          <a:p>
            <a:pPr lvl="0" fontAlgn="base">
              <a:lnSpc>
                <a:spcPct val="85000"/>
              </a:lnSpc>
            </a:pPr>
            <a:endParaRPr lang="de-DE" altLang="x-none" strike="noStrike" noProof="1" dirty="0"/>
          </a:p>
          <a:p>
            <a:pPr lvl="0" fontAlgn="base">
              <a:lnSpc>
                <a:spcPct val="85000"/>
              </a:lnSpc>
            </a:pPr>
            <a:r>
              <a:rPr lang="de-DE" altLang="x-none" sz="1200" strike="noStrike" noProof="1" dirty="0">
                <a:latin typeface="FrutigerNext LT Medium" pitchFamily="34" charset="0"/>
                <a:ea typeface="MS PGothic" panose="020B0600070205080204" pitchFamily="34" charset="-128"/>
                <a:cs typeface="+mn-ea"/>
              </a:rPr>
              <a:t>Page </a:t>
            </a:r>
            <a:fld id="{9A0DB2DC-4C9A-4742-B13C-FB6460FD3503}" type="slidenum">
              <a:rPr lang="de-DE" altLang="x-none" sz="1200" strike="noStrike" noProof="1" dirty="0">
                <a:latin typeface="FrutigerNext LT Medium" pitchFamily="34" charset="0"/>
                <a:ea typeface="MS PGothic" panose="020B0600070205080204" pitchFamily="34" charset="-128"/>
                <a:cs typeface="+mn-ea"/>
              </a:rPr>
            </a:fld>
            <a:endParaRPr lang="de-DE" altLang="x-none" sz="1200" strike="noStrike" noProof="1" dirty="0">
              <a:latin typeface="FrutigerNext LT Medium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0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-32" y="53588"/>
            <a:ext cx="6858016" cy="482273"/>
          </a:xfrm>
        </p:spPr>
        <p:txBody>
          <a:bodyPr>
            <a:noAutofit/>
          </a:bodyPr>
          <a:lstStyle>
            <a:lvl1pPr algn="l">
              <a:defRPr kumimoji="0" lang="zh-CN" altLang="en-US" sz="3200" b="0" i="0" u="none" strike="noStrike" kern="1200" cap="none" spc="0" normalizeH="0" baseline="0" noProof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 Unicode MS" panose="020B0604020202020204" pitchFamily="34" charset="-122"/>
                <a:sym typeface="+mn-ea"/>
              </a:defRPr>
            </a:lvl1pPr>
          </a:lstStyle>
          <a:p>
            <a:r>
              <a:rPr lang="zh-CN" altLang="en-US" dirty="0" smtClean="0"/>
              <a:t>主标题宋体</a:t>
            </a:r>
            <a:r>
              <a:rPr lang="en-US" altLang="zh-CN" dirty="0" smtClean="0"/>
              <a:t>-40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696624"/>
            <a:ext cx="8572560" cy="4233442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kumimoji="0" lang="zh-CN" altLang="en-US" sz="2400" b="0" i="0" u="none" strike="noStrike" kern="1200" cap="none" spc="0" normalizeH="0" baseline="0" noProof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0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1004-A7AF-4A73-85FF-FDE399ED9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48C7-95F5-44C2-84FE-C7F7A5B1D6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TextBox 4"/>
          <p:cNvSpPr txBox="1"/>
          <p:nvPr/>
        </p:nvSpPr>
        <p:spPr>
          <a:xfrm>
            <a:off x="1515105" y="1937441"/>
            <a:ext cx="59740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8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+mj-cs"/>
              </a:rPr>
              <a:t>selenium2自动化实战</a:t>
            </a:r>
            <a:endParaRPr lang="zh-CN" altLang="en-US" sz="33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环境搭建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第四步、安装chrome浏览器，这里需要注意浏览器版本和驱动的版本需要对应</a:t>
            </a:r>
            <a:endParaRPr lang="zh-CN" altLang="en-US" sz="180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否则启动浏览器会报错；</a:t>
            </a:r>
            <a:endParaRPr lang="zh-CN" altLang="en-US" sz="180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浏览器版本与驱动对应可以参考以下图片：</a:t>
            </a:r>
            <a:endParaRPr lang="zh-CN" altLang="en-US" sz="180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530" y="2275044"/>
            <a:ext cx="4878129" cy="30013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第一个自动化脚本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>
            <a:normAutofit fontScale="7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百度搜索：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 coding = utf-8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from selenium import webdriver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browser = webdriver.Firefox()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browser.get("http://www.baidu.com")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browser.find_element_by_id("kw1").send_keys("selenium")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browser.find_element_by_id("su1").click()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browser.quit()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WebDriver 提供的八种定位方法：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find_element_by_id()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find_element_by_name()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find_element_by_class_name()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find_element_by_tag_name()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find_element_by_link_text()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find_element_by_partial_link_text()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find_element_by_xpath()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find_element_by_css_selector()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元素的定位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id\name\class name\tag name :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百度搜索框前端代码（通过firebug查看）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&lt;input  id="kw1" class="s_ipt" type="text" maxlength="100" name="wd" autocomplete="off"&gt;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find_element_by_id(‘kw1’)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find_element_by_name(‘wd’)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find_element_by_class_name(‘s_ipt’)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find_element_by_tag_name(‘input’)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注：页面上的元素tag name 相同的几率很高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元素的定位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link\partial link :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百度首页文字链接：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&lt;a href="http://news.baidu.com" name="tj_news"&gt;新 闻&lt;/a&gt;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&lt;a href="http://tieba.baidu.com" name="tj_tieba"&gt;贴 吧&lt;/a&gt;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&lt;a href="http://zhidao.baidu.com" name="tj_zhidao"&gt;知 道&lt;/a&gt;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find_element_by_link_text(u‘新 闻’)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find_element_by_partial_link_text(‘新’)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find_element_by_link_text(u‘贴 吧’)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...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注：中文字符串加u 是将中文转换成unicode,防止编码问题。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元素的定位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eaLnBrk="0" hangingPunct="0">
              <a:lnSpc>
                <a:spcPct val="150000"/>
              </a:lnSpc>
            </a:pPr>
            <a:r>
              <a:rPr b="1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xpath :</a:t>
            </a:r>
            <a:endParaRPr lang="zh-CN" altLang="en-US" b="1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find_element_by_xpath(‘//*[@id='kw1']’)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find_element_by_xpath(‘//input[@id='kw1']’)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find_element_by_xpath(‘//input[@name='wd']’)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find_element_by_xpath(‘//input[@class='s_ipt']’)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find_element_by_xpath(‘//span[@class='bg s_iptwr']/input’)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find_element_by_xpath(‘//form[@id='form1']/span/input’)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....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find_element_by_xpath(‘/html/body/div/div[4]/div[2]/div/form/span/input’)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31749" name="图片 215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105" y="926033"/>
            <a:ext cx="5373040" cy="1743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元素的定位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696595"/>
            <a:ext cx="8572500" cy="758190"/>
          </a:xfrm>
        </p:spPr>
        <p:txBody>
          <a:bodyPr/>
          <a:p>
            <a:pPr eaLnBrk="0" hangingPunct="0">
              <a:lnSpc>
                <a:spcPct val="150000"/>
              </a:lnSpc>
            </a:pPr>
            <a:r>
              <a:rPr b="1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CSS 常见语法:</a:t>
            </a:r>
            <a:endParaRPr lang="zh-CN" altLang="en-US" b="1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/>
          </a:p>
        </p:txBody>
      </p:sp>
      <p:pic>
        <p:nvPicPr>
          <p:cNvPr id="32773" name="图片 225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950" y="1331802"/>
            <a:ext cx="4832401" cy="323811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元素的定位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元素的定位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eaLnBrk="0" hangingPunct="0">
              <a:lnSpc>
                <a:spcPct val="150000"/>
              </a:lnSpc>
            </a:pPr>
            <a:r>
              <a:rPr sz="900" b="1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CSS :</a:t>
            </a:r>
            <a:endParaRPr lang="zh-CN" altLang="en-US" sz="900" b="1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定位&lt;/from&gt;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find_element_by_css_selector(‘from’)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定位&lt;div class="subdiv"&gt;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find_element_by_css_selector(‘.subdiv’)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find_element_by_css_selector(‘from+div’)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定位&lt;ul id="recordlist"&gt;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find_element_by_css_selector(‘#recordlist’)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find_element_by_css_selector(‘ul#recordlist’)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find_element_by_css_selector(‘div&gt;ul’)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定位&lt;p&gt;Heading&lt;/p&gt;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find_element_by_css_selector(‘div&gt;ul’)</a:t>
            </a:r>
            <a:endParaRPr lang="zh-CN" altLang="en-US" sz="9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9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find_element_by_css_selector(‘div.subdiv &gt; ul &gt; p’)</a:t>
            </a:r>
            <a:endParaRPr lang="zh-CN" altLang="en-US"/>
          </a:p>
        </p:txBody>
      </p:sp>
      <p:sp>
        <p:nvSpPr>
          <p:cNvPr id="33797" name="矩形 23558"/>
          <p:cNvSpPr/>
          <p:nvPr/>
        </p:nvSpPr>
        <p:spPr>
          <a:xfrm>
            <a:off x="563893" y="1019151"/>
            <a:ext cx="3942849" cy="80976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7639" tIns="35248" rIns="67639" bIns="35248" anchor="ctr"/>
          <a:p>
            <a:r>
              <a:rPr lang="zh-CN" altLang="en-US" sz="1050" dirty="0">
                <a:latin typeface="Verdana" panose="020B0604030504040204" pitchFamily="2" charset="0"/>
                <a:ea typeface="宋体" panose="02010600030101010101" pitchFamily="2" charset="-122"/>
              </a:rPr>
              <a:t>&lt;/form&gt;</a:t>
            </a:r>
            <a:endParaRPr lang="zh-CN" altLang="en-US" sz="105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r>
              <a:rPr lang="zh-CN" altLang="en-US" sz="1050" dirty="0">
                <a:latin typeface="Verdana" panose="020B0604030504040204" pitchFamily="2" charset="0"/>
                <a:ea typeface="宋体" panose="02010600030101010101" pitchFamily="2" charset="-122"/>
              </a:rPr>
              <a:t>&lt;div class="subdiv"&gt;</a:t>
            </a:r>
            <a:endParaRPr lang="zh-CN" altLang="en-US" sz="105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r>
              <a:rPr lang="zh-CN" altLang="en-US" sz="1050" dirty="0">
                <a:latin typeface="Verdana" panose="020B0604030504040204" pitchFamily="2" charset="0"/>
                <a:ea typeface="宋体" panose="02010600030101010101" pitchFamily="2" charset="-122"/>
              </a:rPr>
              <a:t>   &lt;ul id="recordlist"&gt;</a:t>
            </a:r>
            <a:endParaRPr lang="zh-CN" altLang="en-US" sz="105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r>
              <a:rPr lang="zh-CN" altLang="en-US" sz="1050" dirty="0">
                <a:latin typeface="Verdana" panose="020B0604030504040204" pitchFamily="2" charset="0"/>
                <a:ea typeface="宋体" panose="02010600030101010101" pitchFamily="2" charset="-122"/>
              </a:rPr>
              <a:t>      &lt;p&gt;Heading&lt;/p&gt;</a:t>
            </a:r>
            <a:endParaRPr lang="zh-CN" altLang="en-US" sz="10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浏览器最大化: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Arial" panose="020B0604020202020204" pitchFamily="34" charset="0"/>
              </a:rPr>
              <a:t>maximize_window()</a:t>
            </a:r>
            <a:endParaRPr lang="zh-CN" altLang="en-US" dirty="0">
              <a:sym typeface="Arial" panose="020B0604020202020204" pitchFamily="34" charset="0"/>
            </a:endParaRPr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设置浏览器宽、高：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set_window_size(480, 800)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控制浏览器后退，前进：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back()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forward()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/>
          </a:p>
        </p:txBody>
      </p:sp>
      <p:sp>
        <p:nvSpPr>
          <p:cNvPr id="35842" name="TextBox 4"/>
          <p:cNvSpPr txBox="1"/>
          <p:nvPr/>
        </p:nvSpPr>
        <p:spPr>
          <a:xfrm>
            <a:off x="1202657" y="80739"/>
            <a:ext cx="309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sz="3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WebElement接口常用方法: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clear 	    清除元素的内容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send_keys 	在元素上模拟按键输入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click 	    单击元素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submit 	    提交表单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size      返回元素的尺寸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Arial" panose="020B0604020202020204" pitchFamily="34" charset="0"/>
              </a:rPr>
              <a:t>text      获取元素的文本</a:t>
            </a:r>
            <a:endParaRPr lang="zh-CN" altLang="en-US" dirty="0">
              <a:sym typeface="Arial" panose="020B0604020202020204" pitchFamily="34" charset="0"/>
            </a:endParaRPr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Arial" panose="020B0604020202020204" pitchFamily="34" charset="0"/>
              </a:rPr>
              <a:t>get_attribute(name)    获得属性值</a:t>
            </a:r>
            <a:endParaRPr lang="zh-CN" altLang="en-US" dirty="0">
              <a:sym typeface="Arial" panose="020B0604020202020204" pitchFamily="34" charset="0"/>
            </a:endParaRPr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Arial" panose="020B0604020202020204" pitchFamily="34" charset="0"/>
              </a:rPr>
              <a:t>is_displayed()      设置该元素是否用户可见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2502" y="485688"/>
            <a:ext cx="6172200" cy="422467"/>
          </a:xfrm>
        </p:spPr>
        <p:txBody>
          <a:bodyPr>
            <a:normAutofit fontScale="90000"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 Unicode MS" panose="020B0604020202020204" pitchFamily="34" charset="-122"/>
              </a:rPr>
              <a:t>本章内容</a:t>
            </a:r>
            <a:endParaRPr lang="zh-CN" altLang="en-US" sz="2400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33174" y="1195769"/>
            <a:ext cx="6161528" cy="3246848"/>
          </a:xfrm>
        </p:spPr>
        <p:txBody>
          <a:bodyPr>
            <a:no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1.1 </a:t>
            </a:r>
            <a:r>
              <a:rPr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自动化测试介绍</a:t>
            </a:r>
            <a:endParaRPr lang="zh-CN" altLang="en-US" sz="1800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1.2 Selenium</a:t>
            </a:r>
            <a:r>
              <a:rPr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介绍</a:t>
            </a:r>
            <a:endParaRPr lang="zh-CN" altLang="en-US" sz="1800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1.3 Selenium</a:t>
            </a:r>
            <a:r>
              <a:rPr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环境搭建</a:t>
            </a:r>
            <a:endParaRPr lang="zh-CN" altLang="en-US" sz="1800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1.4 元</a:t>
            </a:r>
            <a:r>
              <a:rPr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素定位</a:t>
            </a:r>
            <a:endParaRPr lang="zh-CN" altLang="en-US" sz="1800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1.5 WebDriver Api</a:t>
            </a:r>
            <a:endParaRPr lang="en-US" altLang="zh-CN" sz="1800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endParaRPr lang="zh-CN" altLang="en-US" sz="1800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ActionChains 类鼠标操作的常用方法：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context_click()  右击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double_click()   双击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drag_and_drop()  拖动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move_to_element()  鼠标悬停在一个元素上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click_and_hold()   按下鼠标左键在一个元素上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fontScale="4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ActionChains 类鼠标操作的常用方法：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context_click()  右击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#引入ActionChains类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from selenium.webdriver.common.action_chains import ActionChains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....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#定位到要右击的元素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right =driver.find_element_by_xpath("xx")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#对定位到的元素执行鼠标右键操作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ActionChains(driver).context_click(right).perform()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....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ActionChains 类鼠标操作的常用方法：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drag_and_drop()  拖动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#引入ActionChains类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from selenium.webdriver.common.action_chains import ActionChains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...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#定位元素的原位置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element = driver.find_element_by_name("xxx")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#定位元素要移动到的目标位置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target =  driver.find_element_by_name("xxx")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#执行元素的移动操作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ActionChains(driver).drag_and_drop(element,target).perform()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ActionChains 类鼠标操作的常用方法：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move_to_element()   鼠标悬停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#引入ActionChains类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from selenium.webdriver.common.action_chains import ActionChains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...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#定位元素的原位置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element = driver.find_element_by_name("xxx")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#定位元素要移动到的目标位置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target =  driver.find_element_by_name("xxx")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#执行元素的移动操作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ActionChains(driver).drag_and_drop(element,target).perform()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Keys 类键盘操作的常用方法：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send_keys(Keys.BACK_SPACE) 删除键（BackSpace）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send_keys(Keys.SPACE)  空格键(Space)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send_keys(Keys.TAB)  制表键(Tab)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send_keys(Keys.ESCAPE)  回退键（Esc）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send_keys(Keys.ENTER) 回车键（Enter）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send_keys(Keys.CONTROL,'a') 全选（Ctrl+A）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send_keys(Keys.CONTROL,'c') 复制（Ctrl+C）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send_keys(Keys.CONTROL,'x') 剪切（Ctrl+X）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send_keys(Keys.CONTROL,'v') 粘贴（Ctrl+V）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ActionChains 类鼠标操作的常用方法：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move_to_element()   鼠标悬停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...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#输入框输入内容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driver.find_element_by_id("kw1").send_keys("seleniumm")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time.sleep(3)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#删除多输入的一个m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driver.find_element_by_id("kw1").send_keys(Keys.BACK_SPACE)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time.sleep(3)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...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打印信息（断言的信息）：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title 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返回当前页面的标题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current_url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获取当前加载页面的URL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text 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　　获取元素的文本信息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打印信息（126邮箱）：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#获得前面title，打印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title = driver.title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print title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#获得前面URL，打印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now_url = driver.current_url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print now_url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#获得登录成功的用户，打印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now_user=driver.find_element_by_id("spnUid").text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print now_user</a:t>
            </a:r>
            <a:endParaRPr lang="zh-CN" altLang="en-US"/>
          </a:p>
        </p:txBody>
      </p:sp>
      <p:sp>
        <p:nvSpPr>
          <p:cNvPr id="45060" name="矩形 4"/>
          <p:cNvSpPr/>
          <p:nvPr/>
        </p:nvSpPr>
        <p:spPr>
          <a:xfrm>
            <a:off x="1871190" y="790713"/>
            <a:ext cx="51872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1200" b="1" dirty="0">
                <a:latin typeface="Verdana" panose="020B0604030504040204" pitchFamily="2" charset="0"/>
                <a:ea typeface="宋体" panose="02010600030101010101" pitchFamily="2" charset="-122"/>
              </a:rPr>
              <a:t> </a:t>
            </a:r>
            <a:endParaRPr lang="zh-CN" altLang="en-US" sz="1200" b="1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 脚本中的等待时间：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sleep()：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     python提供设置固定休眠时间的方法。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implicitly_wait()：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     是webdirver 提供的一个超时等待。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WebDriverWait()：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     同样也是webdirver 提供的方法。</a:t>
            </a:r>
            <a:endParaRPr lang="zh-CN" altLang="en-US" sz="2000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 sz="2000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eaLnBrk="0" hangingPunct="0">
              <a:lnSpc>
                <a:spcPct val="150000"/>
              </a:lnSpc>
            </a:pPr>
            <a:r>
              <a:rPr b="1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 webdriver提供定位一组对象的方法：</a:t>
            </a:r>
            <a:endParaRPr lang="zh-CN" altLang="en-US" b="1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</a:t>
            </a:r>
            <a:r>
              <a:rPr>
                <a:solidFill>
                  <a:srgbClr val="FF0000"/>
                </a:solidFill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</a:t>
            </a: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_by_id()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</a:t>
            </a:r>
            <a:r>
              <a:rPr>
                <a:solidFill>
                  <a:srgbClr val="FF0000"/>
                </a:solidFill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</a:t>
            </a: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_by_name()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</a:t>
            </a:r>
            <a:r>
              <a:rPr>
                <a:solidFill>
                  <a:srgbClr val="FF0000"/>
                </a:solidFill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</a:t>
            </a: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_by_class_name()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</a:t>
            </a:r>
            <a:r>
              <a:rPr>
                <a:solidFill>
                  <a:srgbClr val="FF0000"/>
                </a:solidFill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</a:t>
            </a: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_by_tag_name()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</a:t>
            </a:r>
            <a:r>
              <a:rPr>
                <a:solidFill>
                  <a:srgbClr val="FF0000"/>
                </a:solidFill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</a:t>
            </a: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_by_link_text()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</a:t>
            </a:r>
            <a:r>
              <a:rPr>
                <a:solidFill>
                  <a:srgbClr val="FF0000"/>
                </a:solidFill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</a:t>
            </a: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_by_partial_link_text()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</a:t>
            </a:r>
            <a:r>
              <a:rPr>
                <a:solidFill>
                  <a:srgbClr val="FF0000"/>
                </a:solidFill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</a:t>
            </a: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_by_xpath()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find_element</a:t>
            </a:r>
            <a:r>
              <a:rPr>
                <a:solidFill>
                  <a:srgbClr val="FF0000"/>
                </a:solidFill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</a:t>
            </a: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_by_css_selector()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为什么要做自动化测试？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A、节省手工测试的人才和成本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B、有助于提升测试团队的技术力量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C、能够生成直观的图形化报表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D、我不知道，领导要求做的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定位一组对象，例一：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 选择页面上所有的tag name 为input的元素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inputs = driver.find_elements_by_tag_name('input')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#然后从中过滤出tpye为checkbox的元素，单击勾选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for input in inputs: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   if input.get_attribute('type') == 'checkbox':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       input.click()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</p:txBody>
      </p:sp>
      <p:sp>
        <p:nvSpPr>
          <p:cNvPr id="48132" name="矩形 4"/>
          <p:cNvSpPr/>
          <p:nvPr/>
        </p:nvSpPr>
        <p:spPr>
          <a:xfrm>
            <a:off x="1871190" y="790713"/>
            <a:ext cx="51872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endParaRPr lang="zh-CN" altLang="en-US" sz="1200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定位一组对象，例二：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 选择所有的type为checkbox的元素并单击勾选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checkboxes = driver.find_elements_by_css_selector('input[type=checkbox]')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for checkbox in checkboxes: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    checkbox.click()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层级定位：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#点击Link1链接（弹出下拉列表）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driver.find_element_by_link_text('Link1').click()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#在父亲元件下找到link为Action的子元素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menu = driver.find_element_by_id('dropdown1').find_element_by_link_text('Another action')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#鼠标移动到子元素上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ActionChains(driver).move_to_element(menu).perform()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frame表单嵌套的定位：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switch_to_frame  方法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#先找到到ifrome1（id = f1）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driver.switch_to_frame("f1")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#再找到其下面的ifrome2(id =f2)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driver.switch_to_frame("f2")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#下面就可以正常的操作元素了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driver.find_element_by_id("kw1").send_keys("selenium")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div弹窗的处理：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#点击登录链接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driver.find_element_by_name("tj_login").click()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#通过二次定位找到用户名输入框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div=driver.find_element_by_class_name("tang-content").find_element_by_name("userName")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div.send_keys("username")</a:t>
            </a:r>
            <a:endParaRPr lang="zh-CN" altLang="en-US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……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600">
                <a:sym typeface="+mn-ea"/>
              </a:rPr>
              <a:t>多窗口的处理：</a:t>
            </a:r>
            <a:endParaRPr lang="zh-CN" altLang="en-US" sz="16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600">
                <a:sym typeface="+mn-ea"/>
              </a:rPr>
              <a:t>current_window_handle  </a:t>
            </a:r>
            <a:endParaRPr lang="zh-CN" altLang="en-US" sz="16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600">
                <a:sym typeface="+mn-ea"/>
              </a:rPr>
              <a:t>　　获得当前窗口句柄</a:t>
            </a:r>
            <a:endParaRPr lang="zh-CN" altLang="en-US" sz="16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600">
                <a:sym typeface="+mn-ea"/>
              </a:rPr>
              <a:t>window_handles</a:t>
            </a:r>
            <a:endParaRPr lang="zh-CN" altLang="en-US" sz="16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600">
                <a:sym typeface="+mn-ea"/>
              </a:rPr>
              <a:t>　　返回的所有窗口的句柄到当前会话</a:t>
            </a:r>
            <a:endParaRPr lang="zh-CN" altLang="en-US" sz="16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600">
                <a:sym typeface="+mn-ea"/>
              </a:rPr>
              <a:t>switch_to_window()</a:t>
            </a:r>
            <a:endParaRPr lang="zh-CN" altLang="en-US" sz="16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600">
                <a:sym typeface="+mn-ea"/>
              </a:rPr>
              <a:t>      用于处理多窗口之前切换</a:t>
            </a:r>
            <a:endParaRPr lang="zh-CN" altLang="en-US" sz="20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多窗口的处理：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#获得当前窗口</a:t>
            </a:r>
            <a:endParaRPr lang="zh-CN" altLang="en-US"/>
          </a:p>
          <a:p>
            <a:r>
              <a:rPr lang="zh-CN" altLang="en-US"/>
              <a:t>nowhandle=driver.current_window_handle</a:t>
            </a:r>
            <a:endParaRPr lang="zh-CN" altLang="en-US"/>
          </a:p>
          <a:p>
            <a:r>
              <a:rPr lang="zh-CN" altLang="en-US"/>
              <a:t>#打开注册新窗口</a:t>
            </a:r>
            <a:endParaRPr lang="zh-CN" altLang="en-US"/>
          </a:p>
          <a:p>
            <a:r>
              <a:rPr lang="zh-CN" altLang="en-US"/>
              <a:t>driver.find_element_by_name("tj_reg").click()</a:t>
            </a:r>
            <a:endParaRPr lang="zh-CN" altLang="en-US"/>
          </a:p>
          <a:p>
            <a:r>
              <a:rPr lang="zh-CN" altLang="en-US"/>
              <a:t>#获得所有窗口</a:t>
            </a:r>
            <a:endParaRPr lang="zh-CN" altLang="en-US"/>
          </a:p>
          <a:p>
            <a:r>
              <a:rPr lang="zh-CN" altLang="en-US"/>
              <a:t>allhandles=driver.window_handles</a:t>
            </a:r>
            <a:endParaRPr lang="zh-CN" altLang="en-US"/>
          </a:p>
          <a:p>
            <a:r>
              <a:rPr lang="zh-CN" altLang="en-US"/>
              <a:t>#循环判断窗口是否为当前窗口</a:t>
            </a:r>
            <a:endParaRPr lang="zh-CN" altLang="en-US"/>
          </a:p>
          <a:p>
            <a:r>
              <a:rPr lang="zh-CN" altLang="en-US"/>
              <a:t>for handle in allhandles:</a:t>
            </a:r>
            <a:endParaRPr lang="zh-CN" altLang="en-US"/>
          </a:p>
          <a:p>
            <a:r>
              <a:rPr lang="zh-CN" altLang="en-US"/>
              <a:t>    if handle != nowhandle:</a:t>
            </a:r>
            <a:endParaRPr lang="zh-CN" altLang="en-US"/>
          </a:p>
          <a:p>
            <a:r>
              <a:rPr lang="zh-CN" altLang="en-US"/>
              <a:t>        driver.switch_to_window(handle)</a:t>
            </a:r>
            <a:endParaRPr lang="zh-CN" altLang="en-US"/>
          </a:p>
          <a:p>
            <a:r>
              <a:rPr lang="zh-CN" altLang="en-US"/>
              <a:t>        print 'now register window!'</a:t>
            </a:r>
            <a:endParaRPr lang="zh-CN" altLang="en-US"/>
          </a:p>
          <a:p>
            <a:r>
              <a:rPr lang="zh-CN" altLang="en-US"/>
              <a:t>        #切换到邮箱注册标签</a:t>
            </a:r>
            <a:endParaRPr lang="zh-CN" altLang="en-US"/>
          </a:p>
          <a:p>
            <a:r>
              <a:rPr lang="zh-CN" altLang="en-US"/>
              <a:t>        driver.find_element_by_id("mailRegTab").click()</a:t>
            </a:r>
            <a:endParaRPr lang="zh-CN" altLang="en-US"/>
          </a:p>
          <a:p>
            <a:r>
              <a:rPr lang="zh-CN" altLang="en-US"/>
              <a:t>        driver.close()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driver.switch_to_window(nowhandle)#回到原先的窗口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eaLnBrk="0" hangingPunct="0">
              <a:lnSpc>
                <a:spcPct val="150000"/>
              </a:lnSpc>
            </a:pPr>
            <a:r>
              <a:rPr b="1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alert/confirm/prompt处理：</a:t>
            </a:r>
            <a:endParaRPr lang="zh-CN" altLang="en-US" b="1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switch_to_alert()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    用于获取网页上的警告信息。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text			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     返回 alert/confirm/prompt 中的文字信息。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accept		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     点击确认按钮。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dismiss		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     点击取消按钮，如果有的话。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send_keys	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    输入值，这个alert\confirm没有对话框就不能用了，不然会报错。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696595"/>
            <a:ext cx="8572500" cy="3538220"/>
          </a:xfrm>
        </p:spPr>
        <p:txBody>
          <a:bodyPr>
            <a:normAutofit fontScale="9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200">
                <a:sym typeface="+mn-ea"/>
              </a:rPr>
              <a:t>下拉框处理：</a:t>
            </a:r>
            <a:endParaRPr lang="zh-CN" altLang="en-US" sz="12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200">
                <a:sym typeface="+mn-ea"/>
              </a:rPr>
              <a:t>二次定位：</a:t>
            </a:r>
            <a:endParaRPr lang="zh-CN" altLang="en-US" sz="12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200">
                <a:sym typeface="+mn-ea"/>
              </a:rPr>
              <a:t>driver.find_element_by_xx('xx').find_element_by_xx('xx').click()</a:t>
            </a:r>
            <a:endParaRPr lang="zh-CN" altLang="en-US" sz="1200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 sz="1200">
                <a:sym typeface="+mn-ea"/>
              </a:rPr>
              <a:t>……</a:t>
            </a:r>
            <a:endParaRPr lang="zh-CN" altLang="en-US" sz="1200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 sz="1200">
                <a:sym typeface="+mn-ea"/>
              </a:rPr>
              <a:t>#先定位到下拉框</a:t>
            </a:r>
            <a:endParaRPr lang="zh-CN" altLang="en-US" sz="1200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 sz="1200">
                <a:sym typeface="+mn-ea"/>
              </a:rPr>
              <a:t>m=driver.find_element_by_id("ShippingMethod")</a:t>
            </a:r>
            <a:endParaRPr lang="zh-CN" altLang="en-US" sz="1200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 sz="1200">
                <a:sym typeface="+mn-ea"/>
              </a:rPr>
              <a:t>#再点击下拉框下的选项</a:t>
            </a:r>
            <a:endParaRPr lang="zh-CN" altLang="en-US" sz="1200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 sz="1200">
                <a:sym typeface="+mn-ea"/>
              </a:rPr>
              <a:t>m.find_element_by_xpath("//option[@value='10.69']").click()</a:t>
            </a:r>
            <a:endParaRPr lang="zh-CN" altLang="en-US" sz="1200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 sz="1200">
                <a:sym typeface="+mn-ea"/>
              </a:rPr>
              <a:t>……</a:t>
            </a:r>
            <a:endParaRPr lang="zh-CN" altLang="en-US" sz="1200" dirty="0"/>
          </a:p>
          <a:p>
            <a:pPr eaLnBrk="0" hangingPunct="0">
              <a:lnSpc>
                <a:spcPct val="150000"/>
              </a:lnSpc>
            </a:pPr>
            <a:endParaRPr lang="zh-CN" altLang="en-US" sz="1800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 sz="1800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文件上传：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800">
                <a:sym typeface="+mn-ea"/>
              </a:rPr>
              <a:t>driver.find_element_by_xx('xx').send_keys('d:/abc.txt')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dirty="0"/>
              <a:t>……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dirty="0"/>
              <a:t>#定位上传按钮，添加本地文件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dirty="0"/>
              <a:t>driver.find_element_by_name("file").send_keys('D:\\selenium_use_case\upload_file.txt')</a:t>
            </a:r>
            <a:endParaRPr lang="zh-CN" altLang="en-US" sz="18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dirty="0"/>
              <a:t>……</a:t>
            </a:r>
            <a:endParaRPr lang="zh-CN" altLang="en-US" sz="18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800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 sz="1800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0" hangingPunct="0">
              <a:lnSpc>
                <a:spcPct val="150000"/>
              </a:lnSpc>
            </a:pPr>
            <a:r>
              <a:rPr>
                <a:sym typeface="+mn-ea"/>
              </a:rPr>
              <a:t>分层的自动化测试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5" name="图片 71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795" y="1871037"/>
            <a:ext cx="3421026" cy="22606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696595"/>
            <a:ext cx="8572500" cy="3638550"/>
          </a:xfrm>
        </p:spPr>
        <p:txBody>
          <a:bodyPr/>
          <a:p>
            <a:pPr eaLnBrk="0" hangingPunct="0">
              <a:lnSpc>
                <a:spcPct val="150000"/>
              </a:lnSpc>
            </a:pPr>
            <a:r>
              <a:rPr sz="1200" b="1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文件下载：</a:t>
            </a:r>
            <a:endParaRPr lang="zh-CN" altLang="en-US" sz="1200" b="1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12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确定Content-Type ： 下载文件的类型</a:t>
            </a: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12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方法一：</a:t>
            </a: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12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curl -I URL | grep "Content-Type"</a:t>
            </a: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1200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方法二：</a:t>
            </a: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200" dirty="0">
                <a:latin typeface="Verdana" panose="020B0604030504040204" pitchFamily="2" charset="0"/>
                <a:ea typeface="宋体" panose="02010600030101010101" pitchFamily="2" charset="-122"/>
              </a:rPr>
              <a:t>import requests</a:t>
            </a: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200" dirty="0">
                <a:latin typeface="Verdana" panose="020B0604030504040204" pitchFamily="2" charset="0"/>
                <a:ea typeface="宋体" panose="02010600030101010101" pitchFamily="2" charset="-122"/>
              </a:rPr>
              <a:t>print </a:t>
            </a:r>
            <a:endParaRPr lang="zh-CN" altLang="en-US" sz="1200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200" dirty="0">
                <a:latin typeface="Verdana" panose="020B0604030504040204" pitchFamily="2" charset="0"/>
                <a:ea typeface="宋体" panose="02010600030101010101" pitchFamily="2" charset="-122"/>
              </a:rPr>
              <a:t>requests.head(’http://www.python.org’).headers[’content-type’]</a:t>
            </a:r>
            <a:endParaRPr lang="zh-CN" altLang="en-US" sz="1200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eaLnBrk="0" hangingPunct="0">
              <a:lnSpc>
                <a:spcPct val="150000"/>
              </a:lnSpc>
            </a:pPr>
            <a:r>
              <a:rPr b="1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文件下载：</a:t>
            </a:r>
            <a:endParaRPr lang="zh-CN" altLang="en-US" b="1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fp = webdriver.FirefoxProfile()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fp.set_preference("browser.download.folderList",2)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fp.set_preference("browser.download.manager.showWhenStarting",False)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fp.set_preference("browser.download.dir", os.getcwd())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fp.set_preference("browser.helperApps.neverAsk.saveToDisk", "application/octet-stream")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browser = webdriver.Firefox(firefox_profile=fp)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browser.get("http://pypi.python.org/pypi/selenium")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browser.find_element_by_partial_link_text("selenium-2").click()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调用javaScript：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execute_script()  调用js方法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#隐藏文字信息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driver.execute_script('$("#tooltip").fadeOut();')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#隐藏按钮：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button = driver.find_element_by_class_name('btn')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driver.execute_script('$(arguments[0]).fadeOut()',button)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滚动条处理</a:t>
            </a:r>
            <a:endParaRPr lang="zh-CN" altLang="en-US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#将页面滚动条拖到底部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js="var q=document.documentElement.scrollTop=10000"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driver.execute_script(js)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#将滚动条移动到页面的顶部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js_="var q=document.documentElement.scrollTop=0"</a:t>
            </a:r>
            <a:endParaRPr lang="zh-CN" altLang="en-US" dirty="0"/>
          </a:p>
          <a:p>
            <a:pPr lvl="0"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driver.execute_script(js_)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cookie处理：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get_cookies()  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   获得所有cookie信息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get_cookie(name)  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   返回特定name 有cookie信息 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add_cookie(cookie_dict)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   添加cookie，必须有name 和value 值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delete_cookie(name)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   删除特定(部分)的cookie信息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delete_all_cookies()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   删除所有cookie信息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验证码的解决方法：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　　去掉验证码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　　设置万能码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　　验证码识别技术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　　记录cookie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WebDriver API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latin typeface="Verdana" panose="020B0604030504040204" pitchFamily="2" charset="0"/>
                <a:ea typeface="宋体" panose="02010600030101010101" pitchFamily="2" charset="-122"/>
                <a:sym typeface="+mn-ea"/>
              </a:rPr>
              <a:t>小结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None/>
            </a:pPr>
            <a:r>
              <a:rPr>
                <a:sym typeface="+mn-ea"/>
              </a:rPr>
              <a:t>如何使元素定位变得游刃有余？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　　规范前端开发（为页面属性加上必要的id\name）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　　深入理解和使用CSS、xpath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　　精通javascript、jquery 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　　利用python 语言帮忙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什么样的产品适合做自动化测试？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功能成熟（需求变动较小）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产品更新维护周期长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项目进度不太大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比较频繁的回归测试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软件开发比较规范，具有可测试性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可以脚本具有可复用性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前言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本课程学习重点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selenium 技术：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 元素定位的几种方法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 WebDriver  API ，selenium  IDE，selenium grid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python 技术： 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   函数、类、方法；读写文件，unitest单元测试框架，HTMLTestRunner.py，发邮件模块，多线程技术等。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selenium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>
                <a:sym typeface="+mn-ea"/>
              </a:rPr>
              <a:t>selenium 的特点：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开源，免费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多浏览器支持：firefox、chrome、IE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多平台支持：linux 、windows、MAC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多语言支持：java、python、ruby、php、C#、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对web页面有良好的支持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简单（API 简单）、灵活（用开发语言驱动）</a:t>
            </a:r>
            <a:endParaRPr lang="zh-CN" altLang="en-US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>
                <a:sym typeface="+mn-ea"/>
              </a:rPr>
              <a:t>支持分布式测试用例执行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selenium 家谱</a:t>
            </a:r>
            <a:endParaRPr lang="zh-CN" altLang="en-US"/>
          </a:p>
        </p:txBody>
      </p:sp>
      <p:pic>
        <p:nvPicPr>
          <p:cNvPr id="21507" name="图片 112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922" y="952667"/>
            <a:ext cx="4564464" cy="2928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TextBox 4"/>
          <p:cNvSpPr txBox="1"/>
          <p:nvPr/>
        </p:nvSpPr>
        <p:spPr>
          <a:xfrm>
            <a:off x="1764015" y="790713"/>
            <a:ext cx="1565946" cy="299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selenium 1.0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 : 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10" name="TextBox 4"/>
          <p:cNvSpPr txBox="1"/>
          <p:nvPr/>
        </p:nvSpPr>
        <p:spPr>
          <a:xfrm>
            <a:off x="1764015" y="4030971"/>
            <a:ext cx="3834483" cy="299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selenium 2.0 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= selenium 1.0 + WebDriver </a:t>
            </a:r>
            <a:endParaRPr lang="zh-CN" altLang="en-US" sz="135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400">
                <a:sym typeface="+mn-ea"/>
              </a:rPr>
              <a:t>简易安装：</a:t>
            </a:r>
            <a:endParaRPr lang="zh-CN" altLang="en-US" sz="14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400">
                <a:sym typeface="+mn-ea"/>
              </a:rPr>
              <a:t>第一步、安装Python</a:t>
            </a:r>
            <a:endParaRPr lang="zh-CN" altLang="en-US" sz="14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400">
                <a:sym typeface="+mn-ea"/>
              </a:rPr>
              <a:t>第二步、安装selenium</a:t>
            </a:r>
            <a:endParaRPr lang="zh-CN" altLang="en-US" sz="14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400">
                <a:sym typeface="+mn-ea"/>
              </a:rPr>
              <a:t>在cmd里面输入命令： pip install -U selenium </a:t>
            </a:r>
            <a:endParaRPr lang="zh-CN" altLang="en-US" sz="1400" dirty="0"/>
          </a:p>
          <a:p>
            <a:pPr indent="-228600" algn="l" defTabSz="914400">
              <a:lnSpc>
                <a:spcPct val="150000"/>
              </a:lnSpc>
              <a:spcBef>
                <a:spcPts val="1000"/>
              </a:spcBef>
            </a:pPr>
            <a:r>
              <a:rPr sz="1400">
                <a:sym typeface="+mn-ea"/>
              </a:rPr>
              <a:t>第三步、从https://npm.taobao.org/mirrors/geckodriver下载chromedriver驱动，放入c:\python27目录下即可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1600" dirty="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16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375" y="3322000"/>
            <a:ext cx="4332251" cy="175338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环境搭建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mpd="sng">
          <a:solidFill>
            <a:schemeClr val="tx1"/>
          </a:solidFill>
          <a:miter lim="800000"/>
        </a:ln>
        <a:effectLst>
          <a:outerShdw dist="107763" dir="2700000" algn="ctr" rotWithShape="0">
            <a:schemeClr val="bg2"/>
          </a:outerShdw>
        </a:effectLst>
      </a:spPr>
      <a:bodyPr wrap="none" anchor="ctr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9118</Words>
  <Application>WPS 演示</Application>
  <PresentationFormat>全屏显示(4:3)</PresentationFormat>
  <Paragraphs>576</Paragraphs>
  <Slides>46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</vt:lpstr>
      <vt:lpstr>宋体</vt:lpstr>
      <vt:lpstr>Wingdings</vt:lpstr>
      <vt:lpstr>黑体</vt:lpstr>
      <vt:lpstr>Arial Unicode MS</vt:lpstr>
      <vt:lpstr>华文细黑</vt:lpstr>
      <vt:lpstr>FrutigerNext LT Medium</vt:lpstr>
      <vt:lpstr>MS PGothic</vt:lpstr>
      <vt:lpstr>Calibri</vt:lpstr>
      <vt:lpstr>微软雅黑</vt:lpstr>
      <vt:lpstr>Verdana</vt:lpstr>
      <vt:lpstr>Courier New</vt:lpstr>
      <vt:lpstr>林山</vt:lpstr>
      <vt:lpstr>自定义设计方案</vt:lpstr>
      <vt:lpstr>PowerPoint 演示文稿</vt:lpstr>
      <vt:lpstr>本章内容</vt:lpstr>
      <vt:lpstr>前言</vt:lpstr>
      <vt:lpstr>前言</vt:lpstr>
      <vt:lpstr>前言</vt:lpstr>
      <vt:lpstr>本课程学习重点</vt:lpstr>
      <vt:lpstr>selenium</vt:lpstr>
      <vt:lpstr>selenium 家谱</vt:lpstr>
      <vt:lpstr>环境搭建</vt:lpstr>
      <vt:lpstr>环境搭建</vt:lpstr>
      <vt:lpstr>第一个自动化脚本</vt:lpstr>
      <vt:lpstr>元素的定位</vt:lpstr>
      <vt:lpstr>元素的定位</vt:lpstr>
      <vt:lpstr>元素的定位</vt:lpstr>
      <vt:lpstr>元素的定位</vt:lpstr>
      <vt:lpstr>元素的定位</vt:lpstr>
      <vt:lpstr>元素的定位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WebDriver API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vince</dc:creator>
  <cp:lastModifiedBy>cookie</cp:lastModifiedBy>
  <cp:revision>728</cp:revision>
  <dcterms:created xsi:type="dcterms:W3CDTF">2013-07-09T06:34:00Z</dcterms:created>
  <dcterms:modified xsi:type="dcterms:W3CDTF">2019-07-29T09:54:33Z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