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0"/>
  </p:notesMasterIdLst>
  <p:handoutMasterIdLst>
    <p:handoutMasterId r:id="rId11"/>
  </p:handoutMasterIdLst>
  <p:sldIdLst>
    <p:sldId id="427" r:id="rId2"/>
    <p:sldId id="410" r:id="rId3"/>
    <p:sldId id="420" r:id="rId4"/>
    <p:sldId id="412" r:id="rId5"/>
    <p:sldId id="425" r:id="rId6"/>
    <p:sldId id="426" r:id="rId7"/>
    <p:sldId id="429" r:id="rId8"/>
    <p:sldId id="417" r:id="rId9"/>
  </p:sldIdLst>
  <p:sldSz cx="9144000" cy="5143500" type="screen16x9"/>
  <p:notesSz cx="6858000" cy="9144000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71" userDrawn="1">
          <p15:clr>
            <a:srgbClr val="A4A3A4"/>
          </p15:clr>
        </p15:guide>
        <p15:guide id="2" pos="28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20FC"/>
    <a:srgbClr val="FDB813"/>
    <a:srgbClr val="C5F4FF"/>
    <a:srgbClr val="CCFFCC"/>
    <a:srgbClr val="8CC63F"/>
    <a:srgbClr val="DBA5B4"/>
    <a:srgbClr val="FFBFD0"/>
    <a:srgbClr val="FFCC99"/>
    <a:srgbClr val="00B0DA"/>
    <a:srgbClr val="F19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2" autoAdjust="0"/>
    <p:restoredTop sz="86173" autoAdjust="0"/>
  </p:normalViewPr>
  <p:slideViewPr>
    <p:cSldViewPr snapToGrid="0">
      <p:cViewPr varScale="1">
        <p:scale>
          <a:sx n="132" d="100"/>
          <a:sy n="132" d="100"/>
        </p:scale>
        <p:origin x="1328" y="168"/>
      </p:cViewPr>
      <p:guideLst>
        <p:guide orient="horz" pos="971"/>
        <p:guide pos="28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99E1-2F6C-1143-9DF8-8ECBCD01D041}" type="datetimeFigureOut">
              <a:rPr lang="en-US" smtClean="0"/>
              <a:pPr/>
              <a:t>11/20/19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54D96-FAC3-2D49-827B-F309FAD9DE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761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05C4898A-41A8-49D6-8E48-9D853EBFDD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47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54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20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84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0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90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71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02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71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E98947E1-6E9C-4553-A175-053CB8F722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2">
    <p:bg>
      <p:bgPr>
        <a:solidFill>
          <a:srgbClr val="8CC6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3">
    <p:bg>
      <p:bgPr>
        <a:solidFill>
          <a:srgbClr val="00A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4">
    <p:bg>
      <p:bgPr>
        <a:solidFill>
          <a:srgbClr val="FDB8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5">
    <p:bg>
      <p:bgPr>
        <a:solidFill>
          <a:srgbClr val="F19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6">
    <p:bg>
      <p:bgPr>
        <a:solidFill>
          <a:srgbClr val="F04E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7">
    <p:bg>
      <p:bgPr>
        <a:solidFill>
          <a:srgbClr val="AB1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13" y="219076"/>
            <a:ext cx="8686800" cy="387798"/>
          </a:xfrm>
        </p:spPr>
        <p:txBody>
          <a:bodyPr/>
          <a:lstStyle>
            <a:lvl1pPr marL="0" marR="0" indent="0" algn="l" defTabSz="91437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Table of contents/Agenda template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163826" y="1371600"/>
            <a:ext cx="5687845" cy="3086100"/>
          </a:xfrm>
        </p:spPr>
        <p:txBody>
          <a:bodyPr lIns="0" tIns="91440" bIns="0"/>
          <a:lstStyle>
            <a:lvl1pPr marL="0" indent="0">
              <a:lnSpc>
                <a:spcPts val="1300"/>
              </a:lnSpc>
              <a:spcBef>
                <a:spcPts val="1080"/>
              </a:spcBef>
              <a:buNone/>
              <a:defRPr sz="1200"/>
            </a:lvl1pPr>
          </a:lstStyle>
          <a:p>
            <a:pPr lvl="0"/>
            <a:r>
              <a:rPr lang="en-US" dirty="0"/>
              <a:t>Note that the contents/agenda items are written in sentence case</a:t>
            </a:r>
          </a:p>
          <a:p>
            <a:pPr lvl="0"/>
            <a:r>
              <a:rPr lang="en-US" dirty="0"/>
              <a:t>Title the page “Table of contents” if the document is meant to be read or is a “leave behind.” Use “Agenda” if the document will be presented formally</a:t>
            </a:r>
          </a:p>
          <a:p>
            <a:pPr lvl="0"/>
            <a:r>
              <a:rPr lang="en-US" dirty="0"/>
              <a:t>This page should appear at the beginning of each section, with the highlighted section appearing in blue and bold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9184" y="1371600"/>
            <a:ext cx="2743200" cy="30861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Content heading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 tIns="914400" anchor="ctr" anchorCtr="0"/>
          <a:lstStyle>
            <a:lvl1pPr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13" y="4080511"/>
            <a:ext cx="8503920" cy="387798"/>
          </a:xfrm>
        </p:spPr>
        <p:txBody>
          <a:bodyPr/>
          <a:lstStyle>
            <a:lvl1pPr>
              <a:defRPr>
                <a:solidFill>
                  <a:srgbClr val="FDB813"/>
                </a:solidFill>
              </a:defRPr>
            </a:lvl1pPr>
          </a:lstStyle>
          <a:p>
            <a:r>
              <a:rPr lang="en-US" dirty="0"/>
              <a:t>Full bleed images preferred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9184" y="4491990"/>
            <a:ext cx="8503920" cy="548640"/>
          </a:xfrm>
        </p:spPr>
        <p:txBody>
          <a:bodyPr/>
          <a:lstStyle>
            <a:lvl1pPr marL="0" indent="0">
              <a:buNone/>
              <a:defRPr lang="en-US" sz="1600" kern="1200" dirty="0" smtClean="0">
                <a:solidFill>
                  <a:srgbClr val="6D6E7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rtl="0" fontAlgn="base"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None/>
            </a:pPr>
            <a:r>
              <a:rPr lang="en-US" dirty="0"/>
              <a:t>Text over top of full bleed images would be in white or a color from the color palette that would offer good contrast. Also, colored text in Arial Bold would have greater impact.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ided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3394710"/>
          </a:xfrm>
        </p:spPr>
        <p:txBody>
          <a:bodyPr tIns="914400" anchor="ctr" anchorCtr="0"/>
          <a:lstStyle>
            <a:lvl1pPr algn="ctr">
              <a:buNone/>
              <a:defRPr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943352"/>
            <a:ext cx="8503920" cy="221599"/>
          </a:xfrm>
        </p:spPr>
        <p:txBody>
          <a:bodyPr/>
          <a:lstStyle>
            <a:lvl1pPr>
              <a:defRPr sz="1600">
                <a:solidFill>
                  <a:srgbClr val="00B0DA"/>
                </a:solidFill>
              </a:defRPr>
            </a:lvl1pPr>
          </a:lstStyle>
          <a:p>
            <a:r>
              <a:rPr lang="en-US" dirty="0"/>
              <a:t>Images also have more impact if they can bleed 3 sides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4149090"/>
            <a:ext cx="7315200" cy="685800"/>
          </a:xfrm>
        </p:spPr>
        <p:txBody>
          <a:bodyPr/>
          <a:lstStyle>
            <a:lvl1pPr marL="0" indent="0">
              <a:buNone/>
              <a:defRPr kern="1200">
                <a:solidFill>
                  <a:srgbClr val="6D6E70"/>
                </a:solidFill>
              </a:defRPr>
            </a:lvl1pPr>
          </a:lstStyle>
          <a:p>
            <a:pPr lvl="0"/>
            <a:r>
              <a:rPr lang="en-US" dirty="0"/>
              <a:t>Text under partial bleed images would be in 70% black or a color from the color palette. Also, colored text in Arial Bold would have greater impact.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107996"/>
          </a:xfrm>
        </p:spPr>
        <p:txBody>
          <a:bodyPr/>
          <a:lstStyle>
            <a:lvl1pPr algn="l">
              <a:defRPr sz="4000" b="0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C56F6E69-880F-4956-8549-CB4C2ABA64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pic>
        <p:nvPicPr>
          <p:cNvPr id="68654" name="Picture 46" descr="blu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00B0DA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613" y="1370411"/>
            <a:ext cx="4151312" cy="274200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2328" y="1370411"/>
            <a:ext cx="4151313" cy="274200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243B09B9-FE11-485D-B193-4DE649C9C9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7798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DA39A948-DEA7-4EFA-9130-61B45069BC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6826F9A1-9B46-4608-B497-7E101192DD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6289"/>
            <a:ext cx="3008313" cy="553998"/>
          </a:xfrm>
        </p:spPr>
        <p:txBody>
          <a:bodyPr anchor="b"/>
          <a:lstStyle>
            <a:lvl1pPr algn="l">
              <a:defRPr sz="20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6F2D88F4-1BBD-4436-A230-2453F5FE0D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420401"/>
            <a:ext cx="5486400" cy="387798"/>
          </a:xfrm>
        </p:spPr>
        <p:txBody>
          <a:bodyPr anchor="b"/>
          <a:lstStyle>
            <a:lvl1pPr algn="l">
              <a:defRPr sz="28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fld id="{24BC8B11-60A6-4B69-B419-B94172AA64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42D62209-4EDF-4572-8BE8-285CD08041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39817" y="219075"/>
            <a:ext cx="775597" cy="38933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8613" y="219075"/>
            <a:ext cx="6362700" cy="38933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01724DF2-28ED-446F-A429-CB9011BDF2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385978"/>
            <a:ext cx="6858000" cy="124649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7556" y="4718304"/>
            <a:ext cx="1809432" cy="201168"/>
          </a:xfrm>
          <a:prstGeom prst="rect">
            <a:avLst/>
          </a:prstGeom>
        </p:spPr>
        <p:txBody>
          <a:bodyPr/>
          <a:lstStyle/>
          <a:p>
            <a:fld id="{B4F4939B-B8E4-4846-BA65-70B7915F55E2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718304"/>
            <a:ext cx="2895600" cy="20116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111-942E-A842-BD90-24946088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7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8CC63F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green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00A6A0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teal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FDB813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yellow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3"/>
            <a:ext cx="630936" cy="19437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F19027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orang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F04E37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red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AB1A86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purpl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1">
    <p:bg>
      <p:bgPr>
        <a:solidFill>
          <a:srgbClr val="00B0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6" y="1370411"/>
            <a:ext cx="8455025" cy="2742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219077"/>
            <a:ext cx="868680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7636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8616" y="4893469"/>
            <a:ext cx="21240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90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7637" name="Picture 53" descr="IBM-logo-50-black"/>
          <p:cNvPicPr>
            <a:picLocks noChangeAspect="1" noChangeArrowheads="1"/>
          </p:cNvPicPr>
          <p:nvPr userDrawn="1"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8716963" y="4552951"/>
            <a:ext cx="215900" cy="4333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3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7" r:id="rId10"/>
    <p:sldLayoutId id="2147483688" r:id="rId11"/>
    <p:sldLayoutId id="2147483686" r:id="rId12"/>
    <p:sldLayoutId id="2147483683" r:id="rId13"/>
    <p:sldLayoutId id="2147483684" r:id="rId14"/>
    <p:sldLayoutId id="2147483685" r:id="rId15"/>
    <p:sldLayoutId id="2147483693" r:id="rId16"/>
    <p:sldLayoutId id="2147483690" r:id="rId17"/>
    <p:sldLayoutId id="2147483691" r:id="rId18"/>
    <p:sldLayoutId id="2147483667" r:id="rId19"/>
    <p:sldLayoutId id="2147483668" r:id="rId20"/>
    <p:sldLayoutId id="2147483669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94" r:id="rId27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5pPr>
      <a:lvl6pPr marL="457189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6pPr>
      <a:lvl7pPr marL="914377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7pPr>
      <a:lvl8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8pPr>
      <a:lvl9pPr marL="1828754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9pPr>
    </p:titleStyle>
    <p:bodyStyle>
      <a:lvl1pPr marL="173034" indent="-173034" algn="l" rtl="0" fontAlgn="base">
        <a:spcBef>
          <a:spcPct val="500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defRPr sz="1600">
          <a:solidFill>
            <a:srgbClr val="6D6E70"/>
          </a:solidFill>
          <a:latin typeface="Arial" pitchFamily="34" charset="0"/>
          <a:ea typeface="+mn-ea"/>
          <a:cs typeface="Arial" pitchFamily="34" charset="0"/>
        </a:defRPr>
      </a:lvl1pPr>
      <a:lvl2pPr marL="509575" indent="-163509" algn="l" rtl="0" fontAlgn="base">
        <a:spcBef>
          <a:spcPct val="0"/>
        </a:spcBef>
        <a:spcAft>
          <a:spcPct val="0"/>
        </a:spcAft>
        <a:buClr>
          <a:srgbClr val="6D6E70"/>
        </a:buClr>
        <a:buSzPct val="90000"/>
        <a:buFont typeface="Arial" charset="0"/>
        <a:buChar char="–"/>
        <a:defRPr sz="1600">
          <a:solidFill>
            <a:srgbClr val="6D6E70"/>
          </a:solidFill>
          <a:latin typeface="Arial" pitchFamily="34" charset="0"/>
          <a:cs typeface="Arial" pitchFamily="34" charset="0"/>
        </a:defRPr>
      </a:lvl2pPr>
      <a:lvl3pPr marL="855641" indent="-173034" algn="l" rtl="0" fontAlgn="base">
        <a:spcBef>
          <a:spcPct val="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defRPr sz="1600">
          <a:solidFill>
            <a:srgbClr val="6D6E70"/>
          </a:solidFill>
          <a:latin typeface="Arial" pitchFamily="34" charset="0"/>
          <a:cs typeface="Arial" pitchFamily="34" charset="0"/>
        </a:defRPr>
      </a:lvl3pPr>
      <a:lvl4pPr marL="1203295" indent="-173034" algn="l" rtl="0" fontAlgn="base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Arial" charset="0"/>
        </a:defRPr>
      </a:lvl4pPr>
      <a:lvl5pPr marL="1539836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5pPr>
      <a:lvl6pPr marL="1997025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6pPr>
      <a:lvl7pPr marL="2454213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7pPr>
      <a:lvl8pPr marL="2911402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8pPr>
      <a:lvl9pPr marL="3368590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ryrwilson/Watson-Assistant-Labs/3-Advance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5.jpg"/><Relationship Id="rId4" Type="http://schemas.openxmlformats.org/officeDocument/2006/relationships/hyperlink" Target="https://github.ibm.com/digital-skills-academy/lab-cog1/tree/master/4-Sentim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Image result for ibm watson logo">
            <a:extLst>
              <a:ext uri="{FF2B5EF4-FFF2-40B4-BE49-F238E27FC236}">
                <a16:creationId xmlns:a16="http://schemas.microsoft.com/office/drawing/2014/main" id="{88098B53-B3C4-F44D-B08A-58FF15310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88" y="355499"/>
            <a:ext cx="2404620" cy="204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FBC9012-B689-FC4C-B206-085AED8268B6}"/>
              </a:ext>
            </a:extLst>
          </p:cNvPr>
          <p:cNvSpPr txBox="1">
            <a:spLocks/>
          </p:cNvSpPr>
          <p:nvPr/>
        </p:nvSpPr>
        <p:spPr bwMode="auto">
          <a:xfrm>
            <a:off x="1166168" y="2299335"/>
            <a:ext cx="6811663" cy="232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rgbClr val="19191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5pPr>
            <a:lvl6pPr marL="45718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6pPr>
            <a:lvl7pPr marL="914377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37156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8287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r>
              <a:rPr lang="en-US" sz="4000" b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Watson Assistant Labs</a:t>
            </a:r>
          </a:p>
          <a:p>
            <a:endParaRPr lang="en-US" sz="3200" b="1" i="1" kern="0" dirty="0">
              <a:solidFill>
                <a:schemeClr val="accent6">
                  <a:lumMod val="50000"/>
                </a:schemeClr>
              </a:solidFill>
              <a:latin typeface="IBM Plex Sans" panose="020B0503050203000203" pitchFamily="34" charset="77"/>
            </a:endParaRPr>
          </a:p>
          <a:p>
            <a:r>
              <a:rPr lang="en-GB" sz="3200" b="1" i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Lab 3: Understanding User Sentiment - Integrating Watson Natural Language Understanding</a:t>
            </a:r>
            <a:endParaRPr lang="en-US" sz="1800" b="1" kern="0" dirty="0">
              <a:solidFill>
                <a:schemeClr val="accent6">
                  <a:lumMod val="50000"/>
                </a:schemeClr>
              </a:solidFill>
              <a:latin typeface="IBM Plex Sans" panose="020B050305020300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1652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75664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Objective</a:t>
            </a:r>
            <a:endParaRPr lang="en-US" sz="36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530" y="924974"/>
            <a:ext cx="730065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</a:rPr>
              <a:t>Extend your chatbot to provide a new function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i="1" dirty="0">
                <a:latin typeface="IBM Plex Sans" panose="020B0503050203000203" pitchFamily="34" charset="77"/>
              </a:rPr>
              <a:t>Allow the user to submit a review of a phone and respond based on user sentiment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i="1" dirty="0">
                <a:latin typeface="IBM Plex Sans" panose="020B0503050203000203" pitchFamily="34" charset="77"/>
              </a:rPr>
              <a:t>Use Watson Assistant </a:t>
            </a:r>
            <a:r>
              <a:rPr lang="en-US" sz="1800" b="1" i="1" dirty="0">
                <a:latin typeface="IBM Plex Sans" panose="020B0503050203000203" pitchFamily="34" charset="77"/>
              </a:rPr>
              <a:t>option</a:t>
            </a:r>
            <a:r>
              <a:rPr lang="en-US" sz="1800" i="1" dirty="0">
                <a:latin typeface="IBM Plex Sans" panose="020B0503050203000203" pitchFamily="34" charset="77"/>
              </a:rPr>
              <a:t> response to prompt the user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IBM Plex Sans" panose="020B0503050203000203" pitchFamily="34" charset="77"/>
            </a:endParaRPr>
          </a:p>
          <a:p>
            <a:pPr marL="34290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</a:rPr>
              <a:t>Introduce </a:t>
            </a:r>
            <a:r>
              <a:rPr lang="en-US" b="1" i="1" dirty="0">
                <a:latin typeface="IBM Plex Sans" panose="020B0503050203000203" pitchFamily="34" charset="77"/>
              </a:rPr>
              <a:t>Watson Natural Language Understanding (NLU)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i="1" dirty="0">
                <a:solidFill>
                  <a:schemeClr val="tx2"/>
                </a:solidFill>
                <a:latin typeface="IBM Plex Sans" panose="020B0503050203000203" pitchFamily="34" charset="77"/>
              </a:rPr>
              <a:t>Sentiment analysis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i="1" dirty="0">
                <a:solidFill>
                  <a:schemeClr val="tx2"/>
                </a:solidFill>
                <a:latin typeface="IBM Plex Sans" panose="020B0503050203000203" pitchFamily="34" charset="77"/>
              </a:rPr>
              <a:t>Emotion analysis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i="1" dirty="0">
                <a:solidFill>
                  <a:schemeClr val="tx2"/>
                </a:solidFill>
                <a:latin typeface="IBM Plex Sans" panose="020B0503050203000203" pitchFamily="34" charset="77"/>
              </a:rPr>
              <a:t>Extracting entities, keywords and concepts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800" i="1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marL="34290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latin typeface="IBM Plex Sans" panose="020B0503050203000203" pitchFamily="34" charset="77"/>
              </a:rPr>
              <a:t>Use </a:t>
            </a:r>
            <a:r>
              <a:rPr lang="en-US" b="1" i="1" dirty="0">
                <a:solidFill>
                  <a:schemeClr val="tx2"/>
                </a:solidFill>
                <a:latin typeface="IBM Plex Sans" panose="020B0503050203000203" pitchFamily="34" charset="77"/>
              </a:rPr>
              <a:t>IBM Cloud Functions </a:t>
            </a:r>
            <a:r>
              <a:rPr lang="en-US" dirty="0">
                <a:solidFill>
                  <a:schemeClr val="tx2"/>
                </a:solidFill>
                <a:latin typeface="IBM Plex Sans" panose="020B0503050203000203" pitchFamily="34" charset="77"/>
              </a:rPr>
              <a:t>to integrate Watson NLU into your chatbot</a:t>
            </a:r>
          </a:p>
          <a:p>
            <a:pPr marL="34290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IBM Plex Sans" panose="020B0503050203000203" pitchFamily="34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9B2335-5F53-524C-B87D-9BB85ADA3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913" y="2747148"/>
            <a:ext cx="1087672" cy="109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2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72526" y="175664"/>
            <a:ext cx="2846204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Objective</a:t>
            </a:r>
            <a:endParaRPr lang="en-US" sz="36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232D58-AA82-4A41-927C-20C00431D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774" y="2382513"/>
            <a:ext cx="1140523" cy="1145067"/>
          </a:xfrm>
          <a:prstGeom prst="rect">
            <a:avLst/>
          </a:prstGeom>
        </p:spPr>
      </p:pic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2356A0BF-EF99-724D-BDEF-C8B2D31C00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66595"/>
            <a:ext cx="7351684" cy="437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4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Agenda</a:t>
            </a:r>
            <a:endParaRPr lang="en-US" sz="40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92125-B19D-7045-BE83-7D61D1D7A778}"/>
              </a:ext>
            </a:extLst>
          </p:cNvPr>
          <p:cNvSpPr txBox="1"/>
          <p:nvPr/>
        </p:nvSpPr>
        <p:spPr>
          <a:xfrm>
            <a:off x="738625" y="1089429"/>
            <a:ext cx="764186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IBM Plex Sans" panose="020B0503050203000203" pitchFamily="34" charset="77"/>
              </a:rPr>
              <a:t>Introduction to </a:t>
            </a:r>
            <a:r>
              <a:rPr lang="en-GB" sz="2400" b="1" i="1" dirty="0">
                <a:latin typeface="IBM Plex Sans" panose="020B0503050203000203" pitchFamily="34" charset="77"/>
              </a:rPr>
              <a:t>Watson NLU</a:t>
            </a: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GB" sz="2400" dirty="0">
              <a:latin typeface="IBM Plex Sans" panose="020B0503050203000203" pitchFamily="34" charset="77"/>
            </a:endParaRP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IBM Plex Sans" panose="020B0503050203000203" pitchFamily="34" charset="77"/>
              </a:rPr>
              <a:t>Setup an IBM Watson NLU instance</a:t>
            </a: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GB" sz="2400" dirty="0">
              <a:latin typeface="IBM Plex Sans" panose="020B0503050203000203" pitchFamily="34" charset="77"/>
            </a:endParaRP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IBM Plex Sans" panose="020B0503050203000203" pitchFamily="34" charset="77"/>
              </a:rPr>
              <a:t>Create </a:t>
            </a:r>
            <a:r>
              <a:rPr lang="en-GB" sz="2400" b="1" i="1" dirty="0">
                <a:latin typeface="IBM Plex Sans" panose="020B0503050203000203" pitchFamily="34" charset="77"/>
              </a:rPr>
              <a:t>Sentiment Analysis </a:t>
            </a:r>
            <a:r>
              <a:rPr lang="en-GB" sz="2400" dirty="0">
                <a:latin typeface="IBM Plex Sans" panose="020B0503050203000203" pitchFamily="34" charset="77"/>
              </a:rPr>
              <a:t>IBM Cloud Function</a:t>
            </a: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GB" sz="2400" dirty="0">
              <a:latin typeface="IBM Plex Sans" panose="020B0503050203000203" pitchFamily="34" charset="77"/>
            </a:endParaRP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IBM Plex Sans" panose="020B0503050203000203" pitchFamily="34" charset="77"/>
              </a:rPr>
              <a:t>Setup Watson Assistant to use </a:t>
            </a:r>
            <a:r>
              <a:rPr lang="en-GB" sz="2400" b="1" i="1" dirty="0">
                <a:latin typeface="IBM Plex Sans" panose="020B0503050203000203" pitchFamily="34" charset="77"/>
              </a:rPr>
              <a:t>IBM Cloud Functions</a:t>
            </a: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GB" sz="2400" dirty="0">
              <a:latin typeface="IBM Plex Sans" panose="020B0503050203000203" pitchFamily="34" charset="77"/>
            </a:endParaRP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IBM Plex Sans" panose="020B0503050203000203" pitchFamily="34" charset="77"/>
              </a:rPr>
              <a:t>Create </a:t>
            </a:r>
            <a:r>
              <a:rPr lang="en-GB" sz="2400" b="1" i="1" dirty="0">
                <a:latin typeface="IBM Plex Sans" panose="020B0503050203000203" pitchFamily="34" charset="77"/>
              </a:rPr>
              <a:t>Submit Review </a:t>
            </a:r>
            <a:r>
              <a:rPr lang="en-GB" sz="2400" dirty="0">
                <a:latin typeface="IBM Plex Sans" panose="020B0503050203000203" pitchFamily="34" charset="77"/>
              </a:rPr>
              <a:t>intent and dialog</a:t>
            </a:r>
          </a:p>
          <a:p>
            <a:pPr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dirty="0">
              <a:latin typeface="IBM Plex Sans" panose="020B050305020300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7503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Watson Natural Language Understanding</a:t>
            </a:r>
            <a:endParaRPr lang="en-US" sz="3200" i="1" dirty="0">
              <a:solidFill>
                <a:srgbClr val="FF0000"/>
              </a:solidFill>
              <a:latin typeface="IBM Plex Sans" panose="020B0503050203000203" pitchFamily="34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A768A3-45DA-0A4F-810A-9989AEAA5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72" y="3734733"/>
            <a:ext cx="6152966" cy="14087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BEEF17-5908-834B-B101-3256EFA78AA7}"/>
              </a:ext>
            </a:extLst>
          </p:cNvPr>
          <p:cNvSpPr txBox="1"/>
          <p:nvPr/>
        </p:nvSpPr>
        <p:spPr>
          <a:xfrm>
            <a:off x="524654" y="692779"/>
            <a:ext cx="806980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Easy to use semantic </a:t>
            </a:r>
            <a:r>
              <a:rPr lang="en-US" sz="1800" b="1" dirty="0">
                <a:solidFill>
                  <a:schemeClr val="tx2"/>
                </a:solidFill>
                <a:latin typeface="IBM Plex Sans" panose="020B0503050203000203" pitchFamily="34" charset="77"/>
              </a:rPr>
              <a:t>text analysis </a:t>
            </a:r>
            <a:r>
              <a:rPr lang="en-US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service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latin typeface="IBM Plex Sans" panose="020B0503050203000203" pitchFamily="34" charset="77"/>
              </a:rPr>
              <a:t>Uncovers insights from structured and unstructured data</a:t>
            </a:r>
          </a:p>
          <a:p>
            <a:pPr marL="1200150" lvl="2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2"/>
                </a:solidFill>
                <a:latin typeface="IBM Plex Sans" panose="020B0503050203000203" pitchFamily="34" charset="77"/>
              </a:rPr>
              <a:t>extracts </a:t>
            </a:r>
            <a:r>
              <a:rPr lang="en-US" sz="1400" b="1" dirty="0">
                <a:solidFill>
                  <a:schemeClr val="tx2"/>
                </a:solidFill>
                <a:latin typeface="IBM Plex Sans" panose="020B0503050203000203" pitchFamily="34" charset="77"/>
              </a:rPr>
              <a:t>metadata</a:t>
            </a:r>
            <a:r>
              <a:rPr lang="en-US" sz="1400" dirty="0">
                <a:solidFill>
                  <a:schemeClr val="tx2"/>
                </a:solidFill>
                <a:latin typeface="IBM Plex Sans" panose="020B0503050203000203" pitchFamily="34" charset="77"/>
              </a:rPr>
              <a:t> from content such as </a:t>
            </a:r>
            <a:r>
              <a:rPr lang="en-US" sz="1400" i="1" dirty="0">
                <a:solidFill>
                  <a:schemeClr val="tx2"/>
                </a:solidFill>
                <a:latin typeface="IBM Plex Sans" panose="020B0503050203000203" pitchFamily="34" charset="77"/>
              </a:rPr>
              <a:t>concepts</a:t>
            </a:r>
            <a:r>
              <a:rPr lang="en-US" sz="1400" dirty="0">
                <a:solidFill>
                  <a:schemeClr val="tx2"/>
                </a:solidFill>
                <a:latin typeface="IBM Plex Sans" panose="020B0503050203000203" pitchFamily="34" charset="77"/>
              </a:rPr>
              <a:t>, </a:t>
            </a:r>
            <a:r>
              <a:rPr lang="en-US" sz="1400" i="1" dirty="0">
                <a:solidFill>
                  <a:schemeClr val="tx2"/>
                </a:solidFill>
                <a:latin typeface="IBM Plex Sans" panose="020B0503050203000203" pitchFamily="34" charset="77"/>
              </a:rPr>
              <a:t>entities</a:t>
            </a:r>
            <a:r>
              <a:rPr lang="en-US" sz="1400" dirty="0">
                <a:solidFill>
                  <a:schemeClr val="tx2"/>
                </a:solidFill>
                <a:latin typeface="IBM Plex Sans" panose="020B0503050203000203" pitchFamily="34" charset="77"/>
              </a:rPr>
              <a:t>, </a:t>
            </a:r>
            <a:r>
              <a:rPr lang="en-US" sz="1400" i="1" dirty="0">
                <a:solidFill>
                  <a:schemeClr val="tx2"/>
                </a:solidFill>
                <a:latin typeface="IBM Plex Sans" panose="020B0503050203000203" pitchFamily="34" charset="77"/>
              </a:rPr>
              <a:t>keywords</a:t>
            </a:r>
            <a:r>
              <a:rPr lang="en-US" sz="1400" dirty="0">
                <a:solidFill>
                  <a:schemeClr val="tx2"/>
                </a:solidFill>
                <a:latin typeface="IBM Plex Sans" panose="020B0503050203000203" pitchFamily="34" charset="77"/>
              </a:rPr>
              <a:t>, </a:t>
            </a:r>
            <a:r>
              <a:rPr lang="en-US" sz="1400" i="1" dirty="0">
                <a:solidFill>
                  <a:schemeClr val="tx2"/>
                </a:solidFill>
                <a:latin typeface="IBM Plex Sans" panose="020B0503050203000203" pitchFamily="34" charset="77"/>
              </a:rPr>
              <a:t>categories</a:t>
            </a:r>
            <a:r>
              <a:rPr lang="en-US" sz="1400" dirty="0">
                <a:solidFill>
                  <a:schemeClr val="tx2"/>
                </a:solidFill>
                <a:latin typeface="IBM Plex Sans" panose="020B0503050203000203" pitchFamily="34" charset="77"/>
              </a:rPr>
              <a:t>, </a:t>
            </a:r>
            <a:r>
              <a:rPr lang="en-US" sz="1400" i="1" dirty="0">
                <a:solidFill>
                  <a:schemeClr val="tx2"/>
                </a:solidFill>
                <a:latin typeface="IBM Plex Sans" panose="020B0503050203000203" pitchFamily="34" charset="77"/>
              </a:rPr>
              <a:t>relations</a:t>
            </a:r>
            <a:r>
              <a:rPr lang="en-US" sz="1400" dirty="0">
                <a:solidFill>
                  <a:schemeClr val="tx2"/>
                </a:solidFill>
                <a:latin typeface="IBM Plex Sans" panose="020B0503050203000203" pitchFamily="34" charset="77"/>
              </a:rPr>
              <a:t> and </a:t>
            </a:r>
            <a:r>
              <a:rPr lang="en-US" sz="1400" i="1" dirty="0">
                <a:solidFill>
                  <a:schemeClr val="tx2"/>
                </a:solidFill>
                <a:latin typeface="IBM Plex Sans" panose="020B0503050203000203" pitchFamily="34" charset="77"/>
              </a:rPr>
              <a:t>semantic roles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Understand </a:t>
            </a:r>
            <a:r>
              <a:rPr lang="en-US" sz="1800" b="1" dirty="0">
                <a:solidFill>
                  <a:schemeClr val="tx2"/>
                </a:solidFill>
                <a:latin typeface="IBM Plex Sans" panose="020B0503050203000203" pitchFamily="34" charset="77"/>
              </a:rPr>
              <a:t>sentiment</a:t>
            </a:r>
            <a:r>
              <a:rPr lang="en-US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 and </a:t>
            </a:r>
            <a:r>
              <a:rPr lang="en-US" sz="1800" b="1" dirty="0">
                <a:solidFill>
                  <a:schemeClr val="tx2"/>
                </a:solidFill>
                <a:latin typeface="IBM Plex Sans" panose="020B0503050203000203" pitchFamily="34" charset="77"/>
              </a:rPr>
              <a:t>emotion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latin typeface="IBM Plex Sans" panose="020B0503050203000203" pitchFamily="34" charset="77"/>
              </a:rPr>
              <a:t>Use cases</a:t>
            </a:r>
          </a:p>
          <a:p>
            <a:pPr marL="1200150" lvl="2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2"/>
                </a:solidFill>
                <a:latin typeface="IBM Plex Sans" panose="020B0503050203000203" pitchFamily="34" charset="77"/>
              </a:rPr>
              <a:t>monitor sentiment and emotion in customer support chat transcripts</a:t>
            </a:r>
          </a:p>
          <a:p>
            <a:pPr marL="1200150" lvl="2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2"/>
                </a:solidFill>
                <a:latin typeface="IBM Plex Sans" panose="020B0503050203000203" pitchFamily="34" charset="77"/>
              </a:rPr>
              <a:t>categorise blog posts - sort them based on general concepts, keywords, and entities 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Full support for English, partial support for Arabic, Chinese, Dutch, French, German, Italian, Japanese, Korean, Portuguese, Russian, Spanish, Swedish </a:t>
            </a:r>
          </a:p>
        </p:txBody>
      </p:sp>
    </p:spTree>
    <p:extLst>
      <p:ext uri="{BB962C8B-B14F-4D97-AF65-F5344CB8AC3E}">
        <p14:creationId xmlns:p14="http://schemas.microsoft.com/office/powerpoint/2010/main" val="3339640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4263F818-1A35-B247-8DCC-5AE4E900E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8" y="766595"/>
            <a:ext cx="7351684" cy="4376905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296389" y="157248"/>
            <a:ext cx="852633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Watson Natural Language Understanding</a:t>
            </a:r>
            <a:endParaRPr lang="en-US" sz="3200" i="1" dirty="0">
              <a:solidFill>
                <a:srgbClr val="FF0000"/>
              </a:solidFill>
              <a:latin typeface="IBM Plex Sans" panose="020B0503050203000203" pitchFamily="34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797C58-96B3-7B4B-9F8C-C2E871922D94}"/>
              </a:ext>
            </a:extLst>
          </p:cNvPr>
          <p:cNvSpPr txBox="1">
            <a:spLocks/>
          </p:cNvSpPr>
          <p:nvPr/>
        </p:nvSpPr>
        <p:spPr bwMode="auto">
          <a:xfrm>
            <a:off x="5076461" y="1038871"/>
            <a:ext cx="3474370" cy="4005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None/>
              <a:defRPr sz="1800">
                <a:solidFill>
                  <a:srgbClr val="6D6E7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42891" indent="0" algn="ctr" rtl="0" fontAlgn="base"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Arial" charset="0"/>
              <a:buNone/>
              <a:defRPr sz="150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2pPr>
            <a:lvl3pPr marL="685783" indent="0" algn="ctr" rtl="0" fontAlgn="base"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None/>
              <a:defRPr sz="1351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3pPr>
            <a:lvl4pPr marL="1028674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None/>
              <a:defRPr sz="1200">
                <a:solidFill>
                  <a:schemeClr val="bg1"/>
                </a:solidFill>
                <a:latin typeface="Arial" charset="0"/>
              </a:defRPr>
            </a:lvl4pPr>
            <a:lvl5pPr marL="1371566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None/>
              <a:defRPr sz="1200">
                <a:solidFill>
                  <a:schemeClr val="bg1"/>
                </a:solidFill>
                <a:latin typeface="Arial" charset="0"/>
              </a:defRPr>
            </a:lvl5pPr>
            <a:lvl6pPr marL="1714457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None/>
              <a:defRPr sz="1200">
                <a:solidFill>
                  <a:schemeClr val="bg1"/>
                </a:solidFill>
                <a:latin typeface="Arial" charset="0"/>
              </a:defRPr>
            </a:lvl6pPr>
            <a:lvl7pPr marL="2057349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None/>
              <a:defRPr sz="1200">
                <a:solidFill>
                  <a:schemeClr val="bg1"/>
                </a:solidFill>
                <a:latin typeface="Arial" charset="0"/>
              </a:defRPr>
            </a:lvl7pPr>
            <a:lvl8pPr marL="240024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None/>
              <a:defRPr sz="1200">
                <a:solidFill>
                  <a:schemeClr val="bg1"/>
                </a:solidFill>
                <a:latin typeface="Arial" charset="0"/>
              </a:defRPr>
            </a:lvl8pPr>
            <a:lvl9pPr marL="2743131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None/>
              <a:defRPr sz="12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algn="r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algn="r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algn="r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algn="r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algn="r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algn="r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algn="r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algn="r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algn="r">
              <a:lnSpc>
                <a:spcPct val="100000"/>
              </a:lnSpc>
            </a:pPr>
            <a:r>
              <a:rPr lang="en-US" sz="1600" i="1" kern="0" dirty="0">
                <a:solidFill>
                  <a:schemeClr val="tx2"/>
                </a:solidFill>
                <a:latin typeface="IBM Plex Sans" panose="020B0503050203000203" pitchFamily="34" charset="77"/>
              </a:rPr>
              <a:t>Passed to NLU</a:t>
            </a:r>
          </a:p>
          <a:p>
            <a:pPr algn="r">
              <a:lnSpc>
                <a:spcPct val="100000"/>
              </a:lnSpc>
            </a:pPr>
            <a:r>
              <a:rPr lang="en-US" sz="1600" i="1" kern="0" dirty="0">
                <a:solidFill>
                  <a:schemeClr val="tx2"/>
                </a:solidFill>
                <a:latin typeface="IBM Plex Sans" panose="020B0503050203000203" pitchFamily="34" charset="77"/>
              </a:rPr>
              <a:t>Response based on sentiment</a:t>
            </a:r>
          </a:p>
          <a:p>
            <a:pPr algn="r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algn="r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algn="r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algn="r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2F0796-5BBA-7A41-8497-27556FA5CDA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585254" y="4102443"/>
            <a:ext cx="1581666" cy="3601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B83294-4307-594E-AD77-E12AC561F01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361038" y="4462594"/>
            <a:ext cx="2446638" cy="36889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0204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IBM Cloud Functions</a:t>
            </a:r>
            <a:endParaRPr lang="en-US" sz="3200" i="1" dirty="0">
              <a:solidFill>
                <a:srgbClr val="FF0000"/>
              </a:solidFill>
              <a:latin typeface="IBM Plex Sans" panose="020B0503050203000203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BEEF17-5908-834B-B101-3256EFA78AA7}"/>
              </a:ext>
            </a:extLst>
          </p:cNvPr>
          <p:cNvSpPr txBox="1"/>
          <p:nvPr/>
        </p:nvSpPr>
        <p:spPr>
          <a:xfrm>
            <a:off x="148194" y="803990"/>
            <a:ext cx="882272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chemeClr val="tx2"/>
                </a:solidFill>
                <a:latin typeface="IBM Plex Sans" panose="020B0503050203000203" pitchFamily="34" charset="77"/>
              </a:rPr>
              <a:t>With </a:t>
            </a:r>
            <a:r>
              <a:rPr lang="en-GB" b="1" i="1" dirty="0">
                <a:solidFill>
                  <a:schemeClr val="tx2"/>
                </a:solidFill>
                <a:latin typeface="IBM Plex Sans" panose="020B0503050203000203" pitchFamily="34" charset="77"/>
              </a:rPr>
              <a:t>IBM Cloud Functions </a:t>
            </a:r>
            <a:r>
              <a:rPr lang="en-GB" dirty="0">
                <a:solidFill>
                  <a:schemeClr val="tx2"/>
                </a:solidFill>
                <a:latin typeface="IBM Plex Sans" panose="020B0503050203000203" pitchFamily="34" charset="77"/>
              </a:rPr>
              <a:t>you can: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lightweight code that executes application logic in a scalable way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run this code on-demand via requests from applications or automatically in response to events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GB" sz="180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chemeClr val="tx2"/>
                </a:solidFill>
                <a:latin typeface="IBM Plex Sans" panose="020B0503050203000203" pitchFamily="34" charset="77"/>
              </a:rPr>
              <a:t>How we might use an IBM Cloud Function from within Watson Assistant?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800" b="1" i="1" dirty="0">
                <a:solidFill>
                  <a:schemeClr val="tx2"/>
                </a:solidFill>
                <a:latin typeface="IBM Plex Sans" panose="020B0503050203000203" pitchFamily="34" charset="77"/>
              </a:rPr>
              <a:t>Validate</a:t>
            </a:r>
            <a:r>
              <a:rPr lang="en-GB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 information you collect from a user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Perform </a:t>
            </a:r>
            <a:r>
              <a:rPr lang="en-GB" sz="1800" b="1" i="1" dirty="0">
                <a:solidFill>
                  <a:schemeClr val="tx2"/>
                </a:solidFill>
                <a:latin typeface="IBM Plex Sans" panose="020B0503050203000203" pitchFamily="34" charset="77"/>
              </a:rPr>
              <a:t>calculations</a:t>
            </a:r>
            <a:r>
              <a:rPr lang="en-GB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 or string </a:t>
            </a:r>
            <a:r>
              <a:rPr lang="en-GB" sz="1800" b="1" i="1" dirty="0">
                <a:solidFill>
                  <a:schemeClr val="tx2"/>
                </a:solidFill>
                <a:latin typeface="IBM Plex Sans" panose="020B0503050203000203" pitchFamily="34" charset="77"/>
              </a:rPr>
              <a:t>manipulations</a:t>
            </a:r>
            <a:r>
              <a:rPr lang="en-GB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 on user input that are too complex for expressions to handle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800" b="1" i="1" dirty="0">
                <a:solidFill>
                  <a:schemeClr val="tx2"/>
                </a:solidFill>
                <a:latin typeface="IBM Plex Sans" panose="020B0503050203000203" pitchFamily="34" charset="77"/>
              </a:rPr>
              <a:t>Interact</a:t>
            </a:r>
            <a:r>
              <a:rPr lang="en-GB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 with an external web service to get information, e.g. check on the expected arrival time for a flight from an air traffic service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800" b="1" i="1" dirty="0">
                <a:solidFill>
                  <a:schemeClr val="tx2"/>
                </a:solidFill>
                <a:latin typeface="IBM Plex Sans" panose="020B0503050203000203" pitchFamily="34" charset="77"/>
              </a:rPr>
              <a:t>Send requests </a:t>
            </a:r>
            <a:r>
              <a:rPr lang="en-GB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to an external application, e.g. restaurant reservation site, to complete a simple transaction on the user's behalf</a:t>
            </a:r>
            <a:endParaRPr lang="en-US" sz="18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85437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Lab Format</a:t>
            </a:r>
            <a:endParaRPr lang="en-US" sz="36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92125-B19D-7045-BE83-7D61D1D7A778}"/>
              </a:ext>
            </a:extLst>
          </p:cNvPr>
          <p:cNvSpPr txBox="1"/>
          <p:nvPr/>
        </p:nvSpPr>
        <p:spPr>
          <a:xfrm>
            <a:off x="296389" y="786794"/>
            <a:ext cx="43126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IBM Plex Sans" panose="020B0503050203000203" pitchFamily="34" charset="77"/>
              </a:rPr>
              <a:t>Step-by-step instructions</a:t>
            </a: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IBM Plex Sans" panose="020B0503050203000203" pitchFamily="34" charset="77"/>
            </a:endParaRP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IBM Plex Sans" panose="020B0503050203000203" pitchFamily="34" charset="77"/>
              </a:rPr>
              <a:t>GitHub </a:t>
            </a:r>
            <a:r>
              <a:rPr lang="en-US" sz="2400" dirty="0" err="1">
                <a:latin typeface="IBM Plex Sans" panose="020B0503050203000203" pitchFamily="34" charset="77"/>
              </a:rPr>
              <a:t>README.md</a:t>
            </a:r>
            <a:r>
              <a:rPr lang="en-US" sz="2400" dirty="0">
                <a:latin typeface="IBM Plex Sans" panose="020B0503050203000203" pitchFamily="34" charset="77"/>
              </a:rPr>
              <a:t> for each lab</a:t>
            </a: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IBM Plex Sans" panose="020B0503050203000203" pitchFamily="34" charset="77"/>
            </a:endParaRP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IBM Plex Sans" panose="020B0503050203000203" pitchFamily="34" charset="77"/>
              </a:rPr>
              <a:t>Work at your own pace</a:t>
            </a: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IBM Plex Sans" panose="020B0503050203000203" pitchFamily="34" charset="77"/>
            </a:endParaRPr>
          </a:p>
          <a:p>
            <a:pPr marL="34290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  <a:hlinkClick r:id="rId3"/>
              </a:rPr>
              <a:t>https://github.com</a:t>
            </a:r>
            <a:r>
              <a:rPr lang="en-US">
                <a:latin typeface="IBM Plex Sans" panose="020B0503050203000203" pitchFamily="34" charset="77"/>
                <a:hlinkClick r:id="rId3"/>
              </a:rPr>
              <a:t>/garyrwilson/Watson-Assistant-Labs/</a:t>
            </a:r>
            <a:r>
              <a:rPr lang="en-US">
                <a:latin typeface="IBM Plex Sans" panose="020B0503050203000203" pitchFamily="34" charset="77"/>
                <a:hlinkClick r:id="rId4"/>
              </a:rPr>
              <a:t>4-Sentiment</a:t>
            </a:r>
            <a:endParaRPr lang="en-US" dirty="0">
              <a:latin typeface="IBM Plex Sans" panose="020B0503050203000203" pitchFamily="34" charset="77"/>
            </a:endParaRP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IBM Plex Sans" panose="020B0503050203000203" pitchFamily="34" charset="77"/>
            </a:endParaRPr>
          </a:p>
        </p:txBody>
      </p:sp>
      <p:pic>
        <p:nvPicPr>
          <p:cNvPr id="3" name="Picture 2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2D6A3C1D-36E6-6941-AD4A-FF39E8510B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071" y="0"/>
            <a:ext cx="453493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3972"/>
      </p:ext>
    </p:extLst>
  </p:cSld>
  <p:clrMapOvr>
    <a:masterClrMapping/>
  </p:clrMapOvr>
</p:sld>
</file>

<file path=ppt/theme/theme1.xml><?xml version="1.0" encoding="utf-8"?>
<a:theme xmlns:a="http://schemas.openxmlformats.org/drawingml/2006/main" name="10 September 2009">
  <a:themeElements>
    <a:clrScheme name="10 September 2009 1">
      <a:dk1>
        <a:srgbClr val="6D6E70"/>
      </a:dk1>
      <a:lt1>
        <a:srgbClr val="FFFFFF"/>
      </a:lt1>
      <a:dk2>
        <a:srgbClr val="191919"/>
      </a:dk2>
      <a:lt2>
        <a:srgbClr val="B2B2B2"/>
      </a:lt2>
      <a:accent1>
        <a:srgbClr val="00B0DA"/>
      </a:accent1>
      <a:accent2>
        <a:srgbClr val="00B0DA"/>
      </a:accent2>
      <a:accent3>
        <a:srgbClr val="FFFFFF"/>
      </a:accent3>
      <a:accent4>
        <a:srgbClr val="5C5D5F"/>
      </a:accent4>
      <a:accent5>
        <a:srgbClr val="AAD4EA"/>
      </a:accent5>
      <a:accent6>
        <a:srgbClr val="009FC5"/>
      </a:accent6>
      <a:hlink>
        <a:srgbClr val="00B0DA"/>
      </a:hlink>
      <a:folHlink>
        <a:srgbClr val="AB1A86"/>
      </a:folHlink>
    </a:clrScheme>
    <a:fontScheme name="10 September 2009">
      <a:majorFont>
        <a:latin typeface="HelvNeue Light for IBM"/>
        <a:ea typeface=""/>
        <a:cs typeface=""/>
      </a:majorFont>
      <a:minorFont>
        <a:latin typeface="HelvNeue Light for IB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lnDef>
  </a:objectDefaults>
  <a:extraClrSchemeLst>
    <a:extraClrScheme>
      <a:clrScheme name="10 September 2009 1">
        <a:dk1>
          <a:srgbClr val="6D6E70"/>
        </a:dk1>
        <a:lt1>
          <a:srgbClr val="FFFFFF"/>
        </a:lt1>
        <a:dk2>
          <a:srgbClr val="191919"/>
        </a:dk2>
        <a:lt2>
          <a:srgbClr val="B2B2B2"/>
        </a:lt2>
        <a:accent1>
          <a:srgbClr val="00B0DA"/>
        </a:accent1>
        <a:accent2>
          <a:srgbClr val="00B0DA"/>
        </a:accent2>
        <a:accent3>
          <a:srgbClr val="FFFFFF"/>
        </a:accent3>
        <a:accent4>
          <a:srgbClr val="5C5D5F"/>
        </a:accent4>
        <a:accent5>
          <a:srgbClr val="AAD4EA"/>
        </a:accent5>
        <a:accent6>
          <a:srgbClr val="009FC5"/>
        </a:accent6>
        <a:hlink>
          <a:srgbClr val="00B0DA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  <wetp:taskpane dockstate="right" visibility="0" width="700" row="0">
    <wetp:webextensionref xmlns:r="http://schemas.openxmlformats.org/officeDocument/2006/relationships" r:id="rId2"/>
  </wetp:taskpane>
  <wetp:taskpane dockstate="right" visibility="0" width="700" row="0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F9D85FEC-6C3C-B949-972F-1A6465A242AD}">
  <we:reference id="wa104178141" version="3.1.0.23" store="en-US" storeType="OMEX"/>
  <we:alternateReferences>
    <we:reference id="WA104178141" version="3.1.0.23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8B80852-8EB2-BB48-BDA9-BE057711B9E7}">
  <we:reference id="wa104380510" version="1.0.0.3" store="en-US" storeType="OMEX"/>
  <we:alternateReferences>
    <we:reference id="WA104380510" version="1.0.0.3" store="WA104380510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B6AE73A6-56A3-3A4F-9653-E1EB7C5DC28C}">
  <we:reference id="wa104379997" version="1.0.0.2" store="en-US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23338</TotalTime>
  <Words>375</Words>
  <Application>Microsoft Macintosh PowerPoint</Application>
  <PresentationFormat>On-screen Show (16:9)</PresentationFormat>
  <Paragraphs>76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HelvNeue Light for IBM</vt:lpstr>
      <vt:lpstr>IBM Plex Sans</vt:lpstr>
      <vt:lpstr>Wingdings</vt:lpstr>
      <vt:lpstr>10 September 2009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Presentations: Smart Planet Template</dc:title>
  <dc:creator>krisbiron</dc:creator>
  <cp:lastModifiedBy>Jenni.Hautojarvi1</cp:lastModifiedBy>
  <cp:revision>614</cp:revision>
  <cp:lastPrinted>2017-05-16T10:58:10Z</cp:lastPrinted>
  <dcterms:created xsi:type="dcterms:W3CDTF">2014-12-08T21:55:31Z</dcterms:created>
  <dcterms:modified xsi:type="dcterms:W3CDTF">2019-11-20T12:53:09Z</dcterms:modified>
</cp:coreProperties>
</file>