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427" r:id="rId2"/>
    <p:sldId id="410" r:id="rId3"/>
    <p:sldId id="420" r:id="rId4"/>
    <p:sldId id="412" r:id="rId5"/>
    <p:sldId id="425" r:id="rId6"/>
    <p:sldId id="426" r:id="rId7"/>
    <p:sldId id="429" r:id="rId8"/>
    <p:sldId id="417" r:id="rId9"/>
    <p:sldId id="430" r:id="rId10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20FC"/>
    <a:srgbClr val="FDB813"/>
    <a:srgbClr val="C5F4FF"/>
    <a:srgbClr val="CCFFCC"/>
    <a:srgbClr val="8CC63F"/>
    <a:srgbClr val="DBA5B4"/>
    <a:srgbClr val="FFBFD0"/>
    <a:srgbClr val="FFCC99"/>
    <a:srgbClr val="00B0DA"/>
    <a:srgbClr val="F1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86173" autoAdjust="0"/>
  </p:normalViewPr>
  <p:slideViewPr>
    <p:cSldViewPr snapToGrid="0">
      <p:cViewPr varScale="1">
        <p:scale>
          <a:sx n="132" d="100"/>
          <a:sy n="132" d="100"/>
        </p:scale>
        <p:origin x="1328" y="168"/>
      </p:cViewPr>
      <p:guideLst>
        <p:guide orient="horz" pos="971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0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7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6"/>
            <a:ext cx="8686800" cy="387798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6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1"/>
            <a:ext cx="8503920" cy="387798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2"/>
            <a:ext cx="8503920" cy="221599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07996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56F6E69-880F-4956-8549-CB4C2ABA64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1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8" y="1370411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43B09B9-FE11-485D-B193-4DE649C9C9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779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6289"/>
            <a:ext cx="3008313" cy="553998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F2D88F4-1BBD-4436-A230-2453F5FE0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20401"/>
            <a:ext cx="5486400" cy="387798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D62209-4EDF-4572-8BE8-285CD08041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9817" y="219075"/>
            <a:ext cx="775597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1724DF2-28ED-446F-A429-CB9011BDF2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85978"/>
            <a:ext cx="6858000" cy="12464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/>
          <a:lstStyle/>
          <a:p>
            <a:fld id="{B4F4939B-B8E4-4846-BA65-70B7915F55E2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111-942E-A842-BD90-24946088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3"/>
            <a:ext cx="630936" cy="1943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6" y="1370411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7"/>
            <a:ext cx="8686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6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637" name="Picture 53" descr="IBM-logo-50-black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716963" y="4552951"/>
            <a:ext cx="215900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7" r:id="rId10"/>
    <p:sldLayoutId id="2147483688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94" r:id="rId2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4" indent="-173034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75" indent="-163509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41" indent="-173034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295" indent="-173034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36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25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ni-hautojarvi/Watson-Assistant-Labs/tree/master/3-Senti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BC9012-B689-FC4C-B206-085AED8268B6}"/>
              </a:ext>
            </a:extLst>
          </p:cNvPr>
          <p:cNvSpPr txBox="1">
            <a:spLocks/>
          </p:cNvSpPr>
          <p:nvPr/>
        </p:nvSpPr>
        <p:spPr bwMode="auto">
          <a:xfrm>
            <a:off x="1166168" y="2299335"/>
            <a:ext cx="6811663" cy="23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Assistant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GB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3: Understanding User Sentiment - Integrating Watson Natural Language Understanding</a:t>
            </a: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652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75664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530" y="924974"/>
            <a:ext cx="730065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Extend your chatbot to provide a new function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latin typeface="IBM Plex Sans" panose="020B0503050203000203" pitchFamily="34" charset="77"/>
              </a:rPr>
              <a:t>Allow the user to submit a review of a phone and respond based on user sentiment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latin typeface="IBM Plex Sans" panose="020B0503050203000203" pitchFamily="34" charset="77"/>
              </a:rPr>
              <a:t>Use Watson Assistant </a:t>
            </a:r>
            <a:r>
              <a:rPr lang="en-US" sz="1800" b="1" i="1" dirty="0">
                <a:latin typeface="IBM Plex Sans" panose="020B0503050203000203" pitchFamily="34" charset="77"/>
              </a:rPr>
              <a:t>option</a:t>
            </a:r>
            <a:r>
              <a:rPr lang="en-US" sz="1800" i="1" dirty="0">
                <a:latin typeface="IBM Plex Sans" panose="020B0503050203000203" pitchFamily="34" charset="77"/>
              </a:rPr>
              <a:t> response to prompt the user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</a:rPr>
              <a:t>Introduce </a:t>
            </a:r>
            <a:r>
              <a:rPr lang="en-US" b="1" i="1" dirty="0">
                <a:latin typeface="IBM Plex Sans" panose="020B0503050203000203" pitchFamily="34" charset="77"/>
              </a:rPr>
              <a:t>Watson Natural Language Understanding (NLU)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solidFill>
                  <a:schemeClr val="tx2"/>
                </a:solidFill>
                <a:latin typeface="IBM Plex Sans" panose="020B0503050203000203" pitchFamily="34" charset="77"/>
              </a:rPr>
              <a:t>Sentiment analysis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solidFill>
                  <a:schemeClr val="tx2"/>
                </a:solidFill>
                <a:latin typeface="IBM Plex Sans" panose="020B0503050203000203" pitchFamily="34" charset="77"/>
              </a:rPr>
              <a:t>Emotion analysis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solidFill>
                  <a:schemeClr val="tx2"/>
                </a:solidFill>
                <a:latin typeface="IBM Plex Sans" panose="020B0503050203000203" pitchFamily="34" charset="77"/>
              </a:rPr>
              <a:t>Extracting entities, keywords and concepts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i="1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IBM Plex Sans" panose="020B0503050203000203" pitchFamily="34" charset="77"/>
              </a:rPr>
              <a:t>Use </a:t>
            </a:r>
            <a:r>
              <a:rPr lang="en-US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IBM Cloud Functions </a:t>
            </a:r>
            <a:r>
              <a:rPr lang="en-US" dirty="0">
                <a:solidFill>
                  <a:schemeClr val="tx2"/>
                </a:solidFill>
                <a:latin typeface="IBM Plex Sans" panose="020B0503050203000203" pitchFamily="34" charset="77"/>
              </a:rPr>
              <a:t>to integrate Watson NLU into your chatbot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B2335-5F53-524C-B87D-9BB85ADA3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13" y="2747148"/>
            <a:ext cx="1087672" cy="10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2526" y="175664"/>
            <a:ext cx="284620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232D58-AA82-4A41-927C-20C00431D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74" y="2382513"/>
            <a:ext cx="1140523" cy="1145067"/>
          </a:xfrm>
          <a:prstGeom prst="rect">
            <a:avLst/>
          </a:prstGeom>
        </p:spPr>
      </p:pic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356A0BF-EF99-724D-BDEF-C8B2D31C0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6595"/>
            <a:ext cx="7351684" cy="43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Agenda</a:t>
            </a:r>
            <a:endParaRPr lang="en-US" sz="40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738625" y="1089429"/>
            <a:ext cx="76418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Introduction to </a:t>
            </a:r>
            <a:r>
              <a:rPr lang="en-GB" sz="2400" b="1" i="1" dirty="0">
                <a:latin typeface="IBM Plex Sans" panose="020B0503050203000203" pitchFamily="34" charset="77"/>
              </a:rPr>
              <a:t>Watson NLU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Setup an IBM Watson NLU instance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Create </a:t>
            </a:r>
            <a:r>
              <a:rPr lang="en-GB" sz="2400" b="1" i="1" dirty="0">
                <a:latin typeface="IBM Plex Sans" panose="020B0503050203000203" pitchFamily="34" charset="77"/>
              </a:rPr>
              <a:t>Sentiment Analysis </a:t>
            </a:r>
            <a:r>
              <a:rPr lang="en-GB" sz="2400" dirty="0">
                <a:latin typeface="IBM Plex Sans" panose="020B0503050203000203" pitchFamily="34" charset="77"/>
              </a:rPr>
              <a:t>IBM Cloud Function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Setup Watson Assistant to use </a:t>
            </a:r>
            <a:r>
              <a:rPr lang="en-GB" sz="2400" b="1" i="1" dirty="0">
                <a:latin typeface="IBM Plex Sans" panose="020B0503050203000203" pitchFamily="34" charset="77"/>
              </a:rPr>
              <a:t>IBM Cloud Functions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Create </a:t>
            </a:r>
            <a:r>
              <a:rPr lang="en-GB" sz="2400" b="1" i="1" dirty="0">
                <a:latin typeface="IBM Plex Sans" panose="020B0503050203000203" pitchFamily="34" charset="77"/>
              </a:rPr>
              <a:t>Submit Review </a:t>
            </a:r>
            <a:r>
              <a:rPr lang="en-GB" sz="2400" dirty="0">
                <a:latin typeface="IBM Plex Sans" panose="020B0503050203000203" pitchFamily="34" charset="77"/>
              </a:rPr>
              <a:t>intent and dialog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50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Natural Language Understanding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768A3-45DA-0A4F-810A-9989AEAA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72" y="3734733"/>
            <a:ext cx="6152966" cy="1408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EEF17-5908-834B-B101-3256EFA78AA7}"/>
              </a:ext>
            </a:extLst>
          </p:cNvPr>
          <p:cNvSpPr txBox="1"/>
          <p:nvPr/>
        </p:nvSpPr>
        <p:spPr>
          <a:xfrm>
            <a:off x="524654" y="692779"/>
            <a:ext cx="806980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Easy to use semantic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text analysis 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service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Uncovers insights from structured and unstructured data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extracts </a:t>
            </a:r>
            <a:r>
              <a:rPr lang="en-US" sz="1400" b="1" dirty="0">
                <a:solidFill>
                  <a:schemeClr val="tx2"/>
                </a:solidFill>
                <a:latin typeface="IBM Plex Sans" panose="020B0503050203000203" pitchFamily="34" charset="77"/>
              </a:rPr>
              <a:t>metadata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 from content such as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concepts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entities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keywords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categories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,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relations</a:t>
            </a: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 and </a:t>
            </a:r>
            <a:r>
              <a:rPr lang="en-US" sz="1400" i="1" dirty="0">
                <a:solidFill>
                  <a:schemeClr val="tx2"/>
                </a:solidFill>
                <a:latin typeface="IBM Plex Sans" panose="020B0503050203000203" pitchFamily="34" charset="77"/>
              </a:rPr>
              <a:t>semantic roles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Understand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sentiment</a:t>
            </a: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and </a:t>
            </a:r>
            <a:r>
              <a:rPr lang="en-US" sz="1800" b="1" dirty="0">
                <a:solidFill>
                  <a:schemeClr val="tx2"/>
                </a:solidFill>
                <a:latin typeface="IBM Plex Sans" panose="020B0503050203000203" pitchFamily="34" charset="77"/>
              </a:rPr>
              <a:t>emotion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  <a:latin typeface="IBM Plex Sans" panose="020B0503050203000203" pitchFamily="34" charset="77"/>
              </a:rPr>
              <a:t>Use cases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monitor sentiment and emotion in customer support chat transcripts</a:t>
            </a:r>
          </a:p>
          <a:p>
            <a:pPr marL="1200150" lvl="2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2"/>
                </a:solidFill>
                <a:latin typeface="IBM Plex Sans" panose="020B0503050203000203" pitchFamily="34" charset="77"/>
              </a:rPr>
              <a:t>categorise blog posts - sort them based on general concepts, keywords, and entities 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Full support for English, partial support for Arabic, Chinese, Dutch, French, German, Italian, Japanese, Korean, Portuguese, Russian, Spanish, Swedish </a:t>
            </a:r>
          </a:p>
        </p:txBody>
      </p:sp>
    </p:spTree>
    <p:extLst>
      <p:ext uri="{BB962C8B-B14F-4D97-AF65-F5344CB8AC3E}">
        <p14:creationId xmlns:p14="http://schemas.microsoft.com/office/powerpoint/2010/main" val="333964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263F818-1A35-B247-8DCC-5AE4E900E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" y="766595"/>
            <a:ext cx="7351684" cy="437690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Watson Natural Language Understanding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97C58-96B3-7B4B-9F8C-C2E871922D94}"/>
              </a:ext>
            </a:extLst>
          </p:cNvPr>
          <p:cNvSpPr txBox="1">
            <a:spLocks/>
          </p:cNvSpPr>
          <p:nvPr/>
        </p:nvSpPr>
        <p:spPr bwMode="auto">
          <a:xfrm>
            <a:off x="5076461" y="1038871"/>
            <a:ext cx="3474370" cy="400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80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891" indent="0" algn="ctr" rtl="0" fontAlgn="base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charset="0"/>
              <a:buNone/>
              <a:defRPr sz="15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685783" indent="0" algn="ctr" rtl="0" fontAlgn="base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351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028674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4pPr>
            <a:lvl5pPr marL="1371566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5pPr>
            <a:lvl6pPr marL="1714457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6pPr>
            <a:lvl7pPr marL="2057349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7pPr>
            <a:lvl8pPr marL="240024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8pPr>
            <a:lvl9pPr marL="2743131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None/>
              <a:defRPr sz="12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Passed to NLU</a:t>
            </a:r>
          </a:p>
          <a:p>
            <a:pPr algn="r">
              <a:lnSpc>
                <a:spcPct val="100000"/>
              </a:lnSpc>
            </a:pPr>
            <a:r>
              <a:rPr lang="en-US" sz="1600" i="1" kern="0" dirty="0">
                <a:solidFill>
                  <a:schemeClr val="tx2"/>
                </a:solidFill>
                <a:latin typeface="IBM Plex Sans" panose="020B0503050203000203" pitchFamily="34" charset="77"/>
              </a:rPr>
              <a:t>Response based on sentiment</a:t>
            </a: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algn="r">
              <a:lnSpc>
                <a:spcPct val="100000"/>
              </a:lnSpc>
            </a:pPr>
            <a:endParaRPr lang="en-US" sz="1600" i="1" kern="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2F0796-5BBA-7A41-8497-27556FA5CDA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85254" y="4102443"/>
            <a:ext cx="1581666" cy="3601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B83294-4307-594E-AD77-E12AC561F01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61038" y="4462594"/>
            <a:ext cx="2446638" cy="3688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204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IBM Cloud Functions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EEF17-5908-834B-B101-3256EFA78AA7}"/>
              </a:ext>
            </a:extLst>
          </p:cNvPr>
          <p:cNvSpPr txBox="1"/>
          <p:nvPr/>
        </p:nvSpPr>
        <p:spPr>
          <a:xfrm>
            <a:off x="148194" y="803990"/>
            <a:ext cx="88227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2"/>
                </a:solidFill>
                <a:latin typeface="IBM Plex Sans" panose="020B0503050203000203" pitchFamily="34" charset="77"/>
              </a:rPr>
              <a:t>With </a:t>
            </a:r>
            <a:r>
              <a:rPr lang="en-GB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IBM Cloud Functions </a:t>
            </a:r>
            <a:r>
              <a:rPr lang="en-GB" dirty="0">
                <a:solidFill>
                  <a:schemeClr val="tx2"/>
                </a:solidFill>
                <a:latin typeface="IBM Plex Sans" panose="020B0503050203000203" pitchFamily="34" charset="77"/>
              </a:rPr>
              <a:t>you can: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lightweight code that executes application logic in a scalable way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run this code on-demand via requests from applications or automatically in response to events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tx2"/>
                </a:solidFill>
                <a:latin typeface="IBM Plex Sans" panose="020B0503050203000203" pitchFamily="34" charset="77"/>
              </a:rPr>
              <a:t>How we might use an IBM Cloud Function from within Watson Assistant?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Validate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information you collect from a user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Perform </a:t>
            </a: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calculations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or string </a:t>
            </a: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manipulations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on user input that are too complex for expressions to handle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Interact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 with an external web service to get information, e.g. check on the expected arrival time for a flight from an air traffic service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800" b="1" i="1" dirty="0">
                <a:solidFill>
                  <a:schemeClr val="tx2"/>
                </a:solidFill>
                <a:latin typeface="IBM Plex Sans" panose="020B0503050203000203" pitchFamily="34" charset="77"/>
              </a:rPr>
              <a:t>Send requests </a:t>
            </a:r>
            <a:r>
              <a:rPr lang="en-GB" sz="1800" dirty="0">
                <a:solidFill>
                  <a:schemeClr val="tx2"/>
                </a:solidFill>
                <a:latin typeface="IBM Plex Sans" panose="020B0503050203000203" pitchFamily="34" charset="77"/>
              </a:rPr>
              <a:t>to an external application, e.g. restaurant reservation site, to complete a simple transaction on the user's behalf</a:t>
            </a:r>
            <a:endParaRPr lang="en-US" sz="18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543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Lab Format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296389" y="786794"/>
            <a:ext cx="431268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Step-by-step instructions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GitHub </a:t>
            </a:r>
            <a:r>
              <a:rPr lang="en-US" sz="2400" dirty="0" err="1">
                <a:latin typeface="IBM Plex Sans" panose="020B0503050203000203" pitchFamily="34" charset="77"/>
              </a:rPr>
              <a:t>README.md</a:t>
            </a:r>
            <a:r>
              <a:rPr lang="en-US" sz="2400" dirty="0">
                <a:latin typeface="IBM Plex Sans" panose="020B0503050203000203" pitchFamily="34" charset="77"/>
              </a:rPr>
              <a:t> for each lab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Work at your own pace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  <a:hlinkClick r:id="rId3"/>
              </a:rPr>
              <a:t>https://</a:t>
            </a:r>
            <a:r>
              <a:rPr lang="en-US" dirty="0" err="1">
                <a:latin typeface="IBM Plex Sans" panose="020B0503050203000203" pitchFamily="34" charset="77"/>
                <a:hlinkClick r:id="rId3"/>
              </a:rPr>
              <a:t>github.com</a:t>
            </a:r>
            <a:r>
              <a:rPr lang="en-US" dirty="0">
                <a:latin typeface="IBM Plex Sans" panose="020B0503050203000203" pitchFamily="34" charset="77"/>
                <a:hlinkClick r:id="rId3"/>
              </a:rPr>
              <a:t>/</a:t>
            </a:r>
            <a:r>
              <a:rPr lang="en-US" dirty="0" err="1">
                <a:latin typeface="IBM Plex Sans" panose="020B0503050203000203" pitchFamily="34" charset="77"/>
                <a:hlinkClick r:id="rId3"/>
              </a:rPr>
              <a:t>jenni-hautojarvi</a:t>
            </a:r>
            <a:r>
              <a:rPr lang="en-US" dirty="0">
                <a:latin typeface="IBM Plex Sans" panose="020B0503050203000203" pitchFamily="34" charset="77"/>
                <a:hlinkClick r:id="rId3"/>
              </a:rPr>
              <a:t>/Watson-Assistant-Labs/tree/master/3-Sentiment</a:t>
            </a:r>
            <a:endParaRPr lang="en-US" sz="2400" dirty="0">
              <a:latin typeface="IBM Plex Sans" panose="020B0503050203000203" pitchFamily="34" charset="77"/>
            </a:endParaRPr>
          </a:p>
        </p:txBody>
      </p:sp>
      <p:pic>
        <p:nvPicPr>
          <p:cNvPr id="3" name="Picture 2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2D6A3C1D-36E6-6941-AD4A-FF39E8510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1" y="0"/>
            <a:ext cx="45349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BC9012-B689-FC4C-B206-085AED8268B6}"/>
              </a:ext>
            </a:extLst>
          </p:cNvPr>
          <p:cNvSpPr txBox="1">
            <a:spLocks/>
          </p:cNvSpPr>
          <p:nvPr/>
        </p:nvSpPr>
        <p:spPr bwMode="auto">
          <a:xfrm>
            <a:off x="1166168" y="2299335"/>
            <a:ext cx="6811663" cy="23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Assistant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GB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3: Understanding User Sentiment - Integrating Watson Natural Language Understanding</a:t>
            </a: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1753158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  <wetp:taskpane dockstate="right" visibility="0" width="70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D85FEC-6C3C-B949-972F-1A6465A242AD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8B80852-8EB2-BB48-BDA9-BE057711B9E7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6AE73A6-56A3-3A4F-9653-E1EB7C5DC28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24467</TotalTime>
  <Words>395</Words>
  <Application>Microsoft Macintosh PowerPoint</Application>
  <PresentationFormat>On-screen Show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HelvNeue Light for IBM</vt:lpstr>
      <vt:lpstr>IBM Plex Sans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Jenni.Hautojarvi1</cp:lastModifiedBy>
  <cp:revision>615</cp:revision>
  <cp:lastPrinted>2017-05-16T10:58:10Z</cp:lastPrinted>
  <dcterms:created xsi:type="dcterms:W3CDTF">2014-12-08T21:55:31Z</dcterms:created>
  <dcterms:modified xsi:type="dcterms:W3CDTF">2019-11-21T07:42:10Z</dcterms:modified>
</cp:coreProperties>
</file>