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7" r:id="rId4"/>
    <p:sldId id="260" r:id="rId5"/>
    <p:sldId id="261" r:id="rId6"/>
    <p:sldId id="264" r:id="rId7"/>
    <p:sldId id="276" r:id="rId8"/>
    <p:sldId id="279" r:id="rId9"/>
    <p:sldId id="280" r:id="rId10"/>
    <p:sldId id="281" r:id="rId11"/>
    <p:sldId id="282" r:id="rId12"/>
    <p:sldId id="278" r:id="rId13"/>
    <p:sldId id="285" r:id="rId14"/>
    <p:sldId id="283" r:id="rId15"/>
    <p:sldId id="286" r:id="rId16"/>
    <p:sldId id="263" r:id="rId17"/>
    <p:sldId id="287" r:id="rId18"/>
    <p:sldId id="288" r:id="rId19"/>
    <p:sldId id="266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4C473-7D12-AACA-B46A-F08AE9553A73}" v="87" dt="2020-05-21T16:12:36.549"/>
    <p1510:client id="{4A745124-7BFB-43FF-8343-445C1AC37C11}" v="822" dt="2020-05-22T01:55:00.078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114" d="100"/>
          <a:sy n="114" d="100"/>
        </p:scale>
        <p:origin x="360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the account is disabled, this affects future logins, not current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Notification to Teams is sent after the account is disabled.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0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Only after the temp IP ban does all activity for the disabled account come to an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2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5/22/2020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jpe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jpe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flickr.com/photos/sfantti/239849911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jpe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jpe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/>
              <a:t>One </a:t>
            </a:r>
            <a:r>
              <a:rPr lang="en-US" i="1"/>
              <a:t>small </a:t>
            </a:r>
            <a:r>
              <a:rPr lang="en-US" i="1" dirty="0"/>
              <a:t>part of a layered, automation foundation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BD523E6-486E-42A1-B2A4-B00D6B20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38" y="5228598"/>
            <a:ext cx="1752144" cy="7810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9032CDC-F40B-4A12-A57C-92A7DED5A9FE}"/>
              </a:ext>
            </a:extLst>
          </p:cNvPr>
          <p:cNvSpPr txBox="1">
            <a:spLocks/>
          </p:cNvSpPr>
          <p:nvPr/>
        </p:nvSpPr>
        <p:spPr>
          <a:xfrm>
            <a:off x="113249" y="-3632"/>
            <a:ext cx="5060114" cy="10207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brick Workflow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08096B5-8CE4-4E73-945F-0505A2CB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2" y="1404048"/>
            <a:ext cx="1773125" cy="1297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F9FF-AEC2-4C22-9BD6-18DA23D11A2F}"/>
              </a:ext>
            </a:extLst>
          </p:cNvPr>
          <p:cNvSpPr txBox="1"/>
          <p:nvPr/>
        </p:nvSpPr>
        <p:spPr>
          <a:xfrm>
            <a:off x="2333017" y="2071804"/>
            <a:ext cx="2159788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Splunk </a:t>
            </a:r>
            <a:r>
              <a:rPr lang="en-US" sz="2400" dirty="0">
                <a:solidFill>
                  <a:srgbClr val="595959"/>
                </a:solidFill>
              </a:rPr>
              <a:t>alert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EC45B45-E383-4AF0-AFA3-10AAAB5DD1AD}"/>
              </a:ext>
            </a:extLst>
          </p:cNvPr>
          <p:cNvCxnSpPr/>
          <p:nvPr/>
        </p:nvCxnSpPr>
        <p:spPr>
          <a:xfrm flipV="1">
            <a:off x="2357431" y="1923479"/>
            <a:ext cx="2136157" cy="149524"/>
          </a:xfrm>
          <a:prstGeom prst="bentConnector3">
            <a:avLst/>
          </a:prstGeom>
          <a:ln w="25400">
            <a:solidFill>
              <a:schemeClr val="bg1">
                <a:lumMod val="65000"/>
                <a:lumOff val="3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C81FC3-B3F2-4259-B976-43600815BB36}"/>
              </a:ext>
            </a:extLst>
          </p:cNvPr>
          <p:cNvSpPr txBox="1"/>
          <p:nvPr/>
        </p:nvSpPr>
        <p:spPr>
          <a:xfrm>
            <a:off x="4407710" y="2918298"/>
            <a:ext cx="2128059" cy="4247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Process alert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EA0A6E2-216C-46F3-9BF9-C77B5D4E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8827" y="276376"/>
            <a:ext cx="1253537" cy="125395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578B1E-7B77-45D2-B741-9E660BF541BC}"/>
              </a:ext>
            </a:extLst>
          </p:cNvPr>
          <p:cNvCxnSpPr>
            <a:cxnSpLocks/>
          </p:cNvCxnSpPr>
          <p:nvPr/>
        </p:nvCxnSpPr>
        <p:spPr>
          <a:xfrm flipH="1" flipV="1">
            <a:off x="2242688" y="2621197"/>
            <a:ext cx="2652776" cy="2563695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12A0BCB-0F0E-4BF4-BA5A-D73BE5582378}"/>
              </a:ext>
            </a:extLst>
          </p:cNvPr>
          <p:cNvGrpSpPr/>
          <p:nvPr/>
        </p:nvGrpSpPr>
        <p:grpSpPr>
          <a:xfrm>
            <a:off x="4348051" y="958651"/>
            <a:ext cx="2522367" cy="1868187"/>
            <a:chOff x="4348051" y="958651"/>
            <a:chExt cx="2522367" cy="1868187"/>
          </a:xfrm>
        </p:grpSpPr>
        <p:pic>
          <p:nvPicPr>
            <p:cNvPr id="6" name="Picture 6" descr="A close up of a red brick wall&#10;&#10;Description generated with very high confidence">
              <a:extLst>
                <a:ext uri="{FF2B5EF4-FFF2-40B4-BE49-F238E27FC236}">
                  <a16:creationId xmlns:a16="http://schemas.microsoft.com/office/drawing/2014/main" id="{BD3CC43F-780A-4D3F-B5E3-4B8B0E32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8051" y="958651"/>
              <a:ext cx="2522367" cy="186818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E8B10C-D374-492C-8009-909BE624D579}"/>
                </a:ext>
              </a:extLst>
            </p:cNvPr>
            <p:cNvSpPr txBox="1"/>
            <p:nvPr/>
          </p:nvSpPr>
          <p:spPr>
            <a:xfrm>
              <a:off x="4392886" y="2273867"/>
              <a:ext cx="894489" cy="4247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>
                  <a:solidFill>
                    <a:srgbClr val="E35F5F"/>
                  </a:solidFill>
                </a:rPr>
                <a:t>Brick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C7C49A-4CA0-4FE6-AE85-E729C7E2FB07}"/>
              </a:ext>
            </a:extLst>
          </p:cNvPr>
          <p:cNvSpPr txBox="1"/>
          <p:nvPr/>
        </p:nvSpPr>
        <p:spPr>
          <a:xfrm rot="2640000">
            <a:off x="1706286" y="3661804"/>
            <a:ext cx="2743199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Traffic logs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595959"/>
                </a:solidFill>
              </a:rPr>
              <a:t>(always flowing)</a:t>
            </a:r>
            <a:endParaRPr lang="en-US"/>
          </a:p>
        </p:txBody>
      </p:sp>
      <p:pic>
        <p:nvPicPr>
          <p:cNvPr id="13" name="Picture 1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4289DD2D-E09A-4CC0-8A10-B98C35EC4C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097" t="16535" r="13656" b="19685"/>
          <a:stretch/>
        </p:blipFill>
        <p:spPr>
          <a:xfrm>
            <a:off x="10179589" y="4935821"/>
            <a:ext cx="1472501" cy="722925"/>
          </a:xfrm>
          <a:prstGeom prst="rect">
            <a:avLst/>
          </a:prstGeom>
        </p:spPr>
      </p:pic>
      <p:pic>
        <p:nvPicPr>
          <p:cNvPr id="14" name="Picture 16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8F3E1111-370E-40A0-A42E-1E6805A35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0288" y="3612119"/>
            <a:ext cx="845848" cy="773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B0D323-C4D2-4D1A-B710-D983AE834C30}"/>
              </a:ext>
            </a:extLst>
          </p:cNvPr>
          <p:cNvSpPr txBox="1"/>
          <p:nvPr/>
        </p:nvSpPr>
        <p:spPr>
          <a:xfrm>
            <a:off x="5296471" y="6062213"/>
            <a:ext cx="380985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BC58C8-E95D-41E2-8F8A-E1EE2775EA2A}"/>
              </a:ext>
            </a:extLst>
          </p:cNvPr>
          <p:cNvGrpSpPr/>
          <p:nvPr/>
        </p:nvGrpSpPr>
        <p:grpSpPr>
          <a:xfrm>
            <a:off x="845878" y="4984781"/>
            <a:ext cx="2743200" cy="1262119"/>
            <a:chOff x="2340522" y="4912743"/>
            <a:chExt cx="2743200" cy="12621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CB902B-19C7-4358-950E-56EDFF6AA5B5}"/>
                </a:ext>
              </a:extLst>
            </p:cNvPr>
            <p:cNvSpPr txBox="1"/>
            <p:nvPr/>
          </p:nvSpPr>
          <p:spPr>
            <a:xfrm>
              <a:off x="2340522" y="5750130"/>
              <a:ext cx="2743200" cy="4247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FFFFFF"/>
                  </a:solidFill>
                </a:rPr>
                <a:t>Abusive activity</a:t>
              </a: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8" name="Graphic 25" descr="Robot">
              <a:extLst>
                <a:ext uri="{FF2B5EF4-FFF2-40B4-BE49-F238E27FC236}">
                  <a16:creationId xmlns:a16="http://schemas.microsoft.com/office/drawing/2014/main" id="{D94AF72B-F0B5-40B3-A911-8228D467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41012" y="4912743"/>
              <a:ext cx="914162" cy="91440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33E38B-1FDF-4745-9245-DAC08616EE15}"/>
              </a:ext>
            </a:extLst>
          </p:cNvPr>
          <p:cNvCxnSpPr>
            <a:cxnSpLocks/>
          </p:cNvCxnSpPr>
          <p:nvPr/>
        </p:nvCxnSpPr>
        <p:spPr>
          <a:xfrm>
            <a:off x="1724512" y="5557014"/>
            <a:ext cx="3239071" cy="88568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BD523E6-486E-42A1-B2A4-B00D6B20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38" y="5228598"/>
            <a:ext cx="1752144" cy="7810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9032CDC-F40B-4A12-A57C-92A7DED5A9FE}"/>
              </a:ext>
            </a:extLst>
          </p:cNvPr>
          <p:cNvSpPr txBox="1">
            <a:spLocks/>
          </p:cNvSpPr>
          <p:nvPr/>
        </p:nvSpPr>
        <p:spPr>
          <a:xfrm>
            <a:off x="113249" y="-3632"/>
            <a:ext cx="5060114" cy="10207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brick Workflow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08096B5-8CE4-4E73-945F-0505A2CB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2" y="1404048"/>
            <a:ext cx="1773125" cy="1297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F9FF-AEC2-4C22-9BD6-18DA23D11A2F}"/>
              </a:ext>
            </a:extLst>
          </p:cNvPr>
          <p:cNvSpPr txBox="1"/>
          <p:nvPr/>
        </p:nvSpPr>
        <p:spPr>
          <a:xfrm>
            <a:off x="2333017" y="2071804"/>
            <a:ext cx="2159788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Splunk </a:t>
            </a:r>
            <a:r>
              <a:rPr lang="en-US" sz="2400" dirty="0">
                <a:solidFill>
                  <a:srgbClr val="595959"/>
                </a:solidFill>
              </a:rPr>
              <a:t>alert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EC45B45-E383-4AF0-AFA3-10AAAB5DD1AD}"/>
              </a:ext>
            </a:extLst>
          </p:cNvPr>
          <p:cNvCxnSpPr/>
          <p:nvPr/>
        </p:nvCxnSpPr>
        <p:spPr>
          <a:xfrm flipV="1">
            <a:off x="2357431" y="1923479"/>
            <a:ext cx="2136157" cy="149524"/>
          </a:xfrm>
          <a:prstGeom prst="bentConnector3">
            <a:avLst/>
          </a:prstGeom>
          <a:ln w="25400">
            <a:solidFill>
              <a:schemeClr val="bg1">
                <a:lumMod val="65000"/>
                <a:lumOff val="3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C81FC3-B3F2-4259-B976-43600815BB36}"/>
              </a:ext>
            </a:extLst>
          </p:cNvPr>
          <p:cNvSpPr txBox="1"/>
          <p:nvPr/>
        </p:nvSpPr>
        <p:spPr>
          <a:xfrm>
            <a:off x="4407710" y="2918298"/>
            <a:ext cx="2128059" cy="42473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Process alert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EA0A6E2-216C-46F3-9BF9-C77B5D4E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8827" y="276376"/>
            <a:ext cx="1253537" cy="125395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578B1E-7B77-45D2-B741-9E660BF541BC}"/>
              </a:ext>
            </a:extLst>
          </p:cNvPr>
          <p:cNvCxnSpPr>
            <a:cxnSpLocks/>
          </p:cNvCxnSpPr>
          <p:nvPr/>
        </p:nvCxnSpPr>
        <p:spPr>
          <a:xfrm flipH="1" flipV="1">
            <a:off x="2242688" y="2621197"/>
            <a:ext cx="2652776" cy="2563695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12A0BCB-0F0E-4BF4-BA5A-D73BE5582378}"/>
              </a:ext>
            </a:extLst>
          </p:cNvPr>
          <p:cNvGrpSpPr/>
          <p:nvPr/>
        </p:nvGrpSpPr>
        <p:grpSpPr>
          <a:xfrm>
            <a:off x="4348051" y="958651"/>
            <a:ext cx="2522367" cy="1868187"/>
            <a:chOff x="4348051" y="958651"/>
            <a:chExt cx="2522367" cy="1868187"/>
          </a:xfrm>
        </p:grpSpPr>
        <p:pic>
          <p:nvPicPr>
            <p:cNvPr id="6" name="Picture 6" descr="A close up of a red brick wall&#10;&#10;Description generated with very high confidence">
              <a:extLst>
                <a:ext uri="{FF2B5EF4-FFF2-40B4-BE49-F238E27FC236}">
                  <a16:creationId xmlns:a16="http://schemas.microsoft.com/office/drawing/2014/main" id="{BD3CC43F-780A-4D3F-B5E3-4B8B0E32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8051" y="958651"/>
              <a:ext cx="2522367" cy="186818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E8B10C-D374-492C-8009-909BE624D579}"/>
                </a:ext>
              </a:extLst>
            </p:cNvPr>
            <p:cNvSpPr txBox="1"/>
            <p:nvPr/>
          </p:nvSpPr>
          <p:spPr>
            <a:xfrm>
              <a:off x="4392886" y="2273867"/>
              <a:ext cx="894489" cy="4247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>
                  <a:solidFill>
                    <a:srgbClr val="E35F5F"/>
                  </a:solidFill>
                </a:rPr>
                <a:t>Brick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C7C49A-4CA0-4FE6-AE85-E729C7E2FB07}"/>
              </a:ext>
            </a:extLst>
          </p:cNvPr>
          <p:cNvSpPr txBox="1"/>
          <p:nvPr/>
        </p:nvSpPr>
        <p:spPr>
          <a:xfrm rot="2640000">
            <a:off x="1706286" y="3661804"/>
            <a:ext cx="2743199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Traffic logs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595959"/>
                </a:solidFill>
              </a:rPr>
              <a:t>(always flowing)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2AF14-1087-4871-B157-394F283D6CFD}"/>
              </a:ext>
            </a:extLst>
          </p:cNvPr>
          <p:cNvSpPr txBox="1"/>
          <p:nvPr/>
        </p:nvSpPr>
        <p:spPr>
          <a:xfrm>
            <a:off x="4417098" y="3394049"/>
            <a:ext cx="2128060" cy="7571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Send receipt </a:t>
            </a:r>
            <a:r>
              <a:rPr lang="en-US" sz="2400" dirty="0">
                <a:solidFill>
                  <a:srgbClr val="FFFFFF"/>
                </a:solidFill>
              </a:rPr>
              <a:t>notifications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Picture 1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4289DD2D-E09A-4CC0-8A10-B98C35EC4C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097" t="16535" r="13656" b="19685"/>
          <a:stretch/>
        </p:blipFill>
        <p:spPr>
          <a:xfrm>
            <a:off x="10179589" y="4935821"/>
            <a:ext cx="1472501" cy="722925"/>
          </a:xfrm>
          <a:prstGeom prst="rect">
            <a:avLst/>
          </a:prstGeom>
        </p:spPr>
      </p:pic>
      <p:pic>
        <p:nvPicPr>
          <p:cNvPr id="14" name="Picture 16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8F3E1111-370E-40A0-A42E-1E6805A35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0288" y="3612119"/>
            <a:ext cx="845848" cy="77377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83FF06-4A68-4525-80A7-FE694168B99E}"/>
              </a:ext>
            </a:extLst>
          </p:cNvPr>
          <p:cNvCxnSpPr/>
          <p:nvPr/>
        </p:nvCxnSpPr>
        <p:spPr>
          <a:xfrm>
            <a:off x="6552721" y="4004090"/>
            <a:ext cx="3849409" cy="1246528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FC2E5F-40F4-43C5-AF89-A1B4E6269882}"/>
              </a:ext>
            </a:extLst>
          </p:cNvPr>
          <p:cNvGrpSpPr/>
          <p:nvPr/>
        </p:nvGrpSpPr>
        <p:grpSpPr>
          <a:xfrm>
            <a:off x="6544394" y="3593866"/>
            <a:ext cx="3966090" cy="535531"/>
            <a:chOff x="6544394" y="3593866"/>
            <a:chExt cx="3966090" cy="535531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4B9AFBB-CFC2-4E44-AB95-CE827AB038D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94" y="3654009"/>
              <a:ext cx="3966090" cy="304002"/>
            </a:xfrm>
            <a:prstGeom prst="straightConnector1">
              <a:avLst/>
            </a:prstGeom>
            <a:ln w="25400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4F19A2-FE7E-476C-BFC7-FF8F9B71E8A7}"/>
                </a:ext>
              </a:extLst>
            </p:cNvPr>
            <p:cNvSpPr txBox="1"/>
            <p:nvPr/>
          </p:nvSpPr>
          <p:spPr>
            <a:xfrm>
              <a:off x="8320547" y="3593866"/>
              <a:ext cx="319795" cy="5355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3200">
                  <a:solidFill>
                    <a:schemeClr val="accent5"/>
                  </a:solidFill>
                </a:rPr>
                <a:t>X</a:t>
              </a:r>
            </a:p>
          </p:txBody>
        </p:sp>
      </p:grpSp>
      <p:sp>
        <p:nvSpPr>
          <p:cNvPr id="31" name="TextBox 1">
            <a:extLst>
              <a:ext uri="{FF2B5EF4-FFF2-40B4-BE49-F238E27FC236}">
                <a16:creationId xmlns:a16="http://schemas.microsoft.com/office/drawing/2014/main" id="{EE692562-F46C-4A4C-860C-F8E3168CD536}"/>
              </a:ext>
            </a:extLst>
          </p:cNvPr>
          <p:cNvSpPr txBox="1"/>
          <p:nvPr/>
        </p:nvSpPr>
        <p:spPr>
          <a:xfrm>
            <a:off x="6931597" y="902432"/>
            <a:ext cx="2868857" cy="4247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/>
              <a:t>Log report received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B0D323-C4D2-4D1A-B710-D983AE834C30}"/>
              </a:ext>
            </a:extLst>
          </p:cNvPr>
          <p:cNvSpPr txBox="1"/>
          <p:nvPr/>
        </p:nvSpPr>
        <p:spPr>
          <a:xfrm>
            <a:off x="5296471" y="6062213"/>
            <a:ext cx="380985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696037-49F6-4A3F-8100-82E62882CCB3}"/>
              </a:ext>
            </a:extLst>
          </p:cNvPr>
          <p:cNvGrpSpPr/>
          <p:nvPr/>
        </p:nvGrpSpPr>
        <p:grpSpPr>
          <a:xfrm>
            <a:off x="845878" y="4984781"/>
            <a:ext cx="2743200" cy="1262119"/>
            <a:chOff x="2340522" y="4912743"/>
            <a:chExt cx="2743200" cy="12621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45615E-9A9A-4470-B81A-DA2767F22869}"/>
                </a:ext>
              </a:extLst>
            </p:cNvPr>
            <p:cNvSpPr txBox="1"/>
            <p:nvPr/>
          </p:nvSpPr>
          <p:spPr>
            <a:xfrm>
              <a:off x="2340522" y="5750130"/>
              <a:ext cx="2743200" cy="4247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FFFFFF"/>
                  </a:solidFill>
                </a:rPr>
                <a:t>Abusive activity</a:t>
              </a: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8" name="Graphic 25" descr="Robot">
              <a:extLst>
                <a:ext uri="{FF2B5EF4-FFF2-40B4-BE49-F238E27FC236}">
                  <a16:creationId xmlns:a16="http://schemas.microsoft.com/office/drawing/2014/main" id="{139A6C8F-6757-4167-A2CC-E3171790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41012" y="4912743"/>
              <a:ext cx="914162" cy="91440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6F4EC8-338C-4D28-8B48-F7A349321B4D}"/>
              </a:ext>
            </a:extLst>
          </p:cNvPr>
          <p:cNvCxnSpPr>
            <a:cxnSpLocks/>
          </p:cNvCxnSpPr>
          <p:nvPr/>
        </p:nvCxnSpPr>
        <p:spPr>
          <a:xfrm>
            <a:off x="1724512" y="5557014"/>
            <a:ext cx="3239071" cy="88568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BD523E6-486E-42A1-B2A4-B00D6B20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38" y="5228598"/>
            <a:ext cx="1752144" cy="7810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9032CDC-F40B-4A12-A57C-92A7DED5A9FE}"/>
              </a:ext>
            </a:extLst>
          </p:cNvPr>
          <p:cNvSpPr txBox="1">
            <a:spLocks/>
          </p:cNvSpPr>
          <p:nvPr/>
        </p:nvSpPr>
        <p:spPr>
          <a:xfrm>
            <a:off x="113249" y="-3632"/>
            <a:ext cx="5060114" cy="10207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brick Workflow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08096B5-8CE4-4E73-945F-0505A2CB6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32" y="1404048"/>
            <a:ext cx="1773125" cy="1297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F9FF-AEC2-4C22-9BD6-18DA23D11A2F}"/>
              </a:ext>
            </a:extLst>
          </p:cNvPr>
          <p:cNvSpPr txBox="1"/>
          <p:nvPr/>
        </p:nvSpPr>
        <p:spPr>
          <a:xfrm>
            <a:off x="2333017" y="2071804"/>
            <a:ext cx="2159788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Splunk </a:t>
            </a:r>
            <a:r>
              <a:rPr lang="en-US" sz="2400" dirty="0">
                <a:solidFill>
                  <a:srgbClr val="595959"/>
                </a:solidFill>
              </a:rPr>
              <a:t>alert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EC45B45-E383-4AF0-AFA3-10AAAB5DD1AD}"/>
              </a:ext>
            </a:extLst>
          </p:cNvPr>
          <p:cNvCxnSpPr/>
          <p:nvPr/>
        </p:nvCxnSpPr>
        <p:spPr>
          <a:xfrm flipV="1">
            <a:off x="2357431" y="1923479"/>
            <a:ext cx="2136157" cy="149524"/>
          </a:xfrm>
          <a:prstGeom prst="bentConnector3">
            <a:avLst/>
          </a:prstGeom>
          <a:ln w="25400">
            <a:solidFill>
              <a:schemeClr val="bg1">
                <a:lumMod val="65000"/>
                <a:lumOff val="3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C81FC3-B3F2-4259-B976-43600815BB36}"/>
              </a:ext>
            </a:extLst>
          </p:cNvPr>
          <p:cNvSpPr txBox="1"/>
          <p:nvPr/>
        </p:nvSpPr>
        <p:spPr>
          <a:xfrm>
            <a:off x="4407710" y="2918298"/>
            <a:ext cx="2128059" cy="42473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Process alert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EA0A6E2-216C-46F3-9BF9-C77B5D4EF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827" y="276376"/>
            <a:ext cx="1253537" cy="125395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578B1E-7B77-45D2-B741-9E660BF541BC}"/>
              </a:ext>
            </a:extLst>
          </p:cNvPr>
          <p:cNvCxnSpPr>
            <a:cxnSpLocks/>
          </p:cNvCxnSpPr>
          <p:nvPr/>
        </p:nvCxnSpPr>
        <p:spPr>
          <a:xfrm flipH="1" flipV="1">
            <a:off x="2242688" y="2621197"/>
            <a:ext cx="2652776" cy="2563695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12A0BCB-0F0E-4BF4-BA5A-D73BE5582378}"/>
              </a:ext>
            </a:extLst>
          </p:cNvPr>
          <p:cNvGrpSpPr/>
          <p:nvPr/>
        </p:nvGrpSpPr>
        <p:grpSpPr>
          <a:xfrm>
            <a:off x="4348051" y="958651"/>
            <a:ext cx="2522367" cy="1868187"/>
            <a:chOff x="4348051" y="958651"/>
            <a:chExt cx="2522367" cy="1868187"/>
          </a:xfrm>
        </p:grpSpPr>
        <p:pic>
          <p:nvPicPr>
            <p:cNvPr id="6" name="Picture 6" descr="A close up of a red brick wall&#10;&#10;Description generated with very high confidence">
              <a:extLst>
                <a:ext uri="{FF2B5EF4-FFF2-40B4-BE49-F238E27FC236}">
                  <a16:creationId xmlns:a16="http://schemas.microsoft.com/office/drawing/2014/main" id="{BD3CC43F-780A-4D3F-B5E3-4B8B0E32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8051" y="958651"/>
              <a:ext cx="2522367" cy="186818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E8B10C-D374-492C-8009-909BE624D579}"/>
                </a:ext>
              </a:extLst>
            </p:cNvPr>
            <p:cNvSpPr txBox="1"/>
            <p:nvPr/>
          </p:nvSpPr>
          <p:spPr>
            <a:xfrm>
              <a:off x="4392886" y="2273867"/>
              <a:ext cx="894489" cy="4247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>
                  <a:solidFill>
                    <a:srgbClr val="E35F5F"/>
                  </a:solidFill>
                </a:rPr>
                <a:t>Brick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C7C49A-4CA0-4FE6-AE85-E729C7E2FB07}"/>
              </a:ext>
            </a:extLst>
          </p:cNvPr>
          <p:cNvSpPr txBox="1"/>
          <p:nvPr/>
        </p:nvSpPr>
        <p:spPr>
          <a:xfrm rot="2640000">
            <a:off x="1706286" y="3661804"/>
            <a:ext cx="2743199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Traffic logs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595959"/>
                </a:solidFill>
              </a:rPr>
              <a:t>(always flowing)</a:t>
            </a:r>
            <a:endParaRPr lang="en-US"/>
          </a:p>
        </p:txBody>
      </p:sp>
      <p:pic>
        <p:nvPicPr>
          <p:cNvPr id="13" name="Picture 1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4289DD2D-E09A-4CC0-8A10-B98C35EC4C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097" t="16535" r="13656" b="19685"/>
          <a:stretch/>
        </p:blipFill>
        <p:spPr>
          <a:xfrm>
            <a:off x="10179589" y="4935821"/>
            <a:ext cx="1472501" cy="722925"/>
          </a:xfrm>
          <a:prstGeom prst="rect">
            <a:avLst/>
          </a:prstGeom>
        </p:spPr>
      </p:pic>
      <p:pic>
        <p:nvPicPr>
          <p:cNvPr id="14" name="Picture 16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8F3E1111-370E-40A0-A42E-1E6805A351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0288" y="3612119"/>
            <a:ext cx="845848" cy="7737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93BCF0-1EB4-423E-AF39-54F92C000B95}"/>
              </a:ext>
            </a:extLst>
          </p:cNvPr>
          <p:cNvSpPr txBox="1"/>
          <p:nvPr/>
        </p:nvSpPr>
        <p:spPr>
          <a:xfrm>
            <a:off x="4760220" y="4358362"/>
            <a:ext cx="1953349" cy="4247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Disable User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FC275C-A098-4AF6-AD6D-F97E65B2BFE2}"/>
              </a:ext>
            </a:extLst>
          </p:cNvPr>
          <p:cNvSpPr txBox="1"/>
          <p:nvPr/>
        </p:nvSpPr>
        <p:spPr>
          <a:xfrm>
            <a:off x="6932322" y="1405114"/>
            <a:ext cx="2877833" cy="4247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/>
              <a:t>Log disable action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F3B6CC-6C89-4C7B-9924-277EEF2B7E25}"/>
              </a:ext>
            </a:extLst>
          </p:cNvPr>
          <p:cNvSpPr txBox="1"/>
          <p:nvPr/>
        </p:nvSpPr>
        <p:spPr>
          <a:xfrm>
            <a:off x="6933007" y="1925747"/>
            <a:ext cx="2877833" cy="4247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/>
              <a:t>Log ignore action*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4D3D1A-231E-42EC-8ABB-E2F33EBA8239}"/>
              </a:ext>
            </a:extLst>
          </p:cNvPr>
          <p:cNvCxnSpPr>
            <a:cxnSpLocks/>
          </p:cNvCxnSpPr>
          <p:nvPr/>
        </p:nvCxnSpPr>
        <p:spPr>
          <a:xfrm flipV="1">
            <a:off x="9820476" y="1202243"/>
            <a:ext cx="923374" cy="216632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B0D323-C4D2-4D1A-B710-D983AE834C30}"/>
              </a:ext>
            </a:extLst>
          </p:cNvPr>
          <p:cNvSpPr txBox="1"/>
          <p:nvPr/>
        </p:nvSpPr>
        <p:spPr>
          <a:xfrm>
            <a:off x="5296471" y="6062213"/>
            <a:ext cx="380985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1DD771-A78D-481B-8B54-A363D1E0C5B0}"/>
              </a:ext>
            </a:extLst>
          </p:cNvPr>
          <p:cNvSpPr txBox="1"/>
          <p:nvPr/>
        </p:nvSpPr>
        <p:spPr>
          <a:xfrm>
            <a:off x="6931597" y="902432"/>
            <a:ext cx="2868857" cy="42473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Log report received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03417D-D63B-4F28-817A-0BD52D8FE093}"/>
              </a:ext>
            </a:extLst>
          </p:cNvPr>
          <p:cNvCxnSpPr>
            <a:cxnSpLocks/>
          </p:cNvCxnSpPr>
          <p:nvPr/>
        </p:nvCxnSpPr>
        <p:spPr>
          <a:xfrm>
            <a:off x="5655903" y="4811968"/>
            <a:ext cx="483571" cy="375815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89B7E3-9AA4-481E-84D0-4134C63FFE39}"/>
              </a:ext>
            </a:extLst>
          </p:cNvPr>
          <p:cNvSpPr txBox="1"/>
          <p:nvPr/>
        </p:nvSpPr>
        <p:spPr>
          <a:xfrm>
            <a:off x="4417098" y="3394049"/>
            <a:ext cx="2128060" cy="75713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Send receipt </a:t>
            </a:r>
            <a:r>
              <a:rPr lang="en-US" sz="2400" dirty="0">
                <a:solidFill>
                  <a:srgbClr val="595959"/>
                </a:solidFill>
              </a:rPr>
              <a:t>notifications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4728EF-9D0D-43BE-8ABE-ED6355AA26C8}"/>
              </a:ext>
            </a:extLst>
          </p:cNvPr>
          <p:cNvCxnSpPr/>
          <p:nvPr/>
        </p:nvCxnSpPr>
        <p:spPr>
          <a:xfrm>
            <a:off x="6552721" y="4004090"/>
            <a:ext cx="3849409" cy="1246528"/>
          </a:xfrm>
          <a:prstGeom prst="straightConnector1">
            <a:avLst/>
          </a:prstGeom>
          <a:ln w="25400">
            <a:solidFill>
              <a:schemeClr val="bg1">
                <a:lumMod val="65000"/>
                <a:lumOff val="3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5DF676-0EE0-4E7F-AD37-4A499CAF7F46}"/>
              </a:ext>
            </a:extLst>
          </p:cNvPr>
          <p:cNvGrpSpPr/>
          <p:nvPr/>
        </p:nvGrpSpPr>
        <p:grpSpPr>
          <a:xfrm>
            <a:off x="6544394" y="3593866"/>
            <a:ext cx="3966090" cy="535531"/>
            <a:chOff x="6544394" y="3593866"/>
            <a:chExt cx="3966090" cy="53553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1CD2CAE-0DD2-45F8-BA66-FCED89DA2F80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94" y="3654009"/>
              <a:ext cx="3966090" cy="304002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  <a:lumOff val="35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B993A9-C061-4EC1-B035-DA6E51F0BC50}"/>
                </a:ext>
              </a:extLst>
            </p:cNvPr>
            <p:cNvSpPr txBox="1"/>
            <p:nvPr/>
          </p:nvSpPr>
          <p:spPr>
            <a:xfrm>
              <a:off x="8320547" y="3593866"/>
              <a:ext cx="319795" cy="5355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3200">
                  <a:solidFill>
                    <a:srgbClr val="595959"/>
                  </a:solidFill>
                </a:rPr>
                <a:t>X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C3BFFD-7306-4F57-BFFE-C4622003476A}"/>
              </a:ext>
            </a:extLst>
          </p:cNvPr>
          <p:cNvGrpSpPr/>
          <p:nvPr/>
        </p:nvGrpSpPr>
        <p:grpSpPr>
          <a:xfrm>
            <a:off x="845878" y="4984781"/>
            <a:ext cx="2743200" cy="1262119"/>
            <a:chOff x="2340522" y="4912743"/>
            <a:chExt cx="2743200" cy="126211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692DA2-8A1A-47A8-931B-1FAAD88AA568}"/>
                </a:ext>
              </a:extLst>
            </p:cNvPr>
            <p:cNvSpPr txBox="1"/>
            <p:nvPr/>
          </p:nvSpPr>
          <p:spPr>
            <a:xfrm>
              <a:off x="2340522" y="5750130"/>
              <a:ext cx="2743200" cy="4247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FFFFFF"/>
                  </a:solidFill>
                </a:rPr>
                <a:t>Abusive activity</a:t>
              </a: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54" name="Graphic 25" descr="Robot">
              <a:extLst>
                <a:ext uri="{FF2B5EF4-FFF2-40B4-BE49-F238E27FC236}">
                  <a16:creationId xmlns:a16="http://schemas.microsoft.com/office/drawing/2014/main" id="{C70F608F-7ED8-4D2B-8F88-151C54E68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41012" y="4912743"/>
              <a:ext cx="914162" cy="914400"/>
            </a:xfrm>
            <a:prstGeom prst="rect">
              <a:avLst/>
            </a:prstGeom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440E0B-2EF5-478B-B7E0-078D8AC50F83}"/>
              </a:ext>
            </a:extLst>
          </p:cNvPr>
          <p:cNvCxnSpPr>
            <a:cxnSpLocks/>
          </p:cNvCxnSpPr>
          <p:nvPr/>
        </p:nvCxnSpPr>
        <p:spPr>
          <a:xfrm>
            <a:off x="1724512" y="5557014"/>
            <a:ext cx="3239071" cy="88568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90DFAA-C00A-4FFE-B400-04E69D316E6D}"/>
              </a:ext>
            </a:extLst>
          </p:cNvPr>
          <p:cNvSpPr txBox="1"/>
          <p:nvPr/>
        </p:nvSpPr>
        <p:spPr>
          <a:xfrm rot="21360000">
            <a:off x="2914347" y="5344027"/>
            <a:ext cx="270583" cy="5445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200">
                <a:solidFill>
                  <a:srgbClr val="E35F5F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4B407-8FE0-479C-A42D-A5DD53E71954}"/>
              </a:ext>
            </a:extLst>
          </p:cNvPr>
          <p:cNvSpPr txBox="1"/>
          <p:nvPr/>
        </p:nvSpPr>
        <p:spPr>
          <a:xfrm>
            <a:off x="5622852" y="6275005"/>
            <a:ext cx="6496551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/>
              <a:t>*</a:t>
            </a:r>
            <a:r>
              <a:rPr lang="en-US" sz="1600" i="1"/>
              <a:t>brick can be configured to ignore specific user accounts or IP Addresses.</a:t>
            </a:r>
          </a:p>
        </p:txBody>
      </p:sp>
    </p:spTree>
    <p:extLst>
      <p:ext uri="{BB962C8B-B14F-4D97-AF65-F5344CB8AC3E}">
        <p14:creationId xmlns:p14="http://schemas.microsoft.com/office/powerpoint/2010/main" val="343770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BD523E6-486E-42A1-B2A4-B00D6B20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38" y="5228598"/>
            <a:ext cx="1752144" cy="7810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9032CDC-F40B-4A12-A57C-92A7DED5A9FE}"/>
              </a:ext>
            </a:extLst>
          </p:cNvPr>
          <p:cNvSpPr txBox="1">
            <a:spLocks/>
          </p:cNvSpPr>
          <p:nvPr/>
        </p:nvSpPr>
        <p:spPr>
          <a:xfrm>
            <a:off x="113249" y="-3632"/>
            <a:ext cx="5060114" cy="10207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brick Workflow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08096B5-8CE4-4E73-945F-0505A2CB6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32" y="1404048"/>
            <a:ext cx="1773125" cy="1297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F9FF-AEC2-4C22-9BD6-18DA23D11A2F}"/>
              </a:ext>
            </a:extLst>
          </p:cNvPr>
          <p:cNvSpPr txBox="1"/>
          <p:nvPr/>
        </p:nvSpPr>
        <p:spPr>
          <a:xfrm>
            <a:off x="2333017" y="2071804"/>
            <a:ext cx="2159788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Splunk </a:t>
            </a:r>
            <a:r>
              <a:rPr lang="en-US" sz="2400" dirty="0">
                <a:solidFill>
                  <a:srgbClr val="595959"/>
                </a:solidFill>
              </a:rPr>
              <a:t>alert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EC45B45-E383-4AF0-AFA3-10AAAB5DD1AD}"/>
              </a:ext>
            </a:extLst>
          </p:cNvPr>
          <p:cNvCxnSpPr/>
          <p:nvPr/>
        </p:nvCxnSpPr>
        <p:spPr>
          <a:xfrm flipV="1">
            <a:off x="2357431" y="1923479"/>
            <a:ext cx="2136157" cy="149524"/>
          </a:xfrm>
          <a:prstGeom prst="bentConnector3">
            <a:avLst/>
          </a:prstGeom>
          <a:ln w="25400">
            <a:solidFill>
              <a:schemeClr val="bg1">
                <a:lumMod val="65000"/>
                <a:lumOff val="3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C81FC3-B3F2-4259-B976-43600815BB36}"/>
              </a:ext>
            </a:extLst>
          </p:cNvPr>
          <p:cNvSpPr txBox="1"/>
          <p:nvPr/>
        </p:nvSpPr>
        <p:spPr>
          <a:xfrm>
            <a:off x="4407710" y="2918298"/>
            <a:ext cx="2128059" cy="42473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Process alert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EA0A6E2-216C-46F3-9BF9-C77B5D4EF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827" y="276376"/>
            <a:ext cx="1253537" cy="125395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578B1E-7B77-45D2-B741-9E660BF541BC}"/>
              </a:ext>
            </a:extLst>
          </p:cNvPr>
          <p:cNvCxnSpPr>
            <a:cxnSpLocks/>
          </p:cNvCxnSpPr>
          <p:nvPr/>
        </p:nvCxnSpPr>
        <p:spPr>
          <a:xfrm flipH="1" flipV="1">
            <a:off x="2242688" y="2621197"/>
            <a:ext cx="2652776" cy="2563695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12A0BCB-0F0E-4BF4-BA5A-D73BE5582378}"/>
              </a:ext>
            </a:extLst>
          </p:cNvPr>
          <p:cNvGrpSpPr/>
          <p:nvPr/>
        </p:nvGrpSpPr>
        <p:grpSpPr>
          <a:xfrm>
            <a:off x="4348051" y="958651"/>
            <a:ext cx="2522367" cy="1868187"/>
            <a:chOff x="4348051" y="958651"/>
            <a:chExt cx="2522367" cy="1868187"/>
          </a:xfrm>
        </p:grpSpPr>
        <p:pic>
          <p:nvPicPr>
            <p:cNvPr id="6" name="Picture 6" descr="A close up of a red brick wall&#10;&#10;Description generated with very high confidence">
              <a:extLst>
                <a:ext uri="{FF2B5EF4-FFF2-40B4-BE49-F238E27FC236}">
                  <a16:creationId xmlns:a16="http://schemas.microsoft.com/office/drawing/2014/main" id="{BD3CC43F-780A-4D3F-B5E3-4B8B0E32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8051" y="958651"/>
              <a:ext cx="2522367" cy="186818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E8B10C-D374-492C-8009-909BE624D579}"/>
                </a:ext>
              </a:extLst>
            </p:cNvPr>
            <p:cNvSpPr txBox="1"/>
            <p:nvPr/>
          </p:nvSpPr>
          <p:spPr>
            <a:xfrm>
              <a:off x="4392886" y="2273867"/>
              <a:ext cx="894489" cy="4247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>
                  <a:solidFill>
                    <a:srgbClr val="E35F5F"/>
                  </a:solidFill>
                </a:rPr>
                <a:t>Brick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C7C49A-4CA0-4FE6-AE85-E729C7E2FB07}"/>
              </a:ext>
            </a:extLst>
          </p:cNvPr>
          <p:cNvSpPr txBox="1"/>
          <p:nvPr/>
        </p:nvSpPr>
        <p:spPr>
          <a:xfrm rot="2640000">
            <a:off x="1706286" y="3661804"/>
            <a:ext cx="2743199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Traffic logs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595959"/>
                </a:solidFill>
              </a:rPr>
              <a:t>(always flowing)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2AF14-1087-4871-B157-394F283D6CFD}"/>
              </a:ext>
            </a:extLst>
          </p:cNvPr>
          <p:cNvSpPr txBox="1"/>
          <p:nvPr/>
        </p:nvSpPr>
        <p:spPr>
          <a:xfrm>
            <a:off x="6930258" y="2451523"/>
            <a:ext cx="3465420" cy="4247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Send disable notifications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3" name="Picture 1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4289DD2D-E09A-4CC0-8A10-B98C35EC4C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097" t="16535" r="13656" b="19685"/>
          <a:stretch/>
        </p:blipFill>
        <p:spPr>
          <a:xfrm>
            <a:off x="10179589" y="4935821"/>
            <a:ext cx="1472501" cy="722925"/>
          </a:xfrm>
          <a:prstGeom prst="rect">
            <a:avLst/>
          </a:prstGeom>
        </p:spPr>
      </p:pic>
      <p:pic>
        <p:nvPicPr>
          <p:cNvPr id="14" name="Picture 16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8F3E1111-370E-40A0-A42E-1E6805A351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0288" y="3612119"/>
            <a:ext cx="845848" cy="77377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83FF06-4A68-4525-80A7-FE694168B99E}"/>
              </a:ext>
            </a:extLst>
          </p:cNvPr>
          <p:cNvCxnSpPr/>
          <p:nvPr/>
        </p:nvCxnSpPr>
        <p:spPr>
          <a:xfrm>
            <a:off x="7531057" y="2864082"/>
            <a:ext cx="2862098" cy="2144171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FC2E5F-40F4-43C5-AF89-A1B4E6269882}"/>
              </a:ext>
            </a:extLst>
          </p:cNvPr>
          <p:cNvGrpSpPr/>
          <p:nvPr/>
        </p:nvGrpSpPr>
        <p:grpSpPr>
          <a:xfrm rot="1440000">
            <a:off x="8455426" y="3236200"/>
            <a:ext cx="2170976" cy="517578"/>
            <a:chOff x="6544394" y="3593866"/>
            <a:chExt cx="3966090" cy="535531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4B9AFBB-CFC2-4E44-AB95-CE827AB038D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94" y="3654009"/>
              <a:ext cx="3966090" cy="304002"/>
            </a:xfrm>
            <a:prstGeom prst="straightConnector1">
              <a:avLst/>
            </a:prstGeom>
            <a:ln w="25400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4F19A2-FE7E-476C-BFC7-FF8F9B71E8A7}"/>
                </a:ext>
              </a:extLst>
            </p:cNvPr>
            <p:cNvSpPr txBox="1"/>
            <p:nvPr/>
          </p:nvSpPr>
          <p:spPr>
            <a:xfrm>
              <a:off x="8320547" y="3593866"/>
              <a:ext cx="319795" cy="5355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3200">
                  <a:solidFill>
                    <a:schemeClr val="accent5"/>
                  </a:solidFill>
                </a:rPr>
                <a:t>X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993BCF0-1EB4-423E-AF39-54F92C000B95}"/>
              </a:ext>
            </a:extLst>
          </p:cNvPr>
          <p:cNvSpPr txBox="1"/>
          <p:nvPr/>
        </p:nvSpPr>
        <p:spPr>
          <a:xfrm>
            <a:off x="4760220" y="4358362"/>
            <a:ext cx="1953349" cy="42473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Disable User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FC275C-A098-4AF6-AD6D-F97E65B2BFE2}"/>
              </a:ext>
            </a:extLst>
          </p:cNvPr>
          <p:cNvSpPr txBox="1"/>
          <p:nvPr/>
        </p:nvSpPr>
        <p:spPr>
          <a:xfrm>
            <a:off x="6932322" y="1405114"/>
            <a:ext cx="2877833" cy="42473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>
                <a:solidFill>
                  <a:srgbClr val="595959"/>
                </a:solidFill>
              </a:rPr>
              <a:t>Log disable action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F3B6CC-6C89-4C7B-9924-277EEF2B7E25}"/>
              </a:ext>
            </a:extLst>
          </p:cNvPr>
          <p:cNvSpPr txBox="1"/>
          <p:nvPr/>
        </p:nvSpPr>
        <p:spPr>
          <a:xfrm>
            <a:off x="6933007" y="1925747"/>
            <a:ext cx="2877833" cy="42473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>
                <a:solidFill>
                  <a:srgbClr val="595959"/>
                </a:solidFill>
              </a:rPr>
              <a:t>Log ignore action*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4D3D1A-231E-42EC-8ABB-E2F33EBA8239}"/>
              </a:ext>
            </a:extLst>
          </p:cNvPr>
          <p:cNvCxnSpPr>
            <a:cxnSpLocks/>
          </p:cNvCxnSpPr>
          <p:nvPr/>
        </p:nvCxnSpPr>
        <p:spPr>
          <a:xfrm flipV="1">
            <a:off x="9820476" y="1202243"/>
            <a:ext cx="923374" cy="216632"/>
          </a:xfrm>
          <a:prstGeom prst="straightConnector1">
            <a:avLst/>
          </a:prstGeom>
          <a:ln w="25400">
            <a:solidFill>
              <a:schemeClr val="bg1">
                <a:lumMod val="65000"/>
                <a:lumOff val="3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B0D323-C4D2-4D1A-B710-D983AE834C30}"/>
              </a:ext>
            </a:extLst>
          </p:cNvPr>
          <p:cNvSpPr txBox="1"/>
          <p:nvPr/>
        </p:nvSpPr>
        <p:spPr>
          <a:xfrm>
            <a:off x="5296471" y="6062213"/>
            <a:ext cx="380985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1DD771-A78D-481B-8B54-A363D1E0C5B0}"/>
              </a:ext>
            </a:extLst>
          </p:cNvPr>
          <p:cNvSpPr txBox="1"/>
          <p:nvPr/>
        </p:nvSpPr>
        <p:spPr>
          <a:xfrm>
            <a:off x="6931597" y="902432"/>
            <a:ext cx="2868857" cy="42473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Log report received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03417D-D63B-4F28-817A-0BD52D8FE093}"/>
              </a:ext>
            </a:extLst>
          </p:cNvPr>
          <p:cNvCxnSpPr>
            <a:cxnSpLocks/>
          </p:cNvCxnSpPr>
          <p:nvPr/>
        </p:nvCxnSpPr>
        <p:spPr>
          <a:xfrm>
            <a:off x="5655903" y="4811968"/>
            <a:ext cx="483571" cy="375815"/>
          </a:xfrm>
          <a:prstGeom prst="straightConnector1">
            <a:avLst/>
          </a:prstGeom>
          <a:ln w="25400">
            <a:solidFill>
              <a:schemeClr val="bg1">
                <a:lumMod val="65000"/>
                <a:lumOff val="3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89B7E3-9AA4-481E-84D0-4134C63FFE39}"/>
              </a:ext>
            </a:extLst>
          </p:cNvPr>
          <p:cNvSpPr txBox="1"/>
          <p:nvPr/>
        </p:nvSpPr>
        <p:spPr>
          <a:xfrm>
            <a:off x="4417098" y="3394049"/>
            <a:ext cx="2128060" cy="75713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Send receipt </a:t>
            </a:r>
            <a:r>
              <a:rPr lang="en-US" sz="2400" dirty="0">
                <a:solidFill>
                  <a:srgbClr val="595959"/>
                </a:solidFill>
              </a:rPr>
              <a:t>notifications</a:t>
            </a:r>
            <a:endParaRPr lang="en-US" dirty="0">
              <a:solidFill>
                <a:srgbClr val="595959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449791-5F53-4B80-893E-BB685C83F1C0}"/>
              </a:ext>
            </a:extLst>
          </p:cNvPr>
          <p:cNvGrpSpPr/>
          <p:nvPr/>
        </p:nvGrpSpPr>
        <p:grpSpPr>
          <a:xfrm>
            <a:off x="845878" y="4984781"/>
            <a:ext cx="2743200" cy="1262119"/>
            <a:chOff x="2340522" y="4912743"/>
            <a:chExt cx="2743200" cy="12621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436ACD-AC0D-43EA-B08F-141C1BA1D492}"/>
                </a:ext>
              </a:extLst>
            </p:cNvPr>
            <p:cNvSpPr txBox="1"/>
            <p:nvPr/>
          </p:nvSpPr>
          <p:spPr>
            <a:xfrm>
              <a:off x="2340522" y="5750130"/>
              <a:ext cx="2743200" cy="4247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FFFFFF"/>
                  </a:solidFill>
                </a:rPr>
                <a:t>Abusive activity</a:t>
              </a: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8" name="Graphic 25" descr="Robot">
              <a:extLst>
                <a:ext uri="{FF2B5EF4-FFF2-40B4-BE49-F238E27FC236}">
                  <a16:creationId xmlns:a16="http://schemas.microsoft.com/office/drawing/2014/main" id="{22018326-4EB6-482D-98F9-0970E96DD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41012" y="4912743"/>
              <a:ext cx="914162" cy="914400"/>
            </a:xfrm>
            <a:prstGeom prst="rect">
              <a:avLst/>
            </a:prstGeom>
          </p:spPr>
        </p:pic>
      </p:grpSp>
      <p:sp>
        <p:nvSpPr>
          <p:cNvPr id="40" name="TextBox 1">
            <a:extLst>
              <a:ext uri="{FF2B5EF4-FFF2-40B4-BE49-F238E27FC236}">
                <a16:creationId xmlns:a16="http://schemas.microsoft.com/office/drawing/2014/main" id="{CF4B75FB-CE10-4A07-8BD8-256E682780A5}"/>
              </a:ext>
            </a:extLst>
          </p:cNvPr>
          <p:cNvSpPr txBox="1"/>
          <p:nvPr/>
        </p:nvSpPr>
        <p:spPr>
          <a:xfrm rot="21360000">
            <a:off x="3156687" y="5236310"/>
            <a:ext cx="270583" cy="544507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endParaRPr lang="en-US" sz="3200" dirty="0">
              <a:solidFill>
                <a:srgbClr val="E35F5F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14EEE5-48BB-40E6-B288-0AAD2F24CBD0}"/>
              </a:ext>
            </a:extLst>
          </p:cNvPr>
          <p:cNvCxnSpPr>
            <a:cxnSpLocks/>
          </p:cNvCxnSpPr>
          <p:nvPr/>
        </p:nvCxnSpPr>
        <p:spPr>
          <a:xfrm>
            <a:off x="1724512" y="5557014"/>
            <a:ext cx="3239071" cy="88568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E72BA4-FD07-49E5-9B4C-2E1CB9E2EDC0}"/>
              </a:ext>
            </a:extLst>
          </p:cNvPr>
          <p:cNvSpPr txBox="1"/>
          <p:nvPr/>
        </p:nvSpPr>
        <p:spPr>
          <a:xfrm rot="21360000">
            <a:off x="2914347" y="5344027"/>
            <a:ext cx="270583" cy="5445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200">
                <a:solidFill>
                  <a:srgbClr val="E35F5F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158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BD523E6-486E-42A1-B2A4-B00D6B20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38" y="5228598"/>
            <a:ext cx="1752144" cy="7810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9032CDC-F40B-4A12-A57C-92A7DED5A9FE}"/>
              </a:ext>
            </a:extLst>
          </p:cNvPr>
          <p:cNvSpPr txBox="1">
            <a:spLocks/>
          </p:cNvSpPr>
          <p:nvPr/>
        </p:nvSpPr>
        <p:spPr>
          <a:xfrm>
            <a:off x="113249" y="-3632"/>
            <a:ext cx="5060114" cy="10207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brick Workflow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08096B5-8CE4-4E73-945F-0505A2CB6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32" y="1404048"/>
            <a:ext cx="1773125" cy="1297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F9FF-AEC2-4C22-9BD6-18DA23D11A2F}"/>
              </a:ext>
            </a:extLst>
          </p:cNvPr>
          <p:cNvSpPr txBox="1"/>
          <p:nvPr/>
        </p:nvSpPr>
        <p:spPr>
          <a:xfrm>
            <a:off x="2333017" y="2071804"/>
            <a:ext cx="2159788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Splunk </a:t>
            </a:r>
            <a:r>
              <a:rPr lang="en-US" sz="2400" dirty="0">
                <a:solidFill>
                  <a:srgbClr val="595959"/>
                </a:solidFill>
              </a:rPr>
              <a:t>alert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EC45B45-E383-4AF0-AFA3-10AAAB5DD1AD}"/>
              </a:ext>
            </a:extLst>
          </p:cNvPr>
          <p:cNvCxnSpPr/>
          <p:nvPr/>
        </p:nvCxnSpPr>
        <p:spPr>
          <a:xfrm flipV="1">
            <a:off x="2357431" y="1923479"/>
            <a:ext cx="2136157" cy="149524"/>
          </a:xfrm>
          <a:prstGeom prst="bentConnector3">
            <a:avLst/>
          </a:prstGeom>
          <a:ln w="25400">
            <a:solidFill>
              <a:schemeClr val="bg1">
                <a:lumMod val="65000"/>
                <a:lumOff val="3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C81FC3-B3F2-4259-B976-43600815BB36}"/>
              </a:ext>
            </a:extLst>
          </p:cNvPr>
          <p:cNvSpPr txBox="1"/>
          <p:nvPr/>
        </p:nvSpPr>
        <p:spPr>
          <a:xfrm>
            <a:off x="4407710" y="2918298"/>
            <a:ext cx="2128059" cy="42473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Process alert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EA0A6E2-216C-46F3-9BF9-C77B5D4EF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827" y="276376"/>
            <a:ext cx="1253537" cy="125395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B9C33A8-93DF-495B-AFBF-0D48DC76E2C2}"/>
              </a:ext>
            </a:extLst>
          </p:cNvPr>
          <p:cNvGrpSpPr/>
          <p:nvPr/>
        </p:nvGrpSpPr>
        <p:grpSpPr>
          <a:xfrm>
            <a:off x="845878" y="4984781"/>
            <a:ext cx="2743200" cy="1262119"/>
            <a:chOff x="2340522" y="4912743"/>
            <a:chExt cx="2743200" cy="126211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0DD78D-4A87-4BAE-A6C7-3398ECDB31E9}"/>
                </a:ext>
              </a:extLst>
            </p:cNvPr>
            <p:cNvSpPr txBox="1"/>
            <p:nvPr/>
          </p:nvSpPr>
          <p:spPr>
            <a:xfrm>
              <a:off x="2340522" y="5750130"/>
              <a:ext cx="2743200" cy="4247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595959"/>
                  </a:solidFill>
                </a:rPr>
                <a:t>Abusive activity</a:t>
              </a:r>
              <a:endParaRPr lang="en-US">
                <a:solidFill>
                  <a:srgbClr val="595959"/>
                </a:solidFill>
              </a:endParaRPr>
            </a:p>
          </p:txBody>
        </p:sp>
        <p:pic>
          <p:nvPicPr>
            <p:cNvPr id="25" name="Graphic 25" descr="Robot">
              <a:extLst>
                <a:ext uri="{FF2B5EF4-FFF2-40B4-BE49-F238E27FC236}">
                  <a16:creationId xmlns:a16="http://schemas.microsoft.com/office/drawing/2014/main" id="{3CE95188-3ECB-4060-B8A1-6C607C405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41012" y="4912743"/>
              <a:ext cx="914162" cy="914400"/>
            </a:xfrm>
            <a:prstGeom prst="rect">
              <a:avLst/>
            </a:prstGeom>
          </p:spPr>
        </p:pic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578B1E-7B77-45D2-B741-9E660BF541BC}"/>
              </a:ext>
            </a:extLst>
          </p:cNvPr>
          <p:cNvCxnSpPr>
            <a:cxnSpLocks/>
          </p:cNvCxnSpPr>
          <p:nvPr/>
        </p:nvCxnSpPr>
        <p:spPr>
          <a:xfrm flipH="1" flipV="1">
            <a:off x="2242688" y="2621197"/>
            <a:ext cx="2652776" cy="2563695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12A0BCB-0F0E-4BF4-BA5A-D73BE5582378}"/>
              </a:ext>
            </a:extLst>
          </p:cNvPr>
          <p:cNvGrpSpPr/>
          <p:nvPr/>
        </p:nvGrpSpPr>
        <p:grpSpPr>
          <a:xfrm>
            <a:off x="4348051" y="958651"/>
            <a:ext cx="2522367" cy="1868187"/>
            <a:chOff x="4348051" y="958651"/>
            <a:chExt cx="2522367" cy="1868187"/>
          </a:xfrm>
        </p:grpSpPr>
        <p:pic>
          <p:nvPicPr>
            <p:cNvPr id="6" name="Picture 6" descr="A close up of a red brick wall&#10;&#10;Description generated with very high confidence">
              <a:extLst>
                <a:ext uri="{FF2B5EF4-FFF2-40B4-BE49-F238E27FC236}">
                  <a16:creationId xmlns:a16="http://schemas.microsoft.com/office/drawing/2014/main" id="{BD3CC43F-780A-4D3F-B5E3-4B8B0E32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48051" y="958651"/>
              <a:ext cx="2522367" cy="186818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E8B10C-D374-492C-8009-909BE624D579}"/>
                </a:ext>
              </a:extLst>
            </p:cNvPr>
            <p:cNvSpPr txBox="1"/>
            <p:nvPr/>
          </p:nvSpPr>
          <p:spPr>
            <a:xfrm>
              <a:off x="4392886" y="2273867"/>
              <a:ext cx="894489" cy="4247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>
                  <a:solidFill>
                    <a:srgbClr val="E35F5F"/>
                  </a:solidFill>
                </a:rPr>
                <a:t>Brick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C7C49A-4CA0-4FE6-AE85-E729C7E2FB07}"/>
              </a:ext>
            </a:extLst>
          </p:cNvPr>
          <p:cNvSpPr txBox="1"/>
          <p:nvPr/>
        </p:nvSpPr>
        <p:spPr>
          <a:xfrm rot="2640000">
            <a:off x="1706286" y="3661804"/>
            <a:ext cx="2743199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Traffic logs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595959"/>
                </a:solidFill>
              </a:rPr>
              <a:t>(always flowing)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2AF14-1087-4871-B157-394F283D6CFD}"/>
              </a:ext>
            </a:extLst>
          </p:cNvPr>
          <p:cNvSpPr txBox="1"/>
          <p:nvPr/>
        </p:nvSpPr>
        <p:spPr>
          <a:xfrm>
            <a:off x="4417098" y="3394049"/>
            <a:ext cx="2128060" cy="75713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Send receipt </a:t>
            </a:r>
            <a:r>
              <a:rPr lang="en-US" sz="2400" dirty="0">
                <a:solidFill>
                  <a:srgbClr val="595959"/>
                </a:solidFill>
              </a:rPr>
              <a:t>notifications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13" name="Picture 1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4289DD2D-E09A-4CC0-8A10-B98C35EC4C3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097" t="16535" r="13656" b="19685"/>
          <a:stretch/>
        </p:blipFill>
        <p:spPr>
          <a:xfrm>
            <a:off x="10179589" y="4935821"/>
            <a:ext cx="1472501" cy="722925"/>
          </a:xfrm>
          <a:prstGeom prst="rect">
            <a:avLst/>
          </a:prstGeom>
        </p:spPr>
      </p:pic>
      <p:pic>
        <p:nvPicPr>
          <p:cNvPr id="14" name="Picture 16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8F3E1111-370E-40A0-A42E-1E6805A351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20288" y="3612119"/>
            <a:ext cx="845848" cy="7737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8FC275C-A098-4AF6-AD6D-F97E65B2BFE2}"/>
              </a:ext>
            </a:extLst>
          </p:cNvPr>
          <p:cNvSpPr txBox="1"/>
          <p:nvPr/>
        </p:nvSpPr>
        <p:spPr>
          <a:xfrm>
            <a:off x="6932322" y="1405114"/>
            <a:ext cx="2877833" cy="42473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>
                <a:solidFill>
                  <a:srgbClr val="595959"/>
                </a:solidFill>
              </a:rPr>
              <a:t>Log disable action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F3B6CC-6C89-4C7B-9924-277EEF2B7E25}"/>
              </a:ext>
            </a:extLst>
          </p:cNvPr>
          <p:cNvSpPr txBox="1"/>
          <p:nvPr/>
        </p:nvSpPr>
        <p:spPr>
          <a:xfrm>
            <a:off x="6933007" y="1925747"/>
            <a:ext cx="2877833" cy="42473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>
                <a:solidFill>
                  <a:schemeClr val="bg1">
                    <a:lumMod val="65000"/>
                    <a:lumOff val="35000"/>
                  </a:schemeClr>
                </a:solidFill>
              </a:rPr>
              <a:t>Log ignore action*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4D3D1A-231E-42EC-8ABB-E2F33EBA8239}"/>
              </a:ext>
            </a:extLst>
          </p:cNvPr>
          <p:cNvCxnSpPr>
            <a:cxnSpLocks/>
          </p:cNvCxnSpPr>
          <p:nvPr/>
        </p:nvCxnSpPr>
        <p:spPr>
          <a:xfrm flipV="1">
            <a:off x="9820476" y="1202243"/>
            <a:ext cx="923374" cy="216632"/>
          </a:xfrm>
          <a:prstGeom prst="straightConnector1">
            <a:avLst/>
          </a:prstGeom>
          <a:ln w="25400">
            <a:solidFill>
              <a:schemeClr val="bg1">
                <a:lumMod val="65000"/>
                <a:lumOff val="3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B0D323-C4D2-4D1A-B710-D983AE834C30}"/>
              </a:ext>
            </a:extLst>
          </p:cNvPr>
          <p:cNvSpPr txBox="1"/>
          <p:nvPr/>
        </p:nvSpPr>
        <p:spPr>
          <a:xfrm>
            <a:off x="5296471" y="6062213"/>
            <a:ext cx="380985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23A660-4D29-4533-8FA2-47D949F7625E}"/>
              </a:ext>
            </a:extLst>
          </p:cNvPr>
          <p:cNvSpPr txBox="1"/>
          <p:nvPr/>
        </p:nvSpPr>
        <p:spPr>
          <a:xfrm>
            <a:off x="10398276" y="1557713"/>
            <a:ext cx="163023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Temp IP ban</a:t>
            </a:r>
            <a:r>
              <a:rPr lang="en-US" sz="2000" dirty="0"/>
              <a:t> (in order to force session timeout)</a:t>
            </a:r>
            <a:endParaRPr lang="en-US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1DD771-A78D-481B-8B54-A363D1E0C5B0}"/>
              </a:ext>
            </a:extLst>
          </p:cNvPr>
          <p:cNvSpPr txBox="1"/>
          <p:nvPr/>
        </p:nvSpPr>
        <p:spPr>
          <a:xfrm>
            <a:off x="6931597" y="902432"/>
            <a:ext cx="2868857" cy="42473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Log report received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44EC0-03C3-408A-8ACC-D048D9A0A007}"/>
              </a:ext>
            </a:extLst>
          </p:cNvPr>
          <p:cNvSpPr txBox="1"/>
          <p:nvPr/>
        </p:nvSpPr>
        <p:spPr>
          <a:xfrm>
            <a:off x="4760220" y="4358362"/>
            <a:ext cx="1953349" cy="42473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Disable User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72B760-266A-4A5F-B947-999B8491D321}"/>
              </a:ext>
            </a:extLst>
          </p:cNvPr>
          <p:cNvCxnSpPr>
            <a:cxnSpLocks/>
          </p:cNvCxnSpPr>
          <p:nvPr/>
        </p:nvCxnSpPr>
        <p:spPr>
          <a:xfrm>
            <a:off x="5655903" y="4811968"/>
            <a:ext cx="483571" cy="375815"/>
          </a:xfrm>
          <a:prstGeom prst="straightConnector1">
            <a:avLst/>
          </a:prstGeom>
          <a:ln w="25400">
            <a:solidFill>
              <a:schemeClr val="bg1">
                <a:lumMod val="65000"/>
                <a:lumOff val="3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1867E1-EF32-41B1-B80B-771BAF2ADD1A}"/>
              </a:ext>
            </a:extLst>
          </p:cNvPr>
          <p:cNvCxnSpPr>
            <a:cxnSpLocks/>
          </p:cNvCxnSpPr>
          <p:nvPr/>
        </p:nvCxnSpPr>
        <p:spPr>
          <a:xfrm>
            <a:off x="1724512" y="5557014"/>
            <a:ext cx="3239071" cy="88568"/>
          </a:xfrm>
          <a:prstGeom prst="straightConnector1">
            <a:avLst/>
          </a:prstGeom>
          <a:ln w="25400">
            <a:solidFill>
              <a:schemeClr val="bg1">
                <a:lumMod val="65000"/>
                <a:lumOff val="3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2EB85A-4310-4C13-93B8-6C30DCBCB5D4}"/>
              </a:ext>
            </a:extLst>
          </p:cNvPr>
          <p:cNvSpPr txBox="1"/>
          <p:nvPr/>
        </p:nvSpPr>
        <p:spPr>
          <a:xfrm rot="21360000">
            <a:off x="2914347" y="5344027"/>
            <a:ext cx="270583" cy="5445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200">
                <a:solidFill>
                  <a:srgbClr val="E35F5F"/>
                </a:solidFill>
              </a:rPr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1DCA27-1459-4943-A440-3780C07FB62E}"/>
              </a:ext>
            </a:extLst>
          </p:cNvPr>
          <p:cNvSpPr txBox="1"/>
          <p:nvPr/>
        </p:nvSpPr>
        <p:spPr>
          <a:xfrm rot="21360000">
            <a:off x="3273666" y="5344027"/>
            <a:ext cx="270583" cy="5445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200">
                <a:solidFill>
                  <a:srgbClr val="E35F5F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1DD411-D584-47D7-83E5-C0C75B28844F}"/>
              </a:ext>
            </a:extLst>
          </p:cNvPr>
          <p:cNvSpPr txBox="1"/>
          <p:nvPr/>
        </p:nvSpPr>
        <p:spPr>
          <a:xfrm>
            <a:off x="6930258" y="2451523"/>
            <a:ext cx="3465420" cy="42473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Send disable notifications</a:t>
            </a:r>
            <a:endParaRPr lang="en-US">
              <a:solidFill>
                <a:srgbClr val="595959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3C16EF-CDFE-4220-A029-259DF8D29C0A}"/>
              </a:ext>
            </a:extLst>
          </p:cNvPr>
          <p:cNvCxnSpPr/>
          <p:nvPr/>
        </p:nvCxnSpPr>
        <p:spPr>
          <a:xfrm>
            <a:off x="7531057" y="2864082"/>
            <a:ext cx="2862098" cy="2144171"/>
          </a:xfrm>
          <a:prstGeom prst="straightConnector1">
            <a:avLst/>
          </a:prstGeom>
          <a:ln w="25400">
            <a:solidFill>
              <a:schemeClr val="bg1">
                <a:lumMod val="65000"/>
                <a:lumOff val="3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A663B6-3722-4A49-A257-BF0BE726CA6A}"/>
              </a:ext>
            </a:extLst>
          </p:cNvPr>
          <p:cNvGrpSpPr/>
          <p:nvPr/>
        </p:nvGrpSpPr>
        <p:grpSpPr>
          <a:xfrm rot="1440000">
            <a:off x="8455423" y="3227229"/>
            <a:ext cx="2170976" cy="535532"/>
            <a:chOff x="6544394" y="3584579"/>
            <a:chExt cx="3966090" cy="55410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80443FD-6C61-4E71-93E3-822D8FC4C6C3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94" y="3654009"/>
              <a:ext cx="3966090" cy="304002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  <a:lumOff val="35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776A11-7A6B-41A4-ADF7-F2C1C7105211}"/>
                </a:ext>
              </a:extLst>
            </p:cNvPr>
            <p:cNvSpPr txBox="1"/>
            <p:nvPr/>
          </p:nvSpPr>
          <p:spPr>
            <a:xfrm>
              <a:off x="8320546" y="3584579"/>
              <a:ext cx="319795" cy="554107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3200">
                  <a:solidFill>
                    <a:srgbClr val="595959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7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BD523E6-486E-42A1-B2A4-B00D6B20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38" y="5228598"/>
            <a:ext cx="1752144" cy="7810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9032CDC-F40B-4A12-A57C-92A7DED5A9FE}"/>
              </a:ext>
            </a:extLst>
          </p:cNvPr>
          <p:cNvSpPr txBox="1">
            <a:spLocks/>
          </p:cNvSpPr>
          <p:nvPr/>
        </p:nvSpPr>
        <p:spPr>
          <a:xfrm>
            <a:off x="1303449" y="1590317"/>
            <a:ext cx="5060114" cy="10207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next?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9C33A8-93DF-495B-AFBF-0D48DC76E2C2}"/>
              </a:ext>
            </a:extLst>
          </p:cNvPr>
          <p:cNvGrpSpPr/>
          <p:nvPr/>
        </p:nvGrpSpPr>
        <p:grpSpPr>
          <a:xfrm>
            <a:off x="845878" y="4984781"/>
            <a:ext cx="2743200" cy="1262119"/>
            <a:chOff x="2340522" y="4912743"/>
            <a:chExt cx="2743200" cy="126211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0DD78D-4A87-4BAE-A6C7-3398ECDB31E9}"/>
                </a:ext>
              </a:extLst>
            </p:cNvPr>
            <p:cNvSpPr txBox="1"/>
            <p:nvPr/>
          </p:nvSpPr>
          <p:spPr>
            <a:xfrm>
              <a:off x="2340522" y="5750130"/>
              <a:ext cx="2743200" cy="4247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rgbClr val="595959"/>
                  </a:solidFill>
                </a:rPr>
                <a:t>Abusive activity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pic>
          <p:nvPicPr>
            <p:cNvPr id="25" name="Graphic 25" descr="Robot">
              <a:extLst>
                <a:ext uri="{FF2B5EF4-FFF2-40B4-BE49-F238E27FC236}">
                  <a16:creationId xmlns:a16="http://schemas.microsoft.com/office/drawing/2014/main" id="{3CE95188-3ECB-4060-B8A1-6C607C405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1012" y="4912743"/>
              <a:ext cx="914162" cy="9144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3B0D323-C4D2-4D1A-B710-D983AE834C30}"/>
              </a:ext>
            </a:extLst>
          </p:cNvPr>
          <p:cNvSpPr txBox="1"/>
          <p:nvPr/>
        </p:nvSpPr>
        <p:spPr>
          <a:xfrm>
            <a:off x="5296471" y="6062213"/>
            <a:ext cx="380985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0D8A14-72FC-44CE-871A-B6B166EC038D}"/>
              </a:ext>
            </a:extLst>
          </p:cNvPr>
          <p:cNvSpPr txBox="1"/>
          <p:nvPr/>
        </p:nvSpPr>
        <p:spPr>
          <a:xfrm>
            <a:off x="1270106" y="2787485"/>
            <a:ext cx="8002883" cy="175432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>
              <a:solidFill>
                <a:srgbClr val="BBE4F4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BBE4F4"/>
                </a:solidFill>
                <a:ea typeface="+mn-lt"/>
                <a:cs typeface="+mn-lt"/>
              </a:rPr>
              <a:t>User login session times out, terminating account access.</a:t>
            </a:r>
            <a:endParaRPr lang="en-US">
              <a:solidFill>
                <a:srgbClr val="BBE4F4"/>
              </a:solidFill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>
              <a:solidFill>
                <a:srgbClr val="BBE4F4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BBE4F4"/>
                </a:solidFill>
                <a:ea typeface="+mn-lt"/>
                <a:cs typeface="+mn-lt"/>
              </a:rPr>
              <a:t>Disabled account entry "sticks" until manually removed.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>
              <a:solidFill>
                <a:srgbClr val="BBE4F4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29AEC-6A2E-44D8-9930-0915CCA2B289}"/>
              </a:ext>
            </a:extLst>
          </p:cNvPr>
          <p:cNvCxnSpPr>
            <a:cxnSpLocks/>
          </p:cNvCxnSpPr>
          <p:nvPr/>
        </p:nvCxnSpPr>
        <p:spPr>
          <a:xfrm>
            <a:off x="1724512" y="5557014"/>
            <a:ext cx="3239071" cy="88568"/>
          </a:xfrm>
          <a:prstGeom prst="straightConnector1">
            <a:avLst/>
          </a:prstGeom>
          <a:ln w="25400">
            <a:solidFill>
              <a:schemeClr val="bg1">
                <a:lumMod val="65000"/>
                <a:lumOff val="3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D3ADBF-45F6-4E76-8D77-2D658C365A8B}"/>
              </a:ext>
            </a:extLst>
          </p:cNvPr>
          <p:cNvSpPr txBox="1"/>
          <p:nvPr/>
        </p:nvSpPr>
        <p:spPr>
          <a:xfrm rot="21360000">
            <a:off x="2914347" y="5344027"/>
            <a:ext cx="270583" cy="5445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200">
                <a:solidFill>
                  <a:srgbClr val="E35F5F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A559B-7A0B-4C4A-BF8F-AF4135398931}"/>
              </a:ext>
            </a:extLst>
          </p:cNvPr>
          <p:cNvSpPr txBox="1"/>
          <p:nvPr/>
        </p:nvSpPr>
        <p:spPr>
          <a:xfrm rot="21360000">
            <a:off x="3273666" y="5344027"/>
            <a:ext cx="270583" cy="5445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200">
                <a:solidFill>
                  <a:srgbClr val="E35F5F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1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 time!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First payload with as-is demo settings</a:t>
            </a:r>
            <a:endParaRPr lang="en-US"/>
          </a:p>
          <a:p>
            <a:r>
              <a:rPr lang="en-US"/>
              <a:t>Duplicate or repeat Splunk alert</a:t>
            </a:r>
          </a:p>
          <a:p>
            <a:r>
              <a:rPr lang="en-US"/>
              <a:t>Enable Teams Notifications</a:t>
            </a:r>
            <a:endParaRPr lang="en-US" dirty="0"/>
          </a:p>
          <a:p>
            <a:r>
              <a:rPr lang="en-US"/>
              <a:t>Same test username, different IP Address</a:t>
            </a:r>
            <a:endParaRPr lang="en-US" dirty="0"/>
          </a:p>
          <a:p>
            <a:r>
              <a:rPr lang="en-US"/>
              <a:t>Ignored username, different IP Address</a:t>
            </a:r>
            <a:endParaRPr lang="en-US" dirty="0"/>
          </a:p>
          <a:p>
            <a:r>
              <a:rPr lang="en-US"/>
              <a:t>Ignored IP Address, different username</a:t>
            </a:r>
            <a:endParaRPr lang="en-US" dirty="0"/>
          </a:p>
        </p:txBody>
      </p:sp>
      <p:pic>
        <p:nvPicPr>
          <p:cNvPr id="3" name="Graphic 4" descr="Flask">
            <a:extLst>
              <a:ext uri="{FF2B5EF4-FFF2-40B4-BE49-F238E27FC236}">
                <a16:creationId xmlns:a16="http://schemas.microsoft.com/office/drawing/2014/main" id="{1C42852F-B2B5-470D-9314-A2FA270DC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07" y="2567860"/>
            <a:ext cx="3624933" cy="36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Improvements</a:t>
            </a:r>
          </a:p>
        </p:txBody>
      </p:sp>
      <p:pic>
        <p:nvPicPr>
          <p:cNvPr id="4" name="Graphic 4" descr="Tools">
            <a:extLst>
              <a:ext uri="{FF2B5EF4-FFF2-40B4-BE49-F238E27FC236}">
                <a16:creationId xmlns:a16="http://schemas.microsoft.com/office/drawing/2014/main" id="{BD6AEDEB-F5AC-4212-AE3F-DFF028406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95" y="2372373"/>
            <a:ext cx="3086399" cy="308669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E9503-A7FC-4166-8150-751482C85624}"/>
              </a:ext>
            </a:extLst>
          </p:cNvPr>
          <p:cNvSpPr txBox="1"/>
          <p:nvPr/>
        </p:nvSpPr>
        <p:spPr>
          <a:xfrm>
            <a:off x="4722812" y="2159133"/>
            <a:ext cx="2743199" cy="424732"/>
          </a:xfrm>
          <a:custGeom>
            <a:avLst/>
            <a:gdLst>
              <a:gd name="connsiteX0" fmla="*/ 0 w 2743199"/>
              <a:gd name="connsiteY0" fmla="*/ 0 h 424732"/>
              <a:gd name="connsiteX1" fmla="*/ 713232 w 2743199"/>
              <a:gd name="connsiteY1" fmla="*/ 0 h 424732"/>
              <a:gd name="connsiteX2" fmla="*/ 1316736 w 2743199"/>
              <a:gd name="connsiteY2" fmla="*/ 0 h 424732"/>
              <a:gd name="connsiteX3" fmla="*/ 1947671 w 2743199"/>
              <a:gd name="connsiteY3" fmla="*/ 0 h 424732"/>
              <a:gd name="connsiteX4" fmla="*/ 2743199 w 2743199"/>
              <a:gd name="connsiteY4" fmla="*/ 0 h 424732"/>
              <a:gd name="connsiteX5" fmla="*/ 2743199 w 2743199"/>
              <a:gd name="connsiteY5" fmla="*/ 424732 h 424732"/>
              <a:gd name="connsiteX6" fmla="*/ 2084831 w 2743199"/>
              <a:gd name="connsiteY6" fmla="*/ 424732 h 424732"/>
              <a:gd name="connsiteX7" fmla="*/ 1344168 w 2743199"/>
              <a:gd name="connsiteY7" fmla="*/ 424732 h 424732"/>
              <a:gd name="connsiteX8" fmla="*/ 685800 w 2743199"/>
              <a:gd name="connsiteY8" fmla="*/ 424732 h 424732"/>
              <a:gd name="connsiteX9" fmla="*/ 0 w 2743199"/>
              <a:gd name="connsiteY9" fmla="*/ 424732 h 424732"/>
              <a:gd name="connsiteX10" fmla="*/ 0 w 2743199"/>
              <a:gd name="connsiteY10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199" h="424732" fill="none" extrusionOk="0">
                <a:moveTo>
                  <a:pt x="0" y="0"/>
                </a:moveTo>
                <a:cubicBezTo>
                  <a:pt x="327076" y="-15035"/>
                  <a:pt x="519985" y="11970"/>
                  <a:pt x="713232" y="0"/>
                </a:cubicBezTo>
                <a:cubicBezTo>
                  <a:pt x="906479" y="-11970"/>
                  <a:pt x="1152055" y="11854"/>
                  <a:pt x="1316736" y="0"/>
                </a:cubicBezTo>
                <a:cubicBezTo>
                  <a:pt x="1481417" y="-11854"/>
                  <a:pt x="1643449" y="-30137"/>
                  <a:pt x="1947671" y="0"/>
                </a:cubicBezTo>
                <a:cubicBezTo>
                  <a:pt x="2251893" y="30137"/>
                  <a:pt x="2451570" y="11089"/>
                  <a:pt x="2743199" y="0"/>
                </a:cubicBezTo>
                <a:cubicBezTo>
                  <a:pt x="2741080" y="85980"/>
                  <a:pt x="2746322" y="217580"/>
                  <a:pt x="2743199" y="424732"/>
                </a:cubicBezTo>
                <a:cubicBezTo>
                  <a:pt x="2528385" y="398592"/>
                  <a:pt x="2267600" y="447444"/>
                  <a:pt x="2084831" y="424732"/>
                </a:cubicBezTo>
                <a:cubicBezTo>
                  <a:pt x="1902062" y="402020"/>
                  <a:pt x="1527546" y="454969"/>
                  <a:pt x="1344168" y="424732"/>
                </a:cubicBezTo>
                <a:cubicBezTo>
                  <a:pt x="1160790" y="394495"/>
                  <a:pt x="943041" y="419518"/>
                  <a:pt x="685800" y="424732"/>
                </a:cubicBezTo>
                <a:cubicBezTo>
                  <a:pt x="428559" y="429946"/>
                  <a:pt x="190755" y="415321"/>
                  <a:pt x="0" y="424732"/>
                </a:cubicBezTo>
                <a:cubicBezTo>
                  <a:pt x="-5043" y="270310"/>
                  <a:pt x="1079" y="123144"/>
                  <a:pt x="0" y="0"/>
                </a:cubicBezTo>
                <a:close/>
              </a:path>
              <a:path w="2743199" h="424732" stroke="0" extrusionOk="0">
                <a:moveTo>
                  <a:pt x="0" y="0"/>
                </a:moveTo>
                <a:cubicBezTo>
                  <a:pt x="259335" y="19760"/>
                  <a:pt x="445277" y="161"/>
                  <a:pt x="630936" y="0"/>
                </a:cubicBezTo>
                <a:cubicBezTo>
                  <a:pt x="816595" y="-161"/>
                  <a:pt x="1038919" y="19515"/>
                  <a:pt x="1316736" y="0"/>
                </a:cubicBezTo>
                <a:cubicBezTo>
                  <a:pt x="1594553" y="-19515"/>
                  <a:pt x="1827530" y="21463"/>
                  <a:pt x="2029967" y="0"/>
                </a:cubicBezTo>
                <a:cubicBezTo>
                  <a:pt x="2232404" y="-21463"/>
                  <a:pt x="2418625" y="-8059"/>
                  <a:pt x="2743199" y="0"/>
                </a:cubicBezTo>
                <a:cubicBezTo>
                  <a:pt x="2754228" y="204103"/>
                  <a:pt x="2740712" y="240540"/>
                  <a:pt x="2743199" y="424732"/>
                </a:cubicBezTo>
                <a:cubicBezTo>
                  <a:pt x="2423215" y="409547"/>
                  <a:pt x="2343871" y="420331"/>
                  <a:pt x="2029967" y="424732"/>
                </a:cubicBezTo>
                <a:cubicBezTo>
                  <a:pt x="1716063" y="429133"/>
                  <a:pt x="1526048" y="444929"/>
                  <a:pt x="1316736" y="424732"/>
                </a:cubicBezTo>
                <a:cubicBezTo>
                  <a:pt x="1107424" y="404535"/>
                  <a:pt x="862324" y="404088"/>
                  <a:pt x="713232" y="424732"/>
                </a:cubicBezTo>
                <a:cubicBezTo>
                  <a:pt x="564140" y="445376"/>
                  <a:pt x="326762" y="408546"/>
                  <a:pt x="0" y="424732"/>
                </a:cubicBezTo>
                <a:cubicBezTo>
                  <a:pt x="-8004" y="282687"/>
                  <a:pt x="-9027" y="16521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2683097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</a:rPr>
              <a:t>Planned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A6F47-B99B-41CD-A193-E65B860423CC}"/>
              </a:ext>
            </a:extLst>
          </p:cNvPr>
          <p:cNvSpPr txBox="1"/>
          <p:nvPr/>
        </p:nvSpPr>
        <p:spPr>
          <a:xfrm>
            <a:off x="4722812" y="2661813"/>
            <a:ext cx="57410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/>
              <a:t>Email notifications directly from brick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000"/>
              <a:t>Analogue to Teams notifications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Additional endpoints (e.g., list disabled users)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771B7-D08C-4612-8B9B-CCAEFE20DB37}"/>
              </a:ext>
            </a:extLst>
          </p:cNvPr>
          <p:cNvSpPr txBox="1"/>
          <p:nvPr/>
        </p:nvSpPr>
        <p:spPr>
          <a:xfrm>
            <a:off x="4723283" y="3747962"/>
            <a:ext cx="2743199" cy="424732"/>
          </a:xfrm>
          <a:custGeom>
            <a:avLst/>
            <a:gdLst>
              <a:gd name="connsiteX0" fmla="*/ 0 w 2743199"/>
              <a:gd name="connsiteY0" fmla="*/ 0 h 424732"/>
              <a:gd name="connsiteX1" fmla="*/ 713232 w 2743199"/>
              <a:gd name="connsiteY1" fmla="*/ 0 h 424732"/>
              <a:gd name="connsiteX2" fmla="*/ 1316736 w 2743199"/>
              <a:gd name="connsiteY2" fmla="*/ 0 h 424732"/>
              <a:gd name="connsiteX3" fmla="*/ 1947671 w 2743199"/>
              <a:gd name="connsiteY3" fmla="*/ 0 h 424732"/>
              <a:gd name="connsiteX4" fmla="*/ 2743199 w 2743199"/>
              <a:gd name="connsiteY4" fmla="*/ 0 h 424732"/>
              <a:gd name="connsiteX5" fmla="*/ 2743199 w 2743199"/>
              <a:gd name="connsiteY5" fmla="*/ 424732 h 424732"/>
              <a:gd name="connsiteX6" fmla="*/ 2084831 w 2743199"/>
              <a:gd name="connsiteY6" fmla="*/ 424732 h 424732"/>
              <a:gd name="connsiteX7" fmla="*/ 1344168 w 2743199"/>
              <a:gd name="connsiteY7" fmla="*/ 424732 h 424732"/>
              <a:gd name="connsiteX8" fmla="*/ 685800 w 2743199"/>
              <a:gd name="connsiteY8" fmla="*/ 424732 h 424732"/>
              <a:gd name="connsiteX9" fmla="*/ 0 w 2743199"/>
              <a:gd name="connsiteY9" fmla="*/ 424732 h 424732"/>
              <a:gd name="connsiteX10" fmla="*/ 0 w 2743199"/>
              <a:gd name="connsiteY10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199" h="424732" fill="none" extrusionOk="0">
                <a:moveTo>
                  <a:pt x="0" y="0"/>
                </a:moveTo>
                <a:cubicBezTo>
                  <a:pt x="327076" y="-15035"/>
                  <a:pt x="519985" y="11970"/>
                  <a:pt x="713232" y="0"/>
                </a:cubicBezTo>
                <a:cubicBezTo>
                  <a:pt x="906479" y="-11970"/>
                  <a:pt x="1152055" y="11854"/>
                  <a:pt x="1316736" y="0"/>
                </a:cubicBezTo>
                <a:cubicBezTo>
                  <a:pt x="1481417" y="-11854"/>
                  <a:pt x="1643449" y="-30137"/>
                  <a:pt x="1947671" y="0"/>
                </a:cubicBezTo>
                <a:cubicBezTo>
                  <a:pt x="2251893" y="30137"/>
                  <a:pt x="2451570" y="11089"/>
                  <a:pt x="2743199" y="0"/>
                </a:cubicBezTo>
                <a:cubicBezTo>
                  <a:pt x="2741080" y="85980"/>
                  <a:pt x="2746322" y="217580"/>
                  <a:pt x="2743199" y="424732"/>
                </a:cubicBezTo>
                <a:cubicBezTo>
                  <a:pt x="2528385" y="398592"/>
                  <a:pt x="2267600" y="447444"/>
                  <a:pt x="2084831" y="424732"/>
                </a:cubicBezTo>
                <a:cubicBezTo>
                  <a:pt x="1902062" y="402020"/>
                  <a:pt x="1527546" y="454969"/>
                  <a:pt x="1344168" y="424732"/>
                </a:cubicBezTo>
                <a:cubicBezTo>
                  <a:pt x="1160790" y="394495"/>
                  <a:pt x="943041" y="419518"/>
                  <a:pt x="685800" y="424732"/>
                </a:cubicBezTo>
                <a:cubicBezTo>
                  <a:pt x="428559" y="429946"/>
                  <a:pt x="190755" y="415321"/>
                  <a:pt x="0" y="424732"/>
                </a:cubicBezTo>
                <a:cubicBezTo>
                  <a:pt x="-5043" y="270310"/>
                  <a:pt x="1079" y="123144"/>
                  <a:pt x="0" y="0"/>
                </a:cubicBezTo>
                <a:close/>
              </a:path>
              <a:path w="2743199" h="424732" stroke="0" extrusionOk="0">
                <a:moveTo>
                  <a:pt x="0" y="0"/>
                </a:moveTo>
                <a:cubicBezTo>
                  <a:pt x="259335" y="19760"/>
                  <a:pt x="445277" y="161"/>
                  <a:pt x="630936" y="0"/>
                </a:cubicBezTo>
                <a:cubicBezTo>
                  <a:pt x="816595" y="-161"/>
                  <a:pt x="1038919" y="19515"/>
                  <a:pt x="1316736" y="0"/>
                </a:cubicBezTo>
                <a:cubicBezTo>
                  <a:pt x="1594553" y="-19515"/>
                  <a:pt x="1827530" y="21463"/>
                  <a:pt x="2029967" y="0"/>
                </a:cubicBezTo>
                <a:cubicBezTo>
                  <a:pt x="2232404" y="-21463"/>
                  <a:pt x="2418625" y="-8059"/>
                  <a:pt x="2743199" y="0"/>
                </a:cubicBezTo>
                <a:cubicBezTo>
                  <a:pt x="2754228" y="204103"/>
                  <a:pt x="2740712" y="240540"/>
                  <a:pt x="2743199" y="424732"/>
                </a:cubicBezTo>
                <a:cubicBezTo>
                  <a:pt x="2423215" y="409547"/>
                  <a:pt x="2343871" y="420331"/>
                  <a:pt x="2029967" y="424732"/>
                </a:cubicBezTo>
                <a:cubicBezTo>
                  <a:pt x="1716063" y="429133"/>
                  <a:pt x="1526048" y="444929"/>
                  <a:pt x="1316736" y="424732"/>
                </a:cubicBezTo>
                <a:cubicBezTo>
                  <a:pt x="1107424" y="404535"/>
                  <a:pt x="862324" y="404088"/>
                  <a:pt x="713232" y="424732"/>
                </a:cubicBezTo>
                <a:cubicBezTo>
                  <a:pt x="564140" y="445376"/>
                  <a:pt x="326762" y="408546"/>
                  <a:pt x="0" y="424732"/>
                </a:cubicBezTo>
                <a:cubicBezTo>
                  <a:pt x="-8004" y="282687"/>
                  <a:pt x="-9027" y="16521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2683097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</a:rPr>
              <a:t>Potential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22E1E-5035-4037-95C3-C585CBF8CBA8}"/>
              </a:ext>
            </a:extLst>
          </p:cNvPr>
          <p:cNvSpPr txBox="1"/>
          <p:nvPr/>
        </p:nvSpPr>
        <p:spPr>
          <a:xfrm>
            <a:off x="4723283" y="4241667"/>
            <a:ext cx="574103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/>
              <a:t>LDAP - </a:t>
            </a:r>
            <a:r>
              <a:rPr lang="en-US" sz="2000">
                <a:ea typeface="+mn-lt"/>
                <a:cs typeface="+mn-lt"/>
              </a:rPr>
              <a:t>add disabled user accounts to AD group</a:t>
            </a:r>
            <a:endParaRPr lang="en-US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/>
              <a:t>Warning-only behavior for low-confidence alerts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/>
              <a:t>Refactor to send/receive payloads to and from other services such as Service Now (e.g</a:t>
            </a:r>
            <a:r>
              <a:rPr lang="en-US" sz="2000">
                <a:ea typeface="+mn-lt"/>
                <a:cs typeface="+mn-lt"/>
              </a:rPr>
              <a:t>., update availability),</a:t>
            </a:r>
            <a:r>
              <a:rPr lang="en-US" sz="2000"/>
              <a:t> Redmine (e.g., create tickets)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790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Now?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Deploy to </a:t>
            </a:r>
            <a:r>
              <a:rPr lang="en-US" dirty="0" err="1">
                <a:ea typeface="+mn-lt"/>
                <a:cs typeface="+mn-lt"/>
              </a:rPr>
              <a:t>EZproxy</a:t>
            </a:r>
            <a:r>
              <a:rPr lang="en-US" dirty="0">
                <a:ea typeface="+mn-lt"/>
                <a:cs typeface="+mn-lt"/>
              </a:rPr>
              <a:t> test server and enable live payloads from Splunk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Start the conversation regarding reducing the </a:t>
            </a:r>
            <a:r>
              <a:rPr lang="en-US" dirty="0" err="1"/>
              <a:t>MaxLifetime</a:t>
            </a:r>
            <a:r>
              <a:rPr lang="en-US" dirty="0"/>
              <a:t> </a:t>
            </a:r>
            <a:r>
              <a:rPr lang="en-US" dirty="0" err="1"/>
              <a:t>EZproxy</a:t>
            </a:r>
            <a:r>
              <a:rPr lang="en-US" dirty="0"/>
              <a:t> setting (controls session inactivity timer)</a:t>
            </a:r>
          </a:p>
          <a:p>
            <a:pPr marL="457200" indent="-457200">
              <a:buAutoNum type="arabicPeriod"/>
            </a:pPr>
            <a:r>
              <a:rPr lang="en-US" dirty="0"/>
              <a:t>Additional demos of this application to other groups (e.g., Technical Services, Reference, Leadership?) </a:t>
            </a:r>
          </a:p>
          <a:p>
            <a:pPr marL="457200" indent="-457200">
              <a:buAutoNum type="arabicPeriod"/>
            </a:pPr>
            <a:r>
              <a:rPr lang="en-US" dirty="0"/>
              <a:t>Start planning production deployment</a:t>
            </a:r>
          </a:p>
        </p:txBody>
      </p:sp>
      <p:pic>
        <p:nvPicPr>
          <p:cNvPr id="4" name="Graphic 4" descr="Blueprint">
            <a:extLst>
              <a:ext uri="{FF2B5EF4-FFF2-40B4-BE49-F238E27FC236}">
                <a16:creationId xmlns:a16="http://schemas.microsoft.com/office/drawing/2014/main" id="{E2BD035A-7F13-4046-A495-16AA8E291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952" y="2253684"/>
            <a:ext cx="3158203" cy="315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5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Credit, References, Sources,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ECC9A-6DA6-4B0D-AC2E-3127E1397DD4}"/>
              </a:ext>
            </a:extLst>
          </p:cNvPr>
          <p:cNvSpPr txBox="1"/>
          <p:nvPr/>
        </p:nvSpPr>
        <p:spPr>
          <a:xfrm>
            <a:off x="1521157" y="1796218"/>
            <a:ext cx="10001873" cy="4661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"Brick" image</a:t>
            </a:r>
            <a:endParaRPr lang="en-US" sz="2000" i="1" dirty="0">
              <a:solidFill>
                <a:srgbClr val="7F7F7F"/>
              </a:solidFill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  <a:hlinkClick r:id="rId2"/>
              </a:rPr>
              <a:t>https://www.flickr.com/photos/sfantti/239849911/</a:t>
            </a:r>
            <a:endParaRPr lang="en-US" sz="2000" i="1" dirty="0">
              <a:solidFill>
                <a:srgbClr val="7F7F7F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Splunk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https://www.splunk.com/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EZproxy</a:t>
            </a:r>
            <a:endParaRPr lang="en-US" sz="2000">
              <a:solidFill>
                <a:srgbClr val="FFFFFF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https://www.oclc.org/en/ezproxy.html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Fail2ban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https://www.fail2ban.org/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Brick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https://github.com/atc0005/brick</a:t>
            </a:r>
            <a:endParaRPr lang="en-US" sz="2000" dirty="0"/>
          </a:p>
        </p:txBody>
      </p:sp>
      <p:pic>
        <p:nvPicPr>
          <p:cNvPr id="3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CC5ADA7-8C6D-44B2-9FBB-B0C3E8C5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380" y="5395517"/>
            <a:ext cx="1880070" cy="11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6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150" y="2609390"/>
            <a:ext cx="10265141" cy="984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/>
              <a:t>Why brick?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307BE4-D79D-47E9-B92E-A297AEA58F3A}"/>
              </a:ext>
            </a:extLst>
          </p:cNvPr>
          <p:cNvGrpSpPr/>
          <p:nvPr/>
        </p:nvGrpSpPr>
        <p:grpSpPr>
          <a:xfrm>
            <a:off x="905321" y="5047177"/>
            <a:ext cx="10343738" cy="384545"/>
            <a:chOff x="958828" y="5246740"/>
            <a:chExt cx="9725673" cy="38454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509217-07B6-4E5B-B284-1C8132FFCC56}"/>
                </a:ext>
              </a:extLst>
            </p:cNvPr>
            <p:cNvSpPr txBox="1"/>
            <p:nvPr/>
          </p:nvSpPr>
          <p:spPr>
            <a:xfrm>
              <a:off x="3930003" y="5247003"/>
              <a:ext cx="3332518" cy="369332"/>
            </a:xfrm>
            <a:custGeom>
              <a:avLst/>
              <a:gdLst>
                <a:gd name="connsiteX0" fmla="*/ 0 w 3332518"/>
                <a:gd name="connsiteY0" fmla="*/ 0 h 369332"/>
                <a:gd name="connsiteX1" fmla="*/ 699829 w 3332518"/>
                <a:gd name="connsiteY1" fmla="*/ 0 h 369332"/>
                <a:gd name="connsiteX2" fmla="*/ 1366332 w 3332518"/>
                <a:gd name="connsiteY2" fmla="*/ 0 h 369332"/>
                <a:gd name="connsiteX3" fmla="*/ 1932860 w 3332518"/>
                <a:gd name="connsiteY3" fmla="*/ 0 h 369332"/>
                <a:gd name="connsiteX4" fmla="*/ 2599364 w 3332518"/>
                <a:gd name="connsiteY4" fmla="*/ 0 h 369332"/>
                <a:gd name="connsiteX5" fmla="*/ 3332518 w 3332518"/>
                <a:gd name="connsiteY5" fmla="*/ 0 h 369332"/>
                <a:gd name="connsiteX6" fmla="*/ 3332518 w 3332518"/>
                <a:gd name="connsiteY6" fmla="*/ 369332 h 369332"/>
                <a:gd name="connsiteX7" fmla="*/ 2699340 w 3332518"/>
                <a:gd name="connsiteY7" fmla="*/ 369332 h 369332"/>
                <a:gd name="connsiteX8" fmla="*/ 2066161 w 3332518"/>
                <a:gd name="connsiteY8" fmla="*/ 369332 h 369332"/>
                <a:gd name="connsiteX9" fmla="*/ 1432983 w 3332518"/>
                <a:gd name="connsiteY9" fmla="*/ 369332 h 369332"/>
                <a:gd name="connsiteX10" fmla="*/ 833129 w 3332518"/>
                <a:gd name="connsiteY10" fmla="*/ 369332 h 369332"/>
                <a:gd name="connsiteX11" fmla="*/ 0 w 3332518"/>
                <a:gd name="connsiteY11" fmla="*/ 369332 h 369332"/>
                <a:gd name="connsiteX12" fmla="*/ 0 w 3332518"/>
                <a:gd name="connsiteY12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2518" h="369332" fill="none" extrusionOk="0">
                  <a:moveTo>
                    <a:pt x="0" y="0"/>
                  </a:moveTo>
                  <a:cubicBezTo>
                    <a:pt x="203713" y="-14570"/>
                    <a:pt x="390595" y="-28552"/>
                    <a:pt x="699829" y="0"/>
                  </a:cubicBezTo>
                  <a:cubicBezTo>
                    <a:pt x="1009063" y="28552"/>
                    <a:pt x="1171062" y="-24092"/>
                    <a:pt x="1366332" y="0"/>
                  </a:cubicBezTo>
                  <a:cubicBezTo>
                    <a:pt x="1561602" y="24092"/>
                    <a:pt x="1761997" y="-18304"/>
                    <a:pt x="1932860" y="0"/>
                  </a:cubicBezTo>
                  <a:cubicBezTo>
                    <a:pt x="2103723" y="18304"/>
                    <a:pt x="2329355" y="-5777"/>
                    <a:pt x="2599364" y="0"/>
                  </a:cubicBezTo>
                  <a:cubicBezTo>
                    <a:pt x="2869373" y="5777"/>
                    <a:pt x="2984191" y="23510"/>
                    <a:pt x="3332518" y="0"/>
                  </a:cubicBezTo>
                  <a:cubicBezTo>
                    <a:pt x="3317565" y="110572"/>
                    <a:pt x="3326812" y="212973"/>
                    <a:pt x="3332518" y="369332"/>
                  </a:cubicBezTo>
                  <a:cubicBezTo>
                    <a:pt x="3111730" y="371689"/>
                    <a:pt x="2903323" y="362989"/>
                    <a:pt x="2699340" y="369332"/>
                  </a:cubicBezTo>
                  <a:cubicBezTo>
                    <a:pt x="2495357" y="375675"/>
                    <a:pt x="2228238" y="385087"/>
                    <a:pt x="2066161" y="369332"/>
                  </a:cubicBezTo>
                  <a:cubicBezTo>
                    <a:pt x="1904084" y="353577"/>
                    <a:pt x="1621712" y="385932"/>
                    <a:pt x="1432983" y="369332"/>
                  </a:cubicBezTo>
                  <a:cubicBezTo>
                    <a:pt x="1244254" y="352732"/>
                    <a:pt x="1003671" y="348813"/>
                    <a:pt x="833129" y="369332"/>
                  </a:cubicBezTo>
                  <a:cubicBezTo>
                    <a:pt x="662587" y="389851"/>
                    <a:pt x="198153" y="389907"/>
                    <a:pt x="0" y="369332"/>
                  </a:cubicBezTo>
                  <a:cubicBezTo>
                    <a:pt x="-5560" y="226599"/>
                    <a:pt x="-10265" y="141559"/>
                    <a:pt x="0" y="0"/>
                  </a:cubicBezTo>
                  <a:close/>
                </a:path>
                <a:path w="3332518" h="369332" stroke="0" extrusionOk="0">
                  <a:moveTo>
                    <a:pt x="0" y="0"/>
                  </a:moveTo>
                  <a:cubicBezTo>
                    <a:pt x="281378" y="31345"/>
                    <a:pt x="440287" y="7312"/>
                    <a:pt x="733154" y="0"/>
                  </a:cubicBezTo>
                  <a:cubicBezTo>
                    <a:pt x="1026021" y="-7312"/>
                    <a:pt x="1083075" y="-22591"/>
                    <a:pt x="1399658" y="0"/>
                  </a:cubicBezTo>
                  <a:cubicBezTo>
                    <a:pt x="1716241" y="22591"/>
                    <a:pt x="1891207" y="-2694"/>
                    <a:pt x="2032836" y="0"/>
                  </a:cubicBezTo>
                  <a:cubicBezTo>
                    <a:pt x="2174465" y="2694"/>
                    <a:pt x="2515045" y="-14611"/>
                    <a:pt x="2699340" y="0"/>
                  </a:cubicBezTo>
                  <a:cubicBezTo>
                    <a:pt x="2883635" y="14611"/>
                    <a:pt x="3130294" y="-14902"/>
                    <a:pt x="3332518" y="0"/>
                  </a:cubicBezTo>
                  <a:cubicBezTo>
                    <a:pt x="3345664" y="143199"/>
                    <a:pt x="3333338" y="205347"/>
                    <a:pt x="3332518" y="369332"/>
                  </a:cubicBezTo>
                  <a:cubicBezTo>
                    <a:pt x="3172072" y="349054"/>
                    <a:pt x="2927345" y="381159"/>
                    <a:pt x="2699340" y="369332"/>
                  </a:cubicBezTo>
                  <a:cubicBezTo>
                    <a:pt x="2471335" y="357505"/>
                    <a:pt x="2264504" y="391767"/>
                    <a:pt x="2132812" y="369332"/>
                  </a:cubicBezTo>
                  <a:cubicBezTo>
                    <a:pt x="2001120" y="346897"/>
                    <a:pt x="1775931" y="377835"/>
                    <a:pt x="1499633" y="369332"/>
                  </a:cubicBezTo>
                  <a:cubicBezTo>
                    <a:pt x="1223335" y="360829"/>
                    <a:pt x="1094020" y="334689"/>
                    <a:pt x="766479" y="369332"/>
                  </a:cubicBezTo>
                  <a:cubicBezTo>
                    <a:pt x="438938" y="403975"/>
                    <a:pt x="182040" y="334529"/>
                    <a:pt x="0" y="369332"/>
                  </a:cubicBezTo>
                  <a:cubicBezTo>
                    <a:pt x="-4753" y="285401"/>
                    <a:pt x="5931" y="124730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407958024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badi"/>
                </a:rPr>
                <a:t>current app functionality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69484-15E6-409A-B6E5-937063EBE5D2}"/>
                </a:ext>
              </a:extLst>
            </p:cNvPr>
            <p:cNvSpPr txBox="1"/>
            <p:nvPr/>
          </p:nvSpPr>
          <p:spPr>
            <a:xfrm>
              <a:off x="958828" y="5246740"/>
              <a:ext cx="2898101" cy="341632"/>
            </a:xfrm>
            <a:custGeom>
              <a:avLst/>
              <a:gdLst>
                <a:gd name="connsiteX0" fmla="*/ 0 w 2898101"/>
                <a:gd name="connsiteY0" fmla="*/ 0 h 341632"/>
                <a:gd name="connsiteX1" fmla="*/ 521658 w 2898101"/>
                <a:gd name="connsiteY1" fmla="*/ 0 h 341632"/>
                <a:gd name="connsiteX2" fmla="*/ 1043316 w 2898101"/>
                <a:gd name="connsiteY2" fmla="*/ 0 h 341632"/>
                <a:gd name="connsiteX3" fmla="*/ 1593956 w 2898101"/>
                <a:gd name="connsiteY3" fmla="*/ 0 h 341632"/>
                <a:gd name="connsiteX4" fmla="*/ 2231538 w 2898101"/>
                <a:gd name="connsiteY4" fmla="*/ 0 h 341632"/>
                <a:gd name="connsiteX5" fmla="*/ 2898101 w 2898101"/>
                <a:gd name="connsiteY5" fmla="*/ 0 h 341632"/>
                <a:gd name="connsiteX6" fmla="*/ 2898101 w 2898101"/>
                <a:gd name="connsiteY6" fmla="*/ 341632 h 341632"/>
                <a:gd name="connsiteX7" fmla="*/ 2289500 w 2898101"/>
                <a:gd name="connsiteY7" fmla="*/ 341632 h 341632"/>
                <a:gd name="connsiteX8" fmla="*/ 1680899 w 2898101"/>
                <a:gd name="connsiteY8" fmla="*/ 341632 h 341632"/>
                <a:gd name="connsiteX9" fmla="*/ 1101278 w 2898101"/>
                <a:gd name="connsiteY9" fmla="*/ 341632 h 341632"/>
                <a:gd name="connsiteX10" fmla="*/ 521658 w 2898101"/>
                <a:gd name="connsiteY10" fmla="*/ 341632 h 341632"/>
                <a:gd name="connsiteX11" fmla="*/ 0 w 2898101"/>
                <a:gd name="connsiteY11" fmla="*/ 341632 h 341632"/>
                <a:gd name="connsiteX12" fmla="*/ 0 w 2898101"/>
                <a:gd name="connsiteY12" fmla="*/ 0 h 341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98101" h="341632" fill="none" extrusionOk="0">
                  <a:moveTo>
                    <a:pt x="0" y="0"/>
                  </a:moveTo>
                  <a:cubicBezTo>
                    <a:pt x="156781" y="23670"/>
                    <a:pt x="304479" y="-771"/>
                    <a:pt x="521658" y="0"/>
                  </a:cubicBezTo>
                  <a:cubicBezTo>
                    <a:pt x="738837" y="771"/>
                    <a:pt x="870016" y="-11128"/>
                    <a:pt x="1043316" y="0"/>
                  </a:cubicBezTo>
                  <a:cubicBezTo>
                    <a:pt x="1216616" y="11128"/>
                    <a:pt x="1336175" y="-3157"/>
                    <a:pt x="1593956" y="0"/>
                  </a:cubicBezTo>
                  <a:cubicBezTo>
                    <a:pt x="1851737" y="3157"/>
                    <a:pt x="1942145" y="9998"/>
                    <a:pt x="2231538" y="0"/>
                  </a:cubicBezTo>
                  <a:cubicBezTo>
                    <a:pt x="2520931" y="-9998"/>
                    <a:pt x="2756881" y="10287"/>
                    <a:pt x="2898101" y="0"/>
                  </a:cubicBezTo>
                  <a:cubicBezTo>
                    <a:pt x="2889972" y="152448"/>
                    <a:pt x="2905261" y="260703"/>
                    <a:pt x="2898101" y="341632"/>
                  </a:cubicBezTo>
                  <a:cubicBezTo>
                    <a:pt x="2672598" y="315727"/>
                    <a:pt x="2583308" y="348697"/>
                    <a:pt x="2289500" y="341632"/>
                  </a:cubicBezTo>
                  <a:cubicBezTo>
                    <a:pt x="1995692" y="334567"/>
                    <a:pt x="1895032" y="323902"/>
                    <a:pt x="1680899" y="341632"/>
                  </a:cubicBezTo>
                  <a:cubicBezTo>
                    <a:pt x="1466766" y="359362"/>
                    <a:pt x="1249621" y="324863"/>
                    <a:pt x="1101278" y="341632"/>
                  </a:cubicBezTo>
                  <a:cubicBezTo>
                    <a:pt x="952935" y="358401"/>
                    <a:pt x="716386" y="352050"/>
                    <a:pt x="521658" y="341632"/>
                  </a:cubicBezTo>
                  <a:cubicBezTo>
                    <a:pt x="326930" y="331214"/>
                    <a:pt x="163614" y="340648"/>
                    <a:pt x="0" y="341632"/>
                  </a:cubicBezTo>
                  <a:cubicBezTo>
                    <a:pt x="14473" y="191576"/>
                    <a:pt x="11370" y="140451"/>
                    <a:pt x="0" y="0"/>
                  </a:cubicBezTo>
                  <a:close/>
                </a:path>
                <a:path w="2898101" h="341632" stroke="0" extrusionOk="0">
                  <a:moveTo>
                    <a:pt x="0" y="0"/>
                  </a:moveTo>
                  <a:cubicBezTo>
                    <a:pt x="231561" y="-22625"/>
                    <a:pt x="385047" y="4506"/>
                    <a:pt x="550639" y="0"/>
                  </a:cubicBezTo>
                  <a:cubicBezTo>
                    <a:pt x="716231" y="-4506"/>
                    <a:pt x="999300" y="-15606"/>
                    <a:pt x="1188221" y="0"/>
                  </a:cubicBezTo>
                  <a:cubicBezTo>
                    <a:pt x="1377142" y="15606"/>
                    <a:pt x="1551489" y="-23706"/>
                    <a:pt x="1796823" y="0"/>
                  </a:cubicBezTo>
                  <a:cubicBezTo>
                    <a:pt x="2042157" y="23706"/>
                    <a:pt x="2223134" y="-22549"/>
                    <a:pt x="2376443" y="0"/>
                  </a:cubicBezTo>
                  <a:cubicBezTo>
                    <a:pt x="2529752" y="22549"/>
                    <a:pt x="2740400" y="18184"/>
                    <a:pt x="2898101" y="0"/>
                  </a:cubicBezTo>
                  <a:cubicBezTo>
                    <a:pt x="2902779" y="99382"/>
                    <a:pt x="2906855" y="257504"/>
                    <a:pt x="2898101" y="341632"/>
                  </a:cubicBezTo>
                  <a:cubicBezTo>
                    <a:pt x="2713728" y="341752"/>
                    <a:pt x="2583165" y="349232"/>
                    <a:pt x="2318481" y="341632"/>
                  </a:cubicBezTo>
                  <a:cubicBezTo>
                    <a:pt x="2053797" y="334032"/>
                    <a:pt x="1879492" y="340349"/>
                    <a:pt x="1709880" y="341632"/>
                  </a:cubicBezTo>
                  <a:cubicBezTo>
                    <a:pt x="1540268" y="342915"/>
                    <a:pt x="1378401" y="323898"/>
                    <a:pt x="1101278" y="341632"/>
                  </a:cubicBezTo>
                  <a:cubicBezTo>
                    <a:pt x="824155" y="359366"/>
                    <a:pt x="800645" y="356746"/>
                    <a:pt x="579620" y="341632"/>
                  </a:cubicBezTo>
                  <a:cubicBezTo>
                    <a:pt x="358595" y="326518"/>
                    <a:pt x="156485" y="359640"/>
                    <a:pt x="0" y="341632"/>
                  </a:cubicBezTo>
                  <a:cubicBezTo>
                    <a:pt x="13457" y="183149"/>
                    <a:pt x="16370" y="71707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56806068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000000"/>
                  </a:solidFill>
                  <a:latin typeface="Abadi"/>
                </a:rPr>
                <a:t>account abuse history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438903-288B-4AA5-8916-AF18F6B1B54E}"/>
                </a:ext>
              </a:extLst>
            </p:cNvPr>
            <p:cNvSpPr txBox="1"/>
            <p:nvPr/>
          </p:nvSpPr>
          <p:spPr>
            <a:xfrm>
              <a:off x="7351983" y="5261953"/>
              <a:ext cx="3332518" cy="369332"/>
            </a:xfrm>
            <a:custGeom>
              <a:avLst/>
              <a:gdLst>
                <a:gd name="connsiteX0" fmla="*/ 0 w 3332518"/>
                <a:gd name="connsiteY0" fmla="*/ 0 h 369332"/>
                <a:gd name="connsiteX1" fmla="*/ 699829 w 3332518"/>
                <a:gd name="connsiteY1" fmla="*/ 0 h 369332"/>
                <a:gd name="connsiteX2" fmla="*/ 1366332 w 3332518"/>
                <a:gd name="connsiteY2" fmla="*/ 0 h 369332"/>
                <a:gd name="connsiteX3" fmla="*/ 1999511 w 3332518"/>
                <a:gd name="connsiteY3" fmla="*/ 0 h 369332"/>
                <a:gd name="connsiteX4" fmla="*/ 2732665 w 3332518"/>
                <a:gd name="connsiteY4" fmla="*/ 0 h 369332"/>
                <a:gd name="connsiteX5" fmla="*/ 3332518 w 3332518"/>
                <a:gd name="connsiteY5" fmla="*/ 0 h 369332"/>
                <a:gd name="connsiteX6" fmla="*/ 3332518 w 3332518"/>
                <a:gd name="connsiteY6" fmla="*/ 369332 h 369332"/>
                <a:gd name="connsiteX7" fmla="*/ 2699340 w 3332518"/>
                <a:gd name="connsiteY7" fmla="*/ 369332 h 369332"/>
                <a:gd name="connsiteX8" fmla="*/ 2132812 w 3332518"/>
                <a:gd name="connsiteY8" fmla="*/ 369332 h 369332"/>
                <a:gd name="connsiteX9" fmla="*/ 1399658 w 3332518"/>
                <a:gd name="connsiteY9" fmla="*/ 369332 h 369332"/>
                <a:gd name="connsiteX10" fmla="*/ 799804 w 3332518"/>
                <a:gd name="connsiteY10" fmla="*/ 369332 h 369332"/>
                <a:gd name="connsiteX11" fmla="*/ 0 w 3332518"/>
                <a:gd name="connsiteY11" fmla="*/ 369332 h 369332"/>
                <a:gd name="connsiteX12" fmla="*/ 0 w 3332518"/>
                <a:gd name="connsiteY12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2518" h="369332" fill="none" extrusionOk="0">
                  <a:moveTo>
                    <a:pt x="0" y="0"/>
                  </a:moveTo>
                  <a:cubicBezTo>
                    <a:pt x="253144" y="21850"/>
                    <a:pt x="416055" y="-19448"/>
                    <a:pt x="699829" y="0"/>
                  </a:cubicBezTo>
                  <a:cubicBezTo>
                    <a:pt x="983603" y="19448"/>
                    <a:pt x="1129152" y="-10603"/>
                    <a:pt x="1366332" y="0"/>
                  </a:cubicBezTo>
                  <a:cubicBezTo>
                    <a:pt x="1603512" y="10603"/>
                    <a:pt x="1867075" y="-13530"/>
                    <a:pt x="1999511" y="0"/>
                  </a:cubicBezTo>
                  <a:cubicBezTo>
                    <a:pt x="2131947" y="13530"/>
                    <a:pt x="2371098" y="32262"/>
                    <a:pt x="2732665" y="0"/>
                  </a:cubicBezTo>
                  <a:cubicBezTo>
                    <a:pt x="3094232" y="-32262"/>
                    <a:pt x="3146566" y="-22490"/>
                    <a:pt x="3332518" y="0"/>
                  </a:cubicBezTo>
                  <a:cubicBezTo>
                    <a:pt x="3325492" y="105746"/>
                    <a:pt x="3344698" y="198693"/>
                    <a:pt x="3332518" y="369332"/>
                  </a:cubicBezTo>
                  <a:cubicBezTo>
                    <a:pt x="3047262" y="355964"/>
                    <a:pt x="2950226" y="398071"/>
                    <a:pt x="2699340" y="369332"/>
                  </a:cubicBezTo>
                  <a:cubicBezTo>
                    <a:pt x="2448454" y="340593"/>
                    <a:pt x="2261644" y="391555"/>
                    <a:pt x="2132812" y="369332"/>
                  </a:cubicBezTo>
                  <a:cubicBezTo>
                    <a:pt x="2003980" y="347109"/>
                    <a:pt x="1664273" y="399927"/>
                    <a:pt x="1399658" y="369332"/>
                  </a:cubicBezTo>
                  <a:cubicBezTo>
                    <a:pt x="1135043" y="338737"/>
                    <a:pt x="953630" y="379683"/>
                    <a:pt x="799804" y="369332"/>
                  </a:cubicBezTo>
                  <a:cubicBezTo>
                    <a:pt x="645978" y="358981"/>
                    <a:pt x="282528" y="359127"/>
                    <a:pt x="0" y="369332"/>
                  </a:cubicBezTo>
                  <a:cubicBezTo>
                    <a:pt x="-16057" y="238158"/>
                    <a:pt x="-10657" y="180913"/>
                    <a:pt x="0" y="0"/>
                  </a:cubicBezTo>
                  <a:close/>
                </a:path>
                <a:path w="3332518" h="369332" stroke="0" extrusionOk="0">
                  <a:moveTo>
                    <a:pt x="0" y="0"/>
                  </a:moveTo>
                  <a:cubicBezTo>
                    <a:pt x="314621" y="13374"/>
                    <a:pt x="576498" y="-35807"/>
                    <a:pt x="733154" y="0"/>
                  </a:cubicBezTo>
                  <a:cubicBezTo>
                    <a:pt x="889810" y="35807"/>
                    <a:pt x="1092585" y="-24450"/>
                    <a:pt x="1299682" y="0"/>
                  </a:cubicBezTo>
                  <a:cubicBezTo>
                    <a:pt x="1506779" y="24450"/>
                    <a:pt x="1678992" y="-2712"/>
                    <a:pt x="1866210" y="0"/>
                  </a:cubicBezTo>
                  <a:cubicBezTo>
                    <a:pt x="2053428" y="2712"/>
                    <a:pt x="2343005" y="-10545"/>
                    <a:pt x="2566039" y="0"/>
                  </a:cubicBezTo>
                  <a:cubicBezTo>
                    <a:pt x="2789073" y="10545"/>
                    <a:pt x="3052608" y="12620"/>
                    <a:pt x="3332518" y="0"/>
                  </a:cubicBezTo>
                  <a:cubicBezTo>
                    <a:pt x="3323686" y="176384"/>
                    <a:pt x="3329196" y="234866"/>
                    <a:pt x="3332518" y="369332"/>
                  </a:cubicBezTo>
                  <a:cubicBezTo>
                    <a:pt x="3132723" y="402773"/>
                    <a:pt x="2769498" y="356855"/>
                    <a:pt x="2599364" y="369332"/>
                  </a:cubicBezTo>
                  <a:cubicBezTo>
                    <a:pt x="2429230" y="381809"/>
                    <a:pt x="2135514" y="354583"/>
                    <a:pt x="1999511" y="369332"/>
                  </a:cubicBezTo>
                  <a:cubicBezTo>
                    <a:pt x="1863508" y="384081"/>
                    <a:pt x="1430816" y="336446"/>
                    <a:pt x="1266357" y="369332"/>
                  </a:cubicBezTo>
                  <a:cubicBezTo>
                    <a:pt x="1101898" y="402218"/>
                    <a:pt x="950171" y="393054"/>
                    <a:pt x="699829" y="369332"/>
                  </a:cubicBezTo>
                  <a:cubicBezTo>
                    <a:pt x="449487" y="345610"/>
                    <a:pt x="240942" y="399257"/>
                    <a:pt x="0" y="369332"/>
                  </a:cubicBezTo>
                  <a:cubicBezTo>
                    <a:pt x="-6919" y="288756"/>
                    <a:pt x="15429" y="151189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44707173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badi"/>
                </a:rPr>
                <a:t>future app functionality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Abuse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AEAE18-B36F-4D69-A96E-2E203A9009B0}"/>
              </a:ext>
            </a:extLst>
          </p:cNvPr>
          <p:cNvSpPr txBox="1"/>
          <p:nvPr/>
        </p:nvSpPr>
        <p:spPr>
          <a:xfrm>
            <a:off x="1627476" y="1800162"/>
            <a:ext cx="2976563" cy="4247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Examples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E02F3-52E8-4996-B09C-19F56C01EE71}"/>
              </a:ext>
            </a:extLst>
          </p:cNvPr>
          <p:cNvSpPr txBox="1"/>
          <p:nvPr/>
        </p:nvSpPr>
        <p:spPr>
          <a:xfrm>
            <a:off x="7193679" y="1800162"/>
            <a:ext cx="4656195" cy="4247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Current  Splunk alerts/thresholds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2D4AA-AB79-4E26-989A-1E192B4C3644}"/>
              </a:ext>
            </a:extLst>
          </p:cNvPr>
          <p:cNvSpPr txBox="1"/>
          <p:nvPr/>
        </p:nvSpPr>
        <p:spPr>
          <a:xfrm>
            <a:off x="7704312" y="2335064"/>
            <a:ext cx="3951531" cy="41826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User Agents</a:t>
            </a:r>
            <a:endParaRPr lang="en-US" dirty="0"/>
          </a:p>
          <a:p>
            <a:pPr marL="800100" lvl="1" indent="-342900">
              <a:buFont typeface="Wingdings"/>
              <a:buChar char="§"/>
            </a:pPr>
            <a:r>
              <a:rPr lang="en-US" sz="2400">
                <a:ea typeface="+mn-lt"/>
                <a:cs typeface="+mn-lt"/>
              </a:rPr>
              <a:t>5 per 24 hours</a:t>
            </a:r>
            <a:endParaRPr lang="en-US">
              <a:ea typeface="+mn-lt"/>
              <a:cs typeface="+mn-lt"/>
            </a:endParaRPr>
          </a:p>
          <a:p>
            <a:pPr marL="8001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5 per 4 hours</a:t>
            </a:r>
          </a:p>
          <a:p>
            <a:pPr marL="800100" lvl="1" indent="-342900">
              <a:buFont typeface="Wingdings"/>
              <a:buChar char="§"/>
            </a:pPr>
            <a:r>
              <a:rPr lang="en-US" sz="2400"/>
              <a:t>5 per hour</a:t>
            </a:r>
            <a:endParaRPr lang="en-US"/>
          </a:p>
          <a:p>
            <a:pPr lvl="1"/>
            <a:endParaRPr lang="en-US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IPs</a:t>
            </a:r>
          </a:p>
          <a:p>
            <a:pPr marL="800100" lvl="1" indent="-342900">
              <a:lnSpc>
                <a:spcPct val="90000"/>
              </a:lnSpc>
              <a:buFont typeface="Wingdings"/>
              <a:buChar char="§"/>
            </a:pPr>
            <a:r>
              <a:rPr lang="en-US" sz="2400" dirty="0"/>
              <a:t>75 per 7 days</a:t>
            </a:r>
          </a:p>
          <a:p>
            <a:pPr marL="800100" lvl="1" indent="-342900">
              <a:lnSpc>
                <a:spcPct val="90000"/>
              </a:lnSpc>
              <a:buFont typeface="Wingdings"/>
              <a:buChar char="§"/>
            </a:pPr>
            <a:r>
              <a:rPr lang="en-US" sz="2400" dirty="0"/>
              <a:t>15 per 7 days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 err="1"/>
              <a:t>EZproxy</a:t>
            </a:r>
            <a:r>
              <a:rPr lang="en-US" sz="2400" dirty="0"/>
              <a:t> status code 418</a:t>
            </a:r>
            <a:br>
              <a:rPr lang="en-US" sz="2400" dirty="0"/>
            </a:b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 err="1"/>
              <a:t>EZproxy</a:t>
            </a:r>
            <a:r>
              <a:rPr lang="en-US" sz="2400" dirty="0"/>
              <a:t> Admin User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4B132F-880D-4A85-8213-34ED3E0E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4099"/>
              </p:ext>
            </p:extLst>
          </p:nvPr>
        </p:nvGraphicFramePr>
        <p:xfrm>
          <a:off x="1518024" y="2795934"/>
          <a:ext cx="5593971" cy="222503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21976">
                  <a:extLst>
                    <a:ext uri="{9D8B030D-6E8A-4147-A177-3AD203B41FA5}">
                      <a16:colId xmlns:a16="http://schemas.microsoft.com/office/drawing/2014/main" val="1420628100"/>
                    </a:ext>
                  </a:extLst>
                </a:gridCol>
                <a:gridCol w="1048868">
                  <a:extLst>
                    <a:ext uri="{9D8B030D-6E8A-4147-A177-3AD203B41FA5}">
                      <a16:colId xmlns:a16="http://schemas.microsoft.com/office/drawing/2014/main" val="74630209"/>
                    </a:ext>
                  </a:extLst>
                </a:gridCol>
                <a:gridCol w="1443316">
                  <a:extLst>
                    <a:ext uri="{9D8B030D-6E8A-4147-A177-3AD203B41FA5}">
                      <a16:colId xmlns:a16="http://schemas.microsoft.com/office/drawing/2014/main" val="1852389823"/>
                    </a:ext>
                  </a:extLst>
                </a:gridCol>
                <a:gridCol w="2079811">
                  <a:extLst>
                    <a:ext uri="{9D8B030D-6E8A-4147-A177-3AD203B41FA5}">
                      <a16:colId xmlns:a16="http://schemas.microsoft.com/office/drawing/2014/main" val="4190068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IP Addresses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 Agents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23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106387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2019-05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77853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107413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2019-06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76352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116454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2019-09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4,762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38560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117007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2019-09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81149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127868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2020-02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23,683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84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76F73B-B6C5-4F6E-8544-883ED001AD99}"/>
              </a:ext>
            </a:extLst>
          </p:cNvPr>
          <p:cNvSpPr txBox="1"/>
          <p:nvPr/>
        </p:nvSpPr>
        <p:spPr>
          <a:xfrm>
            <a:off x="1564046" y="5349383"/>
            <a:ext cx="2126287" cy="4247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IP alerts: good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0BDF6-6D78-4318-A4EE-D07FD9DB4777}"/>
              </a:ext>
            </a:extLst>
          </p:cNvPr>
          <p:cNvSpPr txBox="1"/>
          <p:nvPr/>
        </p:nvSpPr>
        <p:spPr>
          <a:xfrm>
            <a:off x="3804614" y="5345621"/>
            <a:ext cx="3302085" cy="424732"/>
          </a:xfrm>
          <a:prstGeom prst="rect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User Agent alerts: better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 user accounts: Manually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6685" y="2420294"/>
            <a:ext cx="4819013" cy="415505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Notification</a:t>
            </a:r>
          </a:p>
          <a:p>
            <a:pPr marL="914400" lvl="1" indent="-457200">
              <a:buFont typeface="Arial" pitchFamily="49" charset="0"/>
              <a:buChar char="•"/>
            </a:pPr>
            <a:r>
              <a:rPr lang="en-US" b="0" dirty="0"/>
              <a:t> Splunk email alert</a:t>
            </a:r>
          </a:p>
          <a:p>
            <a:pPr marL="914400" lvl="1" indent="-457200">
              <a:buFont typeface="Arial" pitchFamily="49" charset="0"/>
              <a:buChar char="•"/>
            </a:pPr>
            <a:r>
              <a:rPr lang="en-US" b="0" dirty="0"/>
              <a:t> vendor email to Technical Services</a:t>
            </a:r>
            <a:br>
              <a:rPr lang="en-US" b="0" dirty="0"/>
            </a:br>
            <a:endParaRPr lang="en-US" b="0" dirty="0"/>
          </a:p>
          <a:p>
            <a:pPr marL="457200" indent="-457200">
              <a:buAutoNum type="arabicPeriod"/>
            </a:pPr>
            <a:r>
              <a:rPr lang="en-US" dirty="0"/>
              <a:t>Verify report</a:t>
            </a:r>
          </a:p>
          <a:p>
            <a:pPr marL="914400" lvl="1" indent="-457200">
              <a:buFont typeface="Arial" pitchFamily="49" charset="0"/>
              <a:buChar char="•"/>
            </a:pPr>
            <a:r>
              <a:rPr lang="en-US" b="0" dirty="0"/>
              <a:t>Splunk dashboard (</a:t>
            </a:r>
            <a:r>
              <a:rPr lang="en-US" b="0" u="sng" dirty="0"/>
              <a:t>often</a:t>
            </a:r>
            <a:r>
              <a:rPr lang="en-US" b="0" dirty="0"/>
              <a:t>)</a:t>
            </a:r>
            <a:endParaRPr lang="en-US"/>
          </a:p>
          <a:p>
            <a:pPr marL="914400" lvl="1" indent="-457200">
              <a:buFont typeface="Arial" pitchFamily="49" charset="0"/>
              <a:buChar char="•"/>
            </a:pPr>
            <a:r>
              <a:rPr lang="en-US" b="0" dirty="0"/>
              <a:t>shell scripts (</a:t>
            </a:r>
            <a:r>
              <a:rPr lang="en-US" b="0" u="sng" dirty="0"/>
              <a:t>sometimes</a:t>
            </a:r>
            <a:r>
              <a:rPr lang="en-US" b="0" dirty="0"/>
              <a:t>)</a:t>
            </a:r>
            <a:br>
              <a:rPr lang="en-US" b="0" dirty="0"/>
            </a:br>
            <a:endParaRPr lang="en-US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Update users.disabled.txt</a:t>
            </a:r>
            <a:br>
              <a:rPr lang="en-US" dirty="0"/>
            </a:b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Deploy users.disabled.txt</a:t>
            </a:r>
            <a:br>
              <a:rPr lang="en-US" dirty="0"/>
            </a:b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Terminate active user sessions (manually)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1F3DA-2642-4C84-8AB4-C7533B201175}"/>
              </a:ext>
            </a:extLst>
          </p:cNvPr>
          <p:cNvSpPr txBox="1"/>
          <p:nvPr/>
        </p:nvSpPr>
        <p:spPr>
          <a:xfrm>
            <a:off x="1860584" y="1826018"/>
            <a:ext cx="2743200" cy="4247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Technical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94626-4879-4141-8AD3-D8F784B2B23D}"/>
              </a:ext>
            </a:extLst>
          </p:cNvPr>
          <p:cNvSpPr txBox="1"/>
          <p:nvPr/>
        </p:nvSpPr>
        <p:spPr>
          <a:xfrm>
            <a:off x="6840244" y="1825756"/>
            <a:ext cx="2743200" cy="4247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Procedural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321F7-258C-44E0-AA3E-CBEA0B691F7B}"/>
              </a:ext>
            </a:extLst>
          </p:cNvPr>
          <p:cNvSpPr txBox="1"/>
          <p:nvPr/>
        </p:nvSpPr>
        <p:spPr>
          <a:xfrm>
            <a:off x="6840693" y="2770989"/>
            <a:ext cx="4424912" cy="316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ea typeface="+mn-lt"/>
                <a:cs typeface="+mn-lt"/>
              </a:rPr>
              <a:t>Update tickets</a:t>
            </a: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ea typeface="+mn-lt"/>
                <a:cs typeface="+mn-lt"/>
              </a:rPr>
              <a:t>Back &amp; forth with Technical Services</a:t>
            </a: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ea typeface="+mn-lt"/>
                <a:cs typeface="+mn-lt"/>
              </a:rPr>
              <a:t>Technical Services goes back &amp; forth with the vendor</a:t>
            </a: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Tx/>
              <a:buAutoNum type="arabicPeriod"/>
            </a:pPr>
            <a:r>
              <a:rPr lang="en-US" sz="2400" dirty="0">
                <a:ea typeface="+mn-lt"/>
                <a:cs typeface="+mn-lt"/>
              </a:rPr>
              <a:t>Access is restored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7A0F4-0321-4AA4-A69F-EE700120DFBF}"/>
              </a:ext>
            </a:extLst>
          </p:cNvPr>
          <p:cNvSpPr txBox="1"/>
          <p:nvPr/>
        </p:nvSpPr>
        <p:spPr>
          <a:xfrm>
            <a:off x="1519999" y="2137243"/>
            <a:ext cx="5560428" cy="424732"/>
          </a:xfrm>
          <a:custGeom>
            <a:avLst/>
            <a:gdLst>
              <a:gd name="connsiteX0" fmla="*/ 0 w 5560428"/>
              <a:gd name="connsiteY0" fmla="*/ 0 h 424732"/>
              <a:gd name="connsiteX1" fmla="*/ 444834 w 5560428"/>
              <a:gd name="connsiteY1" fmla="*/ 0 h 424732"/>
              <a:gd name="connsiteX2" fmla="*/ 834064 w 5560428"/>
              <a:gd name="connsiteY2" fmla="*/ 0 h 424732"/>
              <a:gd name="connsiteX3" fmla="*/ 1390107 w 5560428"/>
              <a:gd name="connsiteY3" fmla="*/ 0 h 424732"/>
              <a:gd name="connsiteX4" fmla="*/ 1834941 w 5560428"/>
              <a:gd name="connsiteY4" fmla="*/ 0 h 424732"/>
              <a:gd name="connsiteX5" fmla="*/ 2279775 w 5560428"/>
              <a:gd name="connsiteY5" fmla="*/ 0 h 424732"/>
              <a:gd name="connsiteX6" fmla="*/ 2891423 w 5560428"/>
              <a:gd name="connsiteY6" fmla="*/ 0 h 424732"/>
              <a:gd name="connsiteX7" fmla="*/ 3280653 w 5560428"/>
              <a:gd name="connsiteY7" fmla="*/ 0 h 424732"/>
              <a:gd name="connsiteX8" fmla="*/ 3836695 w 5560428"/>
              <a:gd name="connsiteY8" fmla="*/ 0 h 424732"/>
              <a:gd name="connsiteX9" fmla="*/ 4281530 w 5560428"/>
              <a:gd name="connsiteY9" fmla="*/ 0 h 424732"/>
              <a:gd name="connsiteX10" fmla="*/ 4670760 w 5560428"/>
              <a:gd name="connsiteY10" fmla="*/ 0 h 424732"/>
              <a:gd name="connsiteX11" fmla="*/ 5059989 w 5560428"/>
              <a:gd name="connsiteY11" fmla="*/ 0 h 424732"/>
              <a:gd name="connsiteX12" fmla="*/ 5560428 w 5560428"/>
              <a:gd name="connsiteY12" fmla="*/ 0 h 424732"/>
              <a:gd name="connsiteX13" fmla="*/ 5560428 w 5560428"/>
              <a:gd name="connsiteY13" fmla="*/ 424732 h 424732"/>
              <a:gd name="connsiteX14" fmla="*/ 5004385 w 5560428"/>
              <a:gd name="connsiteY14" fmla="*/ 424732 h 424732"/>
              <a:gd name="connsiteX15" fmla="*/ 4337134 w 5560428"/>
              <a:gd name="connsiteY15" fmla="*/ 424732 h 424732"/>
              <a:gd name="connsiteX16" fmla="*/ 3725487 w 5560428"/>
              <a:gd name="connsiteY16" fmla="*/ 424732 h 424732"/>
              <a:gd name="connsiteX17" fmla="*/ 3225048 w 5560428"/>
              <a:gd name="connsiteY17" fmla="*/ 424732 h 424732"/>
              <a:gd name="connsiteX18" fmla="*/ 2724610 w 5560428"/>
              <a:gd name="connsiteY18" fmla="*/ 424732 h 424732"/>
              <a:gd name="connsiteX19" fmla="*/ 2279775 w 5560428"/>
              <a:gd name="connsiteY19" fmla="*/ 424732 h 424732"/>
              <a:gd name="connsiteX20" fmla="*/ 1779337 w 5560428"/>
              <a:gd name="connsiteY20" fmla="*/ 424732 h 424732"/>
              <a:gd name="connsiteX21" fmla="*/ 1390107 w 5560428"/>
              <a:gd name="connsiteY21" fmla="*/ 424732 h 424732"/>
              <a:gd name="connsiteX22" fmla="*/ 722856 w 5560428"/>
              <a:gd name="connsiteY22" fmla="*/ 424732 h 424732"/>
              <a:gd name="connsiteX23" fmla="*/ 0 w 5560428"/>
              <a:gd name="connsiteY23" fmla="*/ 424732 h 424732"/>
              <a:gd name="connsiteX24" fmla="*/ 0 w 5560428"/>
              <a:gd name="connsiteY24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60428" h="424732" fill="none" extrusionOk="0">
                <a:moveTo>
                  <a:pt x="0" y="0"/>
                </a:moveTo>
                <a:cubicBezTo>
                  <a:pt x="140292" y="-49101"/>
                  <a:pt x="251146" y="900"/>
                  <a:pt x="444834" y="0"/>
                </a:cubicBezTo>
                <a:cubicBezTo>
                  <a:pt x="638522" y="-900"/>
                  <a:pt x="713444" y="1782"/>
                  <a:pt x="834064" y="0"/>
                </a:cubicBezTo>
                <a:cubicBezTo>
                  <a:pt x="954684" y="-1782"/>
                  <a:pt x="1146641" y="65347"/>
                  <a:pt x="1390107" y="0"/>
                </a:cubicBezTo>
                <a:cubicBezTo>
                  <a:pt x="1633573" y="-65347"/>
                  <a:pt x="1719956" y="33309"/>
                  <a:pt x="1834941" y="0"/>
                </a:cubicBezTo>
                <a:cubicBezTo>
                  <a:pt x="1949926" y="-33309"/>
                  <a:pt x="2067625" y="35316"/>
                  <a:pt x="2279775" y="0"/>
                </a:cubicBezTo>
                <a:cubicBezTo>
                  <a:pt x="2491925" y="-35316"/>
                  <a:pt x="2659890" y="29902"/>
                  <a:pt x="2891423" y="0"/>
                </a:cubicBezTo>
                <a:cubicBezTo>
                  <a:pt x="3122956" y="-29902"/>
                  <a:pt x="3155945" y="30198"/>
                  <a:pt x="3280653" y="0"/>
                </a:cubicBezTo>
                <a:cubicBezTo>
                  <a:pt x="3405361" y="-30198"/>
                  <a:pt x="3695137" y="51471"/>
                  <a:pt x="3836695" y="0"/>
                </a:cubicBezTo>
                <a:cubicBezTo>
                  <a:pt x="3978253" y="-51471"/>
                  <a:pt x="4106175" y="39409"/>
                  <a:pt x="4281530" y="0"/>
                </a:cubicBezTo>
                <a:cubicBezTo>
                  <a:pt x="4456886" y="-39409"/>
                  <a:pt x="4573680" y="25106"/>
                  <a:pt x="4670760" y="0"/>
                </a:cubicBezTo>
                <a:cubicBezTo>
                  <a:pt x="4767840" y="-25106"/>
                  <a:pt x="4866420" y="28174"/>
                  <a:pt x="5059989" y="0"/>
                </a:cubicBezTo>
                <a:cubicBezTo>
                  <a:pt x="5253558" y="-28174"/>
                  <a:pt x="5446160" y="8906"/>
                  <a:pt x="5560428" y="0"/>
                </a:cubicBezTo>
                <a:cubicBezTo>
                  <a:pt x="5597751" y="148275"/>
                  <a:pt x="5510330" y="276575"/>
                  <a:pt x="5560428" y="424732"/>
                </a:cubicBezTo>
                <a:cubicBezTo>
                  <a:pt x="5412966" y="469097"/>
                  <a:pt x="5187708" y="358408"/>
                  <a:pt x="5004385" y="424732"/>
                </a:cubicBezTo>
                <a:cubicBezTo>
                  <a:pt x="4821062" y="491056"/>
                  <a:pt x="4520131" y="415933"/>
                  <a:pt x="4337134" y="424732"/>
                </a:cubicBezTo>
                <a:cubicBezTo>
                  <a:pt x="4154137" y="433531"/>
                  <a:pt x="3863828" y="365023"/>
                  <a:pt x="3725487" y="424732"/>
                </a:cubicBezTo>
                <a:cubicBezTo>
                  <a:pt x="3587146" y="484441"/>
                  <a:pt x="3346756" y="391249"/>
                  <a:pt x="3225048" y="424732"/>
                </a:cubicBezTo>
                <a:cubicBezTo>
                  <a:pt x="3103340" y="458215"/>
                  <a:pt x="2890024" y="385214"/>
                  <a:pt x="2724610" y="424732"/>
                </a:cubicBezTo>
                <a:cubicBezTo>
                  <a:pt x="2559196" y="464250"/>
                  <a:pt x="2443719" y="379626"/>
                  <a:pt x="2279775" y="424732"/>
                </a:cubicBezTo>
                <a:cubicBezTo>
                  <a:pt x="2115832" y="469838"/>
                  <a:pt x="2004216" y="371686"/>
                  <a:pt x="1779337" y="424732"/>
                </a:cubicBezTo>
                <a:cubicBezTo>
                  <a:pt x="1554458" y="477778"/>
                  <a:pt x="1569363" y="414959"/>
                  <a:pt x="1390107" y="424732"/>
                </a:cubicBezTo>
                <a:cubicBezTo>
                  <a:pt x="1210851" y="434505"/>
                  <a:pt x="1046624" y="390982"/>
                  <a:pt x="722856" y="424732"/>
                </a:cubicBezTo>
                <a:cubicBezTo>
                  <a:pt x="399088" y="458482"/>
                  <a:pt x="290508" y="340291"/>
                  <a:pt x="0" y="424732"/>
                </a:cubicBezTo>
                <a:cubicBezTo>
                  <a:pt x="-46723" y="289587"/>
                  <a:pt x="50283" y="89063"/>
                  <a:pt x="0" y="0"/>
                </a:cubicBezTo>
                <a:close/>
              </a:path>
              <a:path w="5560428" h="424732" stroke="0" extrusionOk="0">
                <a:moveTo>
                  <a:pt x="0" y="0"/>
                </a:moveTo>
                <a:cubicBezTo>
                  <a:pt x="159859" y="-48705"/>
                  <a:pt x="378071" y="10219"/>
                  <a:pt x="500439" y="0"/>
                </a:cubicBezTo>
                <a:cubicBezTo>
                  <a:pt x="622807" y="-10219"/>
                  <a:pt x="739389" y="41809"/>
                  <a:pt x="945273" y="0"/>
                </a:cubicBezTo>
                <a:cubicBezTo>
                  <a:pt x="1151157" y="-41809"/>
                  <a:pt x="1169419" y="4368"/>
                  <a:pt x="1390107" y="0"/>
                </a:cubicBezTo>
                <a:cubicBezTo>
                  <a:pt x="1610795" y="-4368"/>
                  <a:pt x="1687516" y="41926"/>
                  <a:pt x="1779337" y="0"/>
                </a:cubicBezTo>
                <a:cubicBezTo>
                  <a:pt x="1871158" y="-41926"/>
                  <a:pt x="2078923" y="9465"/>
                  <a:pt x="2168567" y="0"/>
                </a:cubicBezTo>
                <a:cubicBezTo>
                  <a:pt x="2258211" y="-9465"/>
                  <a:pt x="2422459" y="6982"/>
                  <a:pt x="2557797" y="0"/>
                </a:cubicBezTo>
                <a:cubicBezTo>
                  <a:pt x="2693135" y="-6982"/>
                  <a:pt x="2930658" y="47294"/>
                  <a:pt x="3169444" y="0"/>
                </a:cubicBezTo>
                <a:cubicBezTo>
                  <a:pt x="3408230" y="-47294"/>
                  <a:pt x="3419562" y="10075"/>
                  <a:pt x="3558674" y="0"/>
                </a:cubicBezTo>
                <a:cubicBezTo>
                  <a:pt x="3697786" y="-10075"/>
                  <a:pt x="3875636" y="42429"/>
                  <a:pt x="4003508" y="0"/>
                </a:cubicBezTo>
                <a:cubicBezTo>
                  <a:pt x="4131380" y="-42429"/>
                  <a:pt x="4349605" y="11162"/>
                  <a:pt x="4448342" y="0"/>
                </a:cubicBezTo>
                <a:cubicBezTo>
                  <a:pt x="4547079" y="-11162"/>
                  <a:pt x="5181641" y="103902"/>
                  <a:pt x="5560428" y="0"/>
                </a:cubicBezTo>
                <a:cubicBezTo>
                  <a:pt x="5579046" y="123781"/>
                  <a:pt x="5557348" y="260156"/>
                  <a:pt x="5560428" y="424732"/>
                </a:cubicBezTo>
                <a:cubicBezTo>
                  <a:pt x="5441303" y="473603"/>
                  <a:pt x="5190384" y="401498"/>
                  <a:pt x="5004385" y="424732"/>
                </a:cubicBezTo>
                <a:cubicBezTo>
                  <a:pt x="4818386" y="447966"/>
                  <a:pt x="4576223" y="380489"/>
                  <a:pt x="4392738" y="424732"/>
                </a:cubicBezTo>
                <a:cubicBezTo>
                  <a:pt x="4209253" y="468975"/>
                  <a:pt x="3959380" y="411735"/>
                  <a:pt x="3781091" y="424732"/>
                </a:cubicBezTo>
                <a:cubicBezTo>
                  <a:pt x="3602802" y="437729"/>
                  <a:pt x="3523440" y="386281"/>
                  <a:pt x="3280653" y="424732"/>
                </a:cubicBezTo>
                <a:cubicBezTo>
                  <a:pt x="3037866" y="463183"/>
                  <a:pt x="2752600" y="381358"/>
                  <a:pt x="2613401" y="424732"/>
                </a:cubicBezTo>
                <a:cubicBezTo>
                  <a:pt x="2474202" y="468106"/>
                  <a:pt x="2338504" y="374897"/>
                  <a:pt x="2168567" y="424732"/>
                </a:cubicBezTo>
                <a:cubicBezTo>
                  <a:pt x="1998630" y="474567"/>
                  <a:pt x="1849332" y="423136"/>
                  <a:pt x="1668128" y="424732"/>
                </a:cubicBezTo>
                <a:cubicBezTo>
                  <a:pt x="1486924" y="426328"/>
                  <a:pt x="1315501" y="395499"/>
                  <a:pt x="1112086" y="424732"/>
                </a:cubicBezTo>
                <a:cubicBezTo>
                  <a:pt x="908671" y="453965"/>
                  <a:pt x="728981" y="389508"/>
                  <a:pt x="611647" y="424732"/>
                </a:cubicBezTo>
                <a:cubicBezTo>
                  <a:pt x="494313" y="459956"/>
                  <a:pt x="259488" y="403400"/>
                  <a:pt x="0" y="424732"/>
                </a:cubicBezTo>
                <a:cubicBezTo>
                  <a:pt x="-49912" y="264078"/>
                  <a:pt x="19156" y="16495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Past Experiences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ECC9A-6DA6-4B0D-AC2E-3127E1397DD4}"/>
              </a:ext>
            </a:extLst>
          </p:cNvPr>
          <p:cNvSpPr txBox="1"/>
          <p:nvPr/>
        </p:nvSpPr>
        <p:spPr>
          <a:xfrm>
            <a:off x="1521157" y="2719556"/>
            <a:ext cx="7903326" cy="22510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6 pm on a Friday</a:t>
            </a:r>
            <a:endParaRPr lang="en-US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We're done for the day, logged out, "gone home"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Uncapped abuse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Angry vendor Monday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ECC9A-6DA6-4B0D-AC2E-3127E1397DD4}"/>
              </a:ext>
            </a:extLst>
          </p:cNvPr>
          <p:cNvSpPr txBox="1"/>
          <p:nvPr/>
        </p:nvSpPr>
        <p:spPr>
          <a:xfrm>
            <a:off x="1521157" y="2719556"/>
            <a:ext cx="7903326" cy="33590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400" i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6 pm on a Friday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400" i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We're done for the day, logged out, "gone home"</a:t>
            </a:r>
            <a:endParaRPr lang="en-US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Abuse kicks up briefly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Splunk sends alert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This app* automatically disables the account, notifies us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Abuse is greatly minimized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86CEC-F96D-4083-A95E-8EE1B57FF8CB}"/>
              </a:ext>
            </a:extLst>
          </p:cNvPr>
          <p:cNvSpPr txBox="1"/>
          <p:nvPr/>
        </p:nvSpPr>
        <p:spPr>
          <a:xfrm>
            <a:off x="8480786" y="6035486"/>
            <a:ext cx="3576869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* plus supporting tooling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80DF8-20CD-4C18-BD53-F97008EE3F47}"/>
              </a:ext>
            </a:extLst>
          </p:cNvPr>
          <p:cNvSpPr txBox="1"/>
          <p:nvPr/>
        </p:nvSpPr>
        <p:spPr>
          <a:xfrm>
            <a:off x="1519999" y="2137243"/>
            <a:ext cx="5560428" cy="424732"/>
          </a:xfrm>
          <a:custGeom>
            <a:avLst/>
            <a:gdLst>
              <a:gd name="connsiteX0" fmla="*/ 0 w 5560428"/>
              <a:gd name="connsiteY0" fmla="*/ 0 h 424732"/>
              <a:gd name="connsiteX1" fmla="*/ 444834 w 5560428"/>
              <a:gd name="connsiteY1" fmla="*/ 0 h 424732"/>
              <a:gd name="connsiteX2" fmla="*/ 834064 w 5560428"/>
              <a:gd name="connsiteY2" fmla="*/ 0 h 424732"/>
              <a:gd name="connsiteX3" fmla="*/ 1390107 w 5560428"/>
              <a:gd name="connsiteY3" fmla="*/ 0 h 424732"/>
              <a:gd name="connsiteX4" fmla="*/ 1834941 w 5560428"/>
              <a:gd name="connsiteY4" fmla="*/ 0 h 424732"/>
              <a:gd name="connsiteX5" fmla="*/ 2279775 w 5560428"/>
              <a:gd name="connsiteY5" fmla="*/ 0 h 424732"/>
              <a:gd name="connsiteX6" fmla="*/ 2891423 w 5560428"/>
              <a:gd name="connsiteY6" fmla="*/ 0 h 424732"/>
              <a:gd name="connsiteX7" fmla="*/ 3280653 w 5560428"/>
              <a:gd name="connsiteY7" fmla="*/ 0 h 424732"/>
              <a:gd name="connsiteX8" fmla="*/ 3836695 w 5560428"/>
              <a:gd name="connsiteY8" fmla="*/ 0 h 424732"/>
              <a:gd name="connsiteX9" fmla="*/ 4281530 w 5560428"/>
              <a:gd name="connsiteY9" fmla="*/ 0 h 424732"/>
              <a:gd name="connsiteX10" fmla="*/ 4670760 w 5560428"/>
              <a:gd name="connsiteY10" fmla="*/ 0 h 424732"/>
              <a:gd name="connsiteX11" fmla="*/ 5059989 w 5560428"/>
              <a:gd name="connsiteY11" fmla="*/ 0 h 424732"/>
              <a:gd name="connsiteX12" fmla="*/ 5560428 w 5560428"/>
              <a:gd name="connsiteY12" fmla="*/ 0 h 424732"/>
              <a:gd name="connsiteX13" fmla="*/ 5560428 w 5560428"/>
              <a:gd name="connsiteY13" fmla="*/ 424732 h 424732"/>
              <a:gd name="connsiteX14" fmla="*/ 5004385 w 5560428"/>
              <a:gd name="connsiteY14" fmla="*/ 424732 h 424732"/>
              <a:gd name="connsiteX15" fmla="*/ 4337134 w 5560428"/>
              <a:gd name="connsiteY15" fmla="*/ 424732 h 424732"/>
              <a:gd name="connsiteX16" fmla="*/ 3725487 w 5560428"/>
              <a:gd name="connsiteY16" fmla="*/ 424732 h 424732"/>
              <a:gd name="connsiteX17" fmla="*/ 3225048 w 5560428"/>
              <a:gd name="connsiteY17" fmla="*/ 424732 h 424732"/>
              <a:gd name="connsiteX18" fmla="*/ 2724610 w 5560428"/>
              <a:gd name="connsiteY18" fmla="*/ 424732 h 424732"/>
              <a:gd name="connsiteX19" fmla="*/ 2279775 w 5560428"/>
              <a:gd name="connsiteY19" fmla="*/ 424732 h 424732"/>
              <a:gd name="connsiteX20" fmla="*/ 1779337 w 5560428"/>
              <a:gd name="connsiteY20" fmla="*/ 424732 h 424732"/>
              <a:gd name="connsiteX21" fmla="*/ 1390107 w 5560428"/>
              <a:gd name="connsiteY21" fmla="*/ 424732 h 424732"/>
              <a:gd name="connsiteX22" fmla="*/ 722856 w 5560428"/>
              <a:gd name="connsiteY22" fmla="*/ 424732 h 424732"/>
              <a:gd name="connsiteX23" fmla="*/ 0 w 5560428"/>
              <a:gd name="connsiteY23" fmla="*/ 424732 h 424732"/>
              <a:gd name="connsiteX24" fmla="*/ 0 w 5560428"/>
              <a:gd name="connsiteY24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60428" h="424732" fill="none" extrusionOk="0">
                <a:moveTo>
                  <a:pt x="0" y="0"/>
                </a:moveTo>
                <a:cubicBezTo>
                  <a:pt x="140292" y="-49101"/>
                  <a:pt x="251146" y="900"/>
                  <a:pt x="444834" y="0"/>
                </a:cubicBezTo>
                <a:cubicBezTo>
                  <a:pt x="638522" y="-900"/>
                  <a:pt x="713444" y="1782"/>
                  <a:pt x="834064" y="0"/>
                </a:cubicBezTo>
                <a:cubicBezTo>
                  <a:pt x="954684" y="-1782"/>
                  <a:pt x="1146641" y="65347"/>
                  <a:pt x="1390107" y="0"/>
                </a:cubicBezTo>
                <a:cubicBezTo>
                  <a:pt x="1633573" y="-65347"/>
                  <a:pt x="1719956" y="33309"/>
                  <a:pt x="1834941" y="0"/>
                </a:cubicBezTo>
                <a:cubicBezTo>
                  <a:pt x="1949926" y="-33309"/>
                  <a:pt x="2067625" y="35316"/>
                  <a:pt x="2279775" y="0"/>
                </a:cubicBezTo>
                <a:cubicBezTo>
                  <a:pt x="2491925" y="-35316"/>
                  <a:pt x="2659890" y="29902"/>
                  <a:pt x="2891423" y="0"/>
                </a:cubicBezTo>
                <a:cubicBezTo>
                  <a:pt x="3122956" y="-29902"/>
                  <a:pt x="3155945" y="30198"/>
                  <a:pt x="3280653" y="0"/>
                </a:cubicBezTo>
                <a:cubicBezTo>
                  <a:pt x="3405361" y="-30198"/>
                  <a:pt x="3695137" y="51471"/>
                  <a:pt x="3836695" y="0"/>
                </a:cubicBezTo>
                <a:cubicBezTo>
                  <a:pt x="3978253" y="-51471"/>
                  <a:pt x="4106175" y="39409"/>
                  <a:pt x="4281530" y="0"/>
                </a:cubicBezTo>
                <a:cubicBezTo>
                  <a:pt x="4456886" y="-39409"/>
                  <a:pt x="4573680" y="25106"/>
                  <a:pt x="4670760" y="0"/>
                </a:cubicBezTo>
                <a:cubicBezTo>
                  <a:pt x="4767840" y="-25106"/>
                  <a:pt x="4866420" y="28174"/>
                  <a:pt x="5059989" y="0"/>
                </a:cubicBezTo>
                <a:cubicBezTo>
                  <a:pt x="5253558" y="-28174"/>
                  <a:pt x="5446160" y="8906"/>
                  <a:pt x="5560428" y="0"/>
                </a:cubicBezTo>
                <a:cubicBezTo>
                  <a:pt x="5597751" y="148275"/>
                  <a:pt x="5510330" y="276575"/>
                  <a:pt x="5560428" y="424732"/>
                </a:cubicBezTo>
                <a:cubicBezTo>
                  <a:pt x="5412966" y="469097"/>
                  <a:pt x="5187708" y="358408"/>
                  <a:pt x="5004385" y="424732"/>
                </a:cubicBezTo>
                <a:cubicBezTo>
                  <a:pt x="4821062" y="491056"/>
                  <a:pt x="4520131" y="415933"/>
                  <a:pt x="4337134" y="424732"/>
                </a:cubicBezTo>
                <a:cubicBezTo>
                  <a:pt x="4154137" y="433531"/>
                  <a:pt x="3863828" y="365023"/>
                  <a:pt x="3725487" y="424732"/>
                </a:cubicBezTo>
                <a:cubicBezTo>
                  <a:pt x="3587146" y="484441"/>
                  <a:pt x="3346756" y="391249"/>
                  <a:pt x="3225048" y="424732"/>
                </a:cubicBezTo>
                <a:cubicBezTo>
                  <a:pt x="3103340" y="458215"/>
                  <a:pt x="2890024" y="385214"/>
                  <a:pt x="2724610" y="424732"/>
                </a:cubicBezTo>
                <a:cubicBezTo>
                  <a:pt x="2559196" y="464250"/>
                  <a:pt x="2443719" y="379626"/>
                  <a:pt x="2279775" y="424732"/>
                </a:cubicBezTo>
                <a:cubicBezTo>
                  <a:pt x="2115832" y="469838"/>
                  <a:pt x="2004216" y="371686"/>
                  <a:pt x="1779337" y="424732"/>
                </a:cubicBezTo>
                <a:cubicBezTo>
                  <a:pt x="1554458" y="477778"/>
                  <a:pt x="1569363" y="414959"/>
                  <a:pt x="1390107" y="424732"/>
                </a:cubicBezTo>
                <a:cubicBezTo>
                  <a:pt x="1210851" y="434505"/>
                  <a:pt x="1046624" y="390982"/>
                  <a:pt x="722856" y="424732"/>
                </a:cubicBezTo>
                <a:cubicBezTo>
                  <a:pt x="399088" y="458482"/>
                  <a:pt x="290508" y="340291"/>
                  <a:pt x="0" y="424732"/>
                </a:cubicBezTo>
                <a:cubicBezTo>
                  <a:pt x="-46723" y="289587"/>
                  <a:pt x="50283" y="89063"/>
                  <a:pt x="0" y="0"/>
                </a:cubicBezTo>
                <a:close/>
              </a:path>
              <a:path w="5560428" h="424732" stroke="0" extrusionOk="0">
                <a:moveTo>
                  <a:pt x="0" y="0"/>
                </a:moveTo>
                <a:cubicBezTo>
                  <a:pt x="159859" y="-48705"/>
                  <a:pt x="378071" y="10219"/>
                  <a:pt x="500439" y="0"/>
                </a:cubicBezTo>
                <a:cubicBezTo>
                  <a:pt x="622807" y="-10219"/>
                  <a:pt x="739389" y="41809"/>
                  <a:pt x="945273" y="0"/>
                </a:cubicBezTo>
                <a:cubicBezTo>
                  <a:pt x="1151157" y="-41809"/>
                  <a:pt x="1169419" y="4368"/>
                  <a:pt x="1390107" y="0"/>
                </a:cubicBezTo>
                <a:cubicBezTo>
                  <a:pt x="1610795" y="-4368"/>
                  <a:pt x="1687516" y="41926"/>
                  <a:pt x="1779337" y="0"/>
                </a:cubicBezTo>
                <a:cubicBezTo>
                  <a:pt x="1871158" y="-41926"/>
                  <a:pt x="2078923" y="9465"/>
                  <a:pt x="2168567" y="0"/>
                </a:cubicBezTo>
                <a:cubicBezTo>
                  <a:pt x="2258211" y="-9465"/>
                  <a:pt x="2422459" y="6982"/>
                  <a:pt x="2557797" y="0"/>
                </a:cubicBezTo>
                <a:cubicBezTo>
                  <a:pt x="2693135" y="-6982"/>
                  <a:pt x="2930658" y="47294"/>
                  <a:pt x="3169444" y="0"/>
                </a:cubicBezTo>
                <a:cubicBezTo>
                  <a:pt x="3408230" y="-47294"/>
                  <a:pt x="3419562" y="10075"/>
                  <a:pt x="3558674" y="0"/>
                </a:cubicBezTo>
                <a:cubicBezTo>
                  <a:pt x="3697786" y="-10075"/>
                  <a:pt x="3875636" y="42429"/>
                  <a:pt x="4003508" y="0"/>
                </a:cubicBezTo>
                <a:cubicBezTo>
                  <a:pt x="4131380" y="-42429"/>
                  <a:pt x="4349605" y="11162"/>
                  <a:pt x="4448342" y="0"/>
                </a:cubicBezTo>
                <a:cubicBezTo>
                  <a:pt x="4547079" y="-11162"/>
                  <a:pt x="5181641" y="103902"/>
                  <a:pt x="5560428" y="0"/>
                </a:cubicBezTo>
                <a:cubicBezTo>
                  <a:pt x="5579046" y="123781"/>
                  <a:pt x="5557348" y="260156"/>
                  <a:pt x="5560428" y="424732"/>
                </a:cubicBezTo>
                <a:cubicBezTo>
                  <a:pt x="5441303" y="473603"/>
                  <a:pt x="5190384" y="401498"/>
                  <a:pt x="5004385" y="424732"/>
                </a:cubicBezTo>
                <a:cubicBezTo>
                  <a:pt x="4818386" y="447966"/>
                  <a:pt x="4576223" y="380489"/>
                  <a:pt x="4392738" y="424732"/>
                </a:cubicBezTo>
                <a:cubicBezTo>
                  <a:pt x="4209253" y="468975"/>
                  <a:pt x="3959380" y="411735"/>
                  <a:pt x="3781091" y="424732"/>
                </a:cubicBezTo>
                <a:cubicBezTo>
                  <a:pt x="3602802" y="437729"/>
                  <a:pt x="3523440" y="386281"/>
                  <a:pt x="3280653" y="424732"/>
                </a:cubicBezTo>
                <a:cubicBezTo>
                  <a:pt x="3037866" y="463183"/>
                  <a:pt x="2752600" y="381358"/>
                  <a:pt x="2613401" y="424732"/>
                </a:cubicBezTo>
                <a:cubicBezTo>
                  <a:pt x="2474202" y="468106"/>
                  <a:pt x="2338504" y="374897"/>
                  <a:pt x="2168567" y="424732"/>
                </a:cubicBezTo>
                <a:cubicBezTo>
                  <a:pt x="1998630" y="474567"/>
                  <a:pt x="1849332" y="423136"/>
                  <a:pt x="1668128" y="424732"/>
                </a:cubicBezTo>
                <a:cubicBezTo>
                  <a:pt x="1486924" y="426328"/>
                  <a:pt x="1315501" y="395499"/>
                  <a:pt x="1112086" y="424732"/>
                </a:cubicBezTo>
                <a:cubicBezTo>
                  <a:pt x="908671" y="453965"/>
                  <a:pt x="728981" y="389508"/>
                  <a:pt x="611647" y="424732"/>
                </a:cubicBezTo>
                <a:cubicBezTo>
                  <a:pt x="494313" y="459956"/>
                  <a:pt x="259488" y="403400"/>
                  <a:pt x="0" y="424732"/>
                </a:cubicBezTo>
                <a:cubicBezTo>
                  <a:pt x="-49912" y="264078"/>
                  <a:pt x="19156" y="16495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Future Experience</a:t>
            </a: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8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BD523E6-486E-42A1-B2A4-B00D6B20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38" y="5228598"/>
            <a:ext cx="1752144" cy="7810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9032CDC-F40B-4A12-A57C-92A7DED5A9FE}"/>
              </a:ext>
            </a:extLst>
          </p:cNvPr>
          <p:cNvSpPr txBox="1">
            <a:spLocks/>
          </p:cNvSpPr>
          <p:nvPr/>
        </p:nvSpPr>
        <p:spPr>
          <a:xfrm>
            <a:off x="113249" y="-3632"/>
            <a:ext cx="5060114" cy="10207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brick Workflow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08096B5-8CE4-4E73-945F-0505A2CB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2" y="1404048"/>
            <a:ext cx="1773125" cy="1297635"/>
          </a:xfrm>
          <a:prstGeom prst="rect">
            <a:avLst/>
          </a:prstGeom>
        </p:spPr>
      </p:pic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EA0A6E2-216C-46F3-9BF9-C77B5D4E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8827" y="276376"/>
            <a:ext cx="1253537" cy="125395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B9C33A8-93DF-495B-AFBF-0D48DC76E2C2}"/>
              </a:ext>
            </a:extLst>
          </p:cNvPr>
          <p:cNvGrpSpPr/>
          <p:nvPr/>
        </p:nvGrpSpPr>
        <p:grpSpPr>
          <a:xfrm>
            <a:off x="845878" y="4984781"/>
            <a:ext cx="2743200" cy="1262119"/>
            <a:chOff x="2340522" y="4912743"/>
            <a:chExt cx="2743200" cy="126211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0DD78D-4A87-4BAE-A6C7-3398ECDB31E9}"/>
                </a:ext>
              </a:extLst>
            </p:cNvPr>
            <p:cNvSpPr txBox="1"/>
            <p:nvPr/>
          </p:nvSpPr>
          <p:spPr>
            <a:xfrm>
              <a:off x="2340522" y="5750130"/>
              <a:ext cx="2743200" cy="4247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FFFFFF"/>
                  </a:solidFill>
                </a:rPr>
                <a:t>Abusive activity</a:t>
              </a: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5" name="Graphic 25" descr="Robot">
              <a:extLst>
                <a:ext uri="{FF2B5EF4-FFF2-40B4-BE49-F238E27FC236}">
                  <a16:creationId xmlns:a16="http://schemas.microsoft.com/office/drawing/2014/main" id="{3CE95188-3ECB-4060-B8A1-6C607C405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41012" y="4912743"/>
              <a:ext cx="914162" cy="914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2A0BCB-0F0E-4BF4-BA5A-D73BE5582378}"/>
              </a:ext>
            </a:extLst>
          </p:cNvPr>
          <p:cNvGrpSpPr/>
          <p:nvPr/>
        </p:nvGrpSpPr>
        <p:grpSpPr>
          <a:xfrm>
            <a:off x="4348051" y="958651"/>
            <a:ext cx="2522367" cy="1868187"/>
            <a:chOff x="4348051" y="958651"/>
            <a:chExt cx="2522367" cy="1868187"/>
          </a:xfrm>
        </p:grpSpPr>
        <p:pic>
          <p:nvPicPr>
            <p:cNvPr id="6" name="Picture 6" descr="A close up of a red brick wall&#10;&#10;Description generated with very high confidence">
              <a:extLst>
                <a:ext uri="{FF2B5EF4-FFF2-40B4-BE49-F238E27FC236}">
                  <a16:creationId xmlns:a16="http://schemas.microsoft.com/office/drawing/2014/main" id="{BD3CC43F-780A-4D3F-B5E3-4B8B0E32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8051" y="958651"/>
              <a:ext cx="2522367" cy="186818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E8B10C-D374-492C-8009-909BE624D579}"/>
                </a:ext>
              </a:extLst>
            </p:cNvPr>
            <p:cNvSpPr txBox="1"/>
            <p:nvPr/>
          </p:nvSpPr>
          <p:spPr>
            <a:xfrm>
              <a:off x="4392886" y="2273867"/>
              <a:ext cx="894489" cy="4247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>
                  <a:solidFill>
                    <a:srgbClr val="E35F5F"/>
                  </a:solidFill>
                </a:rPr>
                <a:t>Brick</a:t>
              </a:r>
            </a:p>
          </p:txBody>
        </p:sp>
      </p:grpSp>
      <p:pic>
        <p:nvPicPr>
          <p:cNvPr id="13" name="Picture 1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4289DD2D-E09A-4CC0-8A10-B98C35EC4C3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097" t="16535" r="13656" b="19685"/>
          <a:stretch/>
        </p:blipFill>
        <p:spPr>
          <a:xfrm>
            <a:off x="10179589" y="4935821"/>
            <a:ext cx="1472501" cy="722925"/>
          </a:xfrm>
          <a:prstGeom prst="rect">
            <a:avLst/>
          </a:prstGeom>
        </p:spPr>
      </p:pic>
      <p:pic>
        <p:nvPicPr>
          <p:cNvPr id="14" name="Picture 16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8F3E1111-370E-40A0-A42E-1E6805A351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0288" y="3612119"/>
            <a:ext cx="845848" cy="773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B0D323-C4D2-4D1A-B710-D983AE834C30}"/>
              </a:ext>
            </a:extLst>
          </p:cNvPr>
          <p:cNvSpPr txBox="1"/>
          <p:nvPr/>
        </p:nvSpPr>
        <p:spPr>
          <a:xfrm>
            <a:off x="5296471" y="6062213"/>
            <a:ext cx="380985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EE0D6F-3DE7-4A3A-80C3-480C65FF986C}"/>
              </a:ext>
            </a:extLst>
          </p:cNvPr>
          <p:cNvCxnSpPr>
            <a:cxnSpLocks/>
          </p:cNvCxnSpPr>
          <p:nvPr/>
        </p:nvCxnSpPr>
        <p:spPr>
          <a:xfrm>
            <a:off x="1724512" y="5557014"/>
            <a:ext cx="3239071" cy="88568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5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BD523E6-486E-42A1-B2A4-B00D6B20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38" y="5228598"/>
            <a:ext cx="1752144" cy="7810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9032CDC-F40B-4A12-A57C-92A7DED5A9FE}"/>
              </a:ext>
            </a:extLst>
          </p:cNvPr>
          <p:cNvSpPr txBox="1">
            <a:spLocks/>
          </p:cNvSpPr>
          <p:nvPr/>
        </p:nvSpPr>
        <p:spPr>
          <a:xfrm>
            <a:off x="113249" y="-3632"/>
            <a:ext cx="5060114" cy="10207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brick Workflow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08096B5-8CE4-4E73-945F-0505A2CB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2" y="1404048"/>
            <a:ext cx="1773125" cy="1297635"/>
          </a:xfrm>
          <a:prstGeom prst="rect">
            <a:avLst/>
          </a:prstGeom>
        </p:spPr>
      </p:pic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EA0A6E2-216C-46F3-9BF9-C77B5D4E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8827" y="276376"/>
            <a:ext cx="1253537" cy="125395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578B1E-7B77-45D2-B741-9E660BF541BC}"/>
              </a:ext>
            </a:extLst>
          </p:cNvPr>
          <p:cNvCxnSpPr>
            <a:cxnSpLocks/>
          </p:cNvCxnSpPr>
          <p:nvPr/>
        </p:nvCxnSpPr>
        <p:spPr>
          <a:xfrm flipH="1" flipV="1">
            <a:off x="2242688" y="2621197"/>
            <a:ext cx="2652776" cy="25636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12A0BCB-0F0E-4BF4-BA5A-D73BE5582378}"/>
              </a:ext>
            </a:extLst>
          </p:cNvPr>
          <p:cNvGrpSpPr/>
          <p:nvPr/>
        </p:nvGrpSpPr>
        <p:grpSpPr>
          <a:xfrm>
            <a:off x="4348051" y="958651"/>
            <a:ext cx="2522367" cy="1868187"/>
            <a:chOff x="4348051" y="958651"/>
            <a:chExt cx="2522367" cy="1868187"/>
          </a:xfrm>
        </p:grpSpPr>
        <p:pic>
          <p:nvPicPr>
            <p:cNvPr id="6" name="Picture 6" descr="A close up of a red brick wall&#10;&#10;Description generated with very high confidence">
              <a:extLst>
                <a:ext uri="{FF2B5EF4-FFF2-40B4-BE49-F238E27FC236}">
                  <a16:creationId xmlns:a16="http://schemas.microsoft.com/office/drawing/2014/main" id="{BD3CC43F-780A-4D3F-B5E3-4B8B0E32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8051" y="958651"/>
              <a:ext cx="2522367" cy="186818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E8B10C-D374-492C-8009-909BE624D579}"/>
                </a:ext>
              </a:extLst>
            </p:cNvPr>
            <p:cNvSpPr txBox="1"/>
            <p:nvPr/>
          </p:nvSpPr>
          <p:spPr>
            <a:xfrm>
              <a:off x="4392886" y="2273867"/>
              <a:ext cx="894489" cy="4247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>
                  <a:solidFill>
                    <a:srgbClr val="E35F5F"/>
                  </a:solidFill>
                </a:rPr>
                <a:t>Brick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C7C49A-4CA0-4FE6-AE85-E729C7E2FB07}"/>
              </a:ext>
            </a:extLst>
          </p:cNvPr>
          <p:cNvSpPr txBox="1"/>
          <p:nvPr/>
        </p:nvSpPr>
        <p:spPr>
          <a:xfrm rot="2640000">
            <a:off x="1706286" y="3661804"/>
            <a:ext cx="2743199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Traffic logs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 dirty="0"/>
              <a:t> (always flowing)</a:t>
            </a:r>
            <a:endParaRPr lang="en-US"/>
          </a:p>
        </p:txBody>
      </p:sp>
      <p:pic>
        <p:nvPicPr>
          <p:cNvPr id="13" name="Picture 1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4289DD2D-E09A-4CC0-8A10-B98C35EC4C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097" t="16535" r="13656" b="19685"/>
          <a:stretch/>
        </p:blipFill>
        <p:spPr>
          <a:xfrm>
            <a:off x="10179589" y="4935821"/>
            <a:ext cx="1472501" cy="722925"/>
          </a:xfrm>
          <a:prstGeom prst="rect">
            <a:avLst/>
          </a:prstGeom>
        </p:spPr>
      </p:pic>
      <p:pic>
        <p:nvPicPr>
          <p:cNvPr id="14" name="Picture 16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8F3E1111-370E-40A0-A42E-1E6805A35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0288" y="3612119"/>
            <a:ext cx="845848" cy="773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B0D323-C4D2-4D1A-B710-D983AE834C30}"/>
              </a:ext>
            </a:extLst>
          </p:cNvPr>
          <p:cNvSpPr txBox="1"/>
          <p:nvPr/>
        </p:nvSpPr>
        <p:spPr>
          <a:xfrm>
            <a:off x="5296471" y="6062213"/>
            <a:ext cx="380985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2403FC-A350-4C97-90B7-F67260805254}"/>
              </a:ext>
            </a:extLst>
          </p:cNvPr>
          <p:cNvGrpSpPr/>
          <p:nvPr/>
        </p:nvGrpSpPr>
        <p:grpSpPr>
          <a:xfrm>
            <a:off x="845878" y="4984781"/>
            <a:ext cx="2743200" cy="1262119"/>
            <a:chOff x="2340522" y="4912743"/>
            <a:chExt cx="2743200" cy="12621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0474BF-C622-4147-8DD6-F7F5EE351657}"/>
                </a:ext>
              </a:extLst>
            </p:cNvPr>
            <p:cNvSpPr txBox="1"/>
            <p:nvPr/>
          </p:nvSpPr>
          <p:spPr>
            <a:xfrm>
              <a:off x="2340522" y="5750130"/>
              <a:ext cx="2743200" cy="4247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FFFFFF"/>
                  </a:solidFill>
                </a:rPr>
                <a:t>Abusive activity</a:t>
              </a: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8" name="Graphic 25" descr="Robot">
              <a:extLst>
                <a:ext uri="{FF2B5EF4-FFF2-40B4-BE49-F238E27FC236}">
                  <a16:creationId xmlns:a16="http://schemas.microsoft.com/office/drawing/2014/main" id="{ABB2D556-C64B-4819-8811-5769AE04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41012" y="4912743"/>
              <a:ext cx="914162" cy="91440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B961A0-944E-4695-9C19-E649E39D7CB8}"/>
              </a:ext>
            </a:extLst>
          </p:cNvPr>
          <p:cNvCxnSpPr>
            <a:cxnSpLocks/>
          </p:cNvCxnSpPr>
          <p:nvPr/>
        </p:nvCxnSpPr>
        <p:spPr>
          <a:xfrm>
            <a:off x="1724512" y="5557014"/>
            <a:ext cx="3239071" cy="88568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BD523E6-486E-42A1-B2A4-B00D6B20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38" y="5228598"/>
            <a:ext cx="1752144" cy="7810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9032CDC-F40B-4A12-A57C-92A7DED5A9FE}"/>
              </a:ext>
            </a:extLst>
          </p:cNvPr>
          <p:cNvSpPr txBox="1">
            <a:spLocks/>
          </p:cNvSpPr>
          <p:nvPr/>
        </p:nvSpPr>
        <p:spPr>
          <a:xfrm>
            <a:off x="113249" y="-3632"/>
            <a:ext cx="5060114" cy="10207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brick Workflow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08096B5-8CE4-4E73-945F-0505A2CB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2" y="1404048"/>
            <a:ext cx="1773125" cy="1297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F9FF-AEC2-4C22-9BD6-18DA23D11A2F}"/>
              </a:ext>
            </a:extLst>
          </p:cNvPr>
          <p:cNvSpPr txBox="1"/>
          <p:nvPr/>
        </p:nvSpPr>
        <p:spPr>
          <a:xfrm>
            <a:off x="2333017" y="2071804"/>
            <a:ext cx="2159788" cy="4247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Splunk </a:t>
            </a:r>
            <a:r>
              <a:rPr lang="en-US" sz="2400" dirty="0">
                <a:solidFill>
                  <a:srgbClr val="FFFFFF"/>
                </a:solidFill>
              </a:rPr>
              <a:t>alert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EC45B45-E383-4AF0-AFA3-10AAAB5DD1AD}"/>
              </a:ext>
            </a:extLst>
          </p:cNvPr>
          <p:cNvCxnSpPr/>
          <p:nvPr/>
        </p:nvCxnSpPr>
        <p:spPr>
          <a:xfrm flipV="1">
            <a:off x="2357431" y="1923479"/>
            <a:ext cx="2136157" cy="149524"/>
          </a:xfrm>
          <a:prstGeom prst="bentConnector3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EA0A6E2-216C-46F3-9BF9-C77B5D4E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8827" y="276376"/>
            <a:ext cx="1253537" cy="125395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578B1E-7B77-45D2-B741-9E660BF541BC}"/>
              </a:ext>
            </a:extLst>
          </p:cNvPr>
          <p:cNvCxnSpPr>
            <a:cxnSpLocks/>
          </p:cNvCxnSpPr>
          <p:nvPr/>
        </p:nvCxnSpPr>
        <p:spPr>
          <a:xfrm flipH="1" flipV="1">
            <a:off x="2242688" y="2621197"/>
            <a:ext cx="2652776" cy="2563695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12A0BCB-0F0E-4BF4-BA5A-D73BE5582378}"/>
              </a:ext>
            </a:extLst>
          </p:cNvPr>
          <p:cNvGrpSpPr/>
          <p:nvPr/>
        </p:nvGrpSpPr>
        <p:grpSpPr>
          <a:xfrm>
            <a:off x="4348051" y="958651"/>
            <a:ext cx="2522367" cy="1868187"/>
            <a:chOff x="4348051" y="958651"/>
            <a:chExt cx="2522367" cy="1868187"/>
          </a:xfrm>
        </p:grpSpPr>
        <p:pic>
          <p:nvPicPr>
            <p:cNvPr id="6" name="Picture 6" descr="A close up of a red brick wall&#10;&#10;Description generated with very high confidence">
              <a:extLst>
                <a:ext uri="{FF2B5EF4-FFF2-40B4-BE49-F238E27FC236}">
                  <a16:creationId xmlns:a16="http://schemas.microsoft.com/office/drawing/2014/main" id="{BD3CC43F-780A-4D3F-B5E3-4B8B0E32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8051" y="958651"/>
              <a:ext cx="2522367" cy="186818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E8B10C-D374-492C-8009-909BE624D579}"/>
                </a:ext>
              </a:extLst>
            </p:cNvPr>
            <p:cNvSpPr txBox="1"/>
            <p:nvPr/>
          </p:nvSpPr>
          <p:spPr>
            <a:xfrm>
              <a:off x="4392886" y="2273867"/>
              <a:ext cx="894489" cy="4247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>
                  <a:solidFill>
                    <a:srgbClr val="E35F5F"/>
                  </a:solidFill>
                </a:rPr>
                <a:t>Brick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C7C49A-4CA0-4FE6-AE85-E729C7E2FB07}"/>
              </a:ext>
            </a:extLst>
          </p:cNvPr>
          <p:cNvSpPr txBox="1"/>
          <p:nvPr/>
        </p:nvSpPr>
        <p:spPr>
          <a:xfrm rot="2640000">
            <a:off x="1706286" y="3661804"/>
            <a:ext cx="2743199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Traffic logs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595959"/>
                </a:solidFill>
              </a:rPr>
              <a:t>(always flowing)</a:t>
            </a:r>
            <a:endParaRPr lang="en-US"/>
          </a:p>
        </p:txBody>
      </p:sp>
      <p:pic>
        <p:nvPicPr>
          <p:cNvPr id="13" name="Picture 1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4289DD2D-E09A-4CC0-8A10-B98C35EC4C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097" t="16535" r="13656" b="19685"/>
          <a:stretch/>
        </p:blipFill>
        <p:spPr>
          <a:xfrm>
            <a:off x="10179589" y="4935821"/>
            <a:ext cx="1472501" cy="722925"/>
          </a:xfrm>
          <a:prstGeom prst="rect">
            <a:avLst/>
          </a:prstGeom>
        </p:spPr>
      </p:pic>
      <p:pic>
        <p:nvPicPr>
          <p:cNvPr id="14" name="Picture 16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8F3E1111-370E-40A0-A42E-1E6805A35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0288" y="3612119"/>
            <a:ext cx="845848" cy="773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B0D323-C4D2-4D1A-B710-D983AE834C30}"/>
              </a:ext>
            </a:extLst>
          </p:cNvPr>
          <p:cNvSpPr txBox="1"/>
          <p:nvPr/>
        </p:nvSpPr>
        <p:spPr>
          <a:xfrm>
            <a:off x="5296471" y="6062213"/>
            <a:ext cx="380985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F921D4-26E0-44F0-8848-C7BF2D1949CE}"/>
              </a:ext>
            </a:extLst>
          </p:cNvPr>
          <p:cNvGrpSpPr/>
          <p:nvPr/>
        </p:nvGrpSpPr>
        <p:grpSpPr>
          <a:xfrm>
            <a:off x="845878" y="4984781"/>
            <a:ext cx="2743200" cy="1262119"/>
            <a:chOff x="2340522" y="4912743"/>
            <a:chExt cx="2743200" cy="12621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380830-E845-49AD-9602-6E216879AFCE}"/>
                </a:ext>
              </a:extLst>
            </p:cNvPr>
            <p:cNvSpPr txBox="1"/>
            <p:nvPr/>
          </p:nvSpPr>
          <p:spPr>
            <a:xfrm>
              <a:off x="2340522" y="5750130"/>
              <a:ext cx="2743200" cy="4247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FFFFFF"/>
                  </a:solidFill>
                </a:rPr>
                <a:t>Abusive activity</a:t>
              </a: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8" name="Graphic 25" descr="Robot">
              <a:extLst>
                <a:ext uri="{FF2B5EF4-FFF2-40B4-BE49-F238E27FC236}">
                  <a16:creationId xmlns:a16="http://schemas.microsoft.com/office/drawing/2014/main" id="{C777F038-83D2-41AF-940B-92DDAD0C0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41012" y="4912743"/>
              <a:ext cx="914162" cy="91440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1AD6D5-548D-437B-860C-11FA308D1F6F}"/>
              </a:ext>
            </a:extLst>
          </p:cNvPr>
          <p:cNvCxnSpPr>
            <a:cxnSpLocks/>
          </p:cNvCxnSpPr>
          <p:nvPr/>
        </p:nvCxnSpPr>
        <p:spPr>
          <a:xfrm>
            <a:off x="1724512" y="5557014"/>
            <a:ext cx="3239071" cy="88568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744</Words>
  <Application>Microsoft Office PowerPoint</Application>
  <PresentationFormat>Custom</PresentationFormat>
  <Paragraphs>200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Abadi</vt:lpstr>
      <vt:lpstr>Arial</vt:lpstr>
      <vt:lpstr>Arial,Sans-Serif</vt:lpstr>
      <vt:lpstr>Consolas</vt:lpstr>
      <vt:lpstr>Corbel</vt:lpstr>
      <vt:lpstr>Wingdings</vt:lpstr>
      <vt:lpstr>Chalkboard 16x9</vt:lpstr>
      <vt:lpstr>Brick</vt:lpstr>
      <vt:lpstr>Why brick?</vt:lpstr>
      <vt:lpstr>Resource Abuse</vt:lpstr>
      <vt:lpstr>Disabling user accounts: Manually</vt:lpstr>
      <vt:lpstr>Purpose of this app</vt:lpstr>
      <vt:lpstr>Purpose of this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 time!</vt:lpstr>
      <vt:lpstr>Improvements</vt:lpstr>
      <vt:lpstr>What Now?</vt:lpstr>
      <vt:lpstr>Credit, References, Sources,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2020-05-22T17:35:16Z</dcterms:created>
  <dcterms:modified xsi:type="dcterms:W3CDTF">2020-05-22T17:37:09Z</dcterms:modified>
</cp:coreProperties>
</file>