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5" r:id="rId2"/>
    <p:sldId id="275" r:id="rId3"/>
    <p:sldId id="319" r:id="rId4"/>
    <p:sldId id="306" r:id="rId5"/>
    <p:sldId id="312" r:id="rId6"/>
    <p:sldId id="308" r:id="rId7"/>
    <p:sldId id="310" r:id="rId8"/>
    <p:sldId id="309" r:id="rId9"/>
    <p:sldId id="313" r:id="rId10"/>
    <p:sldId id="316" r:id="rId11"/>
    <p:sldId id="317" r:id="rId12"/>
    <p:sldId id="318" r:id="rId13"/>
    <p:sldId id="314" r:id="rId14"/>
    <p:sldId id="321" r:id="rId15"/>
    <p:sldId id="315"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4660"/>
  </p:normalViewPr>
  <p:slideViewPr>
    <p:cSldViewPr snapToGrid="0">
      <p:cViewPr varScale="1">
        <p:scale>
          <a:sx n="78" d="100"/>
          <a:sy n="78"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289C5-C96D-4622-B74D-B3FCEAB4A7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0FA50D-FCEE-406E-824E-E371C14E1E2D}">
      <dgm:prSet/>
      <dgm:spPr/>
      <dgm:t>
        <a:bodyPr/>
        <a:lstStyle/>
        <a:p>
          <a:pPr>
            <a:lnSpc>
              <a:spcPct val="100000"/>
            </a:lnSpc>
          </a:pPr>
          <a:r>
            <a:rPr lang="en-US" dirty="0"/>
            <a:t>Milestone 1 : Working on the dataset, missing values, column rename etc.,</a:t>
          </a:r>
        </a:p>
      </dgm:t>
    </dgm:pt>
    <dgm:pt modelId="{F90EAC55-F51C-47EC-B9E2-29BFCAF50AEC}" type="parTrans" cxnId="{6E2F97FA-8328-452B-B231-8D05BA32B41B}">
      <dgm:prSet/>
      <dgm:spPr/>
      <dgm:t>
        <a:bodyPr/>
        <a:lstStyle/>
        <a:p>
          <a:endParaRPr lang="en-US"/>
        </a:p>
      </dgm:t>
    </dgm:pt>
    <dgm:pt modelId="{BD53C46B-807E-4FFE-A589-B1922920E660}" type="sibTrans" cxnId="{6E2F97FA-8328-452B-B231-8D05BA32B41B}">
      <dgm:prSet/>
      <dgm:spPr/>
      <dgm:t>
        <a:bodyPr/>
        <a:lstStyle/>
        <a:p>
          <a:endParaRPr lang="en-US"/>
        </a:p>
      </dgm:t>
    </dgm:pt>
    <dgm:pt modelId="{5CFE2827-DF68-414A-9BF4-3C33BC45B799}">
      <dgm:prSet/>
      <dgm:spPr/>
      <dgm:t>
        <a:bodyPr/>
        <a:lstStyle/>
        <a:p>
          <a:pPr>
            <a:lnSpc>
              <a:spcPct val="100000"/>
            </a:lnSpc>
          </a:pPr>
          <a:r>
            <a:rPr lang="en-US" dirty="0"/>
            <a:t>Milestone 2 : Develop a Machine Learning Model</a:t>
          </a:r>
        </a:p>
      </dgm:t>
    </dgm:pt>
    <dgm:pt modelId="{2FB5982F-81C2-48B7-9931-1D20A1274AE7}" type="parTrans" cxnId="{35A80D76-F281-4C46-BC6D-804C2639AFCC}">
      <dgm:prSet/>
      <dgm:spPr/>
      <dgm:t>
        <a:bodyPr/>
        <a:lstStyle/>
        <a:p>
          <a:endParaRPr lang="en-US"/>
        </a:p>
      </dgm:t>
    </dgm:pt>
    <dgm:pt modelId="{E701D83D-C159-49A8-AAD9-538D5F032EFF}" type="sibTrans" cxnId="{35A80D76-F281-4C46-BC6D-804C2639AFCC}">
      <dgm:prSet/>
      <dgm:spPr/>
      <dgm:t>
        <a:bodyPr/>
        <a:lstStyle/>
        <a:p>
          <a:endParaRPr lang="en-US"/>
        </a:p>
      </dgm:t>
    </dgm:pt>
    <dgm:pt modelId="{C35D73C8-2179-4369-8A8D-EE3A9A7963C6}">
      <dgm:prSet/>
      <dgm:spPr/>
      <dgm:t>
        <a:bodyPr/>
        <a:lstStyle/>
        <a:p>
          <a:pPr>
            <a:lnSpc>
              <a:spcPct val="100000"/>
            </a:lnSpc>
          </a:pPr>
          <a:r>
            <a:rPr lang="en-US" dirty="0"/>
            <a:t>Milestone 3 : Train the model developed.</a:t>
          </a:r>
        </a:p>
      </dgm:t>
    </dgm:pt>
    <dgm:pt modelId="{5B82C4E1-D650-4CF3-B050-56F7A8E842BA}" type="parTrans" cxnId="{CFC8F394-0087-4865-A821-1E96A49DCDE6}">
      <dgm:prSet/>
      <dgm:spPr/>
      <dgm:t>
        <a:bodyPr/>
        <a:lstStyle/>
        <a:p>
          <a:endParaRPr lang="en-US"/>
        </a:p>
      </dgm:t>
    </dgm:pt>
    <dgm:pt modelId="{2E6083A2-5872-46A4-9C99-1AFD1E9B0940}" type="sibTrans" cxnId="{CFC8F394-0087-4865-A821-1E96A49DCDE6}">
      <dgm:prSet/>
      <dgm:spPr/>
      <dgm:t>
        <a:bodyPr/>
        <a:lstStyle/>
        <a:p>
          <a:endParaRPr lang="en-US"/>
        </a:p>
      </dgm:t>
    </dgm:pt>
    <dgm:pt modelId="{B968D062-C474-4163-B643-409D4999EB2F}">
      <dgm:prSet/>
      <dgm:spPr/>
      <dgm:t>
        <a:bodyPr/>
        <a:lstStyle/>
        <a:p>
          <a:pPr>
            <a:lnSpc>
              <a:spcPct val="100000"/>
            </a:lnSpc>
          </a:pPr>
          <a:r>
            <a:rPr lang="en-US" dirty="0"/>
            <a:t>Milestone 4 : Integrate the UI with the model.</a:t>
          </a:r>
        </a:p>
      </dgm:t>
    </dgm:pt>
    <dgm:pt modelId="{C62CA43B-565D-4348-84CF-50B53291B362}" type="parTrans" cxnId="{A1FDB996-4AFA-4D25-9313-7A5E9D737D70}">
      <dgm:prSet/>
      <dgm:spPr/>
      <dgm:t>
        <a:bodyPr/>
        <a:lstStyle/>
        <a:p>
          <a:endParaRPr lang="en-US"/>
        </a:p>
      </dgm:t>
    </dgm:pt>
    <dgm:pt modelId="{8A8A734B-02E2-47A6-AD4D-44921188C2BF}" type="sibTrans" cxnId="{A1FDB996-4AFA-4D25-9313-7A5E9D737D70}">
      <dgm:prSet/>
      <dgm:spPr/>
      <dgm:t>
        <a:bodyPr/>
        <a:lstStyle/>
        <a:p>
          <a:endParaRPr lang="en-US"/>
        </a:p>
      </dgm:t>
    </dgm:pt>
    <dgm:pt modelId="{406C06C9-4058-4366-B2B4-C87F351DD45C}">
      <dgm:prSet/>
      <dgm:spPr/>
      <dgm:t>
        <a:bodyPr/>
        <a:lstStyle/>
        <a:p>
          <a:pPr>
            <a:lnSpc>
              <a:spcPct val="100000"/>
            </a:lnSpc>
          </a:pPr>
          <a:r>
            <a:rPr lang="en-US" dirty="0"/>
            <a:t>Milestone 5 : Predict the price of stock with actual price using model.</a:t>
          </a:r>
        </a:p>
      </dgm:t>
    </dgm:pt>
    <dgm:pt modelId="{AE8F7E82-1E90-4DFE-9B13-227D02694CE5}" type="parTrans" cxnId="{C100CE2B-1017-4D24-9627-2CA27FB20517}">
      <dgm:prSet/>
      <dgm:spPr/>
      <dgm:t>
        <a:bodyPr/>
        <a:lstStyle/>
        <a:p>
          <a:endParaRPr lang="en-US"/>
        </a:p>
      </dgm:t>
    </dgm:pt>
    <dgm:pt modelId="{31907C3C-8BFD-4601-8B26-2DDA31F183FC}" type="sibTrans" cxnId="{C100CE2B-1017-4D24-9627-2CA27FB20517}">
      <dgm:prSet/>
      <dgm:spPr/>
      <dgm:t>
        <a:bodyPr/>
        <a:lstStyle/>
        <a:p>
          <a:endParaRPr lang="en-US"/>
        </a:p>
      </dgm:t>
    </dgm:pt>
    <dgm:pt modelId="{20661654-3A0B-497E-A075-79933D8FF7B3}" type="pres">
      <dgm:prSet presAssocID="{0A8289C5-C96D-4622-B74D-B3FCEAB4A742}" presName="root" presStyleCnt="0">
        <dgm:presLayoutVars>
          <dgm:dir/>
          <dgm:resizeHandles val="exact"/>
        </dgm:presLayoutVars>
      </dgm:prSet>
      <dgm:spPr/>
    </dgm:pt>
    <dgm:pt modelId="{7986EC3A-3435-4E8C-B7EB-1B860206EE2A}" type="pres">
      <dgm:prSet presAssocID="{320FA50D-FCEE-406E-824E-E371C14E1E2D}" presName="compNode" presStyleCnt="0"/>
      <dgm:spPr/>
    </dgm:pt>
    <dgm:pt modelId="{2C64B4BA-F5D3-4711-8F34-C9FE73451F99}" type="pres">
      <dgm:prSet presAssocID="{320FA50D-FCEE-406E-824E-E371C14E1E2D}" presName="bgRect" presStyleLbl="bgShp" presStyleIdx="0" presStyleCnt="5"/>
      <dgm:spPr/>
    </dgm:pt>
    <dgm:pt modelId="{94763C64-169F-4A29-A9D6-EB6356216EDC}" type="pres">
      <dgm:prSet presAssocID="{320FA50D-FCEE-406E-824E-E371C14E1E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0F21850-0880-4945-B2B3-CD405C8013C7}" type="pres">
      <dgm:prSet presAssocID="{320FA50D-FCEE-406E-824E-E371C14E1E2D}" presName="spaceRect" presStyleCnt="0"/>
      <dgm:spPr/>
    </dgm:pt>
    <dgm:pt modelId="{09C2E0F6-39B5-472C-AEC7-97CC338D50CD}" type="pres">
      <dgm:prSet presAssocID="{320FA50D-FCEE-406E-824E-E371C14E1E2D}" presName="parTx" presStyleLbl="revTx" presStyleIdx="0" presStyleCnt="5">
        <dgm:presLayoutVars>
          <dgm:chMax val="0"/>
          <dgm:chPref val="0"/>
        </dgm:presLayoutVars>
      </dgm:prSet>
      <dgm:spPr/>
    </dgm:pt>
    <dgm:pt modelId="{8FEB3A18-8DA2-4522-AD41-85BA7DB1523F}" type="pres">
      <dgm:prSet presAssocID="{BD53C46B-807E-4FFE-A589-B1922920E660}" presName="sibTrans" presStyleCnt="0"/>
      <dgm:spPr/>
    </dgm:pt>
    <dgm:pt modelId="{ECB1AE30-6C05-4FF8-865C-C69C3613ADBF}" type="pres">
      <dgm:prSet presAssocID="{5CFE2827-DF68-414A-9BF4-3C33BC45B799}" presName="compNode" presStyleCnt="0"/>
      <dgm:spPr/>
    </dgm:pt>
    <dgm:pt modelId="{0C3A52D9-49C1-4D2C-B430-4F09E7D63E2F}" type="pres">
      <dgm:prSet presAssocID="{5CFE2827-DF68-414A-9BF4-3C33BC45B799}" presName="bgRect" presStyleLbl="bgShp" presStyleIdx="1" presStyleCnt="5" custLinFactNeighborX="-104" custLinFactNeighborY="-903"/>
      <dgm:spPr/>
    </dgm:pt>
    <dgm:pt modelId="{4708F72A-D7AE-4816-A289-3C0055278825}" type="pres">
      <dgm:prSet presAssocID="{5CFE2827-DF68-414A-9BF4-3C33BC45B7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5C6BA6F-1202-49AA-BD6A-3289648862B5}" type="pres">
      <dgm:prSet presAssocID="{5CFE2827-DF68-414A-9BF4-3C33BC45B799}" presName="spaceRect" presStyleCnt="0"/>
      <dgm:spPr/>
    </dgm:pt>
    <dgm:pt modelId="{F8E13213-2E0B-48B7-A3ED-90A173A01D10}" type="pres">
      <dgm:prSet presAssocID="{5CFE2827-DF68-414A-9BF4-3C33BC45B799}" presName="parTx" presStyleLbl="revTx" presStyleIdx="1" presStyleCnt="5">
        <dgm:presLayoutVars>
          <dgm:chMax val="0"/>
          <dgm:chPref val="0"/>
        </dgm:presLayoutVars>
      </dgm:prSet>
      <dgm:spPr/>
    </dgm:pt>
    <dgm:pt modelId="{10A6892D-D5F8-417B-B953-40F14CCA029E}" type="pres">
      <dgm:prSet presAssocID="{E701D83D-C159-49A8-AAD9-538D5F032EFF}" presName="sibTrans" presStyleCnt="0"/>
      <dgm:spPr/>
    </dgm:pt>
    <dgm:pt modelId="{981A88D0-1CC7-4DE1-A862-AC8C38E86CC7}" type="pres">
      <dgm:prSet presAssocID="{C35D73C8-2179-4369-8A8D-EE3A9A7963C6}" presName="compNode" presStyleCnt="0"/>
      <dgm:spPr/>
    </dgm:pt>
    <dgm:pt modelId="{4509E6E4-109D-4303-947B-17E4E8DC2D6A}" type="pres">
      <dgm:prSet presAssocID="{C35D73C8-2179-4369-8A8D-EE3A9A7963C6}" presName="bgRect" presStyleLbl="bgShp" presStyleIdx="2" presStyleCnt="5"/>
      <dgm:spPr/>
    </dgm:pt>
    <dgm:pt modelId="{2D0EE202-F68E-409C-9B10-BC47B75EA679}" type="pres">
      <dgm:prSet presAssocID="{C35D73C8-2179-4369-8A8D-EE3A9A7963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in"/>
        </a:ext>
      </dgm:extLst>
    </dgm:pt>
    <dgm:pt modelId="{612DB5D2-7A27-4002-8EC3-77F373621AA7}" type="pres">
      <dgm:prSet presAssocID="{C35D73C8-2179-4369-8A8D-EE3A9A7963C6}" presName="spaceRect" presStyleCnt="0"/>
      <dgm:spPr/>
    </dgm:pt>
    <dgm:pt modelId="{80250920-FF0D-4AD2-8EF6-526BB8D0FD6B}" type="pres">
      <dgm:prSet presAssocID="{C35D73C8-2179-4369-8A8D-EE3A9A7963C6}" presName="parTx" presStyleLbl="revTx" presStyleIdx="2" presStyleCnt="5">
        <dgm:presLayoutVars>
          <dgm:chMax val="0"/>
          <dgm:chPref val="0"/>
        </dgm:presLayoutVars>
      </dgm:prSet>
      <dgm:spPr/>
    </dgm:pt>
    <dgm:pt modelId="{901EE89A-342B-42E6-8360-75BA3B12C3AA}" type="pres">
      <dgm:prSet presAssocID="{2E6083A2-5872-46A4-9C99-1AFD1E9B0940}" presName="sibTrans" presStyleCnt="0"/>
      <dgm:spPr/>
    </dgm:pt>
    <dgm:pt modelId="{0BEFE4DD-9E6B-440B-A3A3-8BE60C35E622}" type="pres">
      <dgm:prSet presAssocID="{B968D062-C474-4163-B643-409D4999EB2F}" presName="compNode" presStyleCnt="0"/>
      <dgm:spPr/>
    </dgm:pt>
    <dgm:pt modelId="{F9BF910A-5E0D-4B0B-BD76-B52D56B3E277}" type="pres">
      <dgm:prSet presAssocID="{B968D062-C474-4163-B643-409D4999EB2F}" presName="bgRect" presStyleLbl="bgShp" presStyleIdx="3" presStyleCnt="5"/>
      <dgm:spPr/>
    </dgm:pt>
    <dgm:pt modelId="{D4645F39-2C72-4440-A525-A8D352C19B1E}" type="pres">
      <dgm:prSet presAssocID="{B968D062-C474-4163-B643-409D4999EB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3E782F44-B863-45AA-BA50-3B6D283C2164}" type="pres">
      <dgm:prSet presAssocID="{B968D062-C474-4163-B643-409D4999EB2F}" presName="spaceRect" presStyleCnt="0"/>
      <dgm:spPr/>
    </dgm:pt>
    <dgm:pt modelId="{E0F19DEA-A377-40B1-8B17-59898BF4A1E0}" type="pres">
      <dgm:prSet presAssocID="{B968D062-C474-4163-B643-409D4999EB2F}" presName="parTx" presStyleLbl="revTx" presStyleIdx="3" presStyleCnt="5">
        <dgm:presLayoutVars>
          <dgm:chMax val="0"/>
          <dgm:chPref val="0"/>
        </dgm:presLayoutVars>
      </dgm:prSet>
      <dgm:spPr/>
    </dgm:pt>
    <dgm:pt modelId="{0136BBF3-E131-45FD-ABC0-A762AB6885E4}" type="pres">
      <dgm:prSet presAssocID="{8A8A734B-02E2-47A6-AD4D-44921188C2BF}" presName="sibTrans" presStyleCnt="0"/>
      <dgm:spPr/>
    </dgm:pt>
    <dgm:pt modelId="{CC09AB13-E55F-458C-BA32-AE8138D96C6E}" type="pres">
      <dgm:prSet presAssocID="{406C06C9-4058-4366-B2B4-C87F351DD45C}" presName="compNode" presStyleCnt="0"/>
      <dgm:spPr/>
    </dgm:pt>
    <dgm:pt modelId="{C6D09F90-AA5D-467B-B7BD-75D59586A851}" type="pres">
      <dgm:prSet presAssocID="{406C06C9-4058-4366-B2B4-C87F351DD45C}" presName="bgRect" presStyleLbl="bgShp" presStyleIdx="4" presStyleCnt="5"/>
      <dgm:spPr/>
    </dgm:pt>
    <dgm:pt modelId="{ED10386E-F8ED-4C12-9EC6-037F95101A35}" type="pres">
      <dgm:prSet presAssocID="{406C06C9-4058-4366-B2B4-C87F351DD4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Yuan"/>
        </a:ext>
      </dgm:extLst>
    </dgm:pt>
    <dgm:pt modelId="{86C20651-925D-4186-80C0-0060877E65ED}" type="pres">
      <dgm:prSet presAssocID="{406C06C9-4058-4366-B2B4-C87F351DD45C}" presName="spaceRect" presStyleCnt="0"/>
      <dgm:spPr/>
    </dgm:pt>
    <dgm:pt modelId="{DC127221-4B8D-4419-A007-20A2C9F06173}" type="pres">
      <dgm:prSet presAssocID="{406C06C9-4058-4366-B2B4-C87F351DD45C}" presName="parTx" presStyleLbl="revTx" presStyleIdx="4" presStyleCnt="5">
        <dgm:presLayoutVars>
          <dgm:chMax val="0"/>
          <dgm:chPref val="0"/>
        </dgm:presLayoutVars>
      </dgm:prSet>
      <dgm:spPr/>
    </dgm:pt>
  </dgm:ptLst>
  <dgm:cxnLst>
    <dgm:cxn modelId="{7546E201-1284-4F78-B4FA-AD88677E1625}" type="presOf" srcId="{B968D062-C474-4163-B643-409D4999EB2F}" destId="{E0F19DEA-A377-40B1-8B17-59898BF4A1E0}" srcOrd="0" destOrd="0" presId="urn:microsoft.com/office/officeart/2018/2/layout/IconVerticalSolidList"/>
    <dgm:cxn modelId="{624E0506-44DD-4C67-8710-979138594477}" type="presOf" srcId="{C35D73C8-2179-4369-8A8D-EE3A9A7963C6}" destId="{80250920-FF0D-4AD2-8EF6-526BB8D0FD6B}" srcOrd="0" destOrd="0" presId="urn:microsoft.com/office/officeart/2018/2/layout/IconVerticalSolidList"/>
    <dgm:cxn modelId="{C100CE2B-1017-4D24-9627-2CA27FB20517}" srcId="{0A8289C5-C96D-4622-B74D-B3FCEAB4A742}" destId="{406C06C9-4058-4366-B2B4-C87F351DD45C}" srcOrd="4" destOrd="0" parTransId="{AE8F7E82-1E90-4DFE-9B13-227D02694CE5}" sibTransId="{31907C3C-8BFD-4601-8B26-2DDA31F183FC}"/>
    <dgm:cxn modelId="{33C15564-ABD2-4638-A242-8B90C52FE4B9}" type="presOf" srcId="{320FA50D-FCEE-406E-824E-E371C14E1E2D}" destId="{09C2E0F6-39B5-472C-AEC7-97CC338D50CD}" srcOrd="0" destOrd="0" presId="urn:microsoft.com/office/officeart/2018/2/layout/IconVerticalSolidList"/>
    <dgm:cxn modelId="{35A80D76-F281-4C46-BC6D-804C2639AFCC}" srcId="{0A8289C5-C96D-4622-B74D-B3FCEAB4A742}" destId="{5CFE2827-DF68-414A-9BF4-3C33BC45B799}" srcOrd="1" destOrd="0" parTransId="{2FB5982F-81C2-48B7-9931-1D20A1274AE7}" sibTransId="{E701D83D-C159-49A8-AAD9-538D5F032EFF}"/>
    <dgm:cxn modelId="{F0B2AA94-6DF0-4AA4-96FA-4C2E9342801D}" type="presOf" srcId="{5CFE2827-DF68-414A-9BF4-3C33BC45B799}" destId="{F8E13213-2E0B-48B7-A3ED-90A173A01D10}" srcOrd="0" destOrd="0" presId="urn:microsoft.com/office/officeart/2018/2/layout/IconVerticalSolidList"/>
    <dgm:cxn modelId="{CFC8F394-0087-4865-A821-1E96A49DCDE6}" srcId="{0A8289C5-C96D-4622-B74D-B3FCEAB4A742}" destId="{C35D73C8-2179-4369-8A8D-EE3A9A7963C6}" srcOrd="2" destOrd="0" parTransId="{5B82C4E1-D650-4CF3-B050-56F7A8E842BA}" sibTransId="{2E6083A2-5872-46A4-9C99-1AFD1E9B0940}"/>
    <dgm:cxn modelId="{A1FDB996-4AFA-4D25-9313-7A5E9D737D70}" srcId="{0A8289C5-C96D-4622-B74D-B3FCEAB4A742}" destId="{B968D062-C474-4163-B643-409D4999EB2F}" srcOrd="3" destOrd="0" parTransId="{C62CA43B-565D-4348-84CF-50B53291B362}" sibTransId="{8A8A734B-02E2-47A6-AD4D-44921188C2BF}"/>
    <dgm:cxn modelId="{84B567D6-8149-4616-B682-71EE2130709D}" type="presOf" srcId="{0A8289C5-C96D-4622-B74D-B3FCEAB4A742}" destId="{20661654-3A0B-497E-A075-79933D8FF7B3}" srcOrd="0" destOrd="0" presId="urn:microsoft.com/office/officeart/2018/2/layout/IconVerticalSolidList"/>
    <dgm:cxn modelId="{B95F63F7-4D0B-4CE9-A784-3F8F618E0EC4}" type="presOf" srcId="{406C06C9-4058-4366-B2B4-C87F351DD45C}" destId="{DC127221-4B8D-4419-A007-20A2C9F06173}" srcOrd="0" destOrd="0" presId="urn:microsoft.com/office/officeart/2018/2/layout/IconVerticalSolidList"/>
    <dgm:cxn modelId="{6E2F97FA-8328-452B-B231-8D05BA32B41B}" srcId="{0A8289C5-C96D-4622-B74D-B3FCEAB4A742}" destId="{320FA50D-FCEE-406E-824E-E371C14E1E2D}" srcOrd="0" destOrd="0" parTransId="{F90EAC55-F51C-47EC-B9E2-29BFCAF50AEC}" sibTransId="{BD53C46B-807E-4FFE-A589-B1922920E660}"/>
    <dgm:cxn modelId="{4991C3F5-9891-438A-93B9-9C8634D357C0}" type="presParOf" srcId="{20661654-3A0B-497E-A075-79933D8FF7B3}" destId="{7986EC3A-3435-4E8C-B7EB-1B860206EE2A}" srcOrd="0" destOrd="0" presId="urn:microsoft.com/office/officeart/2018/2/layout/IconVerticalSolidList"/>
    <dgm:cxn modelId="{8FF0BF4B-F32E-46E3-9625-20AF9A1E32D3}" type="presParOf" srcId="{7986EC3A-3435-4E8C-B7EB-1B860206EE2A}" destId="{2C64B4BA-F5D3-4711-8F34-C9FE73451F99}" srcOrd="0" destOrd="0" presId="urn:microsoft.com/office/officeart/2018/2/layout/IconVerticalSolidList"/>
    <dgm:cxn modelId="{A9BFF234-3454-4E32-AD8E-0FFDFAA218DE}" type="presParOf" srcId="{7986EC3A-3435-4E8C-B7EB-1B860206EE2A}" destId="{94763C64-169F-4A29-A9D6-EB6356216EDC}" srcOrd="1" destOrd="0" presId="urn:microsoft.com/office/officeart/2018/2/layout/IconVerticalSolidList"/>
    <dgm:cxn modelId="{0E6DC543-446D-4E29-9458-399205D67F1B}" type="presParOf" srcId="{7986EC3A-3435-4E8C-B7EB-1B860206EE2A}" destId="{20F21850-0880-4945-B2B3-CD405C8013C7}" srcOrd="2" destOrd="0" presId="urn:microsoft.com/office/officeart/2018/2/layout/IconVerticalSolidList"/>
    <dgm:cxn modelId="{B22F1055-9ED2-44E2-AB6F-1301EF5B5D3A}" type="presParOf" srcId="{7986EC3A-3435-4E8C-B7EB-1B860206EE2A}" destId="{09C2E0F6-39B5-472C-AEC7-97CC338D50CD}" srcOrd="3" destOrd="0" presId="urn:microsoft.com/office/officeart/2018/2/layout/IconVerticalSolidList"/>
    <dgm:cxn modelId="{E23C43FC-6DD4-413A-8D1F-B2C750F3C2AE}" type="presParOf" srcId="{20661654-3A0B-497E-A075-79933D8FF7B3}" destId="{8FEB3A18-8DA2-4522-AD41-85BA7DB1523F}" srcOrd="1" destOrd="0" presId="urn:microsoft.com/office/officeart/2018/2/layout/IconVerticalSolidList"/>
    <dgm:cxn modelId="{0D6FCCAD-0776-4144-AACA-142C2F9BA89A}" type="presParOf" srcId="{20661654-3A0B-497E-A075-79933D8FF7B3}" destId="{ECB1AE30-6C05-4FF8-865C-C69C3613ADBF}" srcOrd="2" destOrd="0" presId="urn:microsoft.com/office/officeart/2018/2/layout/IconVerticalSolidList"/>
    <dgm:cxn modelId="{31E7DBA2-8F16-4587-AABC-A85D2451869B}" type="presParOf" srcId="{ECB1AE30-6C05-4FF8-865C-C69C3613ADBF}" destId="{0C3A52D9-49C1-4D2C-B430-4F09E7D63E2F}" srcOrd="0" destOrd="0" presId="urn:microsoft.com/office/officeart/2018/2/layout/IconVerticalSolidList"/>
    <dgm:cxn modelId="{51B0C06B-DE88-46D0-90F2-019304FF3F31}" type="presParOf" srcId="{ECB1AE30-6C05-4FF8-865C-C69C3613ADBF}" destId="{4708F72A-D7AE-4816-A289-3C0055278825}" srcOrd="1" destOrd="0" presId="urn:microsoft.com/office/officeart/2018/2/layout/IconVerticalSolidList"/>
    <dgm:cxn modelId="{7C71CC7C-F5EF-4301-96EE-7CB071494317}" type="presParOf" srcId="{ECB1AE30-6C05-4FF8-865C-C69C3613ADBF}" destId="{05C6BA6F-1202-49AA-BD6A-3289648862B5}" srcOrd="2" destOrd="0" presId="urn:microsoft.com/office/officeart/2018/2/layout/IconVerticalSolidList"/>
    <dgm:cxn modelId="{C579011D-4257-45BF-9773-85395D8BA8ED}" type="presParOf" srcId="{ECB1AE30-6C05-4FF8-865C-C69C3613ADBF}" destId="{F8E13213-2E0B-48B7-A3ED-90A173A01D10}" srcOrd="3" destOrd="0" presId="urn:microsoft.com/office/officeart/2018/2/layout/IconVerticalSolidList"/>
    <dgm:cxn modelId="{F7ADDCB8-0496-4F5A-B93D-2D5A9E70B5F4}" type="presParOf" srcId="{20661654-3A0B-497E-A075-79933D8FF7B3}" destId="{10A6892D-D5F8-417B-B953-40F14CCA029E}" srcOrd="3" destOrd="0" presId="urn:microsoft.com/office/officeart/2018/2/layout/IconVerticalSolidList"/>
    <dgm:cxn modelId="{065E5C4D-8A62-46D4-9C68-8206E332E806}" type="presParOf" srcId="{20661654-3A0B-497E-A075-79933D8FF7B3}" destId="{981A88D0-1CC7-4DE1-A862-AC8C38E86CC7}" srcOrd="4" destOrd="0" presId="urn:microsoft.com/office/officeart/2018/2/layout/IconVerticalSolidList"/>
    <dgm:cxn modelId="{6EC5806A-2473-4AED-A8EC-14C85C512908}" type="presParOf" srcId="{981A88D0-1CC7-4DE1-A862-AC8C38E86CC7}" destId="{4509E6E4-109D-4303-947B-17E4E8DC2D6A}" srcOrd="0" destOrd="0" presId="urn:microsoft.com/office/officeart/2018/2/layout/IconVerticalSolidList"/>
    <dgm:cxn modelId="{69A55BD6-2BDD-41DE-A255-FC291C48DF19}" type="presParOf" srcId="{981A88D0-1CC7-4DE1-A862-AC8C38E86CC7}" destId="{2D0EE202-F68E-409C-9B10-BC47B75EA679}" srcOrd="1" destOrd="0" presId="urn:microsoft.com/office/officeart/2018/2/layout/IconVerticalSolidList"/>
    <dgm:cxn modelId="{1BE5CB2B-333B-428F-AB83-A71E3AB04CEA}" type="presParOf" srcId="{981A88D0-1CC7-4DE1-A862-AC8C38E86CC7}" destId="{612DB5D2-7A27-4002-8EC3-77F373621AA7}" srcOrd="2" destOrd="0" presId="urn:microsoft.com/office/officeart/2018/2/layout/IconVerticalSolidList"/>
    <dgm:cxn modelId="{045A26D5-B0E2-4D7B-9ADC-15923082B5CA}" type="presParOf" srcId="{981A88D0-1CC7-4DE1-A862-AC8C38E86CC7}" destId="{80250920-FF0D-4AD2-8EF6-526BB8D0FD6B}" srcOrd="3" destOrd="0" presId="urn:microsoft.com/office/officeart/2018/2/layout/IconVerticalSolidList"/>
    <dgm:cxn modelId="{674B0F97-0D47-4B52-A5D4-C4DEB6D4C58F}" type="presParOf" srcId="{20661654-3A0B-497E-A075-79933D8FF7B3}" destId="{901EE89A-342B-42E6-8360-75BA3B12C3AA}" srcOrd="5" destOrd="0" presId="urn:microsoft.com/office/officeart/2018/2/layout/IconVerticalSolidList"/>
    <dgm:cxn modelId="{E3B2049D-A90D-4AE0-8977-C0E92BFE1A8A}" type="presParOf" srcId="{20661654-3A0B-497E-A075-79933D8FF7B3}" destId="{0BEFE4DD-9E6B-440B-A3A3-8BE60C35E622}" srcOrd="6" destOrd="0" presId="urn:microsoft.com/office/officeart/2018/2/layout/IconVerticalSolidList"/>
    <dgm:cxn modelId="{08AF78D8-B90F-4094-B6F4-B181BB61641D}" type="presParOf" srcId="{0BEFE4DD-9E6B-440B-A3A3-8BE60C35E622}" destId="{F9BF910A-5E0D-4B0B-BD76-B52D56B3E277}" srcOrd="0" destOrd="0" presId="urn:microsoft.com/office/officeart/2018/2/layout/IconVerticalSolidList"/>
    <dgm:cxn modelId="{32A5BD06-42FA-457B-A7D7-6DBABE6B552D}" type="presParOf" srcId="{0BEFE4DD-9E6B-440B-A3A3-8BE60C35E622}" destId="{D4645F39-2C72-4440-A525-A8D352C19B1E}" srcOrd="1" destOrd="0" presId="urn:microsoft.com/office/officeart/2018/2/layout/IconVerticalSolidList"/>
    <dgm:cxn modelId="{DBBA3B50-204E-49BD-8514-DA67A6C341CE}" type="presParOf" srcId="{0BEFE4DD-9E6B-440B-A3A3-8BE60C35E622}" destId="{3E782F44-B863-45AA-BA50-3B6D283C2164}" srcOrd="2" destOrd="0" presId="urn:microsoft.com/office/officeart/2018/2/layout/IconVerticalSolidList"/>
    <dgm:cxn modelId="{27C5F234-E8C5-40C9-9397-FC9A8FA6BF0F}" type="presParOf" srcId="{0BEFE4DD-9E6B-440B-A3A3-8BE60C35E622}" destId="{E0F19DEA-A377-40B1-8B17-59898BF4A1E0}" srcOrd="3" destOrd="0" presId="urn:microsoft.com/office/officeart/2018/2/layout/IconVerticalSolidList"/>
    <dgm:cxn modelId="{DA7383EB-75F7-4582-A8B0-F252AD535CBB}" type="presParOf" srcId="{20661654-3A0B-497E-A075-79933D8FF7B3}" destId="{0136BBF3-E131-45FD-ABC0-A762AB6885E4}" srcOrd="7" destOrd="0" presId="urn:microsoft.com/office/officeart/2018/2/layout/IconVerticalSolidList"/>
    <dgm:cxn modelId="{30BD3AAA-759A-408C-B417-EE39EFDD861C}" type="presParOf" srcId="{20661654-3A0B-497E-A075-79933D8FF7B3}" destId="{CC09AB13-E55F-458C-BA32-AE8138D96C6E}" srcOrd="8" destOrd="0" presId="urn:microsoft.com/office/officeart/2018/2/layout/IconVerticalSolidList"/>
    <dgm:cxn modelId="{273E522A-1B11-42F4-AFA3-2A2961F13498}" type="presParOf" srcId="{CC09AB13-E55F-458C-BA32-AE8138D96C6E}" destId="{C6D09F90-AA5D-467B-B7BD-75D59586A851}" srcOrd="0" destOrd="0" presId="urn:microsoft.com/office/officeart/2018/2/layout/IconVerticalSolidList"/>
    <dgm:cxn modelId="{7F25CFE9-8582-47FA-BC69-FD9616CF626D}" type="presParOf" srcId="{CC09AB13-E55F-458C-BA32-AE8138D96C6E}" destId="{ED10386E-F8ED-4C12-9EC6-037F95101A35}" srcOrd="1" destOrd="0" presId="urn:microsoft.com/office/officeart/2018/2/layout/IconVerticalSolidList"/>
    <dgm:cxn modelId="{60E64E29-B260-46AA-852F-2B5AD8153EE4}" type="presParOf" srcId="{CC09AB13-E55F-458C-BA32-AE8138D96C6E}" destId="{86C20651-925D-4186-80C0-0060877E65ED}" srcOrd="2" destOrd="0" presId="urn:microsoft.com/office/officeart/2018/2/layout/IconVerticalSolidList"/>
    <dgm:cxn modelId="{BABD1F30-54FF-44AD-A439-E96881D4407A}" type="presParOf" srcId="{CC09AB13-E55F-458C-BA32-AE8138D96C6E}" destId="{DC127221-4B8D-4419-A007-20A2C9F061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8C262C-3929-46C9-9203-7377DBD8F0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BBA46F-942B-46AC-B7F7-8D67E23D4B74}">
      <dgm:prSet/>
      <dgm:spPr/>
      <dgm:t>
        <a:bodyPr/>
        <a:lstStyle/>
        <a:p>
          <a:pPr>
            <a:lnSpc>
              <a:spcPct val="100000"/>
            </a:lnSpc>
          </a:pPr>
          <a:r>
            <a:rPr lang="en-US" dirty="0"/>
            <a:t>The User Interface for the application will be developed in python programming language, which will enable the user to enter the stock name and the prediction for the stock will be shown using various visualizations.</a:t>
          </a:r>
        </a:p>
      </dgm:t>
    </dgm:pt>
    <dgm:pt modelId="{5503D77A-168D-4655-962E-77EAD9FD5245}" type="parTrans" cxnId="{3997989C-AD3B-4699-BC92-3850A384EC9A}">
      <dgm:prSet/>
      <dgm:spPr/>
      <dgm:t>
        <a:bodyPr/>
        <a:lstStyle/>
        <a:p>
          <a:endParaRPr lang="en-US"/>
        </a:p>
      </dgm:t>
    </dgm:pt>
    <dgm:pt modelId="{142D9E9D-ACFA-471E-9383-53949C597EAB}" type="sibTrans" cxnId="{3997989C-AD3B-4699-BC92-3850A384EC9A}">
      <dgm:prSet/>
      <dgm:spPr/>
      <dgm:t>
        <a:bodyPr/>
        <a:lstStyle/>
        <a:p>
          <a:endParaRPr lang="en-US"/>
        </a:p>
      </dgm:t>
    </dgm:pt>
    <dgm:pt modelId="{E4600299-3677-4287-8660-A0023BD8A0E0}">
      <dgm:prSet/>
      <dgm:spPr/>
      <dgm:t>
        <a:bodyPr/>
        <a:lstStyle/>
        <a:p>
          <a:pPr>
            <a:lnSpc>
              <a:spcPct val="100000"/>
            </a:lnSpc>
          </a:pPr>
          <a:r>
            <a:rPr lang="en-US"/>
            <a:t>Shown in the image is the sample UI which is still in development phase.</a:t>
          </a:r>
        </a:p>
      </dgm:t>
    </dgm:pt>
    <dgm:pt modelId="{0673F41E-A930-4508-B982-55F7DE58A0EF}" type="parTrans" cxnId="{C4A81451-B2FD-4CAC-A203-43EA9A5872AD}">
      <dgm:prSet/>
      <dgm:spPr/>
      <dgm:t>
        <a:bodyPr/>
        <a:lstStyle/>
        <a:p>
          <a:endParaRPr lang="en-US"/>
        </a:p>
      </dgm:t>
    </dgm:pt>
    <dgm:pt modelId="{2408C267-1F58-4D83-8ACB-B6AD5CEC0870}" type="sibTrans" cxnId="{C4A81451-B2FD-4CAC-A203-43EA9A5872AD}">
      <dgm:prSet/>
      <dgm:spPr/>
      <dgm:t>
        <a:bodyPr/>
        <a:lstStyle/>
        <a:p>
          <a:endParaRPr lang="en-US"/>
        </a:p>
      </dgm:t>
    </dgm:pt>
    <dgm:pt modelId="{090ED110-E383-46D2-8421-D9A2B24709B1}" type="pres">
      <dgm:prSet presAssocID="{CA8C262C-3929-46C9-9203-7377DBD8F00C}" presName="root" presStyleCnt="0">
        <dgm:presLayoutVars>
          <dgm:dir/>
          <dgm:resizeHandles val="exact"/>
        </dgm:presLayoutVars>
      </dgm:prSet>
      <dgm:spPr/>
    </dgm:pt>
    <dgm:pt modelId="{065AB80B-0FB6-4D98-A8E6-BC2711859EF7}" type="pres">
      <dgm:prSet presAssocID="{96BBA46F-942B-46AC-B7F7-8D67E23D4B74}" presName="compNode" presStyleCnt="0"/>
      <dgm:spPr/>
    </dgm:pt>
    <dgm:pt modelId="{7FEF5B45-EAE6-4B25-8A04-A1150AD0CC48}" type="pres">
      <dgm:prSet presAssocID="{96BBA46F-942B-46AC-B7F7-8D67E23D4B74}" presName="bgRect" presStyleLbl="bgShp" presStyleIdx="0" presStyleCnt="2" custScaleY="111113"/>
      <dgm:spPr/>
    </dgm:pt>
    <dgm:pt modelId="{E818AFE8-CBA7-4378-ABF9-AC1D68892A46}" type="pres">
      <dgm:prSet presAssocID="{96BBA46F-942B-46AC-B7F7-8D67E23D4B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30430683-4D4E-4737-ABCD-5E9F65926B92}" type="pres">
      <dgm:prSet presAssocID="{96BBA46F-942B-46AC-B7F7-8D67E23D4B74}" presName="spaceRect" presStyleCnt="0"/>
      <dgm:spPr/>
    </dgm:pt>
    <dgm:pt modelId="{D5FDA30A-02CD-46AE-92F7-F68DB4766EB6}" type="pres">
      <dgm:prSet presAssocID="{96BBA46F-942B-46AC-B7F7-8D67E23D4B74}" presName="parTx" presStyleLbl="revTx" presStyleIdx="0" presStyleCnt="2" custScaleY="139388">
        <dgm:presLayoutVars>
          <dgm:chMax val="0"/>
          <dgm:chPref val="0"/>
        </dgm:presLayoutVars>
      </dgm:prSet>
      <dgm:spPr/>
    </dgm:pt>
    <dgm:pt modelId="{C4FF5924-FDC6-4C75-A39F-214432136442}" type="pres">
      <dgm:prSet presAssocID="{142D9E9D-ACFA-471E-9383-53949C597EAB}" presName="sibTrans" presStyleCnt="0"/>
      <dgm:spPr/>
    </dgm:pt>
    <dgm:pt modelId="{43F10200-CE5F-43AB-8432-68F56A1B3187}" type="pres">
      <dgm:prSet presAssocID="{E4600299-3677-4287-8660-A0023BD8A0E0}" presName="compNode" presStyleCnt="0"/>
      <dgm:spPr/>
    </dgm:pt>
    <dgm:pt modelId="{CA02F2E2-AC47-473E-B4CC-78E9C27A7468}" type="pres">
      <dgm:prSet presAssocID="{E4600299-3677-4287-8660-A0023BD8A0E0}" presName="bgRect" presStyleLbl="bgShp" presStyleIdx="1" presStyleCnt="2"/>
      <dgm:spPr/>
    </dgm:pt>
    <dgm:pt modelId="{3E73EF6E-ED99-4964-A90C-A66483F86448}" type="pres">
      <dgm:prSet presAssocID="{E4600299-3677-4287-8660-A0023BD8A0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8470A0C-F236-47EB-A06C-02C4EAB3DF52}" type="pres">
      <dgm:prSet presAssocID="{E4600299-3677-4287-8660-A0023BD8A0E0}" presName="spaceRect" presStyleCnt="0"/>
      <dgm:spPr/>
    </dgm:pt>
    <dgm:pt modelId="{72503333-7B7E-45B7-9CDF-1CC1667316ED}" type="pres">
      <dgm:prSet presAssocID="{E4600299-3677-4287-8660-A0023BD8A0E0}" presName="parTx" presStyleLbl="revTx" presStyleIdx="1" presStyleCnt="2">
        <dgm:presLayoutVars>
          <dgm:chMax val="0"/>
          <dgm:chPref val="0"/>
        </dgm:presLayoutVars>
      </dgm:prSet>
      <dgm:spPr/>
    </dgm:pt>
  </dgm:ptLst>
  <dgm:cxnLst>
    <dgm:cxn modelId="{79CE7C1D-6921-4340-9CFE-ED3E465674A4}" type="presOf" srcId="{96BBA46F-942B-46AC-B7F7-8D67E23D4B74}" destId="{D5FDA30A-02CD-46AE-92F7-F68DB4766EB6}" srcOrd="0" destOrd="0" presId="urn:microsoft.com/office/officeart/2018/2/layout/IconVerticalSolidList"/>
    <dgm:cxn modelId="{6BA03A6F-80C2-4C3C-82DA-ED41DBEB5F15}" type="presOf" srcId="{E4600299-3677-4287-8660-A0023BD8A0E0}" destId="{72503333-7B7E-45B7-9CDF-1CC1667316ED}" srcOrd="0" destOrd="0" presId="urn:microsoft.com/office/officeart/2018/2/layout/IconVerticalSolidList"/>
    <dgm:cxn modelId="{C4A81451-B2FD-4CAC-A203-43EA9A5872AD}" srcId="{CA8C262C-3929-46C9-9203-7377DBD8F00C}" destId="{E4600299-3677-4287-8660-A0023BD8A0E0}" srcOrd="1" destOrd="0" parTransId="{0673F41E-A930-4508-B982-55F7DE58A0EF}" sibTransId="{2408C267-1F58-4D83-8ACB-B6AD5CEC0870}"/>
    <dgm:cxn modelId="{3997989C-AD3B-4699-BC92-3850A384EC9A}" srcId="{CA8C262C-3929-46C9-9203-7377DBD8F00C}" destId="{96BBA46F-942B-46AC-B7F7-8D67E23D4B74}" srcOrd="0" destOrd="0" parTransId="{5503D77A-168D-4655-962E-77EAD9FD5245}" sibTransId="{142D9E9D-ACFA-471E-9383-53949C597EAB}"/>
    <dgm:cxn modelId="{9D6595D8-B30B-4557-9D96-94D056817BAA}" type="presOf" srcId="{CA8C262C-3929-46C9-9203-7377DBD8F00C}" destId="{090ED110-E383-46D2-8421-D9A2B24709B1}" srcOrd="0" destOrd="0" presId="urn:microsoft.com/office/officeart/2018/2/layout/IconVerticalSolidList"/>
    <dgm:cxn modelId="{749D36A0-CFA8-4EED-8AEF-F1956010131F}" type="presParOf" srcId="{090ED110-E383-46D2-8421-D9A2B24709B1}" destId="{065AB80B-0FB6-4D98-A8E6-BC2711859EF7}" srcOrd="0" destOrd="0" presId="urn:microsoft.com/office/officeart/2018/2/layout/IconVerticalSolidList"/>
    <dgm:cxn modelId="{5E732A26-F07D-4497-898F-1E25446CEBA0}" type="presParOf" srcId="{065AB80B-0FB6-4D98-A8E6-BC2711859EF7}" destId="{7FEF5B45-EAE6-4B25-8A04-A1150AD0CC48}" srcOrd="0" destOrd="0" presId="urn:microsoft.com/office/officeart/2018/2/layout/IconVerticalSolidList"/>
    <dgm:cxn modelId="{39920422-9815-4D2D-AE00-3A4BE121CAEE}" type="presParOf" srcId="{065AB80B-0FB6-4D98-A8E6-BC2711859EF7}" destId="{E818AFE8-CBA7-4378-ABF9-AC1D68892A46}" srcOrd="1" destOrd="0" presId="urn:microsoft.com/office/officeart/2018/2/layout/IconVerticalSolidList"/>
    <dgm:cxn modelId="{CF653F8F-71D3-4D22-9F9B-31F65E4E14C9}" type="presParOf" srcId="{065AB80B-0FB6-4D98-A8E6-BC2711859EF7}" destId="{30430683-4D4E-4737-ABCD-5E9F65926B92}" srcOrd="2" destOrd="0" presId="urn:microsoft.com/office/officeart/2018/2/layout/IconVerticalSolidList"/>
    <dgm:cxn modelId="{02D015C5-FBEE-4653-BDB8-7E1F6D904C35}" type="presParOf" srcId="{065AB80B-0FB6-4D98-A8E6-BC2711859EF7}" destId="{D5FDA30A-02CD-46AE-92F7-F68DB4766EB6}" srcOrd="3" destOrd="0" presId="urn:microsoft.com/office/officeart/2018/2/layout/IconVerticalSolidList"/>
    <dgm:cxn modelId="{E608A197-00EA-487D-8F01-16675F3A5B10}" type="presParOf" srcId="{090ED110-E383-46D2-8421-D9A2B24709B1}" destId="{C4FF5924-FDC6-4C75-A39F-214432136442}" srcOrd="1" destOrd="0" presId="urn:microsoft.com/office/officeart/2018/2/layout/IconVerticalSolidList"/>
    <dgm:cxn modelId="{F6981EFB-3D9E-4E8E-AA71-787F713C683A}" type="presParOf" srcId="{090ED110-E383-46D2-8421-D9A2B24709B1}" destId="{43F10200-CE5F-43AB-8432-68F56A1B3187}" srcOrd="2" destOrd="0" presId="urn:microsoft.com/office/officeart/2018/2/layout/IconVerticalSolidList"/>
    <dgm:cxn modelId="{68EF488C-03E5-446A-9452-0E18C532DF6E}" type="presParOf" srcId="{43F10200-CE5F-43AB-8432-68F56A1B3187}" destId="{CA02F2E2-AC47-473E-B4CC-78E9C27A7468}" srcOrd="0" destOrd="0" presId="urn:microsoft.com/office/officeart/2018/2/layout/IconVerticalSolidList"/>
    <dgm:cxn modelId="{59F4887E-DAF2-44FF-BF81-3A0FBD10ACD0}" type="presParOf" srcId="{43F10200-CE5F-43AB-8432-68F56A1B3187}" destId="{3E73EF6E-ED99-4964-A90C-A66483F86448}" srcOrd="1" destOrd="0" presId="urn:microsoft.com/office/officeart/2018/2/layout/IconVerticalSolidList"/>
    <dgm:cxn modelId="{4A7E32B1-D4EE-48DF-8A86-7F6F8C204F8D}" type="presParOf" srcId="{43F10200-CE5F-43AB-8432-68F56A1B3187}" destId="{78470A0C-F236-47EB-A06C-02C4EAB3DF52}" srcOrd="2" destOrd="0" presId="urn:microsoft.com/office/officeart/2018/2/layout/IconVerticalSolidList"/>
    <dgm:cxn modelId="{8F1610A8-3C71-4C61-BB94-0FBE7BD627FE}" type="presParOf" srcId="{43F10200-CE5F-43AB-8432-68F56A1B3187}" destId="{72503333-7B7E-45B7-9CDF-1CC1667316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4B4BA-F5D3-4711-8F34-C9FE73451F99}">
      <dsp:nvSpPr>
        <dsp:cNvPr id="0" name=""/>
        <dsp:cNvSpPr/>
      </dsp:nvSpPr>
      <dsp:spPr>
        <a:xfrm>
          <a:off x="0" y="2811"/>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63C64-169F-4A29-A9D6-EB6356216EDC}">
      <dsp:nvSpPr>
        <dsp:cNvPr id="0" name=""/>
        <dsp:cNvSpPr/>
      </dsp:nvSpPr>
      <dsp:spPr>
        <a:xfrm>
          <a:off x="181163" y="137561"/>
          <a:ext cx="329387" cy="3293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2E0F6-39B5-472C-AEC7-97CC338D50CD}">
      <dsp:nvSpPr>
        <dsp:cNvPr id="0" name=""/>
        <dsp:cNvSpPr/>
      </dsp:nvSpPr>
      <dsp:spPr>
        <a:xfrm>
          <a:off x="691714" y="2811"/>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1 : Working on the dataset, missing values, column rename etc.,</a:t>
          </a:r>
        </a:p>
      </dsp:txBody>
      <dsp:txXfrm>
        <a:off x="691714" y="2811"/>
        <a:ext cx="8717755" cy="598886"/>
      </dsp:txXfrm>
    </dsp:sp>
    <dsp:sp modelId="{0C3A52D9-49C1-4D2C-B430-4F09E7D63E2F}">
      <dsp:nvSpPr>
        <dsp:cNvPr id="0" name=""/>
        <dsp:cNvSpPr/>
      </dsp:nvSpPr>
      <dsp:spPr>
        <a:xfrm>
          <a:off x="0" y="746011"/>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8F72A-D7AE-4816-A289-3C0055278825}">
      <dsp:nvSpPr>
        <dsp:cNvPr id="0" name=""/>
        <dsp:cNvSpPr/>
      </dsp:nvSpPr>
      <dsp:spPr>
        <a:xfrm>
          <a:off x="181163" y="886169"/>
          <a:ext cx="329387" cy="3293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13213-2E0B-48B7-A3ED-90A173A01D10}">
      <dsp:nvSpPr>
        <dsp:cNvPr id="0" name=""/>
        <dsp:cNvSpPr/>
      </dsp:nvSpPr>
      <dsp:spPr>
        <a:xfrm>
          <a:off x="691714" y="751419"/>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2 : Develop a Machine Learning Model</a:t>
          </a:r>
        </a:p>
      </dsp:txBody>
      <dsp:txXfrm>
        <a:off x="691714" y="751419"/>
        <a:ext cx="8717755" cy="598886"/>
      </dsp:txXfrm>
    </dsp:sp>
    <dsp:sp modelId="{4509E6E4-109D-4303-947B-17E4E8DC2D6A}">
      <dsp:nvSpPr>
        <dsp:cNvPr id="0" name=""/>
        <dsp:cNvSpPr/>
      </dsp:nvSpPr>
      <dsp:spPr>
        <a:xfrm>
          <a:off x="0" y="1500028"/>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EE202-F68E-409C-9B10-BC47B75EA679}">
      <dsp:nvSpPr>
        <dsp:cNvPr id="0" name=""/>
        <dsp:cNvSpPr/>
      </dsp:nvSpPr>
      <dsp:spPr>
        <a:xfrm>
          <a:off x="181163" y="1634777"/>
          <a:ext cx="329387" cy="3293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50920-FF0D-4AD2-8EF6-526BB8D0FD6B}">
      <dsp:nvSpPr>
        <dsp:cNvPr id="0" name=""/>
        <dsp:cNvSpPr/>
      </dsp:nvSpPr>
      <dsp:spPr>
        <a:xfrm>
          <a:off x="691714" y="1500028"/>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3 : Train the model developed.</a:t>
          </a:r>
        </a:p>
      </dsp:txBody>
      <dsp:txXfrm>
        <a:off x="691714" y="1500028"/>
        <a:ext cx="8717755" cy="598886"/>
      </dsp:txXfrm>
    </dsp:sp>
    <dsp:sp modelId="{F9BF910A-5E0D-4B0B-BD76-B52D56B3E277}">
      <dsp:nvSpPr>
        <dsp:cNvPr id="0" name=""/>
        <dsp:cNvSpPr/>
      </dsp:nvSpPr>
      <dsp:spPr>
        <a:xfrm>
          <a:off x="0" y="2248636"/>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45F39-2C72-4440-A525-A8D352C19B1E}">
      <dsp:nvSpPr>
        <dsp:cNvPr id="0" name=""/>
        <dsp:cNvSpPr/>
      </dsp:nvSpPr>
      <dsp:spPr>
        <a:xfrm>
          <a:off x="181163" y="2383385"/>
          <a:ext cx="329387" cy="3293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F19DEA-A377-40B1-8B17-59898BF4A1E0}">
      <dsp:nvSpPr>
        <dsp:cNvPr id="0" name=""/>
        <dsp:cNvSpPr/>
      </dsp:nvSpPr>
      <dsp:spPr>
        <a:xfrm>
          <a:off x="691714" y="2248636"/>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4 : Integrate the UI with the model.</a:t>
          </a:r>
        </a:p>
      </dsp:txBody>
      <dsp:txXfrm>
        <a:off x="691714" y="2248636"/>
        <a:ext cx="8717755" cy="598886"/>
      </dsp:txXfrm>
    </dsp:sp>
    <dsp:sp modelId="{C6D09F90-AA5D-467B-B7BD-75D59586A851}">
      <dsp:nvSpPr>
        <dsp:cNvPr id="0" name=""/>
        <dsp:cNvSpPr/>
      </dsp:nvSpPr>
      <dsp:spPr>
        <a:xfrm>
          <a:off x="0" y="2997244"/>
          <a:ext cx="9409470" cy="598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0386E-F8ED-4C12-9EC6-037F95101A35}">
      <dsp:nvSpPr>
        <dsp:cNvPr id="0" name=""/>
        <dsp:cNvSpPr/>
      </dsp:nvSpPr>
      <dsp:spPr>
        <a:xfrm>
          <a:off x="181163" y="3131994"/>
          <a:ext cx="329387" cy="3293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27221-4B8D-4419-A007-20A2C9F06173}">
      <dsp:nvSpPr>
        <dsp:cNvPr id="0" name=""/>
        <dsp:cNvSpPr/>
      </dsp:nvSpPr>
      <dsp:spPr>
        <a:xfrm>
          <a:off x="691714" y="2997244"/>
          <a:ext cx="8717755" cy="59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382" tIns="63382" rIns="63382" bIns="63382" numCol="1" spcCol="1270" anchor="ctr" anchorCtr="0">
          <a:noAutofit/>
        </a:bodyPr>
        <a:lstStyle/>
        <a:p>
          <a:pPr marL="0" lvl="0" indent="0" algn="l" defTabSz="844550">
            <a:lnSpc>
              <a:spcPct val="100000"/>
            </a:lnSpc>
            <a:spcBef>
              <a:spcPct val="0"/>
            </a:spcBef>
            <a:spcAft>
              <a:spcPct val="35000"/>
            </a:spcAft>
            <a:buNone/>
          </a:pPr>
          <a:r>
            <a:rPr lang="en-US" sz="1900" kern="1200" dirty="0"/>
            <a:t>Milestone 5 : Predict the price of stock with actual price using model.</a:t>
          </a:r>
        </a:p>
      </dsp:txBody>
      <dsp:txXfrm>
        <a:off x="691714" y="2997244"/>
        <a:ext cx="8717755" cy="598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F5B45-EAE6-4B25-8A04-A1150AD0CC48}">
      <dsp:nvSpPr>
        <dsp:cNvPr id="0" name=""/>
        <dsp:cNvSpPr/>
      </dsp:nvSpPr>
      <dsp:spPr>
        <a:xfrm>
          <a:off x="0" y="524835"/>
          <a:ext cx="5112774" cy="11996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AFE8-CBA7-4378-ABF9-AC1D68892A46}">
      <dsp:nvSpPr>
        <dsp:cNvPr id="0" name=""/>
        <dsp:cNvSpPr/>
      </dsp:nvSpPr>
      <dsp:spPr>
        <a:xfrm>
          <a:off x="326604" y="827756"/>
          <a:ext cx="593825" cy="593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A30A-02CD-46AE-92F7-F68DB4766EB6}">
      <dsp:nvSpPr>
        <dsp:cNvPr id="0" name=""/>
        <dsp:cNvSpPr/>
      </dsp:nvSpPr>
      <dsp:spPr>
        <a:xfrm>
          <a:off x="1247033" y="372195"/>
          <a:ext cx="3865740" cy="150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6" tIns="114266" rIns="114266" bIns="114266" numCol="1" spcCol="1270" anchor="ctr" anchorCtr="0">
          <a:noAutofit/>
        </a:bodyPr>
        <a:lstStyle/>
        <a:p>
          <a:pPr marL="0" lvl="0" indent="0" algn="l" defTabSz="666750">
            <a:lnSpc>
              <a:spcPct val="100000"/>
            </a:lnSpc>
            <a:spcBef>
              <a:spcPct val="0"/>
            </a:spcBef>
            <a:spcAft>
              <a:spcPct val="35000"/>
            </a:spcAft>
            <a:buNone/>
          </a:pPr>
          <a:r>
            <a:rPr lang="en-US" sz="1500" kern="1200" dirty="0"/>
            <a:t>The User Interface for the application will be developed in python programming language, which will enable the user to enter the stock name and the prediction for the stock will be shown using various visualizations.</a:t>
          </a:r>
        </a:p>
      </dsp:txBody>
      <dsp:txXfrm>
        <a:off x="1247033" y="372195"/>
        <a:ext cx="3865740" cy="1504948"/>
      </dsp:txXfrm>
    </dsp:sp>
    <dsp:sp modelId="{CA02F2E2-AC47-473E-B4CC-78E9C27A7468}">
      <dsp:nvSpPr>
        <dsp:cNvPr id="0" name=""/>
        <dsp:cNvSpPr/>
      </dsp:nvSpPr>
      <dsp:spPr>
        <a:xfrm>
          <a:off x="0" y="2147064"/>
          <a:ext cx="5112774" cy="10796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3EF6E-ED99-4964-A90C-A66483F86448}">
      <dsp:nvSpPr>
        <dsp:cNvPr id="0" name=""/>
        <dsp:cNvSpPr/>
      </dsp:nvSpPr>
      <dsp:spPr>
        <a:xfrm>
          <a:off x="326604" y="2389993"/>
          <a:ext cx="593825" cy="593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03333-7B7E-45B7-9CDF-1CC1667316ED}">
      <dsp:nvSpPr>
        <dsp:cNvPr id="0" name=""/>
        <dsp:cNvSpPr/>
      </dsp:nvSpPr>
      <dsp:spPr>
        <a:xfrm>
          <a:off x="1247033" y="2147064"/>
          <a:ext cx="3865740" cy="1079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6" tIns="114266" rIns="114266" bIns="114266" numCol="1" spcCol="1270" anchor="ctr" anchorCtr="0">
          <a:noAutofit/>
        </a:bodyPr>
        <a:lstStyle/>
        <a:p>
          <a:pPr marL="0" lvl="0" indent="0" algn="l" defTabSz="666750">
            <a:lnSpc>
              <a:spcPct val="100000"/>
            </a:lnSpc>
            <a:spcBef>
              <a:spcPct val="0"/>
            </a:spcBef>
            <a:spcAft>
              <a:spcPct val="35000"/>
            </a:spcAft>
            <a:buNone/>
          </a:pPr>
          <a:r>
            <a:rPr lang="en-US" sz="1500" kern="1200"/>
            <a:t>Shown in the image is the sample UI which is still in development phase.</a:t>
          </a:r>
        </a:p>
      </dsp:txBody>
      <dsp:txXfrm>
        <a:off x="1247033" y="2147064"/>
        <a:ext cx="3865740" cy="1079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94CA4-D4F0-4A08-91A8-B216D0A5DCFD}"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58DBE-68CD-457B-80D1-62B8A9C497CD}" type="slidenum">
              <a:rPr lang="en-US" smtClean="0"/>
              <a:t>‹#›</a:t>
            </a:fld>
            <a:endParaRPr lang="en-US"/>
          </a:p>
        </p:txBody>
      </p:sp>
    </p:spTree>
    <p:extLst>
      <p:ext uri="{BB962C8B-B14F-4D97-AF65-F5344CB8AC3E}">
        <p14:creationId xmlns:p14="http://schemas.microsoft.com/office/powerpoint/2010/main" val="1816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777B-06FF-EB63-3126-F8FA163B6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37BB0-C760-3BFD-FB01-2DF3BC9DA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FF85E-2990-4D0E-0D2B-A5D1ACCC502A}"/>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D314872C-5FF4-6FA5-6A8A-480FD0F03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50AA9-CFF1-B4A0-A1D2-8692C51E728A}"/>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42339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FC56-337F-E843-3E24-47A155157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7F066-0A42-A257-B61C-8FA2832E5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6435B-1127-D79A-E5F1-470AFE05A69A}"/>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0A616D81-AD79-1363-9720-72996BFB0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DD5FC-92EE-D2A1-9909-EBB5F8A8D488}"/>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352379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5A7A0-5033-7BAF-186C-4D2C28301E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78A28-871C-4B3A-049C-FF892F409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53616-485A-BF6F-EB24-5F956E501BCB}"/>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50057B63-3FC8-9796-686F-71219C925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E4F44-CE88-872F-5B62-74C0E4E55177}"/>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1002778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FCF745-E9F7-4F44-B150-9BE9A065240C}"/>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 Placeholder 5">
            <a:extLst>
              <a:ext uri="{FF2B5EF4-FFF2-40B4-BE49-F238E27FC236}">
                <a16:creationId xmlns:a16="http://schemas.microsoft.com/office/drawing/2014/main" id="{2E4D44C0-017C-3841-BD1F-CE2FF8A3D875}"/>
              </a:ext>
            </a:extLst>
          </p:cNvPr>
          <p:cNvSpPr>
            <a:spLocks noGrp="1"/>
          </p:cNvSpPr>
          <p:nvPr>
            <p:ph type="body" sz="quarter" idx="10" hasCustomPrompt="1"/>
          </p:nvPr>
        </p:nvSpPr>
        <p:spPr>
          <a:xfrm>
            <a:off x="3911601" y="4366581"/>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8" name="Text Placeholder 9">
            <a:extLst>
              <a:ext uri="{FF2B5EF4-FFF2-40B4-BE49-F238E27FC236}">
                <a16:creationId xmlns:a16="http://schemas.microsoft.com/office/drawing/2014/main" id="{20BA7D3D-00E9-5E4F-95F8-14935A595BC5}"/>
              </a:ext>
            </a:extLst>
          </p:cNvPr>
          <p:cNvSpPr>
            <a:spLocks noGrp="1"/>
          </p:cNvSpPr>
          <p:nvPr>
            <p:ph type="body" sz="quarter" idx="11" hasCustomPrompt="1"/>
          </p:nvPr>
        </p:nvSpPr>
        <p:spPr>
          <a:xfrm>
            <a:off x="3911601" y="5008563"/>
            <a:ext cx="4308475" cy="1655762"/>
          </a:xfrm>
          <a:prstGeom prst="rect">
            <a:avLst/>
          </a:prstGeom>
        </p:spPr>
        <p:txBody>
          <a:bodyPr/>
          <a:lstStyle>
            <a:lvl1pPr marL="0" marR="0" indent="0" algn="ctr" defTabSz="914377"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377"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9" name="Oval 8">
            <a:extLst>
              <a:ext uri="{FF2B5EF4-FFF2-40B4-BE49-F238E27FC236}">
                <a16:creationId xmlns:a16="http://schemas.microsoft.com/office/drawing/2014/main" id="{72D4B084-DE85-E34D-A895-A6386A95797F}"/>
              </a:ext>
            </a:extLst>
          </p:cNvPr>
          <p:cNvSpPr/>
          <p:nvPr userDrawn="1"/>
        </p:nvSpPr>
        <p:spPr>
          <a:xfrm>
            <a:off x="4442178" y="78629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3C82F4-E0E4-4F49-B8AD-9D59D0DE7300}"/>
              </a:ext>
            </a:extLst>
          </p:cNvPr>
          <p:cNvPicPr>
            <a:picLocks noChangeAspect="1"/>
          </p:cNvPicPr>
          <p:nvPr userDrawn="1"/>
        </p:nvPicPr>
        <p:blipFill>
          <a:blip r:embed="rId2"/>
          <a:stretch>
            <a:fillRect/>
          </a:stretch>
        </p:blipFill>
        <p:spPr>
          <a:xfrm>
            <a:off x="4688176" y="1771385"/>
            <a:ext cx="2745184" cy="1267007"/>
          </a:xfrm>
          <a:prstGeom prst="rect">
            <a:avLst/>
          </a:prstGeom>
        </p:spPr>
      </p:pic>
    </p:spTree>
    <p:extLst>
      <p:ext uri="{BB962C8B-B14F-4D97-AF65-F5344CB8AC3E}">
        <p14:creationId xmlns:p14="http://schemas.microsoft.com/office/powerpoint/2010/main" val="4283698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591A6E2D-C912-B64F-8EDC-AB8576DB42F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4" name="Text Placeholder 3">
            <a:extLst>
              <a:ext uri="{FF2B5EF4-FFF2-40B4-BE49-F238E27FC236}">
                <a16:creationId xmlns:a16="http://schemas.microsoft.com/office/drawing/2014/main" id="{219EDF51-7178-884E-AA56-09093B00B714}"/>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5" name="Picture 4">
            <a:extLst>
              <a:ext uri="{FF2B5EF4-FFF2-40B4-BE49-F238E27FC236}">
                <a16:creationId xmlns:a16="http://schemas.microsoft.com/office/drawing/2014/main" id="{E1B0A01C-B0B6-DA4E-9AFD-196CB47035DC}"/>
              </a:ext>
            </a:extLst>
          </p:cNvPr>
          <p:cNvPicPr>
            <a:picLocks noChangeAspect="1"/>
          </p:cNvPicPr>
          <p:nvPr userDrawn="1"/>
        </p:nvPicPr>
        <p:blipFill>
          <a:blip r:embed="rId2"/>
          <a:stretch>
            <a:fillRect/>
          </a:stretch>
        </p:blipFill>
        <p:spPr>
          <a:xfrm>
            <a:off x="10241280" y="5760720"/>
            <a:ext cx="1623487" cy="749301"/>
          </a:xfrm>
          <a:prstGeom prst="rect">
            <a:avLst/>
          </a:prstGeom>
        </p:spPr>
      </p:pic>
    </p:spTree>
    <p:extLst>
      <p:ext uri="{BB962C8B-B14F-4D97-AF65-F5344CB8AC3E}">
        <p14:creationId xmlns:p14="http://schemas.microsoft.com/office/powerpoint/2010/main" val="274630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A34E-C4B5-A6E7-5963-F153C47CA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39ABB-7BB4-56A8-214F-281A5D136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8FA12-C09C-E481-D655-6353ACB4796D}"/>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F7B09D19-D227-66D6-35B8-580DAFC30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FCE95-15D9-91F1-877D-AE1F45AE950B}"/>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336432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16AA-6ED2-9A4C-1655-3C2E650EB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6CE3B3-460E-8BE2-A727-4CC75DD40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65882-ED52-7554-21E4-E55879CFC956}"/>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E3FD75FA-4B30-FF08-65F4-31B87C07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D592B-BC79-6D9B-7677-115D0841EC8E}"/>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3527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5222-2D51-229C-015E-161CCB7C0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55A25-FCA5-424D-E0A7-A98FB4537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F8EB86-E844-3A5C-F670-12138A418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0E4A1B-4A82-6154-C0DD-77F34A8FCEA8}"/>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67AFAA80-B6BA-950E-52ED-719ED309E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6CA37-FE75-26FE-95D5-21A7F9F7511F}"/>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97417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59DD-F43D-3EAB-E378-58ED36FDB5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9B4D12-F889-5932-F819-F0D53D140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3D55AE-300A-9980-6622-2AF742234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AD005-400B-80FB-555F-045DF535E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1D57B-0E96-1E8F-75E1-172D78AFC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D4CBB1-724C-1064-8B4E-D64A19E88443}"/>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8" name="Footer Placeholder 7">
            <a:extLst>
              <a:ext uri="{FF2B5EF4-FFF2-40B4-BE49-F238E27FC236}">
                <a16:creationId xmlns:a16="http://schemas.microsoft.com/office/drawing/2014/main" id="{31E1F7DA-B84F-2BCC-56AE-D36A2B8A0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75454-FF26-F91B-9E50-12F709C47C90}"/>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30388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A4DD-C813-7E98-0A38-A7540D47D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F1F69-FAA6-E00F-828B-178C7AD092B9}"/>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4" name="Footer Placeholder 3">
            <a:extLst>
              <a:ext uri="{FF2B5EF4-FFF2-40B4-BE49-F238E27FC236}">
                <a16:creationId xmlns:a16="http://schemas.microsoft.com/office/drawing/2014/main" id="{75ECABDC-333C-E6FA-27D4-4DDAC2B8E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B7C9A9-3A1A-D58A-199A-89A3CBA424DE}"/>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58010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6FE8F-4CDD-B079-D61B-D013200C761E}"/>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3" name="Footer Placeholder 2">
            <a:extLst>
              <a:ext uri="{FF2B5EF4-FFF2-40B4-BE49-F238E27FC236}">
                <a16:creationId xmlns:a16="http://schemas.microsoft.com/office/drawing/2014/main" id="{2BE09F5C-7A6F-4B23-997F-D175F5592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235FD-24D4-7A47-C553-93D3603B3259}"/>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47854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A4CC-12CB-B416-BF24-CC38284FB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80311-795B-73D0-A523-2BFFFD16D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4C7C0-38BB-B64E-FB52-54DB96245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C3A8D-D428-687E-EC42-6322DC533000}"/>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C844FF3C-1388-56C4-0446-0AC022986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B698C-8005-9B2F-A2AB-E6C11E0EDF99}"/>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22801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BB56-16BE-EFBA-5662-0B6E5BFD8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47E3D-58DE-19FA-2A06-276899848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672FBA-16A1-6550-F732-B38276B43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128D7-1A62-45FC-7C99-CD411FDCF235}"/>
              </a:ext>
            </a:extLst>
          </p:cNvPr>
          <p:cNvSpPr>
            <a:spLocks noGrp="1"/>
          </p:cNvSpPr>
          <p:nvPr>
            <p:ph type="dt" sz="half" idx="10"/>
          </p:nvPr>
        </p:nvSpPr>
        <p:spPr/>
        <p:txBody>
          <a:bodyPr/>
          <a:lstStyle/>
          <a:p>
            <a:fld id="{CB3C4595-DB28-49A7-9F53-BF7518271AB1}" type="datetimeFigureOut">
              <a:rPr lang="en-US" smtClean="0"/>
              <a:t>12/3/2022</a:t>
            </a:fld>
            <a:endParaRPr lang="en-US"/>
          </a:p>
        </p:txBody>
      </p:sp>
      <p:sp>
        <p:nvSpPr>
          <p:cNvPr id="6" name="Footer Placeholder 5">
            <a:extLst>
              <a:ext uri="{FF2B5EF4-FFF2-40B4-BE49-F238E27FC236}">
                <a16:creationId xmlns:a16="http://schemas.microsoft.com/office/drawing/2014/main" id="{987FD720-94E0-E2E9-F82D-39B4FE628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B779-ECEA-AA05-D92F-116F5B3614F1}"/>
              </a:ext>
            </a:extLst>
          </p:cNvPr>
          <p:cNvSpPr>
            <a:spLocks noGrp="1"/>
          </p:cNvSpPr>
          <p:nvPr>
            <p:ph type="sldNum" sz="quarter" idx="12"/>
          </p:nvPr>
        </p:nvSpPr>
        <p:spPr/>
        <p:txBody>
          <a:bodyPr/>
          <a:lstStyle/>
          <a:p>
            <a:fld id="{D7AB680D-E0CF-4EB6-A57A-26776911568A}" type="slidenum">
              <a:rPr lang="en-US" smtClean="0"/>
              <a:t>‹#›</a:t>
            </a:fld>
            <a:endParaRPr lang="en-US"/>
          </a:p>
        </p:txBody>
      </p:sp>
    </p:spTree>
    <p:extLst>
      <p:ext uri="{BB962C8B-B14F-4D97-AF65-F5344CB8AC3E}">
        <p14:creationId xmlns:p14="http://schemas.microsoft.com/office/powerpoint/2010/main" val="293786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C2709-284E-5E43-04D1-38FC30EF9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B58BC-E46A-6275-F3FE-F7B4E5BF4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CB593-58C4-A306-C5ED-2E0B8B6B4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C4595-DB28-49A7-9F53-BF7518271AB1}" type="datetimeFigureOut">
              <a:rPr lang="en-US" smtClean="0"/>
              <a:t>12/3/2022</a:t>
            </a:fld>
            <a:endParaRPr lang="en-US"/>
          </a:p>
        </p:txBody>
      </p:sp>
      <p:sp>
        <p:nvSpPr>
          <p:cNvPr id="5" name="Footer Placeholder 4">
            <a:extLst>
              <a:ext uri="{FF2B5EF4-FFF2-40B4-BE49-F238E27FC236}">
                <a16:creationId xmlns:a16="http://schemas.microsoft.com/office/drawing/2014/main" id="{FEE18838-A401-B12A-686B-013C4B654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AF1C0E-65C5-F2CB-E61A-6DAF6503C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B680D-E0CF-4EB6-A57A-26776911568A}" type="slidenum">
              <a:rPr lang="en-US" smtClean="0"/>
              <a:t>‹#›</a:t>
            </a:fld>
            <a:endParaRPr lang="en-US"/>
          </a:p>
        </p:txBody>
      </p:sp>
    </p:spTree>
    <p:extLst>
      <p:ext uri="{BB962C8B-B14F-4D97-AF65-F5344CB8AC3E}">
        <p14:creationId xmlns:p14="http://schemas.microsoft.com/office/powerpoint/2010/main" val="44977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3.88.42.91:8501/"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9257950" TargetMode="External"/><Relationship Id="rId2" Type="http://schemas.openxmlformats.org/officeDocument/2006/relationships/hyperlink" Target="https://ieeexplore.ieee.org/abstract/document/8398183/metrics#metric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iscrete_time_and_continuous_time"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7A8D56-32FC-384D-93DE-D46EB23CB405}"/>
              </a:ext>
            </a:extLst>
          </p:cNvPr>
          <p:cNvSpPr>
            <a:spLocks noGrp="1"/>
          </p:cNvSpPr>
          <p:nvPr>
            <p:ph type="body" sz="quarter" idx="10"/>
          </p:nvPr>
        </p:nvSpPr>
        <p:spPr>
          <a:xfrm>
            <a:off x="4098414" y="4147030"/>
            <a:ext cx="4307841" cy="439101"/>
          </a:xfrm>
        </p:spPr>
        <p:txBody>
          <a:bodyPr>
            <a:noAutofit/>
          </a:bodyPr>
          <a:lstStyle/>
          <a:p>
            <a:r>
              <a:rPr lang="en-US" dirty="0"/>
              <a:t>Stock Price Prediction</a:t>
            </a:r>
          </a:p>
        </p:txBody>
      </p:sp>
      <p:sp>
        <p:nvSpPr>
          <p:cNvPr id="3" name="Text Placeholder 2">
            <a:extLst>
              <a:ext uri="{FF2B5EF4-FFF2-40B4-BE49-F238E27FC236}">
                <a16:creationId xmlns:a16="http://schemas.microsoft.com/office/drawing/2014/main" id="{2C893BAE-C2B9-C245-AA73-C7F43D5AC1A0}"/>
              </a:ext>
            </a:extLst>
          </p:cNvPr>
          <p:cNvSpPr>
            <a:spLocks noGrp="1"/>
          </p:cNvSpPr>
          <p:nvPr>
            <p:ph type="body" sz="quarter" idx="11"/>
          </p:nvPr>
        </p:nvSpPr>
        <p:spPr>
          <a:xfrm>
            <a:off x="1347019" y="4366580"/>
            <a:ext cx="9497961" cy="2355798"/>
          </a:xfrm>
        </p:spPr>
        <p:txBody>
          <a:bodyPr>
            <a:normAutofit fontScale="92500" lnSpcReduction="10000"/>
          </a:bodyPr>
          <a:lstStyle/>
          <a:p>
            <a:endParaRPr lang="en-US" sz="1800" dirty="0"/>
          </a:p>
          <a:p>
            <a:r>
              <a:rPr lang="en-US" sz="1800" dirty="0"/>
              <a:t>CSCE – 5214 – Software Development for Artificial Intelligence</a:t>
            </a:r>
          </a:p>
          <a:p>
            <a:r>
              <a:rPr lang="en-US" sz="1800" dirty="0"/>
              <a:t>Project -2</a:t>
            </a:r>
          </a:p>
          <a:p>
            <a:pPr marL="285750" indent="-285750" algn="l">
              <a:buFont typeface="Arial" panose="020B0604020202020204" pitchFamily="34" charset="0"/>
              <a:buChar char="•"/>
            </a:pPr>
            <a:r>
              <a:rPr lang="en-US" sz="1800" dirty="0"/>
              <a:t>Yash Zauwar – 11439929</a:t>
            </a:r>
          </a:p>
          <a:p>
            <a:pPr marL="285750" indent="-285750" algn="l">
              <a:buFont typeface="Arial" panose="020B0604020202020204" pitchFamily="34" charset="0"/>
              <a:buChar char="•"/>
            </a:pPr>
            <a:r>
              <a:rPr lang="en-US" sz="1800" dirty="0"/>
              <a:t>Goutham Pallapothu – 11519845</a:t>
            </a:r>
          </a:p>
          <a:p>
            <a:pPr marL="285750" indent="-285750" algn="l">
              <a:buFont typeface="Arial" panose="020B0604020202020204" pitchFamily="34" charset="0"/>
              <a:buChar char="•"/>
            </a:pPr>
            <a:r>
              <a:rPr lang="en-US" sz="1800" dirty="0"/>
              <a:t>Veeranjaneyulu Muppalla – 11532514</a:t>
            </a:r>
          </a:p>
          <a:p>
            <a:pPr marL="285750" indent="-285750" algn="l">
              <a:buFont typeface="Arial" panose="020B0604020202020204" pitchFamily="34" charset="0"/>
              <a:buChar char="•"/>
            </a:pPr>
            <a:r>
              <a:rPr lang="en-US" sz="1800" dirty="0"/>
              <a:t>Yashwanth Gajula - 11524980</a:t>
            </a:r>
          </a:p>
          <a:p>
            <a:endParaRPr lang="en-US" dirty="0"/>
          </a:p>
        </p:txBody>
      </p:sp>
    </p:spTree>
    <p:extLst>
      <p:ext uri="{BB962C8B-B14F-4D97-AF65-F5344CB8AC3E}">
        <p14:creationId xmlns:p14="http://schemas.microsoft.com/office/powerpoint/2010/main" val="803583595"/>
      </p:ext>
    </p:extLst>
  </p:cSld>
  <p:clrMapOvr>
    <a:masterClrMapping/>
  </p:clrMapOvr>
  <mc:AlternateContent xmlns:mc="http://schemas.openxmlformats.org/markup-compatibility/2006" xmlns:p14="http://schemas.microsoft.com/office/powerpoint/2010/main">
    <mc:Choice Requires="p14">
      <p:transition spd="slow" p14:dur="2000" advTm="5253"/>
    </mc:Choice>
    <mc:Fallback xmlns="">
      <p:transition spd="slow" advTm="52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1DEBE7-B44E-2CD0-BB2F-D51A0C9F3F2D}"/>
              </a:ext>
            </a:extLst>
          </p:cNvPr>
          <p:cNvPicPr>
            <a:picLocks noChangeAspect="1"/>
          </p:cNvPicPr>
          <p:nvPr/>
        </p:nvPicPr>
        <p:blipFill>
          <a:blip r:embed="rId2"/>
          <a:stretch>
            <a:fillRect/>
          </a:stretch>
        </p:blipFill>
        <p:spPr>
          <a:xfrm>
            <a:off x="1012617" y="1929169"/>
            <a:ext cx="8062659" cy="3825572"/>
          </a:xfrm>
          <a:prstGeom prst="rect">
            <a:avLst/>
          </a:prstGeom>
        </p:spPr>
      </p:pic>
      <p:sp>
        <p:nvSpPr>
          <p:cNvPr id="8" name="Text Placeholder 1">
            <a:extLst>
              <a:ext uri="{FF2B5EF4-FFF2-40B4-BE49-F238E27FC236}">
                <a16:creationId xmlns:a16="http://schemas.microsoft.com/office/drawing/2014/main" id="{434968C1-3184-8BEF-E42F-9C5D9422F946}"/>
              </a:ext>
            </a:extLst>
          </p:cNvPr>
          <p:cNvSpPr txBox="1">
            <a:spLocks/>
          </p:cNvSpPr>
          <p:nvPr/>
        </p:nvSpPr>
        <p:spPr>
          <a:xfrm>
            <a:off x="1187859" y="988141"/>
            <a:ext cx="7887417" cy="61451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Accuracy :</a:t>
            </a:r>
          </a:p>
        </p:txBody>
      </p:sp>
    </p:spTree>
    <p:extLst>
      <p:ext uri="{BB962C8B-B14F-4D97-AF65-F5344CB8AC3E}">
        <p14:creationId xmlns:p14="http://schemas.microsoft.com/office/powerpoint/2010/main" val="363589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434968C1-3184-8BEF-E42F-9C5D9422F946}"/>
              </a:ext>
            </a:extLst>
          </p:cNvPr>
          <p:cNvSpPr txBox="1">
            <a:spLocks/>
          </p:cNvSpPr>
          <p:nvPr/>
        </p:nvSpPr>
        <p:spPr>
          <a:xfrm>
            <a:off x="1187859" y="988141"/>
            <a:ext cx="7887417" cy="61451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Accuracy :</a:t>
            </a:r>
          </a:p>
        </p:txBody>
      </p:sp>
      <p:pic>
        <p:nvPicPr>
          <p:cNvPr id="3" name="Picture 2">
            <a:extLst>
              <a:ext uri="{FF2B5EF4-FFF2-40B4-BE49-F238E27FC236}">
                <a16:creationId xmlns:a16="http://schemas.microsoft.com/office/drawing/2014/main" id="{52E24C28-D996-02CC-344F-DB0D7E23A856}"/>
              </a:ext>
            </a:extLst>
          </p:cNvPr>
          <p:cNvPicPr>
            <a:picLocks noChangeAspect="1"/>
          </p:cNvPicPr>
          <p:nvPr/>
        </p:nvPicPr>
        <p:blipFill>
          <a:blip r:embed="rId2"/>
          <a:stretch>
            <a:fillRect/>
          </a:stretch>
        </p:blipFill>
        <p:spPr>
          <a:xfrm>
            <a:off x="1187859" y="2109373"/>
            <a:ext cx="8036528" cy="3889493"/>
          </a:xfrm>
          <a:prstGeom prst="rect">
            <a:avLst/>
          </a:prstGeom>
        </p:spPr>
      </p:pic>
    </p:spTree>
    <p:extLst>
      <p:ext uri="{BB962C8B-B14F-4D97-AF65-F5344CB8AC3E}">
        <p14:creationId xmlns:p14="http://schemas.microsoft.com/office/powerpoint/2010/main" val="33081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0916FF-A8D8-02CF-3514-D5FDB7336534}"/>
              </a:ext>
            </a:extLst>
          </p:cNvPr>
          <p:cNvPicPr>
            <a:picLocks noChangeAspect="1"/>
          </p:cNvPicPr>
          <p:nvPr/>
        </p:nvPicPr>
        <p:blipFill>
          <a:blip r:embed="rId2"/>
          <a:stretch>
            <a:fillRect/>
          </a:stretch>
        </p:blipFill>
        <p:spPr>
          <a:xfrm>
            <a:off x="508362" y="0"/>
            <a:ext cx="6747114" cy="3795252"/>
          </a:xfrm>
          <a:prstGeom prst="rect">
            <a:avLst/>
          </a:prstGeom>
        </p:spPr>
      </p:pic>
      <p:pic>
        <p:nvPicPr>
          <p:cNvPr id="6" name="Picture 5">
            <a:extLst>
              <a:ext uri="{FF2B5EF4-FFF2-40B4-BE49-F238E27FC236}">
                <a16:creationId xmlns:a16="http://schemas.microsoft.com/office/drawing/2014/main" id="{BCD531CB-C5EB-619C-A32A-D94937EF89C9}"/>
              </a:ext>
            </a:extLst>
          </p:cNvPr>
          <p:cNvPicPr>
            <a:picLocks noChangeAspect="1"/>
          </p:cNvPicPr>
          <p:nvPr/>
        </p:nvPicPr>
        <p:blipFill rotWithShape="1">
          <a:blip r:embed="rId3"/>
          <a:srcRect l="19556" r="21846" b="26007"/>
          <a:stretch/>
        </p:blipFill>
        <p:spPr>
          <a:xfrm>
            <a:off x="5789254" y="1976489"/>
            <a:ext cx="5501323" cy="3907410"/>
          </a:xfrm>
          <a:prstGeom prst="rect">
            <a:avLst/>
          </a:prstGeom>
        </p:spPr>
      </p:pic>
    </p:spTree>
    <p:extLst>
      <p:ext uri="{BB962C8B-B14F-4D97-AF65-F5344CB8AC3E}">
        <p14:creationId xmlns:p14="http://schemas.microsoft.com/office/powerpoint/2010/main" val="124844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BA5271-CC8E-303F-1249-84054D9145A5}"/>
              </a:ext>
            </a:extLst>
          </p:cNvPr>
          <p:cNvSpPr>
            <a:spLocks noGrp="1"/>
          </p:cNvSpPr>
          <p:nvPr>
            <p:ph type="body" sz="quarter" idx="10"/>
          </p:nvPr>
        </p:nvSpPr>
        <p:spPr>
          <a:xfrm>
            <a:off x="1954674" y="1258528"/>
            <a:ext cx="7887417" cy="614517"/>
          </a:xfrm>
        </p:spPr>
        <p:txBody>
          <a:bodyPr>
            <a:normAutofit fontScale="70000" lnSpcReduction="20000"/>
          </a:bodyPr>
          <a:lstStyle/>
          <a:p>
            <a:r>
              <a:rPr lang="en-US" dirty="0"/>
              <a:t>Link to the project</a:t>
            </a:r>
          </a:p>
        </p:txBody>
      </p:sp>
      <p:sp>
        <p:nvSpPr>
          <p:cNvPr id="4" name="TextBox 3">
            <a:extLst>
              <a:ext uri="{FF2B5EF4-FFF2-40B4-BE49-F238E27FC236}">
                <a16:creationId xmlns:a16="http://schemas.microsoft.com/office/drawing/2014/main" id="{57350108-E0B6-C332-61EA-15437AA7B74F}"/>
              </a:ext>
            </a:extLst>
          </p:cNvPr>
          <p:cNvSpPr txBox="1"/>
          <p:nvPr/>
        </p:nvSpPr>
        <p:spPr>
          <a:xfrm>
            <a:off x="845574" y="2379406"/>
            <a:ext cx="4534831" cy="523220"/>
          </a:xfrm>
          <a:prstGeom prst="rect">
            <a:avLst/>
          </a:prstGeom>
          <a:noFill/>
        </p:spPr>
        <p:txBody>
          <a:bodyPr wrap="none" rtlCol="0">
            <a:spAutoFit/>
          </a:bodyPr>
          <a:lstStyle/>
          <a:p>
            <a:r>
              <a:rPr lang="en-US" sz="2800" dirty="0"/>
              <a:t>Link : </a:t>
            </a:r>
            <a:r>
              <a:rPr lang="en-US" sz="2800" dirty="0">
                <a:hlinkClick r:id="rId2"/>
              </a:rPr>
              <a:t>http://3.88.42.91:8501/</a:t>
            </a:r>
            <a:endParaRPr lang="en-US" sz="2800" dirty="0"/>
          </a:p>
        </p:txBody>
      </p:sp>
    </p:spTree>
    <p:extLst>
      <p:ext uri="{BB962C8B-B14F-4D97-AF65-F5344CB8AC3E}">
        <p14:creationId xmlns:p14="http://schemas.microsoft.com/office/powerpoint/2010/main" val="306829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BA5271-CC8E-303F-1249-84054D9145A5}"/>
              </a:ext>
            </a:extLst>
          </p:cNvPr>
          <p:cNvSpPr>
            <a:spLocks noGrp="1"/>
          </p:cNvSpPr>
          <p:nvPr>
            <p:ph type="body" sz="quarter" idx="10"/>
          </p:nvPr>
        </p:nvSpPr>
        <p:spPr>
          <a:xfrm>
            <a:off x="637151" y="963560"/>
            <a:ext cx="10644779" cy="1917291"/>
          </a:xfrm>
        </p:spPr>
        <p:txBody>
          <a:bodyPr>
            <a:normAutofit fontScale="32500" lnSpcReduction="20000"/>
          </a:bodyPr>
          <a:lstStyle/>
          <a:p>
            <a:r>
              <a:rPr lang="en-US" sz="8000" b="1" dirty="0"/>
              <a:t>Research Work :</a:t>
            </a:r>
          </a:p>
          <a:p>
            <a:endParaRPr lang="en-US" sz="8000" b="1" dirty="0"/>
          </a:p>
          <a:p>
            <a:pPr marL="857250" indent="-857250">
              <a:buFont typeface="Arial" panose="020B0604020202020204" pitchFamily="34" charset="0"/>
              <a:buChar char="•"/>
            </a:pPr>
            <a:r>
              <a:rPr lang="en-US" b="0" i="0" dirty="0">
                <a:solidFill>
                  <a:srgbClr val="333333"/>
                </a:solidFill>
                <a:effectLst/>
              </a:rPr>
              <a:t>The experimental result shows that the sample accuracy rate of the single layer LSTM Model is between 0.60 to 0.70 </a:t>
            </a:r>
          </a:p>
          <a:p>
            <a:pPr marL="857250" indent="-857250">
              <a:buFont typeface="Arial" panose="020B0604020202020204" pitchFamily="34" charset="0"/>
              <a:buChar char="•"/>
            </a:pPr>
            <a:r>
              <a:rPr lang="en-US" dirty="0">
                <a:solidFill>
                  <a:srgbClr val="333333"/>
                </a:solidFill>
              </a:rPr>
              <a:t>It is also observed that</a:t>
            </a:r>
            <a:r>
              <a:rPr lang="en-US" b="0" i="0" dirty="0">
                <a:solidFill>
                  <a:srgbClr val="333333"/>
                </a:solidFill>
                <a:effectLst/>
              </a:rPr>
              <a:t> the more stack layers of LSTM model, the higher the accuracy of prediction results.</a:t>
            </a:r>
          </a:p>
          <a:p>
            <a:endParaRPr lang="en-US" dirty="0"/>
          </a:p>
        </p:txBody>
      </p:sp>
      <p:sp>
        <p:nvSpPr>
          <p:cNvPr id="4" name="TextBox 3">
            <a:extLst>
              <a:ext uri="{FF2B5EF4-FFF2-40B4-BE49-F238E27FC236}">
                <a16:creationId xmlns:a16="http://schemas.microsoft.com/office/drawing/2014/main" id="{57350108-E0B6-C332-61EA-15437AA7B74F}"/>
              </a:ext>
            </a:extLst>
          </p:cNvPr>
          <p:cNvSpPr txBox="1"/>
          <p:nvPr/>
        </p:nvSpPr>
        <p:spPr>
          <a:xfrm>
            <a:off x="612351" y="3716593"/>
            <a:ext cx="10967298" cy="2677656"/>
          </a:xfrm>
          <a:prstGeom prst="rect">
            <a:avLst/>
          </a:prstGeom>
          <a:noFill/>
        </p:spPr>
        <p:txBody>
          <a:bodyPr wrap="none" rtlCol="0">
            <a:spAutoFit/>
          </a:bodyPr>
          <a:lstStyle/>
          <a:p>
            <a:r>
              <a:rPr lang="en-US" sz="2800" b="1" dirty="0"/>
              <a:t>References:</a:t>
            </a:r>
          </a:p>
          <a:p>
            <a:r>
              <a:rPr lang="en-US" sz="2800" dirty="0">
                <a:hlinkClick r:id="rId2"/>
              </a:rPr>
              <a:t>https://ieeexplore.ieee.org/abstract/document/8398183/metrics#metrics</a:t>
            </a:r>
            <a:endParaRPr lang="en-US" sz="2800" dirty="0"/>
          </a:p>
          <a:p>
            <a:r>
              <a:rPr lang="en-US" sz="2800" dirty="0">
                <a:hlinkClick r:id="rId3"/>
              </a:rPr>
              <a:t>https://ieeexplore.ieee.org/abstract/document/9257950</a:t>
            </a:r>
            <a:endParaRPr lang="en-US" sz="2800" dirty="0"/>
          </a:p>
          <a:p>
            <a:r>
              <a:rPr lang="en-US" sz="2800" dirty="0"/>
              <a:t>https://link.springer.com/chapter/10.1007/978-981-16-0419-5_8</a:t>
            </a:r>
          </a:p>
          <a:p>
            <a:endParaRPr lang="en-US" sz="2800" dirty="0"/>
          </a:p>
          <a:p>
            <a:endParaRPr lang="en-US" sz="2800" dirty="0"/>
          </a:p>
        </p:txBody>
      </p:sp>
    </p:spTree>
    <p:extLst>
      <p:ext uri="{BB962C8B-B14F-4D97-AF65-F5344CB8AC3E}">
        <p14:creationId xmlns:p14="http://schemas.microsoft.com/office/powerpoint/2010/main" val="1888992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0578EE-9DB1-FD64-E144-DF64364469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9,203 Thank You Illustrations &amp; Clip Art - iStock">
            <a:extLst>
              <a:ext uri="{FF2B5EF4-FFF2-40B4-BE49-F238E27FC236}">
                <a16:creationId xmlns:a16="http://schemas.microsoft.com/office/drawing/2014/main" id="{FEA37986-D835-68C5-3607-710CE2BF8A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370" y="643467"/>
            <a:ext cx="105612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84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fontScale="85000" lnSpcReduction="10000"/>
          </a:bodyPr>
          <a:lstStyle/>
          <a:p>
            <a:pPr algn="ctr"/>
            <a:r>
              <a:rPr lang="en-US" b="1" dirty="0"/>
              <a:t>Stock Price Prediction using ML</a:t>
            </a:r>
          </a:p>
        </p:txBody>
      </p:sp>
      <p:sp>
        <p:nvSpPr>
          <p:cNvPr id="3" name="Text Placeholder 2">
            <a:extLst>
              <a:ext uri="{FF2B5EF4-FFF2-40B4-BE49-F238E27FC236}">
                <a16:creationId xmlns:a16="http://schemas.microsoft.com/office/drawing/2014/main" id="{8B058517-A04C-144C-A9FD-E0FA0FEB6267}"/>
              </a:ext>
            </a:extLst>
          </p:cNvPr>
          <p:cNvSpPr>
            <a:spLocks noGrp="1"/>
          </p:cNvSpPr>
          <p:nvPr>
            <p:ph type="body" sz="quarter" idx="11"/>
          </p:nvPr>
        </p:nvSpPr>
        <p:spPr>
          <a:xfrm>
            <a:off x="1052053" y="2084101"/>
            <a:ext cx="5112774" cy="3598943"/>
          </a:xfrm>
        </p:spPr>
        <p:txBody>
          <a:bodyPr>
            <a:normAutofit/>
          </a:bodyPr>
          <a:lstStyle/>
          <a:p>
            <a:pPr algn="just"/>
            <a:r>
              <a:rPr lang="en-US" sz="2800" dirty="0"/>
              <a:t>It is difficult to predict stock values with great accuracy because of the many elements that are involved, which is why machine learning is so important. </a:t>
            </a:r>
          </a:p>
        </p:txBody>
      </p:sp>
      <p:pic>
        <p:nvPicPr>
          <p:cNvPr id="1026" name="Picture 2" descr="Financial future. Price prediction or the future price trend of the stock  market or crypto currency.Investing in the unpredictable uncertainty.  8089798 Vector Art at Vecteezy">
            <a:extLst>
              <a:ext uri="{FF2B5EF4-FFF2-40B4-BE49-F238E27FC236}">
                <a16:creationId xmlns:a16="http://schemas.microsoft.com/office/drawing/2014/main" id="{9C738C78-E77E-404A-3998-7660C18D1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717" y="2159238"/>
            <a:ext cx="3589850" cy="297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58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Aim of the project</a:t>
            </a:r>
          </a:p>
        </p:txBody>
      </p:sp>
      <p:sp>
        <p:nvSpPr>
          <p:cNvPr id="6" name="TextBox 5">
            <a:extLst>
              <a:ext uri="{FF2B5EF4-FFF2-40B4-BE49-F238E27FC236}">
                <a16:creationId xmlns:a16="http://schemas.microsoft.com/office/drawing/2014/main" id="{179BAD9C-BCD7-E80B-92F6-32BC24B62AC1}"/>
              </a:ext>
            </a:extLst>
          </p:cNvPr>
          <p:cNvSpPr txBox="1"/>
          <p:nvPr/>
        </p:nvSpPr>
        <p:spPr>
          <a:xfrm>
            <a:off x="1012723" y="2192593"/>
            <a:ext cx="9665109"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The stock price is a randomly </a:t>
            </a:r>
            <a:r>
              <a:rPr lang="en-US" sz="2800"/>
              <a:t>generated number they </a:t>
            </a:r>
            <a:r>
              <a:rPr lang="en-US" sz="2800" dirty="0"/>
              <a:t>can be analyzed as a sequence of </a:t>
            </a:r>
            <a:r>
              <a:rPr lang="en-US" sz="2800" dirty="0">
                <a:hlinkClick r:id="rId2">
                  <a:extLst>
                    <a:ext uri="{A12FA001-AC4F-418D-AE19-62706E023703}">
                      <ahyp:hlinkClr xmlns:ahyp="http://schemas.microsoft.com/office/drawing/2018/hyperlinkcolor" val="tx"/>
                    </a:ext>
                  </a:extLst>
                </a:hlinkClick>
              </a:rPr>
              <a:t>discrete-time</a:t>
            </a:r>
            <a:r>
              <a:rPr lang="en-US" sz="2800" dirty="0"/>
              <a:t> data.</a:t>
            </a:r>
          </a:p>
          <a:p>
            <a:pPr marL="285750" indent="-285750">
              <a:buFont typeface="Wingdings" panose="05000000000000000000" pitchFamily="2" charset="2"/>
              <a:buChar char="Ø"/>
            </a:pPr>
            <a:r>
              <a:rPr lang="en-US" sz="2800" dirty="0"/>
              <a:t>To train a machine learning model for predicting stock prices.</a:t>
            </a:r>
          </a:p>
          <a:p>
            <a:pPr marL="285750" indent="-285750">
              <a:buFont typeface="Wingdings" panose="05000000000000000000" pitchFamily="2" charset="2"/>
              <a:buChar char="Ø"/>
            </a:pPr>
            <a:r>
              <a:rPr lang="en-US" sz="2800" dirty="0"/>
              <a:t>Because of the sequential nature of time-series data, we need a way to aggregate this sequence of information.</a:t>
            </a:r>
          </a:p>
          <a:p>
            <a:pPr marL="285750" indent="-285750">
              <a:buFont typeface="Wingdings" panose="05000000000000000000" pitchFamily="2" charset="2"/>
              <a:buChar char="Ø"/>
            </a:pPr>
            <a:r>
              <a:rPr lang="en-US" sz="2800" dirty="0"/>
              <a:t>Hence, we have opted for LSTM Sequential model.</a:t>
            </a:r>
          </a:p>
        </p:txBody>
      </p:sp>
    </p:spTree>
    <p:extLst>
      <p:ext uri="{BB962C8B-B14F-4D97-AF65-F5344CB8AC3E}">
        <p14:creationId xmlns:p14="http://schemas.microsoft.com/office/powerpoint/2010/main" val="155662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Dataset</a:t>
            </a:r>
          </a:p>
        </p:txBody>
      </p:sp>
      <p:sp>
        <p:nvSpPr>
          <p:cNvPr id="3" name="Text Placeholder 2">
            <a:extLst>
              <a:ext uri="{FF2B5EF4-FFF2-40B4-BE49-F238E27FC236}">
                <a16:creationId xmlns:a16="http://schemas.microsoft.com/office/drawing/2014/main" id="{8B058517-A04C-144C-A9FD-E0FA0FEB6267}"/>
              </a:ext>
            </a:extLst>
          </p:cNvPr>
          <p:cNvSpPr>
            <a:spLocks noGrp="1"/>
          </p:cNvSpPr>
          <p:nvPr>
            <p:ph type="body" sz="quarter" idx="11"/>
          </p:nvPr>
        </p:nvSpPr>
        <p:spPr>
          <a:xfrm>
            <a:off x="1052053" y="2399071"/>
            <a:ext cx="4513005" cy="3283973"/>
          </a:xfrm>
        </p:spPr>
        <p:txBody>
          <a:bodyPr>
            <a:normAutofit/>
          </a:bodyPr>
          <a:lstStyle/>
          <a:p>
            <a:pPr marL="342900" indent="-342900" algn="just">
              <a:buFont typeface="Wingdings" panose="05000000000000000000" pitchFamily="2" charset="2"/>
              <a:buChar char="q"/>
            </a:pPr>
            <a:r>
              <a:rPr lang="en-US" sz="2000" dirty="0"/>
              <a:t>The Dataset we are using is from the finance website : yahoo finance.</a:t>
            </a:r>
          </a:p>
          <a:p>
            <a:pPr marL="342900" indent="-342900" algn="just">
              <a:buFont typeface="Wingdings" panose="05000000000000000000" pitchFamily="2" charset="2"/>
              <a:buChar char="q"/>
            </a:pPr>
            <a:r>
              <a:rPr lang="en-US" sz="2000" dirty="0"/>
              <a:t>We are using the </a:t>
            </a:r>
            <a:r>
              <a:rPr lang="en-US" sz="2000" dirty="0" err="1"/>
              <a:t>datareader</a:t>
            </a:r>
            <a:r>
              <a:rPr lang="en-US" sz="2000" dirty="0"/>
              <a:t> module in python.</a:t>
            </a:r>
          </a:p>
        </p:txBody>
      </p:sp>
      <p:pic>
        <p:nvPicPr>
          <p:cNvPr id="7170" name="Picture 2" descr="36,763 Database Illustrations &amp; Clip Art - iStock">
            <a:extLst>
              <a:ext uri="{FF2B5EF4-FFF2-40B4-BE49-F238E27FC236}">
                <a16:creationId xmlns:a16="http://schemas.microsoft.com/office/drawing/2014/main" id="{2A21F8D9-7655-D49A-A548-C36B84DD9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117" y="1892711"/>
            <a:ext cx="4087147" cy="408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7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76989" y="498158"/>
            <a:ext cx="8667750" cy="873442"/>
          </a:xfrm>
        </p:spPr>
        <p:txBody>
          <a:bodyPr>
            <a:normAutofit lnSpcReduction="10000"/>
          </a:bodyPr>
          <a:lstStyle/>
          <a:p>
            <a:pPr algn="ctr"/>
            <a:r>
              <a:rPr lang="en-US" b="1" dirty="0"/>
              <a:t>Machine Learning Model</a:t>
            </a:r>
          </a:p>
        </p:txBody>
      </p:sp>
      <p:sp>
        <p:nvSpPr>
          <p:cNvPr id="17" name="Rectangle 14">
            <a:extLst>
              <a:ext uri="{FF2B5EF4-FFF2-40B4-BE49-F238E27FC236}">
                <a16:creationId xmlns:a16="http://schemas.microsoft.com/office/drawing/2014/main" id="{BB1591EB-AE4C-5B27-4E22-F44831E8FB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D5230CB5-16B4-6CF6-B85D-30983FA4817A}"/>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B1E76C4C-1455-1C7E-FCCF-198AB93ED714}"/>
              </a:ext>
            </a:extLst>
          </p:cNvPr>
          <p:cNvSpPr txBox="1"/>
          <p:nvPr/>
        </p:nvSpPr>
        <p:spPr>
          <a:xfrm>
            <a:off x="1278193" y="2123766"/>
            <a:ext cx="10579510" cy="3970318"/>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will be developing a ML model using  LSTM.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are dividing the data into training data and testing data to train the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 will be divided as 80% training and 20% testing.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solidFill>
                  <a:srgbClr val="292929"/>
                </a:solidFill>
                <a:effectLst/>
                <a:latin typeface="source-serif-pro"/>
              </a:rPr>
              <a:t>LSTMs are an improved version of recurrent neural networks (RNNs).</a:t>
            </a:r>
          </a:p>
          <a:p>
            <a:pPr marL="285750" indent="-285750">
              <a:buFont typeface="Wingdings" panose="05000000000000000000" pitchFamily="2" charset="2"/>
              <a:buChar char="Ø"/>
            </a:pPr>
            <a:endParaRPr lang="en-US" dirty="0">
              <a:solidFill>
                <a:srgbClr val="292929"/>
              </a:solidFill>
              <a:latin typeface="source-serif-pro"/>
            </a:endParaRPr>
          </a:p>
          <a:p>
            <a:pPr marL="285750" indent="-285750">
              <a:buFont typeface="Wingdings" panose="05000000000000000000" pitchFamily="2" charset="2"/>
              <a:buChar char="Ø"/>
            </a:pPr>
            <a:r>
              <a:rPr lang="en-US" dirty="0">
                <a:solidFill>
                  <a:srgbClr val="292929"/>
                </a:solidFill>
                <a:latin typeface="source-serif-pro"/>
              </a:rPr>
              <a:t>Accuracy of various models like SVC, XGBClassifier, LogisticRegression  is calculated and model with best accuracy is used for web application.</a:t>
            </a:r>
            <a:endParaRPr lang="en-US" b="0" i="0" dirty="0">
              <a:solidFill>
                <a:srgbClr val="292929"/>
              </a:solidFill>
              <a:effectLst/>
              <a:latin typeface="source-serif-pro"/>
            </a:endParaRPr>
          </a:p>
          <a:p>
            <a:pPr marL="285750" indent="-285750">
              <a:buFont typeface="Wingdings" panose="05000000000000000000" pitchFamily="2" charset="2"/>
              <a:buChar char="Ø"/>
            </a:pPr>
            <a:endParaRPr lang="en-US" b="0" i="0" dirty="0">
              <a:solidFill>
                <a:srgbClr val="292929"/>
              </a:solidFill>
              <a:effectLst/>
              <a:latin typeface="source-serif-pro"/>
            </a:endParaRPr>
          </a:p>
          <a:p>
            <a:pPr marL="285750" indent="-285750">
              <a:buFont typeface="Wingdings" panose="05000000000000000000" pitchFamily="2" charset="2"/>
              <a:buChar char="Ø"/>
            </a:pPr>
            <a:endParaRPr lang="en-US" dirty="0">
              <a:solidFill>
                <a:srgbClr val="292929"/>
              </a:solidFill>
              <a:latin typeface="source-serif-pro"/>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8168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535982" y="495165"/>
            <a:ext cx="8667750" cy="873442"/>
          </a:xfrm>
        </p:spPr>
        <p:txBody>
          <a:bodyPr>
            <a:normAutofit lnSpcReduction="10000"/>
          </a:bodyPr>
          <a:lstStyle/>
          <a:p>
            <a:pPr algn="ctr"/>
            <a:r>
              <a:rPr lang="en-US" b="1" dirty="0"/>
              <a:t>Workflow</a:t>
            </a:r>
          </a:p>
        </p:txBody>
      </p:sp>
      <p:sp>
        <p:nvSpPr>
          <p:cNvPr id="4" name="Rectangle: Rounded Corners 14">
            <a:extLst>
              <a:ext uri="{FF2B5EF4-FFF2-40B4-BE49-F238E27FC236}">
                <a16:creationId xmlns:a16="http://schemas.microsoft.com/office/drawing/2014/main" id="{491AAEE7-4390-C1AC-2CBC-1B6C7CA86BC1}"/>
              </a:ext>
            </a:extLst>
          </p:cNvPr>
          <p:cNvSpPr>
            <a:spLocks noChangeArrowheads="1"/>
          </p:cNvSpPr>
          <p:nvPr/>
        </p:nvSpPr>
        <p:spPr bwMode="auto">
          <a:xfrm>
            <a:off x="990036" y="1708077"/>
            <a:ext cx="1244601"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access the web application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Rounded Corners 15">
            <a:extLst>
              <a:ext uri="{FF2B5EF4-FFF2-40B4-BE49-F238E27FC236}">
                <a16:creationId xmlns:a16="http://schemas.microsoft.com/office/drawing/2014/main" id="{C9656B30-4498-5D7A-4FB1-8DEAA2437EB3}"/>
              </a:ext>
            </a:extLst>
          </p:cNvPr>
          <p:cNvSpPr>
            <a:spLocks noChangeArrowheads="1"/>
          </p:cNvSpPr>
          <p:nvPr/>
        </p:nvSpPr>
        <p:spPr bwMode="auto">
          <a:xfrm>
            <a:off x="2858524" y="1700139"/>
            <a:ext cx="1244600"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enters the Stock Name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16">
            <a:extLst>
              <a:ext uri="{FF2B5EF4-FFF2-40B4-BE49-F238E27FC236}">
                <a16:creationId xmlns:a16="http://schemas.microsoft.com/office/drawing/2014/main" id="{9BF41958-434A-BE12-1858-581B02C2E06E}"/>
              </a:ext>
            </a:extLst>
          </p:cNvPr>
          <p:cNvSpPr>
            <a:spLocks noChangeArrowheads="1"/>
          </p:cNvSpPr>
          <p:nvPr/>
        </p:nvSpPr>
        <p:spPr bwMode="auto">
          <a:xfrm>
            <a:off x="4756380" y="3359707"/>
            <a:ext cx="2006600" cy="1168400"/>
          </a:xfrm>
          <a:prstGeom prst="ellipse">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 is then modified to feed to the model generated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17">
            <a:extLst>
              <a:ext uri="{FF2B5EF4-FFF2-40B4-BE49-F238E27FC236}">
                <a16:creationId xmlns:a16="http://schemas.microsoft.com/office/drawing/2014/main" id="{3361E666-77AD-53A5-EE64-B163C24AA852}"/>
              </a:ext>
            </a:extLst>
          </p:cNvPr>
          <p:cNvSpPr>
            <a:spLocks noChangeArrowheads="1"/>
          </p:cNvSpPr>
          <p:nvPr/>
        </p:nvSpPr>
        <p:spPr bwMode="auto">
          <a:xfrm>
            <a:off x="4811149" y="1648546"/>
            <a:ext cx="1651000"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data is pulled from yfinance and displayed on the user's screen.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18">
            <a:extLst>
              <a:ext uri="{FF2B5EF4-FFF2-40B4-BE49-F238E27FC236}">
                <a16:creationId xmlns:a16="http://schemas.microsoft.com/office/drawing/2014/main" id="{8670386E-F1A2-BCB3-31B6-BFAE73246E16}"/>
              </a:ext>
            </a:extLst>
          </p:cNvPr>
          <p:cNvSpPr>
            <a:spLocks noChangeArrowheads="1"/>
          </p:cNvSpPr>
          <p:nvPr/>
        </p:nvSpPr>
        <p:spPr bwMode="auto">
          <a:xfrm>
            <a:off x="7488632" y="3439404"/>
            <a:ext cx="1633538"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Based on the model, the values for the stock are predicted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19">
            <a:extLst>
              <a:ext uri="{FF2B5EF4-FFF2-40B4-BE49-F238E27FC236}">
                <a16:creationId xmlns:a16="http://schemas.microsoft.com/office/drawing/2014/main" id="{F672F139-3D4E-C0A1-08E9-0BC7F2F9BD39}"/>
              </a:ext>
            </a:extLst>
          </p:cNvPr>
          <p:cNvSpPr>
            <a:spLocks noChangeArrowheads="1"/>
          </p:cNvSpPr>
          <p:nvPr/>
        </p:nvSpPr>
        <p:spPr bwMode="auto">
          <a:xfrm>
            <a:off x="837635" y="3439404"/>
            <a:ext cx="1549401" cy="1168400"/>
          </a:xfrm>
          <a:prstGeom prst="ellipse">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Hosted on AWS using streamlit in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20">
            <a:extLst>
              <a:ext uri="{FF2B5EF4-FFF2-40B4-BE49-F238E27FC236}">
                <a16:creationId xmlns:a16="http://schemas.microsoft.com/office/drawing/2014/main" id="{334AE6F0-25A0-0F76-35C0-9FA7B92F6DD6}"/>
              </a:ext>
            </a:extLst>
          </p:cNvPr>
          <p:cNvSpPr>
            <a:spLocks noChangeArrowheads="1"/>
          </p:cNvSpPr>
          <p:nvPr/>
        </p:nvSpPr>
        <p:spPr bwMode="auto">
          <a:xfrm>
            <a:off x="7488633" y="5085099"/>
            <a:ext cx="1633537" cy="889000"/>
          </a:xfrm>
          <a:prstGeom prst="roundRect">
            <a:avLst>
              <a:gd name="adj" fmla="val 16667"/>
            </a:avLst>
          </a:prstGeom>
          <a:solidFill>
            <a:srgbClr val="FFE599"/>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will be able to find the prediction for the stock name entered in </a:t>
            </a: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various visualizations.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Arrow: Right 10">
            <a:extLst>
              <a:ext uri="{FF2B5EF4-FFF2-40B4-BE49-F238E27FC236}">
                <a16:creationId xmlns:a16="http://schemas.microsoft.com/office/drawing/2014/main" id="{8BEDD187-BE04-954D-E0DF-5B2962C48D89}"/>
              </a:ext>
            </a:extLst>
          </p:cNvPr>
          <p:cNvSpPr/>
          <p:nvPr/>
        </p:nvSpPr>
        <p:spPr>
          <a:xfrm>
            <a:off x="2422915" y="2004939"/>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Right 11">
            <a:extLst>
              <a:ext uri="{FF2B5EF4-FFF2-40B4-BE49-F238E27FC236}">
                <a16:creationId xmlns:a16="http://schemas.microsoft.com/office/drawing/2014/main" id="{E46418F5-3A76-0BB4-82E5-E7CFAE85F10F}"/>
              </a:ext>
            </a:extLst>
          </p:cNvPr>
          <p:cNvSpPr/>
          <p:nvPr/>
        </p:nvSpPr>
        <p:spPr>
          <a:xfrm>
            <a:off x="4380301" y="2006604"/>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Arrow: Right 12">
            <a:extLst>
              <a:ext uri="{FF2B5EF4-FFF2-40B4-BE49-F238E27FC236}">
                <a16:creationId xmlns:a16="http://schemas.microsoft.com/office/drawing/2014/main" id="{626EFED3-462C-6B1D-2822-AA2655641120}"/>
              </a:ext>
            </a:extLst>
          </p:cNvPr>
          <p:cNvSpPr/>
          <p:nvPr/>
        </p:nvSpPr>
        <p:spPr>
          <a:xfrm rot="5400000">
            <a:off x="5556802" y="2889105"/>
            <a:ext cx="346710"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Arrow: Right 13">
            <a:extLst>
              <a:ext uri="{FF2B5EF4-FFF2-40B4-BE49-F238E27FC236}">
                <a16:creationId xmlns:a16="http://schemas.microsoft.com/office/drawing/2014/main" id="{A0C8A6F1-B01C-E154-4EAD-2451B2F2686A}"/>
              </a:ext>
            </a:extLst>
          </p:cNvPr>
          <p:cNvSpPr/>
          <p:nvPr/>
        </p:nvSpPr>
        <p:spPr>
          <a:xfrm>
            <a:off x="6952451" y="3778105"/>
            <a:ext cx="346710" cy="279400"/>
          </a:xfrm>
          <a:prstGeom prst="rightArrow">
            <a:avLst>
              <a:gd name="adj1" fmla="val 621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720D052D-26D9-D175-4927-3CE055FC4C37}"/>
              </a:ext>
            </a:extLst>
          </p:cNvPr>
          <p:cNvSpPr/>
          <p:nvPr/>
        </p:nvSpPr>
        <p:spPr>
          <a:xfrm rot="5400000">
            <a:off x="8132046" y="4653954"/>
            <a:ext cx="346710" cy="279400"/>
          </a:xfrm>
          <a:prstGeom prst="rightArrow">
            <a:avLst>
              <a:gd name="adj1" fmla="val 6212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Arrow: Up-Down 15">
            <a:extLst>
              <a:ext uri="{FF2B5EF4-FFF2-40B4-BE49-F238E27FC236}">
                <a16:creationId xmlns:a16="http://schemas.microsoft.com/office/drawing/2014/main" id="{E3A4ED77-7016-2BC1-B7F5-E8FEBF0D66F0}"/>
              </a:ext>
            </a:extLst>
          </p:cNvPr>
          <p:cNvSpPr/>
          <p:nvPr/>
        </p:nvSpPr>
        <p:spPr>
          <a:xfrm>
            <a:off x="1441839" y="2749794"/>
            <a:ext cx="381000"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4">
            <a:extLst>
              <a:ext uri="{FF2B5EF4-FFF2-40B4-BE49-F238E27FC236}">
                <a16:creationId xmlns:a16="http://schemas.microsoft.com/office/drawing/2014/main" id="{BB1591EB-AE4C-5B27-4E22-F44831E8FB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a:extLst>
              <a:ext uri="{FF2B5EF4-FFF2-40B4-BE49-F238E27FC236}">
                <a16:creationId xmlns:a16="http://schemas.microsoft.com/office/drawing/2014/main" id="{D5230CB5-16B4-6CF6-B85D-30983FA4817A}"/>
              </a:ext>
            </a:extLst>
          </p:cNvPr>
          <p:cNvSpPr>
            <a:spLocks noChangeArrowheads="1"/>
          </p:cNvSpPr>
          <p:nvPr/>
        </p:nvSpPr>
        <p:spPr bwMode="auto">
          <a:xfrm>
            <a:off x="0" y="3983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7409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Milestones</a:t>
            </a:r>
          </a:p>
        </p:txBody>
      </p:sp>
      <p:graphicFrame>
        <p:nvGraphicFramePr>
          <p:cNvPr id="5" name="Text Placeholder 2">
            <a:extLst>
              <a:ext uri="{FF2B5EF4-FFF2-40B4-BE49-F238E27FC236}">
                <a16:creationId xmlns:a16="http://schemas.microsoft.com/office/drawing/2014/main" id="{E03042E8-25CE-F24F-AA0C-FADFBDC0FF3A}"/>
              </a:ext>
            </a:extLst>
          </p:cNvPr>
          <p:cNvGraphicFramePr/>
          <p:nvPr>
            <p:extLst>
              <p:ext uri="{D42A27DB-BD31-4B8C-83A1-F6EECF244321}">
                <p14:modId xmlns:p14="http://schemas.microsoft.com/office/powerpoint/2010/main" val="3991033228"/>
              </p:ext>
            </p:extLst>
          </p:nvPr>
        </p:nvGraphicFramePr>
        <p:xfrm>
          <a:off x="1052053" y="2084101"/>
          <a:ext cx="9409470" cy="3598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20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9DCB1A-159D-E045-86C2-80F17A0E74D8}"/>
              </a:ext>
            </a:extLst>
          </p:cNvPr>
          <p:cNvSpPr>
            <a:spLocks noGrp="1"/>
          </p:cNvSpPr>
          <p:nvPr>
            <p:ph type="body" sz="quarter" idx="10"/>
          </p:nvPr>
        </p:nvSpPr>
        <p:spPr>
          <a:xfrm>
            <a:off x="1486821" y="1019269"/>
            <a:ext cx="8667750" cy="873442"/>
          </a:xfrm>
        </p:spPr>
        <p:txBody>
          <a:bodyPr>
            <a:normAutofit lnSpcReduction="10000"/>
          </a:bodyPr>
          <a:lstStyle/>
          <a:p>
            <a:pPr algn="ctr"/>
            <a:r>
              <a:rPr lang="en-US" b="1" dirty="0"/>
              <a:t>User Interface</a:t>
            </a:r>
          </a:p>
        </p:txBody>
      </p:sp>
      <p:pic>
        <p:nvPicPr>
          <p:cNvPr id="7" name="Picture 6" descr="Graphical user interface, text, application&#10;&#10;Description automatically generated">
            <a:extLst>
              <a:ext uri="{FF2B5EF4-FFF2-40B4-BE49-F238E27FC236}">
                <a16:creationId xmlns:a16="http://schemas.microsoft.com/office/drawing/2014/main" id="{82CD01EA-55AD-CD87-A738-A73DA36E197C}"/>
              </a:ext>
            </a:extLst>
          </p:cNvPr>
          <p:cNvPicPr>
            <a:picLocks noChangeAspect="1"/>
          </p:cNvPicPr>
          <p:nvPr/>
        </p:nvPicPr>
        <p:blipFill>
          <a:blip r:embed="rId2"/>
          <a:stretch>
            <a:fillRect/>
          </a:stretch>
        </p:blipFill>
        <p:spPr>
          <a:xfrm>
            <a:off x="5915822" y="2109021"/>
            <a:ext cx="6013569" cy="3382633"/>
          </a:xfrm>
          <a:prstGeom prst="rect">
            <a:avLst/>
          </a:prstGeom>
        </p:spPr>
      </p:pic>
      <p:graphicFrame>
        <p:nvGraphicFramePr>
          <p:cNvPr id="11" name="Text Placeholder 2">
            <a:extLst>
              <a:ext uri="{FF2B5EF4-FFF2-40B4-BE49-F238E27FC236}">
                <a16:creationId xmlns:a16="http://schemas.microsoft.com/office/drawing/2014/main" id="{32B22637-761A-C92D-BB3F-5593FD7D562B}"/>
              </a:ext>
            </a:extLst>
          </p:cNvPr>
          <p:cNvGraphicFramePr/>
          <p:nvPr>
            <p:extLst>
              <p:ext uri="{D42A27DB-BD31-4B8C-83A1-F6EECF244321}">
                <p14:modId xmlns:p14="http://schemas.microsoft.com/office/powerpoint/2010/main" val="3548541019"/>
              </p:ext>
            </p:extLst>
          </p:nvPr>
        </p:nvGraphicFramePr>
        <p:xfrm>
          <a:off x="707922" y="1892711"/>
          <a:ext cx="5112774" cy="3598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254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BA5271-CC8E-303F-1249-84054D9145A5}"/>
              </a:ext>
            </a:extLst>
          </p:cNvPr>
          <p:cNvSpPr>
            <a:spLocks noGrp="1"/>
          </p:cNvSpPr>
          <p:nvPr>
            <p:ph type="body" sz="quarter" idx="10"/>
          </p:nvPr>
        </p:nvSpPr>
        <p:spPr>
          <a:xfrm>
            <a:off x="1954674" y="1258528"/>
            <a:ext cx="7887417" cy="614517"/>
          </a:xfrm>
        </p:spPr>
        <p:txBody>
          <a:bodyPr>
            <a:normAutofit fontScale="70000" lnSpcReduction="20000"/>
          </a:bodyPr>
          <a:lstStyle/>
          <a:p>
            <a:r>
              <a:rPr lang="en-US" dirty="0"/>
              <a:t>Resources for the Project</a:t>
            </a:r>
          </a:p>
        </p:txBody>
      </p:sp>
      <p:sp>
        <p:nvSpPr>
          <p:cNvPr id="4" name="TextBox 3">
            <a:extLst>
              <a:ext uri="{FF2B5EF4-FFF2-40B4-BE49-F238E27FC236}">
                <a16:creationId xmlns:a16="http://schemas.microsoft.com/office/drawing/2014/main" id="{57350108-E0B6-C332-61EA-15437AA7B74F}"/>
              </a:ext>
            </a:extLst>
          </p:cNvPr>
          <p:cNvSpPr txBox="1"/>
          <p:nvPr/>
        </p:nvSpPr>
        <p:spPr>
          <a:xfrm>
            <a:off x="845574" y="2379406"/>
            <a:ext cx="9259523" cy="2677656"/>
          </a:xfrm>
          <a:prstGeom prst="rect">
            <a:avLst/>
          </a:prstGeom>
          <a:noFill/>
        </p:spPr>
        <p:txBody>
          <a:bodyPr wrap="none" rtlCol="0">
            <a:spAutoFit/>
          </a:bodyPr>
          <a:lstStyle/>
          <a:p>
            <a:pPr marL="285750" indent="-285750">
              <a:buFont typeface="Wingdings" panose="05000000000000000000" pitchFamily="2" charset="2"/>
              <a:buChar char="ü"/>
            </a:pPr>
            <a:r>
              <a:rPr lang="en-US" sz="2800" dirty="0"/>
              <a:t>Cloud Platform : AWS Server</a:t>
            </a:r>
          </a:p>
          <a:p>
            <a:pPr marL="285750" indent="-285750">
              <a:buFont typeface="Wingdings" panose="05000000000000000000" pitchFamily="2" charset="2"/>
              <a:buChar char="ü"/>
            </a:pPr>
            <a:r>
              <a:rPr lang="en-US" sz="2800" dirty="0"/>
              <a:t>Dataset : Yahoo Finance Website</a:t>
            </a:r>
          </a:p>
          <a:p>
            <a:pPr marL="285750" indent="-285750">
              <a:buFont typeface="Wingdings" panose="05000000000000000000" pitchFamily="2" charset="2"/>
              <a:buChar char="ü"/>
            </a:pPr>
            <a:r>
              <a:rPr lang="en-US" sz="2800" dirty="0"/>
              <a:t>Deployment : streamlit Application </a:t>
            </a:r>
          </a:p>
          <a:p>
            <a:pPr marL="285750" indent="-285750">
              <a:buFont typeface="Wingdings" panose="05000000000000000000" pitchFamily="2" charset="2"/>
              <a:buChar char="ü"/>
            </a:pPr>
            <a:r>
              <a:rPr lang="en-US" sz="2800" dirty="0"/>
              <a:t>Development Language : Python</a:t>
            </a:r>
          </a:p>
          <a:p>
            <a:pPr marL="285750" indent="-285750">
              <a:buFont typeface="Wingdings" panose="05000000000000000000" pitchFamily="2" charset="2"/>
              <a:buChar char="ü"/>
            </a:pPr>
            <a:r>
              <a:rPr lang="en-US" sz="2800" dirty="0"/>
              <a:t>Stretch Goal : To Deploy a web app to predict the stock price</a:t>
            </a:r>
          </a:p>
          <a:p>
            <a:pPr marL="285750" indent="-285750">
              <a:buFont typeface="Wingdings" panose="05000000000000000000" pitchFamily="2" charset="2"/>
              <a:buChar char="ü"/>
            </a:pPr>
            <a:endParaRPr lang="en-US" sz="2800" dirty="0"/>
          </a:p>
        </p:txBody>
      </p:sp>
    </p:spTree>
    <p:extLst>
      <p:ext uri="{BB962C8B-B14F-4D97-AF65-F5344CB8AC3E}">
        <p14:creationId xmlns:p14="http://schemas.microsoft.com/office/powerpoint/2010/main" val="148509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546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Helvetica</vt:lpstr>
      <vt:lpstr>Segoe UI</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Zauwar, Yash</dc:creator>
  <cp:lastModifiedBy>Zauwar, Yash</cp:lastModifiedBy>
  <cp:revision>91</cp:revision>
  <dcterms:created xsi:type="dcterms:W3CDTF">2022-11-11T21:54:11Z</dcterms:created>
  <dcterms:modified xsi:type="dcterms:W3CDTF">2022-12-03T21:16:48Z</dcterms:modified>
</cp:coreProperties>
</file>