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75" r:id="rId3"/>
    <p:sldId id="306" r:id="rId4"/>
    <p:sldId id="312" r:id="rId5"/>
    <p:sldId id="308" r:id="rId6"/>
    <p:sldId id="310" r:id="rId7"/>
    <p:sldId id="309" r:id="rId8"/>
    <p:sldId id="313" r:id="rId9"/>
    <p:sldId id="316" r:id="rId10"/>
    <p:sldId id="317" r:id="rId11"/>
    <p:sldId id="318" r:id="rId12"/>
    <p:sldId id="314" r:id="rId13"/>
    <p:sldId id="315"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4660"/>
  </p:normalViewPr>
  <p:slideViewPr>
    <p:cSldViewPr snapToGrid="0">
      <p:cViewPr varScale="1">
        <p:scale>
          <a:sx n="78" d="100"/>
          <a:sy n="78"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8289C5-C96D-4622-B74D-B3FCEAB4A7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20FA50D-FCEE-406E-824E-E371C14E1E2D}">
      <dgm:prSet/>
      <dgm:spPr/>
      <dgm:t>
        <a:bodyPr/>
        <a:lstStyle/>
        <a:p>
          <a:pPr>
            <a:lnSpc>
              <a:spcPct val="100000"/>
            </a:lnSpc>
          </a:pPr>
          <a:r>
            <a:rPr lang="en-US" dirty="0"/>
            <a:t>Milestone 1 : Working on the dataset, missing values, column rename etc.,</a:t>
          </a:r>
        </a:p>
      </dgm:t>
    </dgm:pt>
    <dgm:pt modelId="{F90EAC55-F51C-47EC-B9E2-29BFCAF50AEC}" type="parTrans" cxnId="{6E2F97FA-8328-452B-B231-8D05BA32B41B}">
      <dgm:prSet/>
      <dgm:spPr/>
      <dgm:t>
        <a:bodyPr/>
        <a:lstStyle/>
        <a:p>
          <a:endParaRPr lang="en-US"/>
        </a:p>
      </dgm:t>
    </dgm:pt>
    <dgm:pt modelId="{BD53C46B-807E-4FFE-A589-B1922920E660}" type="sibTrans" cxnId="{6E2F97FA-8328-452B-B231-8D05BA32B41B}">
      <dgm:prSet/>
      <dgm:spPr/>
      <dgm:t>
        <a:bodyPr/>
        <a:lstStyle/>
        <a:p>
          <a:endParaRPr lang="en-US"/>
        </a:p>
      </dgm:t>
    </dgm:pt>
    <dgm:pt modelId="{5CFE2827-DF68-414A-9BF4-3C33BC45B799}">
      <dgm:prSet/>
      <dgm:spPr/>
      <dgm:t>
        <a:bodyPr/>
        <a:lstStyle/>
        <a:p>
          <a:pPr>
            <a:lnSpc>
              <a:spcPct val="100000"/>
            </a:lnSpc>
          </a:pPr>
          <a:r>
            <a:rPr lang="en-US" dirty="0"/>
            <a:t>Milestone 2 : Develop a Machine Learning Model</a:t>
          </a:r>
        </a:p>
      </dgm:t>
    </dgm:pt>
    <dgm:pt modelId="{2FB5982F-81C2-48B7-9931-1D20A1274AE7}" type="parTrans" cxnId="{35A80D76-F281-4C46-BC6D-804C2639AFCC}">
      <dgm:prSet/>
      <dgm:spPr/>
      <dgm:t>
        <a:bodyPr/>
        <a:lstStyle/>
        <a:p>
          <a:endParaRPr lang="en-US"/>
        </a:p>
      </dgm:t>
    </dgm:pt>
    <dgm:pt modelId="{E701D83D-C159-49A8-AAD9-538D5F032EFF}" type="sibTrans" cxnId="{35A80D76-F281-4C46-BC6D-804C2639AFCC}">
      <dgm:prSet/>
      <dgm:spPr/>
      <dgm:t>
        <a:bodyPr/>
        <a:lstStyle/>
        <a:p>
          <a:endParaRPr lang="en-US"/>
        </a:p>
      </dgm:t>
    </dgm:pt>
    <dgm:pt modelId="{C35D73C8-2179-4369-8A8D-EE3A9A7963C6}">
      <dgm:prSet/>
      <dgm:spPr/>
      <dgm:t>
        <a:bodyPr/>
        <a:lstStyle/>
        <a:p>
          <a:pPr>
            <a:lnSpc>
              <a:spcPct val="100000"/>
            </a:lnSpc>
          </a:pPr>
          <a:r>
            <a:rPr lang="en-US" dirty="0"/>
            <a:t>Milestone 3 : Train the model developed.</a:t>
          </a:r>
        </a:p>
      </dgm:t>
    </dgm:pt>
    <dgm:pt modelId="{5B82C4E1-D650-4CF3-B050-56F7A8E842BA}" type="parTrans" cxnId="{CFC8F394-0087-4865-A821-1E96A49DCDE6}">
      <dgm:prSet/>
      <dgm:spPr/>
      <dgm:t>
        <a:bodyPr/>
        <a:lstStyle/>
        <a:p>
          <a:endParaRPr lang="en-US"/>
        </a:p>
      </dgm:t>
    </dgm:pt>
    <dgm:pt modelId="{2E6083A2-5872-46A4-9C99-1AFD1E9B0940}" type="sibTrans" cxnId="{CFC8F394-0087-4865-A821-1E96A49DCDE6}">
      <dgm:prSet/>
      <dgm:spPr/>
      <dgm:t>
        <a:bodyPr/>
        <a:lstStyle/>
        <a:p>
          <a:endParaRPr lang="en-US"/>
        </a:p>
      </dgm:t>
    </dgm:pt>
    <dgm:pt modelId="{B968D062-C474-4163-B643-409D4999EB2F}">
      <dgm:prSet/>
      <dgm:spPr/>
      <dgm:t>
        <a:bodyPr/>
        <a:lstStyle/>
        <a:p>
          <a:pPr>
            <a:lnSpc>
              <a:spcPct val="100000"/>
            </a:lnSpc>
          </a:pPr>
          <a:r>
            <a:rPr lang="en-US" dirty="0"/>
            <a:t>Milestone 4 : Integrate the UI with the model.</a:t>
          </a:r>
        </a:p>
      </dgm:t>
    </dgm:pt>
    <dgm:pt modelId="{C62CA43B-565D-4348-84CF-50B53291B362}" type="parTrans" cxnId="{A1FDB996-4AFA-4D25-9313-7A5E9D737D70}">
      <dgm:prSet/>
      <dgm:spPr/>
      <dgm:t>
        <a:bodyPr/>
        <a:lstStyle/>
        <a:p>
          <a:endParaRPr lang="en-US"/>
        </a:p>
      </dgm:t>
    </dgm:pt>
    <dgm:pt modelId="{8A8A734B-02E2-47A6-AD4D-44921188C2BF}" type="sibTrans" cxnId="{A1FDB996-4AFA-4D25-9313-7A5E9D737D70}">
      <dgm:prSet/>
      <dgm:spPr/>
      <dgm:t>
        <a:bodyPr/>
        <a:lstStyle/>
        <a:p>
          <a:endParaRPr lang="en-US"/>
        </a:p>
      </dgm:t>
    </dgm:pt>
    <dgm:pt modelId="{406C06C9-4058-4366-B2B4-C87F351DD45C}">
      <dgm:prSet/>
      <dgm:spPr/>
      <dgm:t>
        <a:bodyPr/>
        <a:lstStyle/>
        <a:p>
          <a:pPr>
            <a:lnSpc>
              <a:spcPct val="100000"/>
            </a:lnSpc>
          </a:pPr>
          <a:r>
            <a:rPr lang="en-US" dirty="0"/>
            <a:t>Milestone 5 : Predict the price of stock with actual price using model.</a:t>
          </a:r>
        </a:p>
      </dgm:t>
    </dgm:pt>
    <dgm:pt modelId="{AE8F7E82-1E90-4DFE-9B13-227D02694CE5}" type="parTrans" cxnId="{C100CE2B-1017-4D24-9627-2CA27FB20517}">
      <dgm:prSet/>
      <dgm:spPr/>
      <dgm:t>
        <a:bodyPr/>
        <a:lstStyle/>
        <a:p>
          <a:endParaRPr lang="en-US"/>
        </a:p>
      </dgm:t>
    </dgm:pt>
    <dgm:pt modelId="{31907C3C-8BFD-4601-8B26-2DDA31F183FC}" type="sibTrans" cxnId="{C100CE2B-1017-4D24-9627-2CA27FB20517}">
      <dgm:prSet/>
      <dgm:spPr/>
      <dgm:t>
        <a:bodyPr/>
        <a:lstStyle/>
        <a:p>
          <a:endParaRPr lang="en-US"/>
        </a:p>
      </dgm:t>
    </dgm:pt>
    <dgm:pt modelId="{20661654-3A0B-497E-A075-79933D8FF7B3}" type="pres">
      <dgm:prSet presAssocID="{0A8289C5-C96D-4622-B74D-B3FCEAB4A742}" presName="root" presStyleCnt="0">
        <dgm:presLayoutVars>
          <dgm:dir/>
          <dgm:resizeHandles val="exact"/>
        </dgm:presLayoutVars>
      </dgm:prSet>
      <dgm:spPr/>
    </dgm:pt>
    <dgm:pt modelId="{7986EC3A-3435-4E8C-B7EB-1B860206EE2A}" type="pres">
      <dgm:prSet presAssocID="{320FA50D-FCEE-406E-824E-E371C14E1E2D}" presName="compNode" presStyleCnt="0"/>
      <dgm:spPr/>
    </dgm:pt>
    <dgm:pt modelId="{2C64B4BA-F5D3-4711-8F34-C9FE73451F99}" type="pres">
      <dgm:prSet presAssocID="{320FA50D-FCEE-406E-824E-E371C14E1E2D}" presName="bgRect" presStyleLbl="bgShp" presStyleIdx="0" presStyleCnt="5"/>
      <dgm:spPr/>
    </dgm:pt>
    <dgm:pt modelId="{94763C64-169F-4A29-A9D6-EB6356216EDC}" type="pres">
      <dgm:prSet presAssocID="{320FA50D-FCEE-406E-824E-E371C14E1E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0F21850-0880-4945-B2B3-CD405C8013C7}" type="pres">
      <dgm:prSet presAssocID="{320FA50D-FCEE-406E-824E-E371C14E1E2D}" presName="spaceRect" presStyleCnt="0"/>
      <dgm:spPr/>
    </dgm:pt>
    <dgm:pt modelId="{09C2E0F6-39B5-472C-AEC7-97CC338D50CD}" type="pres">
      <dgm:prSet presAssocID="{320FA50D-FCEE-406E-824E-E371C14E1E2D}" presName="parTx" presStyleLbl="revTx" presStyleIdx="0" presStyleCnt="5">
        <dgm:presLayoutVars>
          <dgm:chMax val="0"/>
          <dgm:chPref val="0"/>
        </dgm:presLayoutVars>
      </dgm:prSet>
      <dgm:spPr/>
    </dgm:pt>
    <dgm:pt modelId="{8FEB3A18-8DA2-4522-AD41-85BA7DB1523F}" type="pres">
      <dgm:prSet presAssocID="{BD53C46B-807E-4FFE-A589-B1922920E660}" presName="sibTrans" presStyleCnt="0"/>
      <dgm:spPr/>
    </dgm:pt>
    <dgm:pt modelId="{ECB1AE30-6C05-4FF8-865C-C69C3613ADBF}" type="pres">
      <dgm:prSet presAssocID="{5CFE2827-DF68-414A-9BF4-3C33BC45B799}" presName="compNode" presStyleCnt="0"/>
      <dgm:spPr/>
    </dgm:pt>
    <dgm:pt modelId="{0C3A52D9-49C1-4D2C-B430-4F09E7D63E2F}" type="pres">
      <dgm:prSet presAssocID="{5CFE2827-DF68-414A-9BF4-3C33BC45B799}" presName="bgRect" presStyleLbl="bgShp" presStyleIdx="1" presStyleCnt="5" custLinFactNeighborX="-104" custLinFactNeighborY="-903"/>
      <dgm:spPr/>
    </dgm:pt>
    <dgm:pt modelId="{4708F72A-D7AE-4816-A289-3C0055278825}" type="pres">
      <dgm:prSet presAssocID="{5CFE2827-DF68-414A-9BF4-3C33BC45B7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5C6BA6F-1202-49AA-BD6A-3289648862B5}" type="pres">
      <dgm:prSet presAssocID="{5CFE2827-DF68-414A-9BF4-3C33BC45B799}" presName="spaceRect" presStyleCnt="0"/>
      <dgm:spPr/>
    </dgm:pt>
    <dgm:pt modelId="{F8E13213-2E0B-48B7-A3ED-90A173A01D10}" type="pres">
      <dgm:prSet presAssocID="{5CFE2827-DF68-414A-9BF4-3C33BC45B799}" presName="parTx" presStyleLbl="revTx" presStyleIdx="1" presStyleCnt="5">
        <dgm:presLayoutVars>
          <dgm:chMax val="0"/>
          <dgm:chPref val="0"/>
        </dgm:presLayoutVars>
      </dgm:prSet>
      <dgm:spPr/>
    </dgm:pt>
    <dgm:pt modelId="{10A6892D-D5F8-417B-B953-40F14CCA029E}" type="pres">
      <dgm:prSet presAssocID="{E701D83D-C159-49A8-AAD9-538D5F032EFF}" presName="sibTrans" presStyleCnt="0"/>
      <dgm:spPr/>
    </dgm:pt>
    <dgm:pt modelId="{981A88D0-1CC7-4DE1-A862-AC8C38E86CC7}" type="pres">
      <dgm:prSet presAssocID="{C35D73C8-2179-4369-8A8D-EE3A9A7963C6}" presName="compNode" presStyleCnt="0"/>
      <dgm:spPr/>
    </dgm:pt>
    <dgm:pt modelId="{4509E6E4-109D-4303-947B-17E4E8DC2D6A}" type="pres">
      <dgm:prSet presAssocID="{C35D73C8-2179-4369-8A8D-EE3A9A7963C6}" presName="bgRect" presStyleLbl="bgShp" presStyleIdx="2" presStyleCnt="5"/>
      <dgm:spPr/>
    </dgm:pt>
    <dgm:pt modelId="{2D0EE202-F68E-409C-9B10-BC47B75EA679}" type="pres">
      <dgm:prSet presAssocID="{C35D73C8-2179-4369-8A8D-EE3A9A7963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in"/>
        </a:ext>
      </dgm:extLst>
    </dgm:pt>
    <dgm:pt modelId="{612DB5D2-7A27-4002-8EC3-77F373621AA7}" type="pres">
      <dgm:prSet presAssocID="{C35D73C8-2179-4369-8A8D-EE3A9A7963C6}" presName="spaceRect" presStyleCnt="0"/>
      <dgm:spPr/>
    </dgm:pt>
    <dgm:pt modelId="{80250920-FF0D-4AD2-8EF6-526BB8D0FD6B}" type="pres">
      <dgm:prSet presAssocID="{C35D73C8-2179-4369-8A8D-EE3A9A7963C6}" presName="parTx" presStyleLbl="revTx" presStyleIdx="2" presStyleCnt="5">
        <dgm:presLayoutVars>
          <dgm:chMax val="0"/>
          <dgm:chPref val="0"/>
        </dgm:presLayoutVars>
      </dgm:prSet>
      <dgm:spPr/>
    </dgm:pt>
    <dgm:pt modelId="{901EE89A-342B-42E6-8360-75BA3B12C3AA}" type="pres">
      <dgm:prSet presAssocID="{2E6083A2-5872-46A4-9C99-1AFD1E9B0940}" presName="sibTrans" presStyleCnt="0"/>
      <dgm:spPr/>
    </dgm:pt>
    <dgm:pt modelId="{0BEFE4DD-9E6B-440B-A3A3-8BE60C35E622}" type="pres">
      <dgm:prSet presAssocID="{B968D062-C474-4163-B643-409D4999EB2F}" presName="compNode" presStyleCnt="0"/>
      <dgm:spPr/>
    </dgm:pt>
    <dgm:pt modelId="{F9BF910A-5E0D-4B0B-BD76-B52D56B3E277}" type="pres">
      <dgm:prSet presAssocID="{B968D062-C474-4163-B643-409D4999EB2F}" presName="bgRect" presStyleLbl="bgShp" presStyleIdx="3" presStyleCnt="5"/>
      <dgm:spPr/>
    </dgm:pt>
    <dgm:pt modelId="{D4645F39-2C72-4440-A525-A8D352C19B1E}" type="pres">
      <dgm:prSet presAssocID="{B968D062-C474-4163-B643-409D4999EB2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3E782F44-B863-45AA-BA50-3B6D283C2164}" type="pres">
      <dgm:prSet presAssocID="{B968D062-C474-4163-B643-409D4999EB2F}" presName="spaceRect" presStyleCnt="0"/>
      <dgm:spPr/>
    </dgm:pt>
    <dgm:pt modelId="{E0F19DEA-A377-40B1-8B17-59898BF4A1E0}" type="pres">
      <dgm:prSet presAssocID="{B968D062-C474-4163-B643-409D4999EB2F}" presName="parTx" presStyleLbl="revTx" presStyleIdx="3" presStyleCnt="5">
        <dgm:presLayoutVars>
          <dgm:chMax val="0"/>
          <dgm:chPref val="0"/>
        </dgm:presLayoutVars>
      </dgm:prSet>
      <dgm:spPr/>
    </dgm:pt>
    <dgm:pt modelId="{0136BBF3-E131-45FD-ABC0-A762AB6885E4}" type="pres">
      <dgm:prSet presAssocID="{8A8A734B-02E2-47A6-AD4D-44921188C2BF}" presName="sibTrans" presStyleCnt="0"/>
      <dgm:spPr/>
    </dgm:pt>
    <dgm:pt modelId="{CC09AB13-E55F-458C-BA32-AE8138D96C6E}" type="pres">
      <dgm:prSet presAssocID="{406C06C9-4058-4366-B2B4-C87F351DD45C}" presName="compNode" presStyleCnt="0"/>
      <dgm:spPr/>
    </dgm:pt>
    <dgm:pt modelId="{C6D09F90-AA5D-467B-B7BD-75D59586A851}" type="pres">
      <dgm:prSet presAssocID="{406C06C9-4058-4366-B2B4-C87F351DD45C}" presName="bgRect" presStyleLbl="bgShp" presStyleIdx="4" presStyleCnt="5"/>
      <dgm:spPr/>
    </dgm:pt>
    <dgm:pt modelId="{ED10386E-F8ED-4C12-9EC6-037F95101A35}" type="pres">
      <dgm:prSet presAssocID="{406C06C9-4058-4366-B2B4-C87F351DD4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Yuan"/>
        </a:ext>
      </dgm:extLst>
    </dgm:pt>
    <dgm:pt modelId="{86C20651-925D-4186-80C0-0060877E65ED}" type="pres">
      <dgm:prSet presAssocID="{406C06C9-4058-4366-B2B4-C87F351DD45C}" presName="spaceRect" presStyleCnt="0"/>
      <dgm:spPr/>
    </dgm:pt>
    <dgm:pt modelId="{DC127221-4B8D-4419-A007-20A2C9F06173}" type="pres">
      <dgm:prSet presAssocID="{406C06C9-4058-4366-B2B4-C87F351DD45C}" presName="parTx" presStyleLbl="revTx" presStyleIdx="4" presStyleCnt="5">
        <dgm:presLayoutVars>
          <dgm:chMax val="0"/>
          <dgm:chPref val="0"/>
        </dgm:presLayoutVars>
      </dgm:prSet>
      <dgm:spPr/>
    </dgm:pt>
  </dgm:ptLst>
  <dgm:cxnLst>
    <dgm:cxn modelId="{7546E201-1284-4F78-B4FA-AD88677E1625}" type="presOf" srcId="{B968D062-C474-4163-B643-409D4999EB2F}" destId="{E0F19DEA-A377-40B1-8B17-59898BF4A1E0}" srcOrd="0" destOrd="0" presId="urn:microsoft.com/office/officeart/2018/2/layout/IconVerticalSolidList"/>
    <dgm:cxn modelId="{624E0506-44DD-4C67-8710-979138594477}" type="presOf" srcId="{C35D73C8-2179-4369-8A8D-EE3A9A7963C6}" destId="{80250920-FF0D-4AD2-8EF6-526BB8D0FD6B}" srcOrd="0" destOrd="0" presId="urn:microsoft.com/office/officeart/2018/2/layout/IconVerticalSolidList"/>
    <dgm:cxn modelId="{C100CE2B-1017-4D24-9627-2CA27FB20517}" srcId="{0A8289C5-C96D-4622-B74D-B3FCEAB4A742}" destId="{406C06C9-4058-4366-B2B4-C87F351DD45C}" srcOrd="4" destOrd="0" parTransId="{AE8F7E82-1E90-4DFE-9B13-227D02694CE5}" sibTransId="{31907C3C-8BFD-4601-8B26-2DDA31F183FC}"/>
    <dgm:cxn modelId="{33C15564-ABD2-4638-A242-8B90C52FE4B9}" type="presOf" srcId="{320FA50D-FCEE-406E-824E-E371C14E1E2D}" destId="{09C2E0F6-39B5-472C-AEC7-97CC338D50CD}" srcOrd="0" destOrd="0" presId="urn:microsoft.com/office/officeart/2018/2/layout/IconVerticalSolidList"/>
    <dgm:cxn modelId="{35A80D76-F281-4C46-BC6D-804C2639AFCC}" srcId="{0A8289C5-C96D-4622-B74D-B3FCEAB4A742}" destId="{5CFE2827-DF68-414A-9BF4-3C33BC45B799}" srcOrd="1" destOrd="0" parTransId="{2FB5982F-81C2-48B7-9931-1D20A1274AE7}" sibTransId="{E701D83D-C159-49A8-AAD9-538D5F032EFF}"/>
    <dgm:cxn modelId="{F0B2AA94-6DF0-4AA4-96FA-4C2E9342801D}" type="presOf" srcId="{5CFE2827-DF68-414A-9BF4-3C33BC45B799}" destId="{F8E13213-2E0B-48B7-A3ED-90A173A01D10}" srcOrd="0" destOrd="0" presId="urn:microsoft.com/office/officeart/2018/2/layout/IconVerticalSolidList"/>
    <dgm:cxn modelId="{CFC8F394-0087-4865-A821-1E96A49DCDE6}" srcId="{0A8289C5-C96D-4622-B74D-B3FCEAB4A742}" destId="{C35D73C8-2179-4369-8A8D-EE3A9A7963C6}" srcOrd="2" destOrd="0" parTransId="{5B82C4E1-D650-4CF3-B050-56F7A8E842BA}" sibTransId="{2E6083A2-5872-46A4-9C99-1AFD1E9B0940}"/>
    <dgm:cxn modelId="{A1FDB996-4AFA-4D25-9313-7A5E9D737D70}" srcId="{0A8289C5-C96D-4622-B74D-B3FCEAB4A742}" destId="{B968D062-C474-4163-B643-409D4999EB2F}" srcOrd="3" destOrd="0" parTransId="{C62CA43B-565D-4348-84CF-50B53291B362}" sibTransId="{8A8A734B-02E2-47A6-AD4D-44921188C2BF}"/>
    <dgm:cxn modelId="{84B567D6-8149-4616-B682-71EE2130709D}" type="presOf" srcId="{0A8289C5-C96D-4622-B74D-B3FCEAB4A742}" destId="{20661654-3A0B-497E-A075-79933D8FF7B3}" srcOrd="0" destOrd="0" presId="urn:microsoft.com/office/officeart/2018/2/layout/IconVerticalSolidList"/>
    <dgm:cxn modelId="{B95F63F7-4D0B-4CE9-A784-3F8F618E0EC4}" type="presOf" srcId="{406C06C9-4058-4366-B2B4-C87F351DD45C}" destId="{DC127221-4B8D-4419-A007-20A2C9F06173}" srcOrd="0" destOrd="0" presId="urn:microsoft.com/office/officeart/2018/2/layout/IconVerticalSolidList"/>
    <dgm:cxn modelId="{6E2F97FA-8328-452B-B231-8D05BA32B41B}" srcId="{0A8289C5-C96D-4622-B74D-B3FCEAB4A742}" destId="{320FA50D-FCEE-406E-824E-E371C14E1E2D}" srcOrd="0" destOrd="0" parTransId="{F90EAC55-F51C-47EC-B9E2-29BFCAF50AEC}" sibTransId="{BD53C46B-807E-4FFE-A589-B1922920E660}"/>
    <dgm:cxn modelId="{4991C3F5-9891-438A-93B9-9C8634D357C0}" type="presParOf" srcId="{20661654-3A0B-497E-A075-79933D8FF7B3}" destId="{7986EC3A-3435-4E8C-B7EB-1B860206EE2A}" srcOrd="0" destOrd="0" presId="urn:microsoft.com/office/officeart/2018/2/layout/IconVerticalSolidList"/>
    <dgm:cxn modelId="{8FF0BF4B-F32E-46E3-9625-20AF9A1E32D3}" type="presParOf" srcId="{7986EC3A-3435-4E8C-B7EB-1B860206EE2A}" destId="{2C64B4BA-F5D3-4711-8F34-C9FE73451F99}" srcOrd="0" destOrd="0" presId="urn:microsoft.com/office/officeart/2018/2/layout/IconVerticalSolidList"/>
    <dgm:cxn modelId="{A9BFF234-3454-4E32-AD8E-0FFDFAA218DE}" type="presParOf" srcId="{7986EC3A-3435-4E8C-B7EB-1B860206EE2A}" destId="{94763C64-169F-4A29-A9D6-EB6356216EDC}" srcOrd="1" destOrd="0" presId="urn:microsoft.com/office/officeart/2018/2/layout/IconVerticalSolidList"/>
    <dgm:cxn modelId="{0E6DC543-446D-4E29-9458-399205D67F1B}" type="presParOf" srcId="{7986EC3A-3435-4E8C-B7EB-1B860206EE2A}" destId="{20F21850-0880-4945-B2B3-CD405C8013C7}" srcOrd="2" destOrd="0" presId="urn:microsoft.com/office/officeart/2018/2/layout/IconVerticalSolidList"/>
    <dgm:cxn modelId="{B22F1055-9ED2-44E2-AB6F-1301EF5B5D3A}" type="presParOf" srcId="{7986EC3A-3435-4E8C-B7EB-1B860206EE2A}" destId="{09C2E0F6-39B5-472C-AEC7-97CC338D50CD}" srcOrd="3" destOrd="0" presId="urn:microsoft.com/office/officeart/2018/2/layout/IconVerticalSolidList"/>
    <dgm:cxn modelId="{E23C43FC-6DD4-413A-8D1F-B2C750F3C2AE}" type="presParOf" srcId="{20661654-3A0B-497E-A075-79933D8FF7B3}" destId="{8FEB3A18-8DA2-4522-AD41-85BA7DB1523F}" srcOrd="1" destOrd="0" presId="urn:microsoft.com/office/officeart/2018/2/layout/IconVerticalSolidList"/>
    <dgm:cxn modelId="{0D6FCCAD-0776-4144-AACA-142C2F9BA89A}" type="presParOf" srcId="{20661654-3A0B-497E-A075-79933D8FF7B3}" destId="{ECB1AE30-6C05-4FF8-865C-C69C3613ADBF}" srcOrd="2" destOrd="0" presId="urn:microsoft.com/office/officeart/2018/2/layout/IconVerticalSolidList"/>
    <dgm:cxn modelId="{31E7DBA2-8F16-4587-AABC-A85D2451869B}" type="presParOf" srcId="{ECB1AE30-6C05-4FF8-865C-C69C3613ADBF}" destId="{0C3A52D9-49C1-4D2C-B430-4F09E7D63E2F}" srcOrd="0" destOrd="0" presId="urn:microsoft.com/office/officeart/2018/2/layout/IconVerticalSolidList"/>
    <dgm:cxn modelId="{51B0C06B-DE88-46D0-90F2-019304FF3F31}" type="presParOf" srcId="{ECB1AE30-6C05-4FF8-865C-C69C3613ADBF}" destId="{4708F72A-D7AE-4816-A289-3C0055278825}" srcOrd="1" destOrd="0" presId="urn:microsoft.com/office/officeart/2018/2/layout/IconVerticalSolidList"/>
    <dgm:cxn modelId="{7C71CC7C-F5EF-4301-96EE-7CB071494317}" type="presParOf" srcId="{ECB1AE30-6C05-4FF8-865C-C69C3613ADBF}" destId="{05C6BA6F-1202-49AA-BD6A-3289648862B5}" srcOrd="2" destOrd="0" presId="urn:microsoft.com/office/officeart/2018/2/layout/IconVerticalSolidList"/>
    <dgm:cxn modelId="{C579011D-4257-45BF-9773-85395D8BA8ED}" type="presParOf" srcId="{ECB1AE30-6C05-4FF8-865C-C69C3613ADBF}" destId="{F8E13213-2E0B-48B7-A3ED-90A173A01D10}" srcOrd="3" destOrd="0" presId="urn:microsoft.com/office/officeart/2018/2/layout/IconVerticalSolidList"/>
    <dgm:cxn modelId="{F7ADDCB8-0496-4F5A-B93D-2D5A9E70B5F4}" type="presParOf" srcId="{20661654-3A0B-497E-A075-79933D8FF7B3}" destId="{10A6892D-D5F8-417B-B953-40F14CCA029E}" srcOrd="3" destOrd="0" presId="urn:microsoft.com/office/officeart/2018/2/layout/IconVerticalSolidList"/>
    <dgm:cxn modelId="{065E5C4D-8A62-46D4-9C68-8206E332E806}" type="presParOf" srcId="{20661654-3A0B-497E-A075-79933D8FF7B3}" destId="{981A88D0-1CC7-4DE1-A862-AC8C38E86CC7}" srcOrd="4" destOrd="0" presId="urn:microsoft.com/office/officeart/2018/2/layout/IconVerticalSolidList"/>
    <dgm:cxn modelId="{6EC5806A-2473-4AED-A8EC-14C85C512908}" type="presParOf" srcId="{981A88D0-1CC7-4DE1-A862-AC8C38E86CC7}" destId="{4509E6E4-109D-4303-947B-17E4E8DC2D6A}" srcOrd="0" destOrd="0" presId="urn:microsoft.com/office/officeart/2018/2/layout/IconVerticalSolidList"/>
    <dgm:cxn modelId="{69A55BD6-2BDD-41DE-A255-FC291C48DF19}" type="presParOf" srcId="{981A88D0-1CC7-4DE1-A862-AC8C38E86CC7}" destId="{2D0EE202-F68E-409C-9B10-BC47B75EA679}" srcOrd="1" destOrd="0" presId="urn:microsoft.com/office/officeart/2018/2/layout/IconVerticalSolidList"/>
    <dgm:cxn modelId="{1BE5CB2B-333B-428F-AB83-A71E3AB04CEA}" type="presParOf" srcId="{981A88D0-1CC7-4DE1-A862-AC8C38E86CC7}" destId="{612DB5D2-7A27-4002-8EC3-77F373621AA7}" srcOrd="2" destOrd="0" presId="urn:microsoft.com/office/officeart/2018/2/layout/IconVerticalSolidList"/>
    <dgm:cxn modelId="{045A26D5-B0E2-4D7B-9ADC-15923082B5CA}" type="presParOf" srcId="{981A88D0-1CC7-4DE1-A862-AC8C38E86CC7}" destId="{80250920-FF0D-4AD2-8EF6-526BB8D0FD6B}" srcOrd="3" destOrd="0" presId="urn:microsoft.com/office/officeart/2018/2/layout/IconVerticalSolidList"/>
    <dgm:cxn modelId="{674B0F97-0D47-4B52-A5D4-C4DEB6D4C58F}" type="presParOf" srcId="{20661654-3A0B-497E-A075-79933D8FF7B3}" destId="{901EE89A-342B-42E6-8360-75BA3B12C3AA}" srcOrd="5" destOrd="0" presId="urn:microsoft.com/office/officeart/2018/2/layout/IconVerticalSolidList"/>
    <dgm:cxn modelId="{E3B2049D-A90D-4AE0-8977-C0E92BFE1A8A}" type="presParOf" srcId="{20661654-3A0B-497E-A075-79933D8FF7B3}" destId="{0BEFE4DD-9E6B-440B-A3A3-8BE60C35E622}" srcOrd="6" destOrd="0" presId="urn:microsoft.com/office/officeart/2018/2/layout/IconVerticalSolidList"/>
    <dgm:cxn modelId="{08AF78D8-B90F-4094-B6F4-B181BB61641D}" type="presParOf" srcId="{0BEFE4DD-9E6B-440B-A3A3-8BE60C35E622}" destId="{F9BF910A-5E0D-4B0B-BD76-B52D56B3E277}" srcOrd="0" destOrd="0" presId="urn:microsoft.com/office/officeart/2018/2/layout/IconVerticalSolidList"/>
    <dgm:cxn modelId="{32A5BD06-42FA-457B-A7D7-6DBABE6B552D}" type="presParOf" srcId="{0BEFE4DD-9E6B-440B-A3A3-8BE60C35E622}" destId="{D4645F39-2C72-4440-A525-A8D352C19B1E}" srcOrd="1" destOrd="0" presId="urn:microsoft.com/office/officeart/2018/2/layout/IconVerticalSolidList"/>
    <dgm:cxn modelId="{DBBA3B50-204E-49BD-8514-DA67A6C341CE}" type="presParOf" srcId="{0BEFE4DD-9E6B-440B-A3A3-8BE60C35E622}" destId="{3E782F44-B863-45AA-BA50-3B6D283C2164}" srcOrd="2" destOrd="0" presId="urn:microsoft.com/office/officeart/2018/2/layout/IconVerticalSolidList"/>
    <dgm:cxn modelId="{27C5F234-E8C5-40C9-9397-FC9A8FA6BF0F}" type="presParOf" srcId="{0BEFE4DD-9E6B-440B-A3A3-8BE60C35E622}" destId="{E0F19DEA-A377-40B1-8B17-59898BF4A1E0}" srcOrd="3" destOrd="0" presId="urn:microsoft.com/office/officeart/2018/2/layout/IconVerticalSolidList"/>
    <dgm:cxn modelId="{DA7383EB-75F7-4582-A8B0-F252AD535CBB}" type="presParOf" srcId="{20661654-3A0B-497E-A075-79933D8FF7B3}" destId="{0136BBF3-E131-45FD-ABC0-A762AB6885E4}" srcOrd="7" destOrd="0" presId="urn:microsoft.com/office/officeart/2018/2/layout/IconVerticalSolidList"/>
    <dgm:cxn modelId="{30BD3AAA-759A-408C-B417-EE39EFDD861C}" type="presParOf" srcId="{20661654-3A0B-497E-A075-79933D8FF7B3}" destId="{CC09AB13-E55F-458C-BA32-AE8138D96C6E}" srcOrd="8" destOrd="0" presId="urn:microsoft.com/office/officeart/2018/2/layout/IconVerticalSolidList"/>
    <dgm:cxn modelId="{273E522A-1B11-42F4-AFA3-2A2961F13498}" type="presParOf" srcId="{CC09AB13-E55F-458C-BA32-AE8138D96C6E}" destId="{C6D09F90-AA5D-467B-B7BD-75D59586A851}" srcOrd="0" destOrd="0" presId="urn:microsoft.com/office/officeart/2018/2/layout/IconVerticalSolidList"/>
    <dgm:cxn modelId="{7F25CFE9-8582-47FA-BC69-FD9616CF626D}" type="presParOf" srcId="{CC09AB13-E55F-458C-BA32-AE8138D96C6E}" destId="{ED10386E-F8ED-4C12-9EC6-037F95101A35}" srcOrd="1" destOrd="0" presId="urn:microsoft.com/office/officeart/2018/2/layout/IconVerticalSolidList"/>
    <dgm:cxn modelId="{60E64E29-B260-46AA-852F-2B5AD8153EE4}" type="presParOf" srcId="{CC09AB13-E55F-458C-BA32-AE8138D96C6E}" destId="{86C20651-925D-4186-80C0-0060877E65ED}" srcOrd="2" destOrd="0" presId="urn:microsoft.com/office/officeart/2018/2/layout/IconVerticalSolidList"/>
    <dgm:cxn modelId="{BABD1F30-54FF-44AD-A439-E96881D4407A}" type="presParOf" srcId="{CC09AB13-E55F-458C-BA32-AE8138D96C6E}" destId="{DC127221-4B8D-4419-A007-20A2C9F061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8C262C-3929-46C9-9203-7377DBD8F0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6BBA46F-942B-46AC-B7F7-8D67E23D4B74}">
      <dgm:prSet/>
      <dgm:spPr/>
      <dgm:t>
        <a:bodyPr/>
        <a:lstStyle/>
        <a:p>
          <a:pPr>
            <a:lnSpc>
              <a:spcPct val="100000"/>
            </a:lnSpc>
          </a:pPr>
          <a:r>
            <a:rPr lang="en-US" dirty="0"/>
            <a:t>The User Interface for the application will be developed in python programming language, which will enable the user to enter the stock name and the prediction for the stock will be shown using various visualizations.</a:t>
          </a:r>
        </a:p>
      </dgm:t>
    </dgm:pt>
    <dgm:pt modelId="{5503D77A-168D-4655-962E-77EAD9FD5245}" type="parTrans" cxnId="{3997989C-AD3B-4699-BC92-3850A384EC9A}">
      <dgm:prSet/>
      <dgm:spPr/>
      <dgm:t>
        <a:bodyPr/>
        <a:lstStyle/>
        <a:p>
          <a:endParaRPr lang="en-US"/>
        </a:p>
      </dgm:t>
    </dgm:pt>
    <dgm:pt modelId="{142D9E9D-ACFA-471E-9383-53949C597EAB}" type="sibTrans" cxnId="{3997989C-AD3B-4699-BC92-3850A384EC9A}">
      <dgm:prSet/>
      <dgm:spPr/>
      <dgm:t>
        <a:bodyPr/>
        <a:lstStyle/>
        <a:p>
          <a:endParaRPr lang="en-US"/>
        </a:p>
      </dgm:t>
    </dgm:pt>
    <dgm:pt modelId="{E4600299-3677-4287-8660-A0023BD8A0E0}">
      <dgm:prSet/>
      <dgm:spPr/>
      <dgm:t>
        <a:bodyPr/>
        <a:lstStyle/>
        <a:p>
          <a:pPr>
            <a:lnSpc>
              <a:spcPct val="100000"/>
            </a:lnSpc>
          </a:pPr>
          <a:r>
            <a:rPr lang="en-US"/>
            <a:t>Shown in the image is the sample UI which is still in development phase.</a:t>
          </a:r>
        </a:p>
      </dgm:t>
    </dgm:pt>
    <dgm:pt modelId="{0673F41E-A930-4508-B982-55F7DE58A0EF}" type="parTrans" cxnId="{C4A81451-B2FD-4CAC-A203-43EA9A5872AD}">
      <dgm:prSet/>
      <dgm:spPr/>
      <dgm:t>
        <a:bodyPr/>
        <a:lstStyle/>
        <a:p>
          <a:endParaRPr lang="en-US"/>
        </a:p>
      </dgm:t>
    </dgm:pt>
    <dgm:pt modelId="{2408C267-1F58-4D83-8ACB-B6AD5CEC0870}" type="sibTrans" cxnId="{C4A81451-B2FD-4CAC-A203-43EA9A5872AD}">
      <dgm:prSet/>
      <dgm:spPr/>
      <dgm:t>
        <a:bodyPr/>
        <a:lstStyle/>
        <a:p>
          <a:endParaRPr lang="en-US"/>
        </a:p>
      </dgm:t>
    </dgm:pt>
    <dgm:pt modelId="{090ED110-E383-46D2-8421-D9A2B24709B1}" type="pres">
      <dgm:prSet presAssocID="{CA8C262C-3929-46C9-9203-7377DBD8F00C}" presName="root" presStyleCnt="0">
        <dgm:presLayoutVars>
          <dgm:dir/>
          <dgm:resizeHandles val="exact"/>
        </dgm:presLayoutVars>
      </dgm:prSet>
      <dgm:spPr/>
    </dgm:pt>
    <dgm:pt modelId="{065AB80B-0FB6-4D98-A8E6-BC2711859EF7}" type="pres">
      <dgm:prSet presAssocID="{96BBA46F-942B-46AC-B7F7-8D67E23D4B74}" presName="compNode" presStyleCnt="0"/>
      <dgm:spPr/>
    </dgm:pt>
    <dgm:pt modelId="{7FEF5B45-EAE6-4B25-8A04-A1150AD0CC48}" type="pres">
      <dgm:prSet presAssocID="{96BBA46F-942B-46AC-B7F7-8D67E23D4B74}" presName="bgRect" presStyleLbl="bgShp" presStyleIdx="0" presStyleCnt="2" custScaleY="111113"/>
      <dgm:spPr/>
    </dgm:pt>
    <dgm:pt modelId="{E818AFE8-CBA7-4378-ABF9-AC1D68892A46}" type="pres">
      <dgm:prSet presAssocID="{96BBA46F-942B-46AC-B7F7-8D67E23D4B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30430683-4D4E-4737-ABCD-5E9F65926B92}" type="pres">
      <dgm:prSet presAssocID="{96BBA46F-942B-46AC-B7F7-8D67E23D4B74}" presName="spaceRect" presStyleCnt="0"/>
      <dgm:spPr/>
    </dgm:pt>
    <dgm:pt modelId="{D5FDA30A-02CD-46AE-92F7-F68DB4766EB6}" type="pres">
      <dgm:prSet presAssocID="{96BBA46F-942B-46AC-B7F7-8D67E23D4B74}" presName="parTx" presStyleLbl="revTx" presStyleIdx="0" presStyleCnt="2" custScaleY="139388">
        <dgm:presLayoutVars>
          <dgm:chMax val="0"/>
          <dgm:chPref val="0"/>
        </dgm:presLayoutVars>
      </dgm:prSet>
      <dgm:spPr/>
    </dgm:pt>
    <dgm:pt modelId="{C4FF5924-FDC6-4C75-A39F-214432136442}" type="pres">
      <dgm:prSet presAssocID="{142D9E9D-ACFA-471E-9383-53949C597EAB}" presName="sibTrans" presStyleCnt="0"/>
      <dgm:spPr/>
    </dgm:pt>
    <dgm:pt modelId="{43F10200-CE5F-43AB-8432-68F56A1B3187}" type="pres">
      <dgm:prSet presAssocID="{E4600299-3677-4287-8660-A0023BD8A0E0}" presName="compNode" presStyleCnt="0"/>
      <dgm:spPr/>
    </dgm:pt>
    <dgm:pt modelId="{CA02F2E2-AC47-473E-B4CC-78E9C27A7468}" type="pres">
      <dgm:prSet presAssocID="{E4600299-3677-4287-8660-A0023BD8A0E0}" presName="bgRect" presStyleLbl="bgShp" presStyleIdx="1" presStyleCnt="2"/>
      <dgm:spPr/>
    </dgm:pt>
    <dgm:pt modelId="{3E73EF6E-ED99-4964-A90C-A66483F86448}" type="pres">
      <dgm:prSet presAssocID="{E4600299-3677-4287-8660-A0023BD8A0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8470A0C-F236-47EB-A06C-02C4EAB3DF52}" type="pres">
      <dgm:prSet presAssocID="{E4600299-3677-4287-8660-A0023BD8A0E0}" presName="spaceRect" presStyleCnt="0"/>
      <dgm:spPr/>
    </dgm:pt>
    <dgm:pt modelId="{72503333-7B7E-45B7-9CDF-1CC1667316ED}" type="pres">
      <dgm:prSet presAssocID="{E4600299-3677-4287-8660-A0023BD8A0E0}" presName="parTx" presStyleLbl="revTx" presStyleIdx="1" presStyleCnt="2">
        <dgm:presLayoutVars>
          <dgm:chMax val="0"/>
          <dgm:chPref val="0"/>
        </dgm:presLayoutVars>
      </dgm:prSet>
      <dgm:spPr/>
    </dgm:pt>
  </dgm:ptLst>
  <dgm:cxnLst>
    <dgm:cxn modelId="{79CE7C1D-6921-4340-9CFE-ED3E465674A4}" type="presOf" srcId="{96BBA46F-942B-46AC-B7F7-8D67E23D4B74}" destId="{D5FDA30A-02CD-46AE-92F7-F68DB4766EB6}" srcOrd="0" destOrd="0" presId="urn:microsoft.com/office/officeart/2018/2/layout/IconVerticalSolidList"/>
    <dgm:cxn modelId="{6BA03A6F-80C2-4C3C-82DA-ED41DBEB5F15}" type="presOf" srcId="{E4600299-3677-4287-8660-A0023BD8A0E0}" destId="{72503333-7B7E-45B7-9CDF-1CC1667316ED}" srcOrd="0" destOrd="0" presId="urn:microsoft.com/office/officeart/2018/2/layout/IconVerticalSolidList"/>
    <dgm:cxn modelId="{C4A81451-B2FD-4CAC-A203-43EA9A5872AD}" srcId="{CA8C262C-3929-46C9-9203-7377DBD8F00C}" destId="{E4600299-3677-4287-8660-A0023BD8A0E0}" srcOrd="1" destOrd="0" parTransId="{0673F41E-A930-4508-B982-55F7DE58A0EF}" sibTransId="{2408C267-1F58-4D83-8ACB-B6AD5CEC0870}"/>
    <dgm:cxn modelId="{3997989C-AD3B-4699-BC92-3850A384EC9A}" srcId="{CA8C262C-3929-46C9-9203-7377DBD8F00C}" destId="{96BBA46F-942B-46AC-B7F7-8D67E23D4B74}" srcOrd="0" destOrd="0" parTransId="{5503D77A-168D-4655-962E-77EAD9FD5245}" sibTransId="{142D9E9D-ACFA-471E-9383-53949C597EAB}"/>
    <dgm:cxn modelId="{9D6595D8-B30B-4557-9D96-94D056817BAA}" type="presOf" srcId="{CA8C262C-3929-46C9-9203-7377DBD8F00C}" destId="{090ED110-E383-46D2-8421-D9A2B24709B1}" srcOrd="0" destOrd="0" presId="urn:microsoft.com/office/officeart/2018/2/layout/IconVerticalSolidList"/>
    <dgm:cxn modelId="{749D36A0-CFA8-4EED-8AEF-F1956010131F}" type="presParOf" srcId="{090ED110-E383-46D2-8421-D9A2B24709B1}" destId="{065AB80B-0FB6-4D98-A8E6-BC2711859EF7}" srcOrd="0" destOrd="0" presId="urn:microsoft.com/office/officeart/2018/2/layout/IconVerticalSolidList"/>
    <dgm:cxn modelId="{5E732A26-F07D-4497-898F-1E25446CEBA0}" type="presParOf" srcId="{065AB80B-0FB6-4D98-A8E6-BC2711859EF7}" destId="{7FEF5B45-EAE6-4B25-8A04-A1150AD0CC48}" srcOrd="0" destOrd="0" presId="urn:microsoft.com/office/officeart/2018/2/layout/IconVerticalSolidList"/>
    <dgm:cxn modelId="{39920422-9815-4D2D-AE00-3A4BE121CAEE}" type="presParOf" srcId="{065AB80B-0FB6-4D98-A8E6-BC2711859EF7}" destId="{E818AFE8-CBA7-4378-ABF9-AC1D68892A46}" srcOrd="1" destOrd="0" presId="urn:microsoft.com/office/officeart/2018/2/layout/IconVerticalSolidList"/>
    <dgm:cxn modelId="{CF653F8F-71D3-4D22-9F9B-31F65E4E14C9}" type="presParOf" srcId="{065AB80B-0FB6-4D98-A8E6-BC2711859EF7}" destId="{30430683-4D4E-4737-ABCD-5E9F65926B92}" srcOrd="2" destOrd="0" presId="urn:microsoft.com/office/officeart/2018/2/layout/IconVerticalSolidList"/>
    <dgm:cxn modelId="{02D015C5-FBEE-4653-BDB8-7E1F6D904C35}" type="presParOf" srcId="{065AB80B-0FB6-4D98-A8E6-BC2711859EF7}" destId="{D5FDA30A-02CD-46AE-92F7-F68DB4766EB6}" srcOrd="3" destOrd="0" presId="urn:microsoft.com/office/officeart/2018/2/layout/IconVerticalSolidList"/>
    <dgm:cxn modelId="{E608A197-00EA-487D-8F01-16675F3A5B10}" type="presParOf" srcId="{090ED110-E383-46D2-8421-D9A2B24709B1}" destId="{C4FF5924-FDC6-4C75-A39F-214432136442}" srcOrd="1" destOrd="0" presId="urn:microsoft.com/office/officeart/2018/2/layout/IconVerticalSolidList"/>
    <dgm:cxn modelId="{F6981EFB-3D9E-4E8E-AA71-787F713C683A}" type="presParOf" srcId="{090ED110-E383-46D2-8421-D9A2B24709B1}" destId="{43F10200-CE5F-43AB-8432-68F56A1B3187}" srcOrd="2" destOrd="0" presId="urn:microsoft.com/office/officeart/2018/2/layout/IconVerticalSolidList"/>
    <dgm:cxn modelId="{68EF488C-03E5-446A-9452-0E18C532DF6E}" type="presParOf" srcId="{43F10200-CE5F-43AB-8432-68F56A1B3187}" destId="{CA02F2E2-AC47-473E-B4CC-78E9C27A7468}" srcOrd="0" destOrd="0" presId="urn:microsoft.com/office/officeart/2018/2/layout/IconVerticalSolidList"/>
    <dgm:cxn modelId="{59F4887E-DAF2-44FF-BF81-3A0FBD10ACD0}" type="presParOf" srcId="{43F10200-CE5F-43AB-8432-68F56A1B3187}" destId="{3E73EF6E-ED99-4964-A90C-A66483F86448}" srcOrd="1" destOrd="0" presId="urn:microsoft.com/office/officeart/2018/2/layout/IconVerticalSolidList"/>
    <dgm:cxn modelId="{4A7E32B1-D4EE-48DF-8A86-7F6F8C204F8D}" type="presParOf" srcId="{43F10200-CE5F-43AB-8432-68F56A1B3187}" destId="{78470A0C-F236-47EB-A06C-02C4EAB3DF52}" srcOrd="2" destOrd="0" presId="urn:microsoft.com/office/officeart/2018/2/layout/IconVerticalSolidList"/>
    <dgm:cxn modelId="{8F1610A8-3C71-4C61-BB94-0FBE7BD627FE}" type="presParOf" srcId="{43F10200-CE5F-43AB-8432-68F56A1B3187}" destId="{72503333-7B7E-45B7-9CDF-1CC1667316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4B4BA-F5D3-4711-8F34-C9FE73451F99}">
      <dsp:nvSpPr>
        <dsp:cNvPr id="0" name=""/>
        <dsp:cNvSpPr/>
      </dsp:nvSpPr>
      <dsp:spPr>
        <a:xfrm>
          <a:off x="0" y="2811"/>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763C64-169F-4A29-A9D6-EB6356216EDC}">
      <dsp:nvSpPr>
        <dsp:cNvPr id="0" name=""/>
        <dsp:cNvSpPr/>
      </dsp:nvSpPr>
      <dsp:spPr>
        <a:xfrm>
          <a:off x="181163" y="137561"/>
          <a:ext cx="329387" cy="3293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2E0F6-39B5-472C-AEC7-97CC338D50CD}">
      <dsp:nvSpPr>
        <dsp:cNvPr id="0" name=""/>
        <dsp:cNvSpPr/>
      </dsp:nvSpPr>
      <dsp:spPr>
        <a:xfrm>
          <a:off x="691714" y="2811"/>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1 : Working on the dataset, missing values, column rename etc.,</a:t>
          </a:r>
        </a:p>
      </dsp:txBody>
      <dsp:txXfrm>
        <a:off x="691714" y="2811"/>
        <a:ext cx="8717755" cy="598886"/>
      </dsp:txXfrm>
    </dsp:sp>
    <dsp:sp modelId="{0C3A52D9-49C1-4D2C-B430-4F09E7D63E2F}">
      <dsp:nvSpPr>
        <dsp:cNvPr id="0" name=""/>
        <dsp:cNvSpPr/>
      </dsp:nvSpPr>
      <dsp:spPr>
        <a:xfrm>
          <a:off x="0" y="746011"/>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8F72A-D7AE-4816-A289-3C0055278825}">
      <dsp:nvSpPr>
        <dsp:cNvPr id="0" name=""/>
        <dsp:cNvSpPr/>
      </dsp:nvSpPr>
      <dsp:spPr>
        <a:xfrm>
          <a:off x="181163" y="886169"/>
          <a:ext cx="329387" cy="3293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13213-2E0B-48B7-A3ED-90A173A01D10}">
      <dsp:nvSpPr>
        <dsp:cNvPr id="0" name=""/>
        <dsp:cNvSpPr/>
      </dsp:nvSpPr>
      <dsp:spPr>
        <a:xfrm>
          <a:off x="691714" y="751419"/>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2 : Develop a Machine Learning Model</a:t>
          </a:r>
        </a:p>
      </dsp:txBody>
      <dsp:txXfrm>
        <a:off x="691714" y="751419"/>
        <a:ext cx="8717755" cy="598886"/>
      </dsp:txXfrm>
    </dsp:sp>
    <dsp:sp modelId="{4509E6E4-109D-4303-947B-17E4E8DC2D6A}">
      <dsp:nvSpPr>
        <dsp:cNvPr id="0" name=""/>
        <dsp:cNvSpPr/>
      </dsp:nvSpPr>
      <dsp:spPr>
        <a:xfrm>
          <a:off x="0" y="1500028"/>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0EE202-F68E-409C-9B10-BC47B75EA679}">
      <dsp:nvSpPr>
        <dsp:cNvPr id="0" name=""/>
        <dsp:cNvSpPr/>
      </dsp:nvSpPr>
      <dsp:spPr>
        <a:xfrm>
          <a:off x="181163" y="1634777"/>
          <a:ext cx="329387" cy="3293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50920-FF0D-4AD2-8EF6-526BB8D0FD6B}">
      <dsp:nvSpPr>
        <dsp:cNvPr id="0" name=""/>
        <dsp:cNvSpPr/>
      </dsp:nvSpPr>
      <dsp:spPr>
        <a:xfrm>
          <a:off x="691714" y="1500028"/>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3 : Train the model developed.</a:t>
          </a:r>
        </a:p>
      </dsp:txBody>
      <dsp:txXfrm>
        <a:off x="691714" y="1500028"/>
        <a:ext cx="8717755" cy="598886"/>
      </dsp:txXfrm>
    </dsp:sp>
    <dsp:sp modelId="{F9BF910A-5E0D-4B0B-BD76-B52D56B3E277}">
      <dsp:nvSpPr>
        <dsp:cNvPr id="0" name=""/>
        <dsp:cNvSpPr/>
      </dsp:nvSpPr>
      <dsp:spPr>
        <a:xfrm>
          <a:off x="0" y="2248636"/>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45F39-2C72-4440-A525-A8D352C19B1E}">
      <dsp:nvSpPr>
        <dsp:cNvPr id="0" name=""/>
        <dsp:cNvSpPr/>
      </dsp:nvSpPr>
      <dsp:spPr>
        <a:xfrm>
          <a:off x="181163" y="2383385"/>
          <a:ext cx="329387" cy="3293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F19DEA-A377-40B1-8B17-59898BF4A1E0}">
      <dsp:nvSpPr>
        <dsp:cNvPr id="0" name=""/>
        <dsp:cNvSpPr/>
      </dsp:nvSpPr>
      <dsp:spPr>
        <a:xfrm>
          <a:off x="691714" y="2248636"/>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4 : Integrate the UI with the model.</a:t>
          </a:r>
        </a:p>
      </dsp:txBody>
      <dsp:txXfrm>
        <a:off x="691714" y="2248636"/>
        <a:ext cx="8717755" cy="598886"/>
      </dsp:txXfrm>
    </dsp:sp>
    <dsp:sp modelId="{C6D09F90-AA5D-467B-B7BD-75D59586A851}">
      <dsp:nvSpPr>
        <dsp:cNvPr id="0" name=""/>
        <dsp:cNvSpPr/>
      </dsp:nvSpPr>
      <dsp:spPr>
        <a:xfrm>
          <a:off x="0" y="2997244"/>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0386E-F8ED-4C12-9EC6-037F95101A35}">
      <dsp:nvSpPr>
        <dsp:cNvPr id="0" name=""/>
        <dsp:cNvSpPr/>
      </dsp:nvSpPr>
      <dsp:spPr>
        <a:xfrm>
          <a:off x="181163" y="3131994"/>
          <a:ext cx="329387" cy="3293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27221-4B8D-4419-A007-20A2C9F06173}">
      <dsp:nvSpPr>
        <dsp:cNvPr id="0" name=""/>
        <dsp:cNvSpPr/>
      </dsp:nvSpPr>
      <dsp:spPr>
        <a:xfrm>
          <a:off x="691714" y="2997244"/>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5 : Predict the price of stock with actual price using model.</a:t>
          </a:r>
        </a:p>
      </dsp:txBody>
      <dsp:txXfrm>
        <a:off x="691714" y="2997244"/>
        <a:ext cx="8717755" cy="598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F5B45-EAE6-4B25-8A04-A1150AD0CC48}">
      <dsp:nvSpPr>
        <dsp:cNvPr id="0" name=""/>
        <dsp:cNvSpPr/>
      </dsp:nvSpPr>
      <dsp:spPr>
        <a:xfrm>
          <a:off x="0" y="524835"/>
          <a:ext cx="5112774" cy="11996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8AFE8-CBA7-4378-ABF9-AC1D68892A46}">
      <dsp:nvSpPr>
        <dsp:cNvPr id="0" name=""/>
        <dsp:cNvSpPr/>
      </dsp:nvSpPr>
      <dsp:spPr>
        <a:xfrm>
          <a:off x="326604" y="827756"/>
          <a:ext cx="593825" cy="593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A30A-02CD-46AE-92F7-F68DB4766EB6}">
      <dsp:nvSpPr>
        <dsp:cNvPr id="0" name=""/>
        <dsp:cNvSpPr/>
      </dsp:nvSpPr>
      <dsp:spPr>
        <a:xfrm>
          <a:off x="1247033" y="372195"/>
          <a:ext cx="3865740" cy="1504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6" tIns="114266" rIns="114266" bIns="114266" numCol="1" spcCol="1270" anchor="ctr" anchorCtr="0">
          <a:noAutofit/>
        </a:bodyPr>
        <a:lstStyle/>
        <a:p>
          <a:pPr marL="0" lvl="0" indent="0" algn="l" defTabSz="666750">
            <a:lnSpc>
              <a:spcPct val="100000"/>
            </a:lnSpc>
            <a:spcBef>
              <a:spcPct val="0"/>
            </a:spcBef>
            <a:spcAft>
              <a:spcPct val="35000"/>
            </a:spcAft>
            <a:buNone/>
          </a:pPr>
          <a:r>
            <a:rPr lang="en-US" sz="1500" kern="1200" dirty="0"/>
            <a:t>The User Interface for the application will be developed in python programming language, which will enable the user to enter the stock name and the prediction for the stock will be shown using various visualizations.</a:t>
          </a:r>
        </a:p>
      </dsp:txBody>
      <dsp:txXfrm>
        <a:off x="1247033" y="372195"/>
        <a:ext cx="3865740" cy="1504948"/>
      </dsp:txXfrm>
    </dsp:sp>
    <dsp:sp modelId="{CA02F2E2-AC47-473E-B4CC-78E9C27A7468}">
      <dsp:nvSpPr>
        <dsp:cNvPr id="0" name=""/>
        <dsp:cNvSpPr/>
      </dsp:nvSpPr>
      <dsp:spPr>
        <a:xfrm>
          <a:off x="0" y="2147064"/>
          <a:ext cx="5112774" cy="1079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3EF6E-ED99-4964-A90C-A66483F86448}">
      <dsp:nvSpPr>
        <dsp:cNvPr id="0" name=""/>
        <dsp:cNvSpPr/>
      </dsp:nvSpPr>
      <dsp:spPr>
        <a:xfrm>
          <a:off x="326604" y="2389993"/>
          <a:ext cx="593825" cy="593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03333-7B7E-45B7-9CDF-1CC1667316ED}">
      <dsp:nvSpPr>
        <dsp:cNvPr id="0" name=""/>
        <dsp:cNvSpPr/>
      </dsp:nvSpPr>
      <dsp:spPr>
        <a:xfrm>
          <a:off x="1247033" y="2147064"/>
          <a:ext cx="3865740" cy="1079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6" tIns="114266" rIns="114266" bIns="114266" numCol="1" spcCol="1270" anchor="ctr" anchorCtr="0">
          <a:noAutofit/>
        </a:bodyPr>
        <a:lstStyle/>
        <a:p>
          <a:pPr marL="0" lvl="0" indent="0" algn="l" defTabSz="666750">
            <a:lnSpc>
              <a:spcPct val="100000"/>
            </a:lnSpc>
            <a:spcBef>
              <a:spcPct val="0"/>
            </a:spcBef>
            <a:spcAft>
              <a:spcPct val="35000"/>
            </a:spcAft>
            <a:buNone/>
          </a:pPr>
          <a:r>
            <a:rPr lang="en-US" sz="1500" kern="1200"/>
            <a:t>Shown in the image is the sample UI which is still in development phase.</a:t>
          </a:r>
        </a:p>
      </dsp:txBody>
      <dsp:txXfrm>
        <a:off x="1247033" y="2147064"/>
        <a:ext cx="3865740" cy="10796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777B-06FF-EB63-3126-F8FA163B69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837BB0-C760-3BFD-FB01-2DF3BC9DA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FF85E-2990-4D0E-0D2B-A5D1ACCC502A}"/>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D314872C-5FF4-6FA5-6A8A-480FD0F03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50AA9-CFF1-B4A0-A1D2-8692C51E728A}"/>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42339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FC56-337F-E843-3E24-47A155157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47F066-0A42-A257-B61C-8FA2832E5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6435B-1127-D79A-E5F1-470AFE05A69A}"/>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0A616D81-AD79-1363-9720-72996BFB0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DD5FC-92EE-D2A1-9909-EBB5F8A8D488}"/>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352379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5A7A0-5033-7BAF-186C-4D2C28301E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D78A28-871C-4B3A-049C-FF892F409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53616-485A-BF6F-EB24-5F956E501BCB}"/>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50057B63-3FC8-9796-686F-71219C925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E4F44-CE88-872F-5B62-74C0E4E55177}"/>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1002778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FCF745-E9F7-4F44-B150-9BE9A065240C}"/>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 Placeholder 5">
            <a:extLst>
              <a:ext uri="{FF2B5EF4-FFF2-40B4-BE49-F238E27FC236}">
                <a16:creationId xmlns:a16="http://schemas.microsoft.com/office/drawing/2014/main" id="{2E4D44C0-017C-3841-BD1F-CE2FF8A3D875}"/>
              </a:ext>
            </a:extLst>
          </p:cNvPr>
          <p:cNvSpPr>
            <a:spLocks noGrp="1"/>
          </p:cNvSpPr>
          <p:nvPr>
            <p:ph type="body" sz="quarter" idx="10" hasCustomPrompt="1"/>
          </p:nvPr>
        </p:nvSpPr>
        <p:spPr>
          <a:xfrm>
            <a:off x="3911601" y="4366581"/>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8" name="Text Placeholder 9">
            <a:extLst>
              <a:ext uri="{FF2B5EF4-FFF2-40B4-BE49-F238E27FC236}">
                <a16:creationId xmlns:a16="http://schemas.microsoft.com/office/drawing/2014/main" id="{20BA7D3D-00E9-5E4F-95F8-14935A595BC5}"/>
              </a:ext>
            </a:extLst>
          </p:cNvPr>
          <p:cNvSpPr>
            <a:spLocks noGrp="1"/>
          </p:cNvSpPr>
          <p:nvPr>
            <p:ph type="body" sz="quarter" idx="11" hasCustomPrompt="1"/>
          </p:nvPr>
        </p:nvSpPr>
        <p:spPr>
          <a:xfrm>
            <a:off x="3911601" y="5008563"/>
            <a:ext cx="4308475" cy="1655762"/>
          </a:xfrm>
          <a:prstGeom prst="rect">
            <a:avLst/>
          </a:prstGeom>
        </p:spPr>
        <p:txBody>
          <a:bodyPr/>
          <a:lstStyle>
            <a:lvl1pPr marL="0" marR="0" indent="0" algn="ctr" defTabSz="914377"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377"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9" name="Oval 8">
            <a:extLst>
              <a:ext uri="{FF2B5EF4-FFF2-40B4-BE49-F238E27FC236}">
                <a16:creationId xmlns:a16="http://schemas.microsoft.com/office/drawing/2014/main" id="{72D4B084-DE85-E34D-A895-A6386A95797F}"/>
              </a:ext>
            </a:extLst>
          </p:cNvPr>
          <p:cNvSpPr/>
          <p:nvPr userDrawn="1"/>
        </p:nvSpPr>
        <p:spPr>
          <a:xfrm>
            <a:off x="4442178" y="78629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3C82F4-E0E4-4F49-B8AD-9D59D0DE7300}"/>
              </a:ext>
            </a:extLst>
          </p:cNvPr>
          <p:cNvPicPr>
            <a:picLocks noChangeAspect="1"/>
          </p:cNvPicPr>
          <p:nvPr userDrawn="1"/>
        </p:nvPicPr>
        <p:blipFill>
          <a:blip r:embed="rId2"/>
          <a:stretch>
            <a:fillRect/>
          </a:stretch>
        </p:blipFill>
        <p:spPr>
          <a:xfrm>
            <a:off x="4688176" y="1771385"/>
            <a:ext cx="2745184" cy="1267007"/>
          </a:xfrm>
          <a:prstGeom prst="rect">
            <a:avLst/>
          </a:prstGeom>
        </p:spPr>
      </p:pic>
    </p:spTree>
    <p:extLst>
      <p:ext uri="{BB962C8B-B14F-4D97-AF65-F5344CB8AC3E}">
        <p14:creationId xmlns:p14="http://schemas.microsoft.com/office/powerpoint/2010/main" val="4283698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591A6E2D-C912-B64F-8EDC-AB8576DB42F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4" name="Text Placeholder 3">
            <a:extLst>
              <a:ext uri="{FF2B5EF4-FFF2-40B4-BE49-F238E27FC236}">
                <a16:creationId xmlns:a16="http://schemas.microsoft.com/office/drawing/2014/main" id="{219EDF51-7178-884E-AA56-09093B00B714}"/>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5" name="Picture 4">
            <a:extLst>
              <a:ext uri="{FF2B5EF4-FFF2-40B4-BE49-F238E27FC236}">
                <a16:creationId xmlns:a16="http://schemas.microsoft.com/office/drawing/2014/main" id="{E1B0A01C-B0B6-DA4E-9AFD-196CB47035DC}"/>
              </a:ext>
            </a:extLst>
          </p:cNvPr>
          <p:cNvPicPr>
            <a:picLocks noChangeAspect="1"/>
          </p:cNvPicPr>
          <p:nvPr userDrawn="1"/>
        </p:nvPicPr>
        <p:blipFill>
          <a:blip r:embed="rId2"/>
          <a:stretch>
            <a:fillRect/>
          </a:stretch>
        </p:blipFill>
        <p:spPr>
          <a:xfrm>
            <a:off x="10241280" y="5760720"/>
            <a:ext cx="1623487" cy="749301"/>
          </a:xfrm>
          <a:prstGeom prst="rect">
            <a:avLst/>
          </a:prstGeom>
        </p:spPr>
      </p:pic>
    </p:spTree>
    <p:extLst>
      <p:ext uri="{BB962C8B-B14F-4D97-AF65-F5344CB8AC3E}">
        <p14:creationId xmlns:p14="http://schemas.microsoft.com/office/powerpoint/2010/main" val="274630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A34E-C4B5-A6E7-5963-F153C47CA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39ABB-7BB4-56A8-214F-281A5D136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8FA12-C09C-E481-D655-6353ACB4796D}"/>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F7B09D19-D227-66D6-35B8-580DAFC30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FCE95-15D9-91F1-877D-AE1F45AE950B}"/>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336432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16AA-6ED2-9A4C-1655-3C2E650EBD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6CE3B3-460E-8BE2-A727-4CC75DD40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B65882-ED52-7554-21E4-E55879CFC956}"/>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E3FD75FA-4B30-FF08-65F4-31B87C07F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D592B-BC79-6D9B-7677-115D0841EC8E}"/>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3527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5222-2D51-229C-015E-161CCB7C02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55A25-FCA5-424D-E0A7-A98FB4537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F8EB86-E844-3A5C-F670-12138A418C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0E4A1B-4A82-6154-C0DD-77F34A8FCEA8}"/>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6" name="Footer Placeholder 5">
            <a:extLst>
              <a:ext uri="{FF2B5EF4-FFF2-40B4-BE49-F238E27FC236}">
                <a16:creationId xmlns:a16="http://schemas.microsoft.com/office/drawing/2014/main" id="{67AFAA80-B6BA-950E-52ED-719ED309E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6CA37-FE75-26FE-95D5-21A7F9F7511F}"/>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97417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59DD-F43D-3EAB-E378-58ED36FDB5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9B4D12-F889-5932-F819-F0D53D140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3D55AE-300A-9980-6622-2AF7422344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7AD005-400B-80FB-555F-045DF535E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61D57B-0E96-1E8F-75E1-172D78AFC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D4CBB1-724C-1064-8B4E-D64A19E88443}"/>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8" name="Footer Placeholder 7">
            <a:extLst>
              <a:ext uri="{FF2B5EF4-FFF2-40B4-BE49-F238E27FC236}">
                <a16:creationId xmlns:a16="http://schemas.microsoft.com/office/drawing/2014/main" id="{31E1F7DA-B84F-2BCC-56AE-D36A2B8A03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D75454-FF26-F91B-9E50-12F709C47C90}"/>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30388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A4DD-C813-7E98-0A38-A7540D47D3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F1F69-FAA6-E00F-828B-178C7AD092B9}"/>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4" name="Footer Placeholder 3">
            <a:extLst>
              <a:ext uri="{FF2B5EF4-FFF2-40B4-BE49-F238E27FC236}">
                <a16:creationId xmlns:a16="http://schemas.microsoft.com/office/drawing/2014/main" id="{75ECABDC-333C-E6FA-27D4-4DDAC2B8E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B7C9A9-3A1A-D58A-199A-89A3CBA424DE}"/>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58010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6FE8F-4CDD-B079-D61B-D013200C761E}"/>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3" name="Footer Placeholder 2">
            <a:extLst>
              <a:ext uri="{FF2B5EF4-FFF2-40B4-BE49-F238E27FC236}">
                <a16:creationId xmlns:a16="http://schemas.microsoft.com/office/drawing/2014/main" id="{2BE09F5C-7A6F-4B23-997F-D175F5592E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C235FD-24D4-7A47-C553-93D3603B3259}"/>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47854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A4CC-12CB-B416-BF24-CC38284FB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80311-795B-73D0-A523-2BFFFD16D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4C7C0-38BB-B64E-FB52-54DB96245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C3A8D-D428-687E-EC42-6322DC533000}"/>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6" name="Footer Placeholder 5">
            <a:extLst>
              <a:ext uri="{FF2B5EF4-FFF2-40B4-BE49-F238E27FC236}">
                <a16:creationId xmlns:a16="http://schemas.microsoft.com/office/drawing/2014/main" id="{C844FF3C-1388-56C4-0446-0AC022986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B698C-8005-9B2F-A2AB-E6C11E0EDF99}"/>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22801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BB56-16BE-EFBA-5662-0B6E5BFD8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147E3D-58DE-19FA-2A06-276899848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672FBA-16A1-6550-F732-B38276B43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128D7-1A62-45FC-7C99-CD411FDCF235}"/>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6" name="Footer Placeholder 5">
            <a:extLst>
              <a:ext uri="{FF2B5EF4-FFF2-40B4-BE49-F238E27FC236}">
                <a16:creationId xmlns:a16="http://schemas.microsoft.com/office/drawing/2014/main" id="{987FD720-94E0-E2E9-F82D-39B4FE628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BB779-ECEA-AA05-D92F-116F5B3614F1}"/>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93786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C2709-284E-5E43-04D1-38FC30EF9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B58BC-E46A-6275-F3FE-F7B4E5BF4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CB593-58C4-A306-C5ED-2E0B8B6B4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FEE18838-A401-B12A-686B-013C4B654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AF1C0E-65C5-F2CB-E61A-6DAF6503C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B680D-E0CF-4EB6-A57A-26776911568A}" type="slidenum">
              <a:rPr lang="en-US" smtClean="0"/>
              <a:t>‹#›</a:t>
            </a:fld>
            <a:endParaRPr lang="en-US"/>
          </a:p>
        </p:txBody>
      </p:sp>
    </p:spTree>
    <p:extLst>
      <p:ext uri="{BB962C8B-B14F-4D97-AF65-F5344CB8AC3E}">
        <p14:creationId xmlns:p14="http://schemas.microsoft.com/office/powerpoint/2010/main" val="44977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3.88.42.91:8501/"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7A8D56-32FC-384D-93DE-D46EB23CB405}"/>
              </a:ext>
            </a:extLst>
          </p:cNvPr>
          <p:cNvSpPr>
            <a:spLocks noGrp="1"/>
          </p:cNvSpPr>
          <p:nvPr>
            <p:ph type="body" sz="quarter" idx="10"/>
          </p:nvPr>
        </p:nvSpPr>
        <p:spPr>
          <a:xfrm>
            <a:off x="4098414" y="4147030"/>
            <a:ext cx="4307841" cy="439101"/>
          </a:xfrm>
        </p:spPr>
        <p:txBody>
          <a:bodyPr>
            <a:normAutofit fontScale="92500" lnSpcReduction="10000"/>
          </a:bodyPr>
          <a:lstStyle/>
          <a:p>
            <a:r>
              <a:rPr lang="en-US" dirty="0"/>
              <a:t>Stock Price Prediction</a:t>
            </a:r>
          </a:p>
        </p:txBody>
      </p:sp>
      <p:sp>
        <p:nvSpPr>
          <p:cNvPr id="3" name="Text Placeholder 2">
            <a:extLst>
              <a:ext uri="{FF2B5EF4-FFF2-40B4-BE49-F238E27FC236}">
                <a16:creationId xmlns:a16="http://schemas.microsoft.com/office/drawing/2014/main" id="{2C893BAE-C2B9-C245-AA73-C7F43D5AC1A0}"/>
              </a:ext>
            </a:extLst>
          </p:cNvPr>
          <p:cNvSpPr>
            <a:spLocks noGrp="1"/>
          </p:cNvSpPr>
          <p:nvPr>
            <p:ph type="body" sz="quarter" idx="11"/>
          </p:nvPr>
        </p:nvSpPr>
        <p:spPr>
          <a:xfrm>
            <a:off x="3911601" y="4762757"/>
            <a:ext cx="4878438" cy="1655762"/>
          </a:xfrm>
        </p:spPr>
        <p:txBody>
          <a:bodyPr>
            <a:normAutofit fontScale="92500" lnSpcReduction="20000"/>
          </a:bodyPr>
          <a:lstStyle/>
          <a:p>
            <a:r>
              <a:rPr lang="en-US" dirty="0"/>
              <a:t>CSCE – 5214 – Software Development for Artificial Intelligence</a:t>
            </a:r>
          </a:p>
          <a:p>
            <a:r>
              <a:rPr lang="en-US" dirty="0"/>
              <a:t>Project -2</a:t>
            </a:r>
          </a:p>
          <a:p>
            <a:pPr marL="285750" indent="-285750" algn="l">
              <a:buFont typeface="Arial" panose="020B0604020202020204" pitchFamily="34" charset="0"/>
              <a:buChar char="•"/>
            </a:pPr>
            <a:r>
              <a:rPr lang="en-US" dirty="0"/>
              <a:t>Yash Zauwar – 11439929</a:t>
            </a:r>
          </a:p>
          <a:p>
            <a:pPr marL="285750" indent="-285750" algn="l">
              <a:buFont typeface="Arial" panose="020B0604020202020204" pitchFamily="34" charset="0"/>
              <a:buChar char="•"/>
            </a:pPr>
            <a:r>
              <a:rPr lang="en-US" dirty="0"/>
              <a:t>Goutham Pallapothu – 11519845</a:t>
            </a:r>
          </a:p>
          <a:p>
            <a:pPr marL="285750" indent="-285750" algn="l">
              <a:buFont typeface="Arial" panose="020B0604020202020204" pitchFamily="34" charset="0"/>
              <a:buChar char="•"/>
            </a:pPr>
            <a:r>
              <a:rPr lang="en-US" dirty="0"/>
              <a:t>Veeranjaneyulu Muppalla – 11532514</a:t>
            </a:r>
          </a:p>
          <a:p>
            <a:pPr marL="285750" indent="-285750" algn="l">
              <a:buFont typeface="Arial" panose="020B0604020202020204" pitchFamily="34" charset="0"/>
              <a:buChar char="•"/>
            </a:pPr>
            <a:r>
              <a:rPr lang="en-US" dirty="0"/>
              <a:t>Yashwanth Gajula - 11524980</a:t>
            </a:r>
          </a:p>
          <a:p>
            <a:endParaRPr lang="en-US" dirty="0"/>
          </a:p>
        </p:txBody>
      </p:sp>
    </p:spTree>
    <p:extLst>
      <p:ext uri="{BB962C8B-B14F-4D97-AF65-F5344CB8AC3E}">
        <p14:creationId xmlns:p14="http://schemas.microsoft.com/office/powerpoint/2010/main" val="803583595"/>
      </p:ext>
    </p:extLst>
  </p:cSld>
  <p:clrMapOvr>
    <a:masterClrMapping/>
  </p:clrMapOvr>
  <mc:AlternateContent xmlns:mc="http://schemas.openxmlformats.org/markup-compatibility/2006" xmlns:p14="http://schemas.microsoft.com/office/powerpoint/2010/main">
    <mc:Choice Requires="p14">
      <p:transition spd="slow" p14:dur="2000" advTm="5253"/>
    </mc:Choice>
    <mc:Fallback xmlns="">
      <p:transition spd="slow" advTm="52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434968C1-3184-8BEF-E42F-9C5D9422F946}"/>
              </a:ext>
            </a:extLst>
          </p:cNvPr>
          <p:cNvSpPr txBox="1">
            <a:spLocks/>
          </p:cNvSpPr>
          <p:nvPr/>
        </p:nvSpPr>
        <p:spPr>
          <a:xfrm>
            <a:off x="1187859" y="988141"/>
            <a:ext cx="7887417" cy="614517"/>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Accuracy :</a:t>
            </a:r>
          </a:p>
        </p:txBody>
      </p:sp>
      <p:pic>
        <p:nvPicPr>
          <p:cNvPr id="3" name="Picture 2">
            <a:extLst>
              <a:ext uri="{FF2B5EF4-FFF2-40B4-BE49-F238E27FC236}">
                <a16:creationId xmlns:a16="http://schemas.microsoft.com/office/drawing/2014/main" id="{52E24C28-D996-02CC-344F-DB0D7E23A856}"/>
              </a:ext>
            </a:extLst>
          </p:cNvPr>
          <p:cNvPicPr>
            <a:picLocks noChangeAspect="1"/>
          </p:cNvPicPr>
          <p:nvPr/>
        </p:nvPicPr>
        <p:blipFill>
          <a:blip r:embed="rId2"/>
          <a:stretch>
            <a:fillRect/>
          </a:stretch>
        </p:blipFill>
        <p:spPr>
          <a:xfrm>
            <a:off x="1187859" y="2109373"/>
            <a:ext cx="8036528" cy="3889493"/>
          </a:xfrm>
          <a:prstGeom prst="rect">
            <a:avLst/>
          </a:prstGeom>
        </p:spPr>
      </p:pic>
    </p:spTree>
    <p:extLst>
      <p:ext uri="{BB962C8B-B14F-4D97-AF65-F5344CB8AC3E}">
        <p14:creationId xmlns:p14="http://schemas.microsoft.com/office/powerpoint/2010/main" val="330815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0916FF-A8D8-02CF-3514-D5FDB7336534}"/>
              </a:ext>
            </a:extLst>
          </p:cNvPr>
          <p:cNvPicPr>
            <a:picLocks noChangeAspect="1"/>
          </p:cNvPicPr>
          <p:nvPr/>
        </p:nvPicPr>
        <p:blipFill>
          <a:blip r:embed="rId2"/>
          <a:stretch>
            <a:fillRect/>
          </a:stretch>
        </p:blipFill>
        <p:spPr>
          <a:xfrm>
            <a:off x="508362" y="0"/>
            <a:ext cx="6747114" cy="3795252"/>
          </a:xfrm>
          <a:prstGeom prst="rect">
            <a:avLst/>
          </a:prstGeom>
        </p:spPr>
      </p:pic>
      <p:pic>
        <p:nvPicPr>
          <p:cNvPr id="6" name="Picture 5">
            <a:extLst>
              <a:ext uri="{FF2B5EF4-FFF2-40B4-BE49-F238E27FC236}">
                <a16:creationId xmlns:a16="http://schemas.microsoft.com/office/drawing/2014/main" id="{BCD531CB-C5EB-619C-A32A-D94937EF89C9}"/>
              </a:ext>
            </a:extLst>
          </p:cNvPr>
          <p:cNvPicPr>
            <a:picLocks noChangeAspect="1"/>
          </p:cNvPicPr>
          <p:nvPr/>
        </p:nvPicPr>
        <p:blipFill rotWithShape="1">
          <a:blip r:embed="rId3"/>
          <a:srcRect l="19556" r="21846" b="26007"/>
          <a:stretch/>
        </p:blipFill>
        <p:spPr>
          <a:xfrm>
            <a:off x="5789254" y="1976489"/>
            <a:ext cx="5501323" cy="3907410"/>
          </a:xfrm>
          <a:prstGeom prst="rect">
            <a:avLst/>
          </a:prstGeom>
        </p:spPr>
      </p:pic>
    </p:spTree>
    <p:extLst>
      <p:ext uri="{BB962C8B-B14F-4D97-AF65-F5344CB8AC3E}">
        <p14:creationId xmlns:p14="http://schemas.microsoft.com/office/powerpoint/2010/main" val="124844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BA5271-CC8E-303F-1249-84054D9145A5}"/>
              </a:ext>
            </a:extLst>
          </p:cNvPr>
          <p:cNvSpPr>
            <a:spLocks noGrp="1"/>
          </p:cNvSpPr>
          <p:nvPr>
            <p:ph type="body" sz="quarter" idx="10"/>
          </p:nvPr>
        </p:nvSpPr>
        <p:spPr>
          <a:xfrm>
            <a:off x="1954674" y="1258528"/>
            <a:ext cx="7887417" cy="614517"/>
          </a:xfrm>
        </p:spPr>
        <p:txBody>
          <a:bodyPr>
            <a:normAutofit fontScale="70000" lnSpcReduction="20000"/>
          </a:bodyPr>
          <a:lstStyle/>
          <a:p>
            <a:r>
              <a:rPr lang="en-US" dirty="0"/>
              <a:t>Link to the project</a:t>
            </a:r>
          </a:p>
        </p:txBody>
      </p:sp>
      <p:sp>
        <p:nvSpPr>
          <p:cNvPr id="4" name="TextBox 3">
            <a:extLst>
              <a:ext uri="{FF2B5EF4-FFF2-40B4-BE49-F238E27FC236}">
                <a16:creationId xmlns:a16="http://schemas.microsoft.com/office/drawing/2014/main" id="{57350108-E0B6-C332-61EA-15437AA7B74F}"/>
              </a:ext>
            </a:extLst>
          </p:cNvPr>
          <p:cNvSpPr txBox="1"/>
          <p:nvPr/>
        </p:nvSpPr>
        <p:spPr>
          <a:xfrm>
            <a:off x="845574" y="2379406"/>
            <a:ext cx="4534831" cy="523220"/>
          </a:xfrm>
          <a:prstGeom prst="rect">
            <a:avLst/>
          </a:prstGeom>
          <a:noFill/>
        </p:spPr>
        <p:txBody>
          <a:bodyPr wrap="none" rtlCol="0">
            <a:spAutoFit/>
          </a:bodyPr>
          <a:lstStyle/>
          <a:p>
            <a:r>
              <a:rPr lang="en-US" sz="2800" dirty="0"/>
              <a:t>Link : </a:t>
            </a:r>
            <a:r>
              <a:rPr lang="en-US" sz="2800" dirty="0">
                <a:hlinkClick r:id="rId2"/>
              </a:rPr>
              <a:t>http://3.88.42.91:8501/</a:t>
            </a:r>
            <a:endParaRPr lang="en-US" sz="2800" dirty="0"/>
          </a:p>
        </p:txBody>
      </p:sp>
    </p:spTree>
    <p:extLst>
      <p:ext uri="{BB962C8B-B14F-4D97-AF65-F5344CB8AC3E}">
        <p14:creationId xmlns:p14="http://schemas.microsoft.com/office/powerpoint/2010/main" val="306829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A0578EE-9DB1-FD64-E144-DF64364469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81955" y="643466"/>
            <a:ext cx="742808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42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39,203 Thank You Illustrations &amp; Clip Art - iStock">
            <a:extLst>
              <a:ext uri="{FF2B5EF4-FFF2-40B4-BE49-F238E27FC236}">
                <a16:creationId xmlns:a16="http://schemas.microsoft.com/office/drawing/2014/main" id="{FEA37986-D835-68C5-3607-710CE2BF8A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370" y="643467"/>
            <a:ext cx="1056126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84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86821" y="1019269"/>
            <a:ext cx="8667750" cy="873442"/>
          </a:xfrm>
        </p:spPr>
        <p:txBody>
          <a:bodyPr>
            <a:normAutofit fontScale="85000" lnSpcReduction="10000"/>
          </a:bodyPr>
          <a:lstStyle/>
          <a:p>
            <a:pPr algn="ctr"/>
            <a:r>
              <a:rPr lang="en-US" b="1" dirty="0"/>
              <a:t>Stock Price Prediction using ML</a:t>
            </a:r>
          </a:p>
        </p:txBody>
      </p:sp>
      <p:sp>
        <p:nvSpPr>
          <p:cNvPr id="3" name="Text Placeholder 2">
            <a:extLst>
              <a:ext uri="{FF2B5EF4-FFF2-40B4-BE49-F238E27FC236}">
                <a16:creationId xmlns:a16="http://schemas.microsoft.com/office/drawing/2014/main" id="{8B058517-A04C-144C-A9FD-E0FA0FEB6267}"/>
              </a:ext>
            </a:extLst>
          </p:cNvPr>
          <p:cNvSpPr>
            <a:spLocks noGrp="1"/>
          </p:cNvSpPr>
          <p:nvPr>
            <p:ph type="body" sz="quarter" idx="11"/>
          </p:nvPr>
        </p:nvSpPr>
        <p:spPr>
          <a:xfrm>
            <a:off x="1052053" y="2084101"/>
            <a:ext cx="5112774" cy="3598943"/>
          </a:xfrm>
        </p:spPr>
        <p:txBody>
          <a:bodyPr>
            <a:normAutofit/>
          </a:bodyPr>
          <a:lstStyle/>
          <a:p>
            <a:pPr algn="just"/>
            <a:r>
              <a:rPr lang="en-US" sz="2000" dirty="0"/>
              <a:t>It is difficult to predict stock values with great accuracy because of the many elements that are involved, which is why machine learning is so important. Our Idea is to predict the price of stock by applying these models with the historic data of the stock.</a:t>
            </a:r>
          </a:p>
        </p:txBody>
      </p:sp>
      <p:pic>
        <p:nvPicPr>
          <p:cNvPr id="1026" name="Picture 2" descr="Financial future. Price prediction or the future price trend of the stock  market or crypto currency.Investing in the unpredictable uncertainty.  8089798 Vector Art at Vecteezy">
            <a:extLst>
              <a:ext uri="{FF2B5EF4-FFF2-40B4-BE49-F238E27FC236}">
                <a16:creationId xmlns:a16="http://schemas.microsoft.com/office/drawing/2014/main" id="{9C738C78-E77E-404A-3998-7660C18D1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717" y="2159238"/>
            <a:ext cx="3589850" cy="297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58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86821" y="1019269"/>
            <a:ext cx="8667750" cy="873442"/>
          </a:xfrm>
        </p:spPr>
        <p:txBody>
          <a:bodyPr>
            <a:normAutofit lnSpcReduction="10000"/>
          </a:bodyPr>
          <a:lstStyle/>
          <a:p>
            <a:pPr algn="ctr"/>
            <a:r>
              <a:rPr lang="en-US" b="1" dirty="0"/>
              <a:t>Dataset</a:t>
            </a:r>
          </a:p>
        </p:txBody>
      </p:sp>
      <p:sp>
        <p:nvSpPr>
          <p:cNvPr id="3" name="Text Placeholder 2">
            <a:extLst>
              <a:ext uri="{FF2B5EF4-FFF2-40B4-BE49-F238E27FC236}">
                <a16:creationId xmlns:a16="http://schemas.microsoft.com/office/drawing/2014/main" id="{8B058517-A04C-144C-A9FD-E0FA0FEB6267}"/>
              </a:ext>
            </a:extLst>
          </p:cNvPr>
          <p:cNvSpPr>
            <a:spLocks noGrp="1"/>
          </p:cNvSpPr>
          <p:nvPr>
            <p:ph type="body" sz="quarter" idx="11"/>
          </p:nvPr>
        </p:nvSpPr>
        <p:spPr>
          <a:xfrm>
            <a:off x="1052053" y="2399071"/>
            <a:ext cx="4513005" cy="3283973"/>
          </a:xfrm>
        </p:spPr>
        <p:txBody>
          <a:bodyPr>
            <a:normAutofit/>
          </a:bodyPr>
          <a:lstStyle/>
          <a:p>
            <a:pPr marL="342900" indent="-342900" algn="just">
              <a:buFont typeface="Wingdings" panose="05000000000000000000" pitchFamily="2" charset="2"/>
              <a:buChar char="q"/>
            </a:pPr>
            <a:r>
              <a:rPr lang="en-US" sz="2000" dirty="0"/>
              <a:t>The Dataset we are using is from the finance website : yahoo finance.</a:t>
            </a:r>
          </a:p>
          <a:p>
            <a:pPr marL="342900" indent="-342900" algn="just">
              <a:buFont typeface="Wingdings" panose="05000000000000000000" pitchFamily="2" charset="2"/>
              <a:buChar char="q"/>
            </a:pPr>
            <a:r>
              <a:rPr lang="en-US" sz="2000" dirty="0"/>
              <a:t>We are using the </a:t>
            </a:r>
            <a:r>
              <a:rPr lang="en-US" sz="2000" dirty="0" err="1"/>
              <a:t>datareader</a:t>
            </a:r>
            <a:r>
              <a:rPr lang="en-US" sz="2000" dirty="0"/>
              <a:t> module in python.</a:t>
            </a:r>
          </a:p>
        </p:txBody>
      </p:sp>
      <p:pic>
        <p:nvPicPr>
          <p:cNvPr id="7170" name="Picture 2" descr="36,763 Database Illustrations &amp; Clip Art - iStock">
            <a:extLst>
              <a:ext uri="{FF2B5EF4-FFF2-40B4-BE49-F238E27FC236}">
                <a16:creationId xmlns:a16="http://schemas.microsoft.com/office/drawing/2014/main" id="{2A21F8D9-7655-D49A-A548-C36B84DD9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117" y="1892711"/>
            <a:ext cx="4087147" cy="408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76989" y="498158"/>
            <a:ext cx="8667750" cy="873442"/>
          </a:xfrm>
        </p:spPr>
        <p:txBody>
          <a:bodyPr>
            <a:normAutofit lnSpcReduction="10000"/>
          </a:bodyPr>
          <a:lstStyle/>
          <a:p>
            <a:pPr algn="ctr"/>
            <a:r>
              <a:rPr lang="en-US" b="1" dirty="0"/>
              <a:t>Machine Learning Model</a:t>
            </a:r>
          </a:p>
        </p:txBody>
      </p:sp>
      <p:sp>
        <p:nvSpPr>
          <p:cNvPr id="17" name="Rectangle 14">
            <a:extLst>
              <a:ext uri="{FF2B5EF4-FFF2-40B4-BE49-F238E27FC236}">
                <a16:creationId xmlns:a16="http://schemas.microsoft.com/office/drawing/2014/main" id="{BB1591EB-AE4C-5B27-4E22-F44831E8FBD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a:extLst>
              <a:ext uri="{FF2B5EF4-FFF2-40B4-BE49-F238E27FC236}">
                <a16:creationId xmlns:a16="http://schemas.microsoft.com/office/drawing/2014/main" id="{D5230CB5-16B4-6CF6-B85D-30983FA4817A}"/>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B1E76C4C-1455-1C7E-FCCF-198AB93ED714}"/>
              </a:ext>
            </a:extLst>
          </p:cNvPr>
          <p:cNvSpPr txBox="1"/>
          <p:nvPr/>
        </p:nvSpPr>
        <p:spPr>
          <a:xfrm>
            <a:off x="1278193" y="2123766"/>
            <a:ext cx="10579510" cy="3970318"/>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will be developing a ML model using  LSTM.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are dividing the data into training data and testing data to train the model.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 will be divided as 80% training and 20% testing.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0" i="0" dirty="0">
                <a:solidFill>
                  <a:srgbClr val="292929"/>
                </a:solidFill>
                <a:effectLst/>
                <a:latin typeface="source-serif-pro"/>
              </a:rPr>
              <a:t>LSTMs are an improved version of recurrent neural networks (RNNs).</a:t>
            </a:r>
          </a:p>
          <a:p>
            <a:pPr marL="285750" indent="-285750">
              <a:buFont typeface="Wingdings" panose="05000000000000000000" pitchFamily="2" charset="2"/>
              <a:buChar char="Ø"/>
            </a:pPr>
            <a:endParaRPr lang="en-US" dirty="0">
              <a:solidFill>
                <a:srgbClr val="292929"/>
              </a:solidFill>
              <a:latin typeface="source-serif-pro"/>
            </a:endParaRPr>
          </a:p>
          <a:p>
            <a:pPr marL="285750" indent="-285750">
              <a:buFont typeface="Wingdings" panose="05000000000000000000" pitchFamily="2" charset="2"/>
              <a:buChar char="Ø"/>
            </a:pPr>
            <a:r>
              <a:rPr lang="en-US" dirty="0">
                <a:solidFill>
                  <a:srgbClr val="292929"/>
                </a:solidFill>
                <a:latin typeface="source-serif-pro"/>
              </a:rPr>
              <a:t>Accuracy of various models like SVC, XGBClassifier, LogisticRegression  is calculated and model with best accuracy is used for web application.</a:t>
            </a:r>
            <a:endParaRPr lang="en-US" b="0" i="0" dirty="0">
              <a:solidFill>
                <a:srgbClr val="292929"/>
              </a:solidFill>
              <a:effectLst/>
              <a:latin typeface="source-serif-pro"/>
            </a:endParaRPr>
          </a:p>
          <a:p>
            <a:pPr marL="285750" indent="-285750">
              <a:buFont typeface="Wingdings" panose="05000000000000000000" pitchFamily="2" charset="2"/>
              <a:buChar char="Ø"/>
            </a:pPr>
            <a:endParaRPr lang="en-US" b="0" i="0" dirty="0">
              <a:solidFill>
                <a:srgbClr val="292929"/>
              </a:solidFill>
              <a:effectLst/>
              <a:latin typeface="source-serif-pro"/>
            </a:endParaRPr>
          </a:p>
          <a:p>
            <a:pPr marL="285750" indent="-285750">
              <a:buFont typeface="Wingdings" panose="05000000000000000000" pitchFamily="2" charset="2"/>
              <a:buChar char="Ø"/>
            </a:pPr>
            <a:endParaRPr lang="en-US" dirty="0">
              <a:solidFill>
                <a:srgbClr val="292929"/>
              </a:solidFill>
              <a:latin typeface="source-serif-pro"/>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68168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535982" y="495165"/>
            <a:ext cx="8667750" cy="873442"/>
          </a:xfrm>
        </p:spPr>
        <p:txBody>
          <a:bodyPr>
            <a:normAutofit lnSpcReduction="10000"/>
          </a:bodyPr>
          <a:lstStyle/>
          <a:p>
            <a:pPr algn="ctr"/>
            <a:r>
              <a:rPr lang="en-US" b="1" dirty="0"/>
              <a:t>Workflow</a:t>
            </a:r>
          </a:p>
        </p:txBody>
      </p:sp>
      <p:sp>
        <p:nvSpPr>
          <p:cNvPr id="4" name="Rectangle: Rounded Corners 14">
            <a:extLst>
              <a:ext uri="{FF2B5EF4-FFF2-40B4-BE49-F238E27FC236}">
                <a16:creationId xmlns:a16="http://schemas.microsoft.com/office/drawing/2014/main" id="{491AAEE7-4390-C1AC-2CBC-1B6C7CA86BC1}"/>
              </a:ext>
            </a:extLst>
          </p:cNvPr>
          <p:cNvSpPr>
            <a:spLocks noChangeArrowheads="1"/>
          </p:cNvSpPr>
          <p:nvPr/>
        </p:nvSpPr>
        <p:spPr bwMode="auto">
          <a:xfrm>
            <a:off x="990036" y="1708077"/>
            <a:ext cx="1244601"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access the web application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Rounded Corners 15">
            <a:extLst>
              <a:ext uri="{FF2B5EF4-FFF2-40B4-BE49-F238E27FC236}">
                <a16:creationId xmlns:a16="http://schemas.microsoft.com/office/drawing/2014/main" id="{C9656B30-4498-5D7A-4FB1-8DEAA2437EB3}"/>
              </a:ext>
            </a:extLst>
          </p:cNvPr>
          <p:cNvSpPr>
            <a:spLocks noChangeArrowheads="1"/>
          </p:cNvSpPr>
          <p:nvPr/>
        </p:nvSpPr>
        <p:spPr bwMode="auto">
          <a:xfrm>
            <a:off x="2858524" y="1700139"/>
            <a:ext cx="1244600"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enters the Stock Name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Oval 16">
            <a:extLst>
              <a:ext uri="{FF2B5EF4-FFF2-40B4-BE49-F238E27FC236}">
                <a16:creationId xmlns:a16="http://schemas.microsoft.com/office/drawing/2014/main" id="{9BF41958-434A-BE12-1858-581B02C2E06E}"/>
              </a:ext>
            </a:extLst>
          </p:cNvPr>
          <p:cNvSpPr>
            <a:spLocks noChangeArrowheads="1"/>
          </p:cNvSpPr>
          <p:nvPr/>
        </p:nvSpPr>
        <p:spPr bwMode="auto">
          <a:xfrm>
            <a:off x="4756380" y="3359707"/>
            <a:ext cx="2006600" cy="1168400"/>
          </a:xfrm>
          <a:prstGeom prst="ellipse">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data is then modified to feed to the model generated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17">
            <a:extLst>
              <a:ext uri="{FF2B5EF4-FFF2-40B4-BE49-F238E27FC236}">
                <a16:creationId xmlns:a16="http://schemas.microsoft.com/office/drawing/2014/main" id="{3361E666-77AD-53A5-EE64-B163C24AA852}"/>
              </a:ext>
            </a:extLst>
          </p:cNvPr>
          <p:cNvSpPr>
            <a:spLocks noChangeArrowheads="1"/>
          </p:cNvSpPr>
          <p:nvPr/>
        </p:nvSpPr>
        <p:spPr bwMode="auto">
          <a:xfrm>
            <a:off x="4811149" y="1648546"/>
            <a:ext cx="1651000"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data is pulled from yfinance and displayed on the user's screen.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18">
            <a:extLst>
              <a:ext uri="{FF2B5EF4-FFF2-40B4-BE49-F238E27FC236}">
                <a16:creationId xmlns:a16="http://schemas.microsoft.com/office/drawing/2014/main" id="{8670386E-F1A2-BCB3-31B6-BFAE73246E16}"/>
              </a:ext>
            </a:extLst>
          </p:cNvPr>
          <p:cNvSpPr>
            <a:spLocks noChangeArrowheads="1"/>
          </p:cNvSpPr>
          <p:nvPr/>
        </p:nvSpPr>
        <p:spPr bwMode="auto">
          <a:xfrm>
            <a:off x="7488632" y="3439404"/>
            <a:ext cx="1633538"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Based on the model, the values for the stock are predicted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19">
            <a:extLst>
              <a:ext uri="{FF2B5EF4-FFF2-40B4-BE49-F238E27FC236}">
                <a16:creationId xmlns:a16="http://schemas.microsoft.com/office/drawing/2014/main" id="{F672F139-3D4E-C0A1-08E9-0BC7F2F9BD39}"/>
              </a:ext>
            </a:extLst>
          </p:cNvPr>
          <p:cNvSpPr>
            <a:spLocks noChangeArrowheads="1"/>
          </p:cNvSpPr>
          <p:nvPr/>
        </p:nvSpPr>
        <p:spPr bwMode="auto">
          <a:xfrm>
            <a:off x="837635" y="3439404"/>
            <a:ext cx="1549401" cy="1168400"/>
          </a:xfrm>
          <a:prstGeom prst="ellipse">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Hosted on AWS using streamlit in python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20">
            <a:extLst>
              <a:ext uri="{FF2B5EF4-FFF2-40B4-BE49-F238E27FC236}">
                <a16:creationId xmlns:a16="http://schemas.microsoft.com/office/drawing/2014/main" id="{334AE6F0-25A0-0F76-35C0-9FA7B92F6DD6}"/>
              </a:ext>
            </a:extLst>
          </p:cNvPr>
          <p:cNvSpPr>
            <a:spLocks noChangeArrowheads="1"/>
          </p:cNvSpPr>
          <p:nvPr/>
        </p:nvSpPr>
        <p:spPr bwMode="auto">
          <a:xfrm>
            <a:off x="7488633" y="5085099"/>
            <a:ext cx="1633537"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will be able to find the prediction for the stock name entered in </a:t>
            </a: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various visualizations.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Arrow: Right 10">
            <a:extLst>
              <a:ext uri="{FF2B5EF4-FFF2-40B4-BE49-F238E27FC236}">
                <a16:creationId xmlns:a16="http://schemas.microsoft.com/office/drawing/2014/main" id="{8BEDD187-BE04-954D-E0DF-5B2962C48D89}"/>
              </a:ext>
            </a:extLst>
          </p:cNvPr>
          <p:cNvSpPr/>
          <p:nvPr/>
        </p:nvSpPr>
        <p:spPr>
          <a:xfrm>
            <a:off x="2422915" y="2004939"/>
            <a:ext cx="34671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Right 11">
            <a:extLst>
              <a:ext uri="{FF2B5EF4-FFF2-40B4-BE49-F238E27FC236}">
                <a16:creationId xmlns:a16="http://schemas.microsoft.com/office/drawing/2014/main" id="{E46418F5-3A76-0BB4-82E5-E7CFAE85F10F}"/>
              </a:ext>
            </a:extLst>
          </p:cNvPr>
          <p:cNvSpPr/>
          <p:nvPr/>
        </p:nvSpPr>
        <p:spPr>
          <a:xfrm>
            <a:off x="4380301" y="2006604"/>
            <a:ext cx="34671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Arrow: Right 12">
            <a:extLst>
              <a:ext uri="{FF2B5EF4-FFF2-40B4-BE49-F238E27FC236}">
                <a16:creationId xmlns:a16="http://schemas.microsoft.com/office/drawing/2014/main" id="{626EFED3-462C-6B1D-2822-AA2655641120}"/>
              </a:ext>
            </a:extLst>
          </p:cNvPr>
          <p:cNvSpPr/>
          <p:nvPr/>
        </p:nvSpPr>
        <p:spPr>
          <a:xfrm rot="5400000">
            <a:off x="5556802" y="2889105"/>
            <a:ext cx="34671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Arrow: Right 13">
            <a:extLst>
              <a:ext uri="{FF2B5EF4-FFF2-40B4-BE49-F238E27FC236}">
                <a16:creationId xmlns:a16="http://schemas.microsoft.com/office/drawing/2014/main" id="{A0C8A6F1-B01C-E154-4EAD-2451B2F2686A}"/>
              </a:ext>
            </a:extLst>
          </p:cNvPr>
          <p:cNvSpPr/>
          <p:nvPr/>
        </p:nvSpPr>
        <p:spPr>
          <a:xfrm>
            <a:off x="6952451" y="3778105"/>
            <a:ext cx="346710" cy="279400"/>
          </a:xfrm>
          <a:prstGeom prst="rightArrow">
            <a:avLst>
              <a:gd name="adj1" fmla="val 6212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720D052D-26D9-D175-4927-3CE055FC4C37}"/>
              </a:ext>
            </a:extLst>
          </p:cNvPr>
          <p:cNvSpPr/>
          <p:nvPr/>
        </p:nvSpPr>
        <p:spPr>
          <a:xfrm rot="5400000">
            <a:off x="8132046" y="4653954"/>
            <a:ext cx="346710" cy="279400"/>
          </a:xfrm>
          <a:prstGeom prst="rightArrow">
            <a:avLst>
              <a:gd name="adj1" fmla="val 6212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Arrow: Up-Down 15">
            <a:extLst>
              <a:ext uri="{FF2B5EF4-FFF2-40B4-BE49-F238E27FC236}">
                <a16:creationId xmlns:a16="http://schemas.microsoft.com/office/drawing/2014/main" id="{E3A4ED77-7016-2BC1-B7F5-E8FEBF0D66F0}"/>
              </a:ext>
            </a:extLst>
          </p:cNvPr>
          <p:cNvSpPr/>
          <p:nvPr/>
        </p:nvSpPr>
        <p:spPr>
          <a:xfrm>
            <a:off x="1441839" y="2749794"/>
            <a:ext cx="381000"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4">
            <a:extLst>
              <a:ext uri="{FF2B5EF4-FFF2-40B4-BE49-F238E27FC236}">
                <a16:creationId xmlns:a16="http://schemas.microsoft.com/office/drawing/2014/main" id="{BB1591EB-AE4C-5B27-4E22-F44831E8FBD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a:extLst>
              <a:ext uri="{FF2B5EF4-FFF2-40B4-BE49-F238E27FC236}">
                <a16:creationId xmlns:a16="http://schemas.microsoft.com/office/drawing/2014/main" id="{D5230CB5-16B4-6CF6-B85D-30983FA4817A}"/>
              </a:ext>
            </a:extLst>
          </p:cNvPr>
          <p:cNvSpPr>
            <a:spLocks noChangeArrowheads="1"/>
          </p:cNvSpPr>
          <p:nvPr/>
        </p:nvSpPr>
        <p:spPr bwMode="auto">
          <a:xfrm>
            <a:off x="0" y="3983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7409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86821" y="1019269"/>
            <a:ext cx="8667750" cy="873442"/>
          </a:xfrm>
        </p:spPr>
        <p:txBody>
          <a:bodyPr>
            <a:normAutofit lnSpcReduction="10000"/>
          </a:bodyPr>
          <a:lstStyle/>
          <a:p>
            <a:pPr algn="ctr"/>
            <a:r>
              <a:rPr lang="en-US" b="1" dirty="0"/>
              <a:t>Milestones</a:t>
            </a:r>
          </a:p>
        </p:txBody>
      </p:sp>
      <p:graphicFrame>
        <p:nvGraphicFramePr>
          <p:cNvPr id="5" name="Text Placeholder 2">
            <a:extLst>
              <a:ext uri="{FF2B5EF4-FFF2-40B4-BE49-F238E27FC236}">
                <a16:creationId xmlns:a16="http://schemas.microsoft.com/office/drawing/2014/main" id="{E03042E8-25CE-F24F-AA0C-FADFBDC0FF3A}"/>
              </a:ext>
            </a:extLst>
          </p:cNvPr>
          <p:cNvGraphicFramePr/>
          <p:nvPr>
            <p:extLst>
              <p:ext uri="{D42A27DB-BD31-4B8C-83A1-F6EECF244321}">
                <p14:modId xmlns:p14="http://schemas.microsoft.com/office/powerpoint/2010/main" val="3991033228"/>
              </p:ext>
            </p:extLst>
          </p:nvPr>
        </p:nvGraphicFramePr>
        <p:xfrm>
          <a:off x="1052053" y="2084101"/>
          <a:ext cx="9409470" cy="359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20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86821" y="1019269"/>
            <a:ext cx="8667750" cy="873442"/>
          </a:xfrm>
        </p:spPr>
        <p:txBody>
          <a:bodyPr>
            <a:normAutofit lnSpcReduction="10000"/>
          </a:bodyPr>
          <a:lstStyle/>
          <a:p>
            <a:pPr algn="ctr"/>
            <a:r>
              <a:rPr lang="en-US" b="1" dirty="0"/>
              <a:t>User Interface</a:t>
            </a:r>
          </a:p>
        </p:txBody>
      </p:sp>
      <p:pic>
        <p:nvPicPr>
          <p:cNvPr id="7" name="Picture 6" descr="Graphical user interface, text, application&#10;&#10;Description automatically generated">
            <a:extLst>
              <a:ext uri="{FF2B5EF4-FFF2-40B4-BE49-F238E27FC236}">
                <a16:creationId xmlns:a16="http://schemas.microsoft.com/office/drawing/2014/main" id="{82CD01EA-55AD-CD87-A738-A73DA36E197C}"/>
              </a:ext>
            </a:extLst>
          </p:cNvPr>
          <p:cNvPicPr>
            <a:picLocks noChangeAspect="1"/>
          </p:cNvPicPr>
          <p:nvPr/>
        </p:nvPicPr>
        <p:blipFill>
          <a:blip r:embed="rId2"/>
          <a:stretch>
            <a:fillRect/>
          </a:stretch>
        </p:blipFill>
        <p:spPr>
          <a:xfrm>
            <a:off x="5915822" y="2109021"/>
            <a:ext cx="6013569" cy="3382633"/>
          </a:xfrm>
          <a:prstGeom prst="rect">
            <a:avLst/>
          </a:prstGeom>
        </p:spPr>
      </p:pic>
      <p:graphicFrame>
        <p:nvGraphicFramePr>
          <p:cNvPr id="11" name="Text Placeholder 2">
            <a:extLst>
              <a:ext uri="{FF2B5EF4-FFF2-40B4-BE49-F238E27FC236}">
                <a16:creationId xmlns:a16="http://schemas.microsoft.com/office/drawing/2014/main" id="{32B22637-761A-C92D-BB3F-5593FD7D562B}"/>
              </a:ext>
            </a:extLst>
          </p:cNvPr>
          <p:cNvGraphicFramePr/>
          <p:nvPr>
            <p:extLst>
              <p:ext uri="{D42A27DB-BD31-4B8C-83A1-F6EECF244321}">
                <p14:modId xmlns:p14="http://schemas.microsoft.com/office/powerpoint/2010/main" val="3548541019"/>
              </p:ext>
            </p:extLst>
          </p:nvPr>
        </p:nvGraphicFramePr>
        <p:xfrm>
          <a:off x="707922" y="1892711"/>
          <a:ext cx="5112774" cy="3598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254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BA5271-CC8E-303F-1249-84054D9145A5}"/>
              </a:ext>
            </a:extLst>
          </p:cNvPr>
          <p:cNvSpPr>
            <a:spLocks noGrp="1"/>
          </p:cNvSpPr>
          <p:nvPr>
            <p:ph type="body" sz="quarter" idx="10"/>
          </p:nvPr>
        </p:nvSpPr>
        <p:spPr>
          <a:xfrm>
            <a:off x="1954674" y="1258528"/>
            <a:ext cx="7887417" cy="614517"/>
          </a:xfrm>
        </p:spPr>
        <p:txBody>
          <a:bodyPr>
            <a:normAutofit fontScale="70000" lnSpcReduction="20000"/>
          </a:bodyPr>
          <a:lstStyle/>
          <a:p>
            <a:r>
              <a:rPr lang="en-US" dirty="0"/>
              <a:t>Resources for the Project</a:t>
            </a:r>
          </a:p>
        </p:txBody>
      </p:sp>
      <p:sp>
        <p:nvSpPr>
          <p:cNvPr id="4" name="TextBox 3">
            <a:extLst>
              <a:ext uri="{FF2B5EF4-FFF2-40B4-BE49-F238E27FC236}">
                <a16:creationId xmlns:a16="http://schemas.microsoft.com/office/drawing/2014/main" id="{57350108-E0B6-C332-61EA-15437AA7B74F}"/>
              </a:ext>
            </a:extLst>
          </p:cNvPr>
          <p:cNvSpPr txBox="1"/>
          <p:nvPr/>
        </p:nvSpPr>
        <p:spPr>
          <a:xfrm>
            <a:off x="845574" y="2379406"/>
            <a:ext cx="9259523" cy="2677656"/>
          </a:xfrm>
          <a:prstGeom prst="rect">
            <a:avLst/>
          </a:prstGeom>
          <a:noFill/>
        </p:spPr>
        <p:txBody>
          <a:bodyPr wrap="none" rtlCol="0">
            <a:spAutoFit/>
          </a:bodyPr>
          <a:lstStyle/>
          <a:p>
            <a:pPr marL="285750" indent="-285750">
              <a:buFont typeface="Wingdings" panose="05000000000000000000" pitchFamily="2" charset="2"/>
              <a:buChar char="ü"/>
            </a:pPr>
            <a:r>
              <a:rPr lang="en-US" sz="2800" dirty="0"/>
              <a:t>Cloud Platform : AWS Server</a:t>
            </a:r>
          </a:p>
          <a:p>
            <a:pPr marL="285750" indent="-285750">
              <a:buFont typeface="Wingdings" panose="05000000000000000000" pitchFamily="2" charset="2"/>
              <a:buChar char="ü"/>
            </a:pPr>
            <a:r>
              <a:rPr lang="en-US" sz="2800" dirty="0"/>
              <a:t>Dataset : Yahoo Finance Website</a:t>
            </a:r>
          </a:p>
          <a:p>
            <a:pPr marL="285750" indent="-285750">
              <a:buFont typeface="Wingdings" panose="05000000000000000000" pitchFamily="2" charset="2"/>
              <a:buChar char="ü"/>
            </a:pPr>
            <a:r>
              <a:rPr lang="en-US" sz="2800" dirty="0"/>
              <a:t>Deployment : streamlit Application </a:t>
            </a:r>
          </a:p>
          <a:p>
            <a:pPr marL="285750" indent="-285750">
              <a:buFont typeface="Wingdings" panose="05000000000000000000" pitchFamily="2" charset="2"/>
              <a:buChar char="ü"/>
            </a:pPr>
            <a:r>
              <a:rPr lang="en-US" sz="2800" dirty="0"/>
              <a:t>Development Language : Python</a:t>
            </a:r>
          </a:p>
          <a:p>
            <a:pPr marL="285750" indent="-285750">
              <a:buFont typeface="Wingdings" panose="05000000000000000000" pitchFamily="2" charset="2"/>
              <a:buChar char="ü"/>
            </a:pPr>
            <a:r>
              <a:rPr lang="en-US" sz="2800" dirty="0"/>
              <a:t>Stretch Goal : To Deploy a web app to predict the stock price</a:t>
            </a:r>
          </a:p>
          <a:p>
            <a:pPr marL="285750" indent="-285750">
              <a:buFont typeface="Wingdings" panose="05000000000000000000" pitchFamily="2" charset="2"/>
              <a:buChar char="ü"/>
            </a:pPr>
            <a:endParaRPr lang="en-US" sz="2800" dirty="0"/>
          </a:p>
        </p:txBody>
      </p:sp>
    </p:spTree>
    <p:extLst>
      <p:ext uri="{BB962C8B-B14F-4D97-AF65-F5344CB8AC3E}">
        <p14:creationId xmlns:p14="http://schemas.microsoft.com/office/powerpoint/2010/main" val="148509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1DEBE7-B44E-2CD0-BB2F-D51A0C9F3F2D}"/>
              </a:ext>
            </a:extLst>
          </p:cNvPr>
          <p:cNvPicPr>
            <a:picLocks noChangeAspect="1"/>
          </p:cNvPicPr>
          <p:nvPr/>
        </p:nvPicPr>
        <p:blipFill>
          <a:blip r:embed="rId2"/>
          <a:stretch>
            <a:fillRect/>
          </a:stretch>
        </p:blipFill>
        <p:spPr>
          <a:xfrm>
            <a:off x="1012617" y="1929169"/>
            <a:ext cx="8062659" cy="3825572"/>
          </a:xfrm>
          <a:prstGeom prst="rect">
            <a:avLst/>
          </a:prstGeom>
        </p:spPr>
      </p:pic>
      <p:sp>
        <p:nvSpPr>
          <p:cNvPr id="8" name="Text Placeholder 1">
            <a:extLst>
              <a:ext uri="{FF2B5EF4-FFF2-40B4-BE49-F238E27FC236}">
                <a16:creationId xmlns:a16="http://schemas.microsoft.com/office/drawing/2014/main" id="{434968C1-3184-8BEF-E42F-9C5D9422F946}"/>
              </a:ext>
            </a:extLst>
          </p:cNvPr>
          <p:cNvSpPr txBox="1">
            <a:spLocks/>
          </p:cNvSpPr>
          <p:nvPr/>
        </p:nvSpPr>
        <p:spPr>
          <a:xfrm>
            <a:off x="1187859" y="988141"/>
            <a:ext cx="7887417" cy="614517"/>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Accuracy :</a:t>
            </a:r>
          </a:p>
        </p:txBody>
      </p:sp>
    </p:spTree>
    <p:extLst>
      <p:ext uri="{BB962C8B-B14F-4D97-AF65-F5344CB8AC3E}">
        <p14:creationId xmlns:p14="http://schemas.microsoft.com/office/powerpoint/2010/main" val="363589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416</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Helvetica</vt:lpstr>
      <vt:lpstr>Segoe UI</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Zauwar, Yash</dc:creator>
  <cp:lastModifiedBy>Zauwar, Yash</cp:lastModifiedBy>
  <cp:revision>68</cp:revision>
  <dcterms:created xsi:type="dcterms:W3CDTF">2022-11-11T21:54:11Z</dcterms:created>
  <dcterms:modified xsi:type="dcterms:W3CDTF">2022-12-03T20:44:26Z</dcterms:modified>
</cp:coreProperties>
</file>