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8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Comfortaa" pitchFamily="2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EE3B22-2BC9-41A0-806C-053162F1E657}">
  <a:tblStyle styleId="{2CEE3B22-2BC9-41A0-806C-053162F1E6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DBB56D-EBF2-466E-8ED7-E877AFD03AD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0"/>
  </p:normalViewPr>
  <p:slideViewPr>
    <p:cSldViewPr snapToGrid="0">
      <p:cViewPr varScale="1">
        <p:scale>
          <a:sx n="117" d="100"/>
          <a:sy n="117" d="100"/>
        </p:scale>
        <p:origin x="184" y="7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581D78-BD9D-7F44-A457-05AF775557A3}" type="doc">
      <dgm:prSet loTypeId="urn:microsoft.com/office/officeart/2005/8/layout/process3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s-ES"/>
        </a:p>
      </dgm:t>
    </dgm:pt>
    <dgm:pt modelId="{2B8C239D-4711-4346-8C17-7B5CB625854C}">
      <dgm:prSet phldrT="[Texto]" custT="1"/>
      <dgm:spPr>
        <a:ln>
          <a:solidFill>
            <a:srgbClr val="336397"/>
          </a:solidFill>
        </a:ln>
      </dgm:spPr>
      <dgm:t>
        <a:bodyPr/>
        <a:lstStyle/>
        <a:p>
          <a:r>
            <a:rPr lang="es-ES" sz="2400" dirty="0"/>
            <a:t>1990s</a:t>
          </a:r>
        </a:p>
      </dgm:t>
    </dgm:pt>
    <dgm:pt modelId="{F5650135-EEAB-ED41-A6B0-2768E6F19005}" type="parTrans" cxnId="{39353761-8334-124B-91F0-F2617AFF179B}">
      <dgm:prSet/>
      <dgm:spPr/>
      <dgm:t>
        <a:bodyPr/>
        <a:lstStyle/>
        <a:p>
          <a:endParaRPr lang="es-ES" sz="2000"/>
        </a:p>
      </dgm:t>
    </dgm:pt>
    <dgm:pt modelId="{72F2A5AF-3F18-9344-B24E-FF2DB5260549}" type="sibTrans" cxnId="{39353761-8334-124B-91F0-F2617AFF179B}">
      <dgm:prSet custT="1"/>
      <dgm:spPr/>
      <dgm:t>
        <a:bodyPr/>
        <a:lstStyle/>
        <a:p>
          <a:endParaRPr lang="es-ES" sz="1050"/>
        </a:p>
      </dgm:t>
    </dgm:pt>
    <dgm:pt modelId="{8F0459FD-0871-E14A-9782-18AAD25738FE}">
      <dgm:prSet phldrT="[Texto]" custT="1"/>
      <dgm:spPr>
        <a:ln>
          <a:solidFill>
            <a:srgbClr val="336397"/>
          </a:solidFill>
        </a:ln>
      </dgm:spPr>
      <dgm:t>
        <a:bodyPr/>
        <a:lstStyle/>
        <a:p>
          <a:r>
            <a:rPr lang="es-CO" sz="1400" dirty="0"/>
            <a:t>SVM RNNs become popular. </a:t>
          </a:r>
          <a:endParaRPr lang="es-ES" sz="1400" dirty="0"/>
        </a:p>
      </dgm:t>
    </dgm:pt>
    <dgm:pt modelId="{F7B26F8F-C72E-7444-A054-0A3BED21F8DC}" type="parTrans" cxnId="{7A03EEA6-BE23-0F42-9214-66660C2258E0}">
      <dgm:prSet/>
      <dgm:spPr/>
      <dgm:t>
        <a:bodyPr/>
        <a:lstStyle/>
        <a:p>
          <a:endParaRPr lang="es-ES" sz="2000"/>
        </a:p>
      </dgm:t>
    </dgm:pt>
    <dgm:pt modelId="{06643A3D-ABDD-2A42-9BC3-6EF559858DAA}" type="sibTrans" cxnId="{7A03EEA6-BE23-0F42-9214-66660C2258E0}">
      <dgm:prSet/>
      <dgm:spPr/>
      <dgm:t>
        <a:bodyPr/>
        <a:lstStyle/>
        <a:p>
          <a:endParaRPr lang="es-ES" sz="2000"/>
        </a:p>
      </dgm:t>
    </dgm:pt>
    <dgm:pt modelId="{64FA4C8D-AED4-0543-8F86-F7254A342A93}">
      <dgm:prSet phldrT="[Texto]" custT="1"/>
      <dgm:spPr>
        <a:ln>
          <a:solidFill>
            <a:srgbClr val="336397"/>
          </a:solidFill>
        </a:ln>
      </dgm:spPr>
      <dgm:t>
        <a:bodyPr/>
        <a:lstStyle/>
        <a:p>
          <a:r>
            <a:rPr lang="es-ES" sz="2400" dirty="0"/>
            <a:t>2000s</a:t>
          </a:r>
        </a:p>
      </dgm:t>
    </dgm:pt>
    <dgm:pt modelId="{ECDECB07-BF46-3A45-9CB5-AAAE35A377A2}" type="parTrans" cxnId="{DB2F6A73-8BCC-1A44-911B-52D929BDE9AD}">
      <dgm:prSet/>
      <dgm:spPr/>
      <dgm:t>
        <a:bodyPr/>
        <a:lstStyle/>
        <a:p>
          <a:endParaRPr lang="es-ES" sz="2000"/>
        </a:p>
      </dgm:t>
    </dgm:pt>
    <dgm:pt modelId="{45826204-15B4-A045-BD05-569F4CBA2AB6}" type="sibTrans" cxnId="{DB2F6A73-8BCC-1A44-911B-52D929BDE9AD}">
      <dgm:prSet custT="1"/>
      <dgm:spPr/>
      <dgm:t>
        <a:bodyPr/>
        <a:lstStyle/>
        <a:p>
          <a:endParaRPr lang="es-ES" sz="1050"/>
        </a:p>
      </dgm:t>
    </dgm:pt>
    <dgm:pt modelId="{CE17A623-A576-F24D-868F-567A3AEC10E8}">
      <dgm:prSet phldrT="[Texto]" custT="1"/>
      <dgm:spPr>
        <a:ln>
          <a:solidFill>
            <a:srgbClr val="336397"/>
          </a:solidFill>
        </a:ln>
      </dgm:spPr>
      <dgm:t>
        <a:bodyPr/>
        <a:lstStyle/>
        <a:p>
          <a:r>
            <a:rPr lang="en" sz="1400" dirty="0"/>
            <a:t>SVC, unsupervised ML become widespread.</a:t>
          </a:r>
          <a:endParaRPr lang="es-ES" sz="1400" dirty="0"/>
        </a:p>
      </dgm:t>
    </dgm:pt>
    <dgm:pt modelId="{2B991FC7-E701-1247-9306-112BBDE48F20}" type="parTrans" cxnId="{920114CC-9078-8449-99D9-D2B6F262A8E6}">
      <dgm:prSet/>
      <dgm:spPr/>
      <dgm:t>
        <a:bodyPr/>
        <a:lstStyle/>
        <a:p>
          <a:endParaRPr lang="es-ES" sz="2000"/>
        </a:p>
      </dgm:t>
    </dgm:pt>
    <dgm:pt modelId="{411E6869-32E7-4A4F-ACC5-55AC3194C537}" type="sibTrans" cxnId="{920114CC-9078-8449-99D9-D2B6F262A8E6}">
      <dgm:prSet/>
      <dgm:spPr/>
      <dgm:t>
        <a:bodyPr/>
        <a:lstStyle/>
        <a:p>
          <a:endParaRPr lang="es-ES" sz="2000"/>
        </a:p>
      </dgm:t>
    </dgm:pt>
    <dgm:pt modelId="{15B64948-618C-4442-85D8-C855B98F1D12}">
      <dgm:prSet phldrT="[Texto]" custT="1"/>
      <dgm:spPr>
        <a:ln>
          <a:solidFill>
            <a:srgbClr val="336397"/>
          </a:solidFill>
        </a:ln>
      </dgm:spPr>
      <dgm:t>
        <a:bodyPr/>
        <a:lstStyle/>
        <a:p>
          <a:r>
            <a:rPr lang="es-ES" sz="2400" dirty="0"/>
            <a:t>2010s</a:t>
          </a:r>
        </a:p>
      </dgm:t>
    </dgm:pt>
    <dgm:pt modelId="{C87F88BC-9FA5-EF43-BFCD-D43FA17FECF6}" type="parTrans" cxnId="{B5BBD108-4F12-2C4E-B4C7-045D50208F0C}">
      <dgm:prSet/>
      <dgm:spPr/>
      <dgm:t>
        <a:bodyPr/>
        <a:lstStyle/>
        <a:p>
          <a:endParaRPr lang="es-ES" sz="2000"/>
        </a:p>
      </dgm:t>
    </dgm:pt>
    <dgm:pt modelId="{6773C087-6DCD-9F47-9BE9-5417FC3AF8CE}" type="sibTrans" cxnId="{B5BBD108-4F12-2C4E-B4C7-045D50208F0C}">
      <dgm:prSet/>
      <dgm:spPr/>
      <dgm:t>
        <a:bodyPr/>
        <a:lstStyle/>
        <a:p>
          <a:endParaRPr lang="es-ES" sz="2000"/>
        </a:p>
      </dgm:t>
    </dgm:pt>
    <dgm:pt modelId="{F1BAFF62-EF91-8345-B58C-10BF27C49648}">
      <dgm:prSet phldrT="[Texto]" custT="1"/>
      <dgm:spPr>
        <a:ln>
          <a:solidFill>
            <a:srgbClr val="336397"/>
          </a:solidFill>
        </a:ln>
      </dgm:spPr>
      <dgm:t>
        <a:bodyPr/>
        <a:lstStyle/>
        <a:p>
          <a:r>
            <a:rPr lang="es-CO" sz="1400" dirty="0"/>
            <a:t>Processing allows DL,  ML widely used.</a:t>
          </a:r>
          <a:endParaRPr lang="es-ES" sz="1400" dirty="0"/>
        </a:p>
      </dgm:t>
    </dgm:pt>
    <dgm:pt modelId="{9A45ADBB-EF15-684E-878F-5F21F825D8D9}" type="parTrans" cxnId="{88A69171-A6A6-CA41-97CC-646E9E088ED3}">
      <dgm:prSet/>
      <dgm:spPr/>
      <dgm:t>
        <a:bodyPr/>
        <a:lstStyle/>
        <a:p>
          <a:endParaRPr lang="es-ES" sz="2000"/>
        </a:p>
      </dgm:t>
    </dgm:pt>
    <dgm:pt modelId="{CE64F1DA-C680-A242-975E-297680EFF8AD}" type="sibTrans" cxnId="{88A69171-A6A6-CA41-97CC-646E9E088ED3}">
      <dgm:prSet/>
      <dgm:spPr/>
      <dgm:t>
        <a:bodyPr/>
        <a:lstStyle/>
        <a:p>
          <a:endParaRPr lang="es-ES" sz="2000"/>
        </a:p>
      </dgm:t>
    </dgm:pt>
    <dgm:pt modelId="{49D71488-0FAE-A84C-950F-3CB2579CA4EB}">
      <dgm:prSet custT="1"/>
      <dgm:spPr>
        <a:ln>
          <a:solidFill>
            <a:srgbClr val="336397"/>
          </a:solidFill>
        </a:ln>
      </dgm:spPr>
      <dgm:t>
        <a:bodyPr/>
        <a:lstStyle/>
        <a:p>
          <a:r>
            <a:rPr lang="en" sz="1400" dirty="0"/>
            <a:t>Computer Misuse Act UK, digital signatures, </a:t>
          </a:r>
          <a:r>
            <a:rPr lang="en" sz="1400" dirty="0" err="1"/>
            <a:t>Floodnet</a:t>
          </a:r>
          <a:r>
            <a:rPr lang="en" sz="1400" dirty="0"/>
            <a:t>. General public awareness</a:t>
          </a:r>
        </a:p>
      </dgm:t>
    </dgm:pt>
    <dgm:pt modelId="{C198C76E-9CF9-6A45-ABD7-5B05381F5AE0}" type="parTrans" cxnId="{D1FED7D3-0942-FA4C-BF5C-765E8E0031CF}">
      <dgm:prSet/>
      <dgm:spPr/>
      <dgm:t>
        <a:bodyPr/>
        <a:lstStyle/>
        <a:p>
          <a:endParaRPr lang="es-ES" sz="2000"/>
        </a:p>
      </dgm:t>
    </dgm:pt>
    <dgm:pt modelId="{A5BCC05D-68C4-2747-8242-125ACA0D4256}" type="sibTrans" cxnId="{D1FED7D3-0942-FA4C-BF5C-765E8E0031CF}">
      <dgm:prSet/>
      <dgm:spPr/>
      <dgm:t>
        <a:bodyPr/>
        <a:lstStyle/>
        <a:p>
          <a:endParaRPr lang="es-ES" sz="2000"/>
        </a:p>
      </dgm:t>
    </dgm:pt>
    <dgm:pt modelId="{30F58A73-D0DA-C44C-AAFE-414D5F16D625}">
      <dgm:prSet phldrT="[Texto]" custT="1"/>
      <dgm:spPr>
        <a:ln>
          <a:solidFill>
            <a:srgbClr val="336397"/>
          </a:solidFill>
        </a:ln>
      </dgm:spPr>
      <dgm:t>
        <a:bodyPr/>
        <a:lstStyle/>
        <a:p>
          <a:endParaRPr lang="es-ES" sz="1400" dirty="0"/>
        </a:p>
      </dgm:t>
    </dgm:pt>
    <dgm:pt modelId="{E92A5457-C608-7C45-9670-658D8A0C3EB8}" type="parTrans" cxnId="{45C8BDBB-551A-D64A-8228-2CD74D5B7B4E}">
      <dgm:prSet/>
      <dgm:spPr/>
      <dgm:t>
        <a:bodyPr/>
        <a:lstStyle/>
        <a:p>
          <a:endParaRPr lang="es-ES" sz="2000"/>
        </a:p>
      </dgm:t>
    </dgm:pt>
    <dgm:pt modelId="{DA603C2A-DDD4-5241-841A-367D3412D63D}" type="sibTrans" cxnId="{45C8BDBB-551A-D64A-8228-2CD74D5B7B4E}">
      <dgm:prSet/>
      <dgm:spPr/>
      <dgm:t>
        <a:bodyPr/>
        <a:lstStyle/>
        <a:p>
          <a:endParaRPr lang="es-ES" sz="2000"/>
        </a:p>
      </dgm:t>
    </dgm:pt>
    <dgm:pt modelId="{5680AD05-0541-0347-ACF0-BB9BBEAB6BDE}">
      <dgm:prSet custT="1"/>
      <dgm:spPr>
        <a:ln>
          <a:solidFill>
            <a:srgbClr val="336397"/>
          </a:solidFill>
        </a:ln>
      </dgm:spPr>
      <dgm:t>
        <a:bodyPr/>
        <a:lstStyle/>
        <a:p>
          <a:r>
            <a:rPr lang="es-CO" sz="1400" dirty="0"/>
            <a:t>ILOVEYOU, GTbot, Melissa, Anonymous, Albert Gonzalez steals over 170M CC</a:t>
          </a:r>
        </a:p>
      </dgm:t>
    </dgm:pt>
    <dgm:pt modelId="{6A6202D6-263F-3746-986D-68EE3597FBC9}" type="parTrans" cxnId="{4D7E12FE-333B-C14F-A3E4-94CC084CD1CC}">
      <dgm:prSet/>
      <dgm:spPr/>
      <dgm:t>
        <a:bodyPr/>
        <a:lstStyle/>
        <a:p>
          <a:endParaRPr lang="es-ES" sz="2000"/>
        </a:p>
      </dgm:t>
    </dgm:pt>
    <dgm:pt modelId="{95A4C436-869A-B64E-9870-719970D1513B}" type="sibTrans" cxnId="{4D7E12FE-333B-C14F-A3E4-94CC084CD1CC}">
      <dgm:prSet/>
      <dgm:spPr/>
      <dgm:t>
        <a:bodyPr/>
        <a:lstStyle/>
        <a:p>
          <a:endParaRPr lang="es-ES" sz="2000"/>
        </a:p>
      </dgm:t>
    </dgm:pt>
    <dgm:pt modelId="{261831FC-35C6-1E4F-86AE-959B09DBF63E}">
      <dgm:prSet custT="1"/>
      <dgm:spPr>
        <a:ln>
          <a:solidFill>
            <a:srgbClr val="336397"/>
          </a:solidFill>
        </a:ln>
      </dgm:spPr>
      <dgm:t>
        <a:bodyPr/>
        <a:lstStyle/>
        <a:p>
          <a:r>
            <a:rPr lang="en" sz="1400"/>
            <a:t>ForCES (rfc3746) proposed by IETF. Ethane generates </a:t>
          </a:r>
          <a:r>
            <a:rPr lang="en" sz="1400" b="1" u="sng"/>
            <a:t>Openflow</a:t>
          </a:r>
          <a:r>
            <a:rPr lang="en" sz="1400"/>
            <a:t> and NOX</a:t>
          </a:r>
          <a:endParaRPr lang="en" sz="1400" dirty="0"/>
        </a:p>
      </dgm:t>
    </dgm:pt>
    <dgm:pt modelId="{973BCE0B-128A-684D-B69E-3D4DF651EB50}" type="parTrans" cxnId="{BE0D4A6E-BF56-DE41-B1AB-AABEFC66CD6A}">
      <dgm:prSet/>
      <dgm:spPr/>
      <dgm:t>
        <a:bodyPr/>
        <a:lstStyle/>
        <a:p>
          <a:endParaRPr lang="es-ES" sz="2000"/>
        </a:p>
      </dgm:t>
    </dgm:pt>
    <dgm:pt modelId="{8FC020CB-975A-9E4A-BF58-608CF9ADE141}" type="sibTrans" cxnId="{BE0D4A6E-BF56-DE41-B1AB-AABEFC66CD6A}">
      <dgm:prSet/>
      <dgm:spPr/>
      <dgm:t>
        <a:bodyPr/>
        <a:lstStyle/>
        <a:p>
          <a:endParaRPr lang="es-ES" sz="2000"/>
        </a:p>
      </dgm:t>
    </dgm:pt>
    <dgm:pt modelId="{38F1BC41-BE16-D440-A587-56D8FF79AFE3}">
      <dgm:prSet custT="1"/>
      <dgm:spPr>
        <a:ln>
          <a:solidFill>
            <a:srgbClr val="336397"/>
          </a:solidFill>
        </a:ln>
      </dgm:spPr>
      <dgm:t>
        <a:bodyPr/>
        <a:lstStyle/>
        <a:p>
          <a:r>
            <a:rPr lang="en" sz="1400" dirty="0" err="1"/>
            <a:t>Stuxnet,Wikileaks</a:t>
          </a:r>
          <a:r>
            <a:rPr lang="en" sz="1400" dirty="0"/>
            <a:t>, </a:t>
          </a:r>
          <a:r>
            <a:rPr lang="en" sz="1400" dirty="0" err="1"/>
            <a:t>Wannacry</a:t>
          </a:r>
          <a:r>
            <a:rPr lang="en" sz="1400" dirty="0"/>
            <a:t>. Exponential increase in cybersecurity incidents each year</a:t>
          </a:r>
        </a:p>
      </dgm:t>
    </dgm:pt>
    <dgm:pt modelId="{843A0F81-FB03-CB41-8A86-70CC17280BE2}" type="parTrans" cxnId="{9A8BCF6A-189F-3841-9B26-00D31103B911}">
      <dgm:prSet/>
      <dgm:spPr/>
      <dgm:t>
        <a:bodyPr/>
        <a:lstStyle/>
        <a:p>
          <a:endParaRPr lang="es-ES" sz="2000"/>
        </a:p>
      </dgm:t>
    </dgm:pt>
    <dgm:pt modelId="{3A0A55E5-9307-5945-B80A-E17B328AA01E}" type="sibTrans" cxnId="{9A8BCF6A-189F-3841-9B26-00D31103B911}">
      <dgm:prSet/>
      <dgm:spPr/>
      <dgm:t>
        <a:bodyPr/>
        <a:lstStyle/>
        <a:p>
          <a:endParaRPr lang="es-ES" sz="2000"/>
        </a:p>
      </dgm:t>
    </dgm:pt>
    <dgm:pt modelId="{530F7316-65F4-C64A-9727-F45BEFDE16DC}">
      <dgm:prSet custT="1"/>
      <dgm:spPr>
        <a:ln>
          <a:solidFill>
            <a:srgbClr val="336397"/>
          </a:solidFill>
        </a:ln>
      </dgm:spPr>
      <dgm:t>
        <a:bodyPr/>
        <a:lstStyle/>
        <a:p>
          <a:r>
            <a:rPr lang="es-CO" sz="1400" dirty="0"/>
            <a:t>OpenVS by Nicira, Floodlight, ONF, VMWare bought Nicira, Google B4 network, </a:t>
          </a:r>
          <a:r>
            <a:rPr lang="es-CO" sz="1400" b="1" u="sng" dirty="0"/>
            <a:t>ETSI presents NFV</a:t>
          </a:r>
          <a:r>
            <a:rPr lang="es-CO" sz="1400" dirty="0"/>
            <a:t>, ODL, P4 language </a:t>
          </a:r>
        </a:p>
      </dgm:t>
    </dgm:pt>
    <dgm:pt modelId="{0FE3E7D9-CF17-DA49-B8D7-91986BAB74D0}" type="parTrans" cxnId="{F1777857-4C98-0E4E-95B1-D5B1AD2E6CC7}">
      <dgm:prSet/>
      <dgm:spPr/>
      <dgm:t>
        <a:bodyPr/>
        <a:lstStyle/>
        <a:p>
          <a:endParaRPr lang="es-ES" sz="2000"/>
        </a:p>
      </dgm:t>
    </dgm:pt>
    <dgm:pt modelId="{CFFC58FD-4E80-2643-9CF4-0090F6D1A693}" type="sibTrans" cxnId="{F1777857-4C98-0E4E-95B1-D5B1AD2E6CC7}">
      <dgm:prSet/>
      <dgm:spPr/>
      <dgm:t>
        <a:bodyPr/>
        <a:lstStyle/>
        <a:p>
          <a:endParaRPr lang="es-ES" sz="2000"/>
        </a:p>
      </dgm:t>
    </dgm:pt>
    <dgm:pt modelId="{7DCCFCCD-E18F-9B45-96AE-3A1269D7F7A1}" type="pres">
      <dgm:prSet presAssocID="{B6581D78-BD9D-7F44-A457-05AF775557A3}" presName="linearFlow" presStyleCnt="0">
        <dgm:presLayoutVars>
          <dgm:dir/>
          <dgm:animLvl val="lvl"/>
          <dgm:resizeHandles val="exact"/>
        </dgm:presLayoutVars>
      </dgm:prSet>
      <dgm:spPr/>
    </dgm:pt>
    <dgm:pt modelId="{36E8BD27-EFB8-6143-A01E-BA1CED257F1E}" type="pres">
      <dgm:prSet presAssocID="{2B8C239D-4711-4346-8C17-7B5CB625854C}" presName="composite" presStyleCnt="0"/>
      <dgm:spPr/>
    </dgm:pt>
    <dgm:pt modelId="{AF65DF69-0FDA-5F41-8896-835A2D10C830}" type="pres">
      <dgm:prSet presAssocID="{2B8C239D-4711-4346-8C17-7B5CB625854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0ED6171-307C-F840-A600-24A9A7AD915B}" type="pres">
      <dgm:prSet presAssocID="{2B8C239D-4711-4346-8C17-7B5CB625854C}" presName="parSh" presStyleLbl="node1" presStyleIdx="0" presStyleCnt="3"/>
      <dgm:spPr/>
    </dgm:pt>
    <dgm:pt modelId="{8E2F695D-1908-634F-B2AC-8B4E5D952E7B}" type="pres">
      <dgm:prSet presAssocID="{2B8C239D-4711-4346-8C17-7B5CB625854C}" presName="desTx" presStyleLbl="fgAcc1" presStyleIdx="0" presStyleCnt="3" custLinFactNeighborY="-5820">
        <dgm:presLayoutVars>
          <dgm:bulletEnabled val="1"/>
        </dgm:presLayoutVars>
      </dgm:prSet>
      <dgm:spPr/>
    </dgm:pt>
    <dgm:pt modelId="{DD732B22-F4ED-6246-8DD2-9483E0694C1C}" type="pres">
      <dgm:prSet presAssocID="{72F2A5AF-3F18-9344-B24E-FF2DB5260549}" presName="sibTrans" presStyleLbl="sibTrans2D1" presStyleIdx="0" presStyleCnt="2"/>
      <dgm:spPr/>
    </dgm:pt>
    <dgm:pt modelId="{79BB8AE0-7B17-9040-BF6C-24FC76E3C92F}" type="pres">
      <dgm:prSet presAssocID="{72F2A5AF-3F18-9344-B24E-FF2DB5260549}" presName="connTx" presStyleLbl="sibTrans2D1" presStyleIdx="0" presStyleCnt="2"/>
      <dgm:spPr/>
    </dgm:pt>
    <dgm:pt modelId="{ED9C6AE8-BCB9-F240-9D23-72DA9693BD0A}" type="pres">
      <dgm:prSet presAssocID="{64FA4C8D-AED4-0543-8F86-F7254A342A93}" presName="composite" presStyleCnt="0"/>
      <dgm:spPr/>
    </dgm:pt>
    <dgm:pt modelId="{CEB80BFD-E954-6F41-9005-F7D8EDC28673}" type="pres">
      <dgm:prSet presAssocID="{64FA4C8D-AED4-0543-8F86-F7254A342A9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2F43A18-937F-794F-9AF0-5A337812BCA0}" type="pres">
      <dgm:prSet presAssocID="{64FA4C8D-AED4-0543-8F86-F7254A342A93}" presName="parSh" presStyleLbl="node1" presStyleIdx="1" presStyleCnt="3"/>
      <dgm:spPr/>
    </dgm:pt>
    <dgm:pt modelId="{4FC0DF1B-7488-C248-AE34-F131BB3D1994}" type="pres">
      <dgm:prSet presAssocID="{64FA4C8D-AED4-0543-8F86-F7254A342A93}" presName="desTx" presStyleLbl="fgAcc1" presStyleIdx="1" presStyleCnt="3" custLinFactNeighborX="-1634" custLinFactNeighborY="-7437">
        <dgm:presLayoutVars>
          <dgm:bulletEnabled val="1"/>
        </dgm:presLayoutVars>
      </dgm:prSet>
      <dgm:spPr/>
    </dgm:pt>
    <dgm:pt modelId="{17BA3693-5A26-1D4B-B6B6-708FBED0E2D5}" type="pres">
      <dgm:prSet presAssocID="{45826204-15B4-A045-BD05-569F4CBA2AB6}" presName="sibTrans" presStyleLbl="sibTrans2D1" presStyleIdx="1" presStyleCnt="2"/>
      <dgm:spPr/>
    </dgm:pt>
    <dgm:pt modelId="{3D6DA90A-DD62-184F-8A3B-194D0B2A4934}" type="pres">
      <dgm:prSet presAssocID="{45826204-15B4-A045-BD05-569F4CBA2AB6}" presName="connTx" presStyleLbl="sibTrans2D1" presStyleIdx="1" presStyleCnt="2"/>
      <dgm:spPr/>
    </dgm:pt>
    <dgm:pt modelId="{E6F584AD-95EE-B244-A489-9D7C1F07FB00}" type="pres">
      <dgm:prSet presAssocID="{15B64948-618C-4442-85D8-C855B98F1D12}" presName="composite" presStyleCnt="0"/>
      <dgm:spPr/>
    </dgm:pt>
    <dgm:pt modelId="{8308B6C5-CEB3-354A-A1AC-2B66121A52C9}" type="pres">
      <dgm:prSet presAssocID="{15B64948-618C-4442-85D8-C855B98F1D12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D195E8E-F7BD-244B-8B43-A12F5E77B12E}" type="pres">
      <dgm:prSet presAssocID="{15B64948-618C-4442-85D8-C855B98F1D12}" presName="parSh" presStyleLbl="node1" presStyleIdx="2" presStyleCnt="3"/>
      <dgm:spPr/>
    </dgm:pt>
    <dgm:pt modelId="{2E710DFB-E816-904F-B477-6F50BEB6827E}" type="pres">
      <dgm:prSet presAssocID="{15B64948-618C-4442-85D8-C855B98F1D12}" presName="desTx" presStyleLbl="fgAcc1" presStyleIdx="2" presStyleCnt="3" custLinFactNeighborX="-1089" custLinFactNeighborY="-7760">
        <dgm:presLayoutVars>
          <dgm:bulletEnabled val="1"/>
        </dgm:presLayoutVars>
      </dgm:prSet>
      <dgm:spPr/>
    </dgm:pt>
  </dgm:ptLst>
  <dgm:cxnLst>
    <dgm:cxn modelId="{EACDC700-D5CF-0044-A53B-9FA0D7CA6390}" type="presOf" srcId="{72F2A5AF-3F18-9344-B24E-FF2DB5260549}" destId="{DD732B22-F4ED-6246-8DD2-9483E0694C1C}" srcOrd="0" destOrd="0" presId="urn:microsoft.com/office/officeart/2005/8/layout/process3"/>
    <dgm:cxn modelId="{ADB0FC03-0120-DE40-BA19-335EE4F814C4}" type="presOf" srcId="{15B64948-618C-4442-85D8-C855B98F1D12}" destId="{8308B6C5-CEB3-354A-A1AC-2B66121A52C9}" srcOrd="0" destOrd="0" presId="urn:microsoft.com/office/officeart/2005/8/layout/process3"/>
    <dgm:cxn modelId="{B5BBD108-4F12-2C4E-B4C7-045D50208F0C}" srcId="{B6581D78-BD9D-7F44-A457-05AF775557A3}" destId="{15B64948-618C-4442-85D8-C855B98F1D12}" srcOrd="2" destOrd="0" parTransId="{C87F88BC-9FA5-EF43-BFCD-D43FA17FECF6}" sibTransId="{6773C087-6DCD-9F47-9BE9-5417FC3AF8CE}"/>
    <dgm:cxn modelId="{EC676F0D-A8CC-B44B-B45F-9DA33420D78D}" type="presOf" srcId="{8F0459FD-0871-E14A-9782-18AAD25738FE}" destId="{8E2F695D-1908-634F-B2AC-8B4E5D952E7B}" srcOrd="0" destOrd="0" presId="urn:microsoft.com/office/officeart/2005/8/layout/process3"/>
    <dgm:cxn modelId="{01123911-78AD-D742-AA3B-262CDD1E5BD4}" type="presOf" srcId="{F1BAFF62-EF91-8345-B58C-10BF27C49648}" destId="{2E710DFB-E816-904F-B477-6F50BEB6827E}" srcOrd="0" destOrd="0" presId="urn:microsoft.com/office/officeart/2005/8/layout/process3"/>
    <dgm:cxn modelId="{EA5C9823-8608-C043-8114-1E866F632C05}" type="presOf" srcId="{15B64948-618C-4442-85D8-C855B98F1D12}" destId="{2D195E8E-F7BD-244B-8B43-A12F5E77B12E}" srcOrd="1" destOrd="0" presId="urn:microsoft.com/office/officeart/2005/8/layout/process3"/>
    <dgm:cxn modelId="{7C018831-4BD6-704E-B0F2-0CBD7F03BD48}" type="presOf" srcId="{261831FC-35C6-1E4F-86AE-959B09DBF63E}" destId="{4FC0DF1B-7488-C248-AE34-F131BB3D1994}" srcOrd="0" destOrd="2" presId="urn:microsoft.com/office/officeart/2005/8/layout/process3"/>
    <dgm:cxn modelId="{750F4C4C-02AC-0942-AD30-4C15B9622F97}" type="presOf" srcId="{45826204-15B4-A045-BD05-569F4CBA2AB6}" destId="{3D6DA90A-DD62-184F-8A3B-194D0B2A4934}" srcOrd="1" destOrd="0" presId="urn:microsoft.com/office/officeart/2005/8/layout/process3"/>
    <dgm:cxn modelId="{8CC57A55-09F5-BE4E-B3E6-784B05FFBE34}" type="presOf" srcId="{530F7316-65F4-C64A-9727-F45BEFDE16DC}" destId="{2E710DFB-E816-904F-B477-6F50BEB6827E}" srcOrd="0" destOrd="2" presId="urn:microsoft.com/office/officeart/2005/8/layout/process3"/>
    <dgm:cxn modelId="{F1777857-4C98-0E4E-95B1-D5B1AD2E6CC7}" srcId="{15B64948-618C-4442-85D8-C855B98F1D12}" destId="{530F7316-65F4-C64A-9727-F45BEFDE16DC}" srcOrd="2" destOrd="0" parTransId="{0FE3E7D9-CF17-DA49-B8D7-91986BAB74D0}" sibTransId="{CFFC58FD-4E80-2643-9CF4-0090F6D1A693}"/>
    <dgm:cxn modelId="{38717C5B-FB62-AE4C-B79B-E176DEEF66E1}" type="presOf" srcId="{B6581D78-BD9D-7F44-A457-05AF775557A3}" destId="{7DCCFCCD-E18F-9B45-96AE-3A1269D7F7A1}" srcOrd="0" destOrd="0" presId="urn:microsoft.com/office/officeart/2005/8/layout/process3"/>
    <dgm:cxn modelId="{FED66E5F-AF0B-C444-990C-38FCBF32E86E}" type="presOf" srcId="{38F1BC41-BE16-D440-A587-56D8FF79AFE3}" destId="{2E710DFB-E816-904F-B477-6F50BEB6827E}" srcOrd="0" destOrd="1" presId="urn:microsoft.com/office/officeart/2005/8/layout/process3"/>
    <dgm:cxn modelId="{39353761-8334-124B-91F0-F2617AFF179B}" srcId="{B6581D78-BD9D-7F44-A457-05AF775557A3}" destId="{2B8C239D-4711-4346-8C17-7B5CB625854C}" srcOrd="0" destOrd="0" parTransId="{F5650135-EEAB-ED41-A6B0-2768E6F19005}" sibTransId="{72F2A5AF-3F18-9344-B24E-FF2DB5260549}"/>
    <dgm:cxn modelId="{9A8BCF6A-189F-3841-9B26-00D31103B911}" srcId="{15B64948-618C-4442-85D8-C855B98F1D12}" destId="{38F1BC41-BE16-D440-A587-56D8FF79AFE3}" srcOrd="1" destOrd="0" parTransId="{843A0F81-FB03-CB41-8A86-70CC17280BE2}" sibTransId="{3A0A55E5-9307-5945-B80A-E17B328AA01E}"/>
    <dgm:cxn modelId="{BE0D4A6E-BF56-DE41-B1AB-AABEFC66CD6A}" srcId="{64FA4C8D-AED4-0543-8F86-F7254A342A93}" destId="{261831FC-35C6-1E4F-86AE-959B09DBF63E}" srcOrd="2" destOrd="0" parTransId="{973BCE0B-128A-684D-B69E-3D4DF651EB50}" sibTransId="{8FC020CB-975A-9E4A-BF58-608CF9ADE141}"/>
    <dgm:cxn modelId="{D601A36F-5CCF-9D4F-8F8B-EA42FB784E9A}" type="presOf" srcId="{CE17A623-A576-F24D-868F-567A3AEC10E8}" destId="{4FC0DF1B-7488-C248-AE34-F131BB3D1994}" srcOrd="0" destOrd="0" presId="urn:microsoft.com/office/officeart/2005/8/layout/process3"/>
    <dgm:cxn modelId="{88A69171-A6A6-CA41-97CC-646E9E088ED3}" srcId="{15B64948-618C-4442-85D8-C855B98F1D12}" destId="{F1BAFF62-EF91-8345-B58C-10BF27C49648}" srcOrd="0" destOrd="0" parTransId="{9A45ADBB-EF15-684E-878F-5F21F825D8D9}" sibTransId="{CE64F1DA-C680-A242-975E-297680EFF8AD}"/>
    <dgm:cxn modelId="{DB2F6A73-8BCC-1A44-911B-52D929BDE9AD}" srcId="{B6581D78-BD9D-7F44-A457-05AF775557A3}" destId="{64FA4C8D-AED4-0543-8F86-F7254A342A93}" srcOrd="1" destOrd="0" parTransId="{ECDECB07-BF46-3A45-9CB5-AAAE35A377A2}" sibTransId="{45826204-15B4-A045-BD05-569F4CBA2AB6}"/>
    <dgm:cxn modelId="{A476A973-C9EA-F047-80DC-7C2051D3D73D}" type="presOf" srcId="{2B8C239D-4711-4346-8C17-7B5CB625854C}" destId="{AF65DF69-0FDA-5F41-8896-835A2D10C830}" srcOrd="0" destOrd="0" presId="urn:microsoft.com/office/officeart/2005/8/layout/process3"/>
    <dgm:cxn modelId="{55E83D8A-E9BA-DF4D-AC4A-B23992DA6CA8}" type="presOf" srcId="{49D71488-0FAE-A84C-950F-3CB2579CA4EB}" destId="{8E2F695D-1908-634F-B2AC-8B4E5D952E7B}" srcOrd="0" destOrd="2" presId="urn:microsoft.com/office/officeart/2005/8/layout/process3"/>
    <dgm:cxn modelId="{97A19A94-20A7-1A4C-B6EC-0288A1C54CB9}" type="presOf" srcId="{5680AD05-0541-0347-ACF0-BB9BBEAB6BDE}" destId="{4FC0DF1B-7488-C248-AE34-F131BB3D1994}" srcOrd="0" destOrd="1" presId="urn:microsoft.com/office/officeart/2005/8/layout/process3"/>
    <dgm:cxn modelId="{7A03EEA6-BE23-0F42-9214-66660C2258E0}" srcId="{2B8C239D-4711-4346-8C17-7B5CB625854C}" destId="{8F0459FD-0871-E14A-9782-18AAD25738FE}" srcOrd="0" destOrd="0" parTransId="{F7B26F8F-C72E-7444-A054-0A3BED21F8DC}" sibTransId="{06643A3D-ABDD-2A42-9BC3-6EF559858DAA}"/>
    <dgm:cxn modelId="{45C8BDBB-551A-D64A-8228-2CD74D5B7B4E}" srcId="{2B8C239D-4711-4346-8C17-7B5CB625854C}" destId="{30F58A73-D0DA-C44C-AAFE-414D5F16D625}" srcOrd="1" destOrd="0" parTransId="{E92A5457-C608-7C45-9670-658D8A0C3EB8}" sibTransId="{DA603C2A-DDD4-5241-841A-367D3412D63D}"/>
    <dgm:cxn modelId="{639E40C6-D649-224D-8139-C551E528BAA0}" type="presOf" srcId="{2B8C239D-4711-4346-8C17-7B5CB625854C}" destId="{20ED6171-307C-F840-A600-24A9A7AD915B}" srcOrd="1" destOrd="0" presId="urn:microsoft.com/office/officeart/2005/8/layout/process3"/>
    <dgm:cxn modelId="{20473FCA-265E-394A-8A2D-BE9C0CA99E68}" type="presOf" srcId="{30F58A73-D0DA-C44C-AAFE-414D5F16D625}" destId="{8E2F695D-1908-634F-B2AC-8B4E5D952E7B}" srcOrd="0" destOrd="1" presId="urn:microsoft.com/office/officeart/2005/8/layout/process3"/>
    <dgm:cxn modelId="{920114CC-9078-8449-99D9-D2B6F262A8E6}" srcId="{64FA4C8D-AED4-0543-8F86-F7254A342A93}" destId="{CE17A623-A576-F24D-868F-567A3AEC10E8}" srcOrd="0" destOrd="0" parTransId="{2B991FC7-E701-1247-9306-112BBDE48F20}" sibTransId="{411E6869-32E7-4A4F-ACC5-55AC3194C537}"/>
    <dgm:cxn modelId="{B4827AD0-D3BB-AC43-953E-6015798D6004}" type="presOf" srcId="{64FA4C8D-AED4-0543-8F86-F7254A342A93}" destId="{72F43A18-937F-794F-9AF0-5A337812BCA0}" srcOrd="1" destOrd="0" presId="urn:microsoft.com/office/officeart/2005/8/layout/process3"/>
    <dgm:cxn modelId="{D1FED7D3-0942-FA4C-BF5C-765E8E0031CF}" srcId="{2B8C239D-4711-4346-8C17-7B5CB625854C}" destId="{49D71488-0FAE-A84C-950F-3CB2579CA4EB}" srcOrd="2" destOrd="0" parTransId="{C198C76E-9CF9-6A45-ABD7-5B05381F5AE0}" sibTransId="{A5BCC05D-68C4-2747-8242-125ACA0D4256}"/>
    <dgm:cxn modelId="{94CD64E0-1E8E-C341-B4AF-8D9FDD9366E6}" type="presOf" srcId="{72F2A5AF-3F18-9344-B24E-FF2DB5260549}" destId="{79BB8AE0-7B17-9040-BF6C-24FC76E3C92F}" srcOrd="1" destOrd="0" presId="urn:microsoft.com/office/officeart/2005/8/layout/process3"/>
    <dgm:cxn modelId="{4EEF1DE4-949C-E347-9BB7-A251D791CE1B}" type="presOf" srcId="{64FA4C8D-AED4-0543-8F86-F7254A342A93}" destId="{CEB80BFD-E954-6F41-9005-F7D8EDC28673}" srcOrd="0" destOrd="0" presId="urn:microsoft.com/office/officeart/2005/8/layout/process3"/>
    <dgm:cxn modelId="{8F3EA5FA-90BC-7043-B8BF-43D278143119}" type="presOf" srcId="{45826204-15B4-A045-BD05-569F4CBA2AB6}" destId="{17BA3693-5A26-1D4B-B6B6-708FBED0E2D5}" srcOrd="0" destOrd="0" presId="urn:microsoft.com/office/officeart/2005/8/layout/process3"/>
    <dgm:cxn modelId="{4D7E12FE-333B-C14F-A3E4-94CC084CD1CC}" srcId="{64FA4C8D-AED4-0543-8F86-F7254A342A93}" destId="{5680AD05-0541-0347-ACF0-BB9BBEAB6BDE}" srcOrd="1" destOrd="0" parTransId="{6A6202D6-263F-3746-986D-68EE3597FBC9}" sibTransId="{95A4C436-869A-B64E-9870-719970D1513B}"/>
    <dgm:cxn modelId="{96A94C0C-82FA-364F-B55C-657BA2E7E706}" type="presParOf" srcId="{7DCCFCCD-E18F-9B45-96AE-3A1269D7F7A1}" destId="{36E8BD27-EFB8-6143-A01E-BA1CED257F1E}" srcOrd="0" destOrd="0" presId="urn:microsoft.com/office/officeart/2005/8/layout/process3"/>
    <dgm:cxn modelId="{A452AFB1-2C11-C64F-A585-DB0858985E93}" type="presParOf" srcId="{36E8BD27-EFB8-6143-A01E-BA1CED257F1E}" destId="{AF65DF69-0FDA-5F41-8896-835A2D10C830}" srcOrd="0" destOrd="0" presId="urn:microsoft.com/office/officeart/2005/8/layout/process3"/>
    <dgm:cxn modelId="{6F896C29-2787-9F41-8A37-D36059E1853B}" type="presParOf" srcId="{36E8BD27-EFB8-6143-A01E-BA1CED257F1E}" destId="{20ED6171-307C-F840-A600-24A9A7AD915B}" srcOrd="1" destOrd="0" presId="urn:microsoft.com/office/officeart/2005/8/layout/process3"/>
    <dgm:cxn modelId="{35C29FA1-8E05-9D4A-8731-CB84A2704ADE}" type="presParOf" srcId="{36E8BD27-EFB8-6143-A01E-BA1CED257F1E}" destId="{8E2F695D-1908-634F-B2AC-8B4E5D952E7B}" srcOrd="2" destOrd="0" presId="urn:microsoft.com/office/officeart/2005/8/layout/process3"/>
    <dgm:cxn modelId="{9BE0A498-B1A9-4749-BC1E-9E03B9B82097}" type="presParOf" srcId="{7DCCFCCD-E18F-9B45-96AE-3A1269D7F7A1}" destId="{DD732B22-F4ED-6246-8DD2-9483E0694C1C}" srcOrd="1" destOrd="0" presId="urn:microsoft.com/office/officeart/2005/8/layout/process3"/>
    <dgm:cxn modelId="{11CAAC9D-608F-864F-B9B9-59A6A3A344A0}" type="presParOf" srcId="{DD732B22-F4ED-6246-8DD2-9483E0694C1C}" destId="{79BB8AE0-7B17-9040-BF6C-24FC76E3C92F}" srcOrd="0" destOrd="0" presId="urn:microsoft.com/office/officeart/2005/8/layout/process3"/>
    <dgm:cxn modelId="{05838884-1ED1-8240-9092-3D51A5DE3AEB}" type="presParOf" srcId="{7DCCFCCD-E18F-9B45-96AE-3A1269D7F7A1}" destId="{ED9C6AE8-BCB9-F240-9D23-72DA9693BD0A}" srcOrd="2" destOrd="0" presId="urn:microsoft.com/office/officeart/2005/8/layout/process3"/>
    <dgm:cxn modelId="{081B8C64-6ECA-B649-861B-0A934A9A7879}" type="presParOf" srcId="{ED9C6AE8-BCB9-F240-9D23-72DA9693BD0A}" destId="{CEB80BFD-E954-6F41-9005-F7D8EDC28673}" srcOrd="0" destOrd="0" presId="urn:microsoft.com/office/officeart/2005/8/layout/process3"/>
    <dgm:cxn modelId="{41DD291C-4254-7440-8842-A2EC2B3D99FF}" type="presParOf" srcId="{ED9C6AE8-BCB9-F240-9D23-72DA9693BD0A}" destId="{72F43A18-937F-794F-9AF0-5A337812BCA0}" srcOrd="1" destOrd="0" presId="urn:microsoft.com/office/officeart/2005/8/layout/process3"/>
    <dgm:cxn modelId="{24BF47C3-5310-3347-A043-19CD9C157161}" type="presParOf" srcId="{ED9C6AE8-BCB9-F240-9D23-72DA9693BD0A}" destId="{4FC0DF1B-7488-C248-AE34-F131BB3D1994}" srcOrd="2" destOrd="0" presId="urn:microsoft.com/office/officeart/2005/8/layout/process3"/>
    <dgm:cxn modelId="{09840D2B-746E-D74C-AE69-48B13D1D3604}" type="presParOf" srcId="{7DCCFCCD-E18F-9B45-96AE-3A1269D7F7A1}" destId="{17BA3693-5A26-1D4B-B6B6-708FBED0E2D5}" srcOrd="3" destOrd="0" presId="urn:microsoft.com/office/officeart/2005/8/layout/process3"/>
    <dgm:cxn modelId="{39B0A1CF-07BC-AD40-9253-4DDFA1E4AE91}" type="presParOf" srcId="{17BA3693-5A26-1D4B-B6B6-708FBED0E2D5}" destId="{3D6DA90A-DD62-184F-8A3B-194D0B2A4934}" srcOrd="0" destOrd="0" presId="urn:microsoft.com/office/officeart/2005/8/layout/process3"/>
    <dgm:cxn modelId="{DD8284DC-0A7E-204E-A233-AA9ED86F5D2C}" type="presParOf" srcId="{7DCCFCCD-E18F-9B45-96AE-3A1269D7F7A1}" destId="{E6F584AD-95EE-B244-A489-9D7C1F07FB00}" srcOrd="4" destOrd="0" presId="urn:microsoft.com/office/officeart/2005/8/layout/process3"/>
    <dgm:cxn modelId="{A003118C-9E2E-8743-9F05-A374E88A0E67}" type="presParOf" srcId="{E6F584AD-95EE-B244-A489-9D7C1F07FB00}" destId="{8308B6C5-CEB3-354A-A1AC-2B66121A52C9}" srcOrd="0" destOrd="0" presId="urn:microsoft.com/office/officeart/2005/8/layout/process3"/>
    <dgm:cxn modelId="{67881904-F8E2-8340-91F9-CA0483C51E9C}" type="presParOf" srcId="{E6F584AD-95EE-B244-A489-9D7C1F07FB00}" destId="{2D195E8E-F7BD-244B-8B43-A12F5E77B12E}" srcOrd="1" destOrd="0" presId="urn:microsoft.com/office/officeart/2005/8/layout/process3"/>
    <dgm:cxn modelId="{B7709059-2A44-9544-9E29-B6763BF5A72A}" type="presParOf" srcId="{E6F584AD-95EE-B244-A489-9D7C1F07FB00}" destId="{2E710DFB-E816-904F-B477-6F50BEB6827E}" srcOrd="2" destOrd="0" presId="urn:microsoft.com/office/officeart/2005/8/layout/process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D6171-307C-F840-A600-24A9A7AD915B}">
      <dsp:nvSpPr>
        <dsp:cNvPr id="0" name=""/>
        <dsp:cNvSpPr/>
      </dsp:nvSpPr>
      <dsp:spPr>
        <a:xfrm>
          <a:off x="4396" y="7562"/>
          <a:ext cx="1998919" cy="2548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33639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1990s</a:t>
          </a:r>
        </a:p>
      </dsp:txBody>
      <dsp:txXfrm>
        <a:off x="4396" y="7562"/>
        <a:ext cx="1998919" cy="799567"/>
      </dsp:txXfrm>
    </dsp:sp>
    <dsp:sp modelId="{8E2F695D-1908-634F-B2AC-8B4E5D952E7B}">
      <dsp:nvSpPr>
        <dsp:cNvPr id="0" name=""/>
        <dsp:cNvSpPr/>
      </dsp:nvSpPr>
      <dsp:spPr>
        <a:xfrm>
          <a:off x="413813" y="609343"/>
          <a:ext cx="1998919" cy="3398400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33639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/>
            <a:t>SVM RNNs become popular. 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400" kern="1200" dirty="0"/>
            <a:t>Computer Misuse Act UK, digital signatures, </a:t>
          </a:r>
          <a:r>
            <a:rPr lang="en" sz="1400" kern="1200" dirty="0" err="1"/>
            <a:t>Floodnet</a:t>
          </a:r>
          <a:r>
            <a:rPr lang="en" sz="1400" kern="1200" dirty="0"/>
            <a:t>. General public awareness</a:t>
          </a:r>
        </a:p>
      </dsp:txBody>
      <dsp:txXfrm>
        <a:off x="472359" y="667889"/>
        <a:ext cx="1881827" cy="3281308"/>
      </dsp:txXfrm>
    </dsp:sp>
    <dsp:sp modelId="{DD732B22-F4ED-6246-8DD2-9483E0694C1C}">
      <dsp:nvSpPr>
        <dsp:cNvPr id="0" name=""/>
        <dsp:cNvSpPr/>
      </dsp:nvSpPr>
      <dsp:spPr>
        <a:xfrm>
          <a:off x="2306344" y="158509"/>
          <a:ext cx="642421" cy="4976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50" kern="1200"/>
        </a:p>
      </dsp:txBody>
      <dsp:txXfrm>
        <a:off x="2306344" y="258044"/>
        <a:ext cx="493119" cy="298603"/>
      </dsp:txXfrm>
    </dsp:sp>
    <dsp:sp modelId="{72F43A18-937F-794F-9AF0-5A337812BCA0}">
      <dsp:nvSpPr>
        <dsp:cNvPr id="0" name=""/>
        <dsp:cNvSpPr/>
      </dsp:nvSpPr>
      <dsp:spPr>
        <a:xfrm>
          <a:off x="3215431" y="7562"/>
          <a:ext cx="1998919" cy="2548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33639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2000s</a:t>
          </a:r>
        </a:p>
      </dsp:txBody>
      <dsp:txXfrm>
        <a:off x="3215431" y="7562"/>
        <a:ext cx="1998919" cy="799567"/>
      </dsp:txXfrm>
    </dsp:sp>
    <dsp:sp modelId="{4FC0DF1B-7488-C248-AE34-F131BB3D1994}">
      <dsp:nvSpPr>
        <dsp:cNvPr id="0" name=""/>
        <dsp:cNvSpPr/>
      </dsp:nvSpPr>
      <dsp:spPr>
        <a:xfrm>
          <a:off x="3592186" y="554391"/>
          <a:ext cx="1998919" cy="3398400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33639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400" kern="1200" dirty="0"/>
            <a:t>SVC, unsupervised ML become widespread.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/>
            <a:t>ILOVEYOU, GTbot, Melissa, Anonymous, Albert Gonzalez steals over 170M CC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400" kern="1200"/>
            <a:t>ForCES (rfc3746) proposed by IETF. Ethane generates </a:t>
          </a:r>
          <a:r>
            <a:rPr lang="en" sz="1400" b="1" u="sng" kern="1200"/>
            <a:t>Openflow</a:t>
          </a:r>
          <a:r>
            <a:rPr lang="en" sz="1400" kern="1200"/>
            <a:t> and NOX</a:t>
          </a:r>
          <a:endParaRPr lang="en" sz="1400" kern="1200" dirty="0"/>
        </a:p>
      </dsp:txBody>
      <dsp:txXfrm>
        <a:off x="3650732" y="612937"/>
        <a:ext cx="1881827" cy="3281308"/>
      </dsp:txXfrm>
    </dsp:sp>
    <dsp:sp modelId="{17BA3693-5A26-1D4B-B6B6-708FBED0E2D5}">
      <dsp:nvSpPr>
        <dsp:cNvPr id="0" name=""/>
        <dsp:cNvSpPr/>
      </dsp:nvSpPr>
      <dsp:spPr>
        <a:xfrm>
          <a:off x="5517380" y="158509"/>
          <a:ext cx="642421" cy="4976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50" kern="1200"/>
        </a:p>
      </dsp:txBody>
      <dsp:txXfrm>
        <a:off x="5517380" y="258044"/>
        <a:ext cx="493119" cy="298603"/>
      </dsp:txXfrm>
    </dsp:sp>
    <dsp:sp modelId="{2D195E8E-F7BD-244B-8B43-A12F5E77B12E}">
      <dsp:nvSpPr>
        <dsp:cNvPr id="0" name=""/>
        <dsp:cNvSpPr/>
      </dsp:nvSpPr>
      <dsp:spPr>
        <a:xfrm>
          <a:off x="6426466" y="7562"/>
          <a:ext cx="1998919" cy="2548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33639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2010s</a:t>
          </a:r>
        </a:p>
      </dsp:txBody>
      <dsp:txXfrm>
        <a:off x="6426466" y="7562"/>
        <a:ext cx="1998919" cy="799567"/>
      </dsp:txXfrm>
    </dsp:sp>
    <dsp:sp modelId="{2E710DFB-E816-904F-B477-6F50BEB6827E}">
      <dsp:nvSpPr>
        <dsp:cNvPr id="0" name=""/>
        <dsp:cNvSpPr/>
      </dsp:nvSpPr>
      <dsp:spPr>
        <a:xfrm>
          <a:off x="6814115" y="543414"/>
          <a:ext cx="1998919" cy="3398400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33639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/>
            <a:t>Processing allows DL,  ML widely used.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400" kern="1200" dirty="0" err="1"/>
            <a:t>Stuxnet,Wikileaks</a:t>
          </a:r>
          <a:r>
            <a:rPr lang="en" sz="1400" kern="1200" dirty="0"/>
            <a:t>, </a:t>
          </a:r>
          <a:r>
            <a:rPr lang="en" sz="1400" kern="1200" dirty="0" err="1"/>
            <a:t>Wannacry</a:t>
          </a:r>
          <a:r>
            <a:rPr lang="en" sz="1400" kern="1200" dirty="0"/>
            <a:t>. Exponential increase in cybersecurity incidents each year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/>
            <a:t>OpenVS by Nicira, Floodlight, ONF, VMWare bought Nicira, Google B4 network, </a:t>
          </a:r>
          <a:r>
            <a:rPr lang="es-CO" sz="1400" b="1" u="sng" kern="1200" dirty="0"/>
            <a:t>ETSI presents NFV</a:t>
          </a:r>
          <a:r>
            <a:rPr lang="es-CO" sz="1400" kern="1200" dirty="0"/>
            <a:t>, ODL, P4 language </a:t>
          </a:r>
        </a:p>
      </dsp:txBody>
      <dsp:txXfrm>
        <a:off x="6872661" y="601960"/>
        <a:ext cx="1881827" cy="3281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87b212c0b_0_1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87b212c0b_0_1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87b212c0b_0_1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87b212c0b_0_1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87b212c0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87b212c0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87ff74e6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87ff74e6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87b212c0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87b212c0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87b212c0b_0_1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87b212c0b_0_1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87e874905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87e874905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893fc23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893fc23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Separation of control and data plane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Openflow as enabler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flow is a set of packets with similar features that go from one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endpoint (or group) to another endpoint (or group) in a single direction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87b212c0b_0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87b212c0b_0_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[63], authors presented three levels of complexity to use cognition: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Reactive reasoning (rule-based reaction), Tactical reasoning (Profiling based 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classification with dynamic multi-objective optimization), and Strategical rea-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soning (Anticipation with online multi-objective optimization). The study pro-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poses to formulate optimization functions related to the security concerns in the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network.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 the other hand, in [28] authors presented a framework to provide au-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tonomous response and mitigation against attacks in an SDN/NFV network.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approach is called SARNET and has a transverse loop with five stages: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Detect, Analyze, Decide, Respond, and Learn. An essential contribution of the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study is the definition of an efficiency estimation that allows measuring the per-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formance of the proposed framework. A group of simulations of different attacks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(UDP DDoS attack, CPU utilization attack, Password attack) showed that the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 measure helps in selecting the best countermeasure.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87b212c0b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87b212c0b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87b212c0b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87b212c0b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87b212c0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87b212c0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Fundamentals of IDS operations apply equally for traditional and SDN environments.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Network IDS (signature based / anomaly based ) and Host IDS. For anomaly based, the features used are: Packet, flow, connection.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87b212c0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87b212c0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proposals are based on of table modification, but damask presents an architecture in which the mitigation is located on the application layer of SDN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87e874905_0_3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87e874905_0_3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87e874905_0_3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87e874905_0_3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87e874905_0_38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87e874905_0_38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87b212c0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87b212c0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Separation of control and data plane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Openflow as enabler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flow is a set of packets with similar features that go from one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endpoint (or group) to another endpoint (or group) in a single direction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7e874905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87e874905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[63], authors presented three levels of complexity to use cognition: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Reactive reasoning (rule-based reaction), Tactical reasoning (Profiling based 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classification with dynamic multi-objective optimization), and Strategical rea-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soning (Anticipation with online multi-objective optimization). The study pro-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poses to formulate optimization functions related to the security concerns in the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network.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 the other hand, in [28] authors presented a framework to provide au-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tonomous response and mitigation against attacks in an SDN/NFV network.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approach is called SARNET and has a transverse loop with five stages: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Detect, Analyze, Decide, Respond, and Learn. An essential contribution of the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study is the definition of an efficiency estimation that allows measuring the per-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formance of the proposed framework. A group of simulations of different attacks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(UDP DDoS attack, CPU utilization attack, Password attack) showed that the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 measure helps in selecting the best countermeasure.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87b212c0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87b212c0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Methodology</a:t>
            </a:r>
            <a:endParaRPr sz="1800"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Initial list of 200 papers</a:t>
            </a:r>
            <a:endParaRPr sz="1400"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classified the articles into those to be used in the survey and those to be excluded by reviewing the abstract (70 papers)</a:t>
            </a:r>
            <a:endParaRPr sz="1400"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Classification of papers into:</a:t>
            </a:r>
            <a:endParaRPr sz="1400">
              <a:solidFill>
                <a:schemeClr val="dk2"/>
              </a:solidFill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 sz="1400">
                <a:solidFill>
                  <a:schemeClr val="dk2"/>
                </a:solidFill>
              </a:rPr>
              <a:t>Surveys</a:t>
            </a:r>
            <a:endParaRPr sz="1400">
              <a:solidFill>
                <a:schemeClr val="dk2"/>
              </a:solidFill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 sz="1400">
                <a:solidFill>
                  <a:schemeClr val="dk2"/>
                </a:solidFill>
              </a:rPr>
              <a:t>Proposal for framework or security application</a:t>
            </a:r>
            <a:endParaRPr sz="1400">
              <a:solidFill>
                <a:schemeClr val="dk2"/>
              </a:solidFill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 sz="1400">
                <a:solidFill>
                  <a:schemeClr val="dk2"/>
                </a:solidFill>
              </a:rPr>
              <a:t>Experiment of existing tools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7e874905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87e874905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Methodology</a:t>
            </a:r>
            <a:endParaRPr sz="1800"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Initial list of 200 papers</a:t>
            </a:r>
            <a:endParaRPr sz="1400"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classified the articles into those to be used in the survey and those to be excluded by reviewing the abstract (70 papers)</a:t>
            </a:r>
            <a:endParaRPr sz="1400"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Classification of papers into:</a:t>
            </a:r>
            <a:endParaRPr sz="1400">
              <a:solidFill>
                <a:schemeClr val="dk2"/>
              </a:solidFill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 sz="1400">
                <a:solidFill>
                  <a:schemeClr val="dk2"/>
                </a:solidFill>
              </a:rPr>
              <a:t>Surveys</a:t>
            </a:r>
            <a:endParaRPr sz="1400">
              <a:solidFill>
                <a:schemeClr val="dk2"/>
              </a:solidFill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 sz="1400">
                <a:solidFill>
                  <a:schemeClr val="dk2"/>
                </a:solidFill>
              </a:rPr>
              <a:t>Proposal for framework or security application</a:t>
            </a:r>
            <a:endParaRPr sz="1400">
              <a:solidFill>
                <a:schemeClr val="dk2"/>
              </a:solidFill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 sz="1400">
                <a:solidFill>
                  <a:schemeClr val="dk2"/>
                </a:solidFill>
              </a:rPr>
              <a:t>Experiment of existing tools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87b212c0b_0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87b212c0b_0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87b212c0b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87b212c0b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 method: Packet-In detection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b212c0b_0_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b212c0b_0_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750" y="-55525"/>
            <a:ext cx="9185479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68825" y="2996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662" y="4343400"/>
            <a:ext cx="9185324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662" y="4343400"/>
            <a:ext cx="9185324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750" y="-55525"/>
            <a:ext cx="9185479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662" y="4343400"/>
            <a:ext cx="9185324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662" y="4343400"/>
            <a:ext cx="9185324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32" name="Google Shape;3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662" y="4343400"/>
            <a:ext cx="9185324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662" y="4343400"/>
            <a:ext cx="9185324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662" y="4343400"/>
            <a:ext cx="9185324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311708" y="9687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 Survey on Machine Learning Applications for</a:t>
            </a:r>
            <a:endParaRPr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Software Defined Network Security</a:t>
            </a:r>
            <a:endParaRPr sz="400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294967295"/>
          </p:nvPr>
        </p:nvSpPr>
        <p:spPr>
          <a:xfrm>
            <a:off x="311700" y="33821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J. Arévalo - Universidad Santo Tomás de Colombia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J. E. Camargo - Universidad Nacional de Colombia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50575"/>
            <a:ext cx="12001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4">
            <a:alphaModFix/>
          </a:blip>
          <a:srcRect b="8634"/>
          <a:stretch/>
        </p:blipFill>
        <p:spPr>
          <a:xfrm>
            <a:off x="8046425" y="3794550"/>
            <a:ext cx="1097575" cy="134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7705864" y="2215225"/>
            <a:ext cx="1131004" cy="3924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rgbClr val="A64D79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A64D79"/>
                </a:solidFill>
                <a:latin typeface="Arial"/>
              </a:rPr>
              <a:t>Darpa99</a:t>
            </a:r>
          </a:p>
        </p:txBody>
      </p:sp>
      <p:sp>
        <p:nvSpPr>
          <p:cNvPr id="146" name="Google Shape;146;p22"/>
          <p:cNvSpPr/>
          <p:nvPr/>
        </p:nvSpPr>
        <p:spPr>
          <a:xfrm>
            <a:off x="7764317" y="1517568"/>
            <a:ext cx="1014098" cy="31673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rgbClr val="A64D79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A64D79"/>
                </a:solidFill>
                <a:latin typeface="Arial"/>
              </a:rPr>
              <a:t>Custom</a:t>
            </a:r>
          </a:p>
        </p:txBody>
      </p:sp>
      <p:sp>
        <p:nvSpPr>
          <p:cNvPr id="147" name="Google Shape;147;p22"/>
          <p:cNvSpPr/>
          <p:nvPr/>
        </p:nvSpPr>
        <p:spPr>
          <a:xfrm>
            <a:off x="7798567" y="974416"/>
            <a:ext cx="945598" cy="31288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rgbClr val="A64D79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A64D79"/>
                </a:solidFill>
                <a:latin typeface="Arial"/>
              </a:rPr>
              <a:t>KDD99</a:t>
            </a:r>
          </a:p>
        </p:txBody>
      </p:sp>
      <p:sp>
        <p:nvSpPr>
          <p:cNvPr id="148" name="Google Shape;148;p22"/>
          <p:cNvSpPr/>
          <p:nvPr/>
        </p:nvSpPr>
        <p:spPr>
          <a:xfrm>
            <a:off x="7543902" y="2943405"/>
            <a:ext cx="1454931" cy="3167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rgbClr val="A64D79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A64D79"/>
                </a:solidFill>
                <a:latin typeface="Arial"/>
              </a:rPr>
              <a:t>NSL - KDD</a:t>
            </a:r>
          </a:p>
        </p:txBody>
      </p:sp>
      <p:sp>
        <p:nvSpPr>
          <p:cNvPr id="149" name="Google Shape;149;p22"/>
          <p:cNvSpPr/>
          <p:nvPr/>
        </p:nvSpPr>
        <p:spPr>
          <a:xfrm>
            <a:off x="7726110" y="3802106"/>
            <a:ext cx="1090513" cy="3963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 err="1">
                <a:ln w="9525" cap="flat" cmpd="sng">
                  <a:solidFill>
                    <a:srgbClr val="A64D79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A64D79"/>
                </a:solidFill>
                <a:latin typeface="Arial"/>
              </a:rPr>
              <a:t>LongTail</a:t>
            </a:r>
            <a:endParaRPr b="0" i="0" dirty="0">
              <a:ln w="9525" cap="flat" cmpd="sng">
                <a:solidFill>
                  <a:srgbClr val="A64D79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A64D79"/>
              </a:solidFill>
              <a:latin typeface="Arial"/>
            </a:endParaRPr>
          </a:p>
        </p:txBody>
      </p:sp>
      <p:cxnSp>
        <p:nvCxnSpPr>
          <p:cNvPr id="154" name="Google Shape;154;p22"/>
          <p:cNvCxnSpPr>
            <a:cxnSpLocks/>
            <a:stCxn id="142" idx="3"/>
            <a:endCxn id="147" idx="1"/>
          </p:cNvCxnSpPr>
          <p:nvPr/>
        </p:nvCxnSpPr>
        <p:spPr>
          <a:xfrm flipV="1">
            <a:off x="7314100" y="1130859"/>
            <a:ext cx="484467" cy="31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22"/>
          <p:cNvCxnSpPr>
            <a:cxnSpLocks/>
            <a:stCxn id="142" idx="3"/>
            <a:endCxn id="146" idx="1"/>
          </p:cNvCxnSpPr>
          <p:nvPr/>
        </p:nvCxnSpPr>
        <p:spPr>
          <a:xfrm>
            <a:off x="7314100" y="1133975"/>
            <a:ext cx="450217" cy="5419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p22"/>
          <p:cNvCxnSpPr>
            <a:cxnSpLocks/>
            <a:stCxn id="141" idx="3"/>
            <a:endCxn id="146" idx="1"/>
          </p:cNvCxnSpPr>
          <p:nvPr/>
        </p:nvCxnSpPr>
        <p:spPr>
          <a:xfrm flipV="1">
            <a:off x="7280396" y="1675937"/>
            <a:ext cx="483921" cy="4538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22"/>
          <p:cNvCxnSpPr>
            <a:cxnSpLocks/>
            <a:stCxn id="141" idx="3"/>
            <a:endCxn id="145" idx="1"/>
          </p:cNvCxnSpPr>
          <p:nvPr/>
        </p:nvCxnSpPr>
        <p:spPr>
          <a:xfrm>
            <a:off x="7280396" y="2129829"/>
            <a:ext cx="425468" cy="28164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22"/>
          <p:cNvCxnSpPr>
            <a:cxnSpLocks/>
            <a:stCxn id="143" idx="3"/>
            <a:endCxn id="148" idx="1"/>
          </p:cNvCxnSpPr>
          <p:nvPr/>
        </p:nvCxnSpPr>
        <p:spPr>
          <a:xfrm flipV="1">
            <a:off x="7275132" y="3101775"/>
            <a:ext cx="268770" cy="3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p22"/>
          <p:cNvCxnSpPr>
            <a:cxnSpLocks/>
            <a:stCxn id="144" idx="3"/>
            <a:endCxn id="149" idx="1"/>
          </p:cNvCxnSpPr>
          <p:nvPr/>
        </p:nvCxnSpPr>
        <p:spPr>
          <a:xfrm>
            <a:off x="7275135" y="4000282"/>
            <a:ext cx="4509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" name="Google Shape;136;p22"/>
          <p:cNvSpPr/>
          <p:nvPr/>
        </p:nvSpPr>
        <p:spPr>
          <a:xfrm>
            <a:off x="214376" y="2310774"/>
            <a:ext cx="1252868" cy="5991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Detected attack</a:t>
            </a:r>
            <a:endParaRPr sz="1800" dirty="0"/>
          </a:p>
        </p:txBody>
      </p:sp>
      <p:sp>
        <p:nvSpPr>
          <p:cNvPr id="137" name="Google Shape;137;p22"/>
          <p:cNvSpPr/>
          <p:nvPr/>
        </p:nvSpPr>
        <p:spPr>
          <a:xfrm>
            <a:off x="2080725" y="834400"/>
            <a:ext cx="1361565" cy="5991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attack &amp; specific scenario (4)</a:t>
            </a:r>
            <a:endParaRPr dirty="0"/>
          </a:p>
        </p:txBody>
      </p:sp>
      <p:sp>
        <p:nvSpPr>
          <p:cNvPr id="138" name="Google Shape;138;p22"/>
          <p:cNvSpPr/>
          <p:nvPr/>
        </p:nvSpPr>
        <p:spPr>
          <a:xfrm>
            <a:off x="2080717" y="1827698"/>
            <a:ext cx="1361565" cy="5991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DDoS (6)</a:t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2100092" y="2821006"/>
            <a:ext cx="1361565" cy="56218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DoS, Probe, U2R, R2L (5)</a:t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100092" y="3719190"/>
            <a:ext cx="1361565" cy="56218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 (1)</a:t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880575" y="1830254"/>
            <a:ext cx="3399821" cy="5991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SVC, SVM, NB, KNN BEST, Gaussian and </a:t>
            </a:r>
            <a:r>
              <a:rPr lang="en" dirty="0" err="1"/>
              <a:t>bayesian</a:t>
            </a:r>
            <a:r>
              <a:rPr lang="en" dirty="0"/>
              <a:t>, DT, NEAT</a:t>
            </a:r>
            <a:endParaRPr dirty="0"/>
          </a:p>
        </p:txBody>
      </p:sp>
      <p:sp>
        <p:nvSpPr>
          <p:cNvPr id="142" name="Google Shape;142;p22"/>
          <p:cNvSpPr/>
          <p:nvPr/>
        </p:nvSpPr>
        <p:spPr>
          <a:xfrm>
            <a:off x="3914279" y="834400"/>
            <a:ext cx="3399821" cy="5991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RBM, Autoencoder, CUSUM, ANN, CNN, LSTM</a:t>
            </a:r>
            <a:endParaRPr dirty="0"/>
          </a:p>
        </p:txBody>
      </p:sp>
      <p:sp>
        <p:nvSpPr>
          <p:cNvPr id="143" name="Google Shape;143;p22"/>
          <p:cNvSpPr/>
          <p:nvPr/>
        </p:nvSpPr>
        <p:spPr>
          <a:xfrm>
            <a:off x="3875311" y="2802519"/>
            <a:ext cx="3399821" cy="5991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DT, ELM, NN, SVM, AdaBoost, </a:t>
            </a:r>
            <a:r>
              <a:rPr lang="en" sz="1200" dirty="0" err="1"/>
              <a:t>LogitBoost</a:t>
            </a:r>
            <a:r>
              <a:rPr lang="en" sz="1200" dirty="0"/>
              <a:t>, </a:t>
            </a:r>
            <a:r>
              <a:rPr lang="en" sz="1200" dirty="0" err="1"/>
              <a:t>baggingTrees</a:t>
            </a:r>
            <a:r>
              <a:rPr lang="en" sz="1200" dirty="0"/>
              <a:t>, NB, LDA, RT, KNN, </a:t>
            </a:r>
            <a:r>
              <a:rPr lang="en" sz="1200" dirty="0" err="1"/>
              <a:t>RUSBoost</a:t>
            </a:r>
            <a:r>
              <a:rPr lang="en" sz="1200" dirty="0"/>
              <a:t>, MHBNC, DNN, </a:t>
            </a:r>
            <a:r>
              <a:rPr lang="en" sz="1200" dirty="0" err="1"/>
              <a:t>kNN</a:t>
            </a:r>
            <a:r>
              <a:rPr lang="en" sz="1200" dirty="0"/>
              <a:t>, ELM, H-ELM, CPLE</a:t>
            </a:r>
            <a:endParaRPr sz="1200" dirty="0"/>
          </a:p>
        </p:txBody>
      </p:sp>
      <p:sp>
        <p:nvSpPr>
          <p:cNvPr id="144" name="Google Shape;144;p22"/>
          <p:cNvSpPr/>
          <p:nvPr/>
        </p:nvSpPr>
        <p:spPr>
          <a:xfrm>
            <a:off x="3875314" y="3700707"/>
            <a:ext cx="3399821" cy="5991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C4.5, BayesNet, Decision Table (DT), and NB</a:t>
            </a:r>
            <a:endParaRPr/>
          </a:p>
        </p:txBody>
      </p:sp>
      <p:cxnSp>
        <p:nvCxnSpPr>
          <p:cNvPr id="150" name="Google Shape;150;p22"/>
          <p:cNvCxnSpPr>
            <a:cxnSpLocks/>
            <a:stCxn id="137" idx="3"/>
            <a:endCxn id="142" idx="1"/>
          </p:cNvCxnSpPr>
          <p:nvPr/>
        </p:nvCxnSpPr>
        <p:spPr>
          <a:xfrm>
            <a:off x="3442290" y="1133975"/>
            <a:ext cx="47198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22"/>
          <p:cNvCxnSpPr>
            <a:cxnSpLocks/>
            <a:stCxn id="138" idx="3"/>
            <a:endCxn id="141" idx="1"/>
          </p:cNvCxnSpPr>
          <p:nvPr/>
        </p:nvCxnSpPr>
        <p:spPr>
          <a:xfrm>
            <a:off x="3442281" y="2127273"/>
            <a:ext cx="438293" cy="25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2"/>
          <p:cNvCxnSpPr>
            <a:cxnSpLocks/>
            <a:stCxn id="139" idx="3"/>
            <a:endCxn id="143" idx="1"/>
          </p:cNvCxnSpPr>
          <p:nvPr/>
        </p:nvCxnSpPr>
        <p:spPr>
          <a:xfrm flipV="1">
            <a:off x="3461657" y="3102094"/>
            <a:ext cx="413653" cy="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22"/>
          <p:cNvCxnSpPr>
            <a:cxnSpLocks/>
            <a:stCxn id="140" idx="3"/>
            <a:endCxn id="144" idx="1"/>
          </p:cNvCxnSpPr>
          <p:nvPr/>
        </p:nvCxnSpPr>
        <p:spPr>
          <a:xfrm>
            <a:off x="3461657" y="4000282"/>
            <a:ext cx="41365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Google Shape;160;p22"/>
          <p:cNvCxnSpPr>
            <a:cxnSpLocks/>
            <a:stCxn id="136" idx="3"/>
            <a:endCxn id="137" idx="1"/>
          </p:cNvCxnSpPr>
          <p:nvPr/>
        </p:nvCxnSpPr>
        <p:spPr>
          <a:xfrm flipV="1">
            <a:off x="1467244" y="1133975"/>
            <a:ext cx="613481" cy="14763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22"/>
          <p:cNvCxnSpPr>
            <a:cxnSpLocks/>
            <a:stCxn id="136" idx="3"/>
            <a:endCxn id="138" idx="1"/>
          </p:cNvCxnSpPr>
          <p:nvPr/>
        </p:nvCxnSpPr>
        <p:spPr>
          <a:xfrm flipV="1">
            <a:off x="1467244" y="2127273"/>
            <a:ext cx="613473" cy="4830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p22"/>
          <p:cNvCxnSpPr>
            <a:cxnSpLocks/>
            <a:stCxn id="136" idx="3"/>
            <a:endCxn id="139" idx="1"/>
          </p:cNvCxnSpPr>
          <p:nvPr/>
        </p:nvCxnSpPr>
        <p:spPr>
          <a:xfrm>
            <a:off x="1467244" y="2610349"/>
            <a:ext cx="632848" cy="4917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22"/>
          <p:cNvCxnSpPr>
            <a:cxnSpLocks/>
            <a:stCxn id="136" idx="3"/>
            <a:endCxn id="140" idx="1"/>
          </p:cNvCxnSpPr>
          <p:nvPr/>
        </p:nvCxnSpPr>
        <p:spPr>
          <a:xfrm>
            <a:off x="1467244" y="2610349"/>
            <a:ext cx="632848" cy="13899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0" y="17145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ML-based intrusion detection Systems in SDN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6" grpId="0"/>
      <p:bldP spid="147" grpId="0"/>
      <p:bldP spid="148" grpId="0"/>
      <p:bldP spid="149" grpId="0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/>
          <p:nvPr/>
        </p:nvSpPr>
        <p:spPr>
          <a:xfrm>
            <a:off x="129075" y="2023000"/>
            <a:ext cx="1207500" cy="66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Collection method</a:t>
            </a:r>
            <a:endParaRPr sz="1800"/>
          </a:p>
        </p:txBody>
      </p:sp>
      <p:sp>
        <p:nvSpPr>
          <p:cNvPr id="170" name="Google Shape;170;p23"/>
          <p:cNvSpPr/>
          <p:nvPr/>
        </p:nvSpPr>
        <p:spPr>
          <a:xfrm>
            <a:off x="1899176" y="1116081"/>
            <a:ext cx="1437300" cy="66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statistics (3)</a:t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1903467" y="2043610"/>
            <a:ext cx="1437300" cy="62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Packet-in detection (3)</a:t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1899067" y="2979910"/>
            <a:ext cx="1437300" cy="62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Database (1)</a:t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3810580" y="1118932"/>
            <a:ext cx="2782500" cy="66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Ranker, genetic and greedy.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GBDT, DT, SVM, KA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C4.5</a:t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3792628" y="2022999"/>
            <a:ext cx="2782500" cy="66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Neural networks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Open *</a:t>
            </a:r>
            <a:endParaRPr sz="1200"/>
          </a:p>
        </p:txBody>
      </p:sp>
      <p:sp>
        <p:nvSpPr>
          <p:cNvPr id="175" name="Google Shape;175;p23"/>
          <p:cNvSpPr/>
          <p:nvPr/>
        </p:nvSpPr>
        <p:spPr>
          <a:xfrm>
            <a:off x="3788230" y="2959303"/>
            <a:ext cx="2782500" cy="66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RBM</a:t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7510331" y="1091085"/>
            <a:ext cx="1131004" cy="36188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A64D79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A64D79"/>
                </a:solidFill>
                <a:latin typeface="Arial"/>
              </a:rPr>
              <a:t>Darpa99</a:t>
            </a:r>
          </a:p>
        </p:txBody>
      </p:sp>
      <p:sp>
        <p:nvSpPr>
          <p:cNvPr id="177" name="Google Shape;177;p23"/>
          <p:cNvSpPr/>
          <p:nvPr/>
        </p:nvSpPr>
        <p:spPr>
          <a:xfrm>
            <a:off x="7568771" y="3147241"/>
            <a:ext cx="1014098" cy="29203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rgbClr val="A64D79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A64D79"/>
                </a:solidFill>
                <a:latin typeface="Arial"/>
              </a:rPr>
              <a:t>Custom</a:t>
            </a:r>
          </a:p>
        </p:txBody>
      </p:sp>
      <p:sp>
        <p:nvSpPr>
          <p:cNvPr id="178" name="Google Shape;178;p23"/>
          <p:cNvSpPr/>
          <p:nvPr/>
        </p:nvSpPr>
        <p:spPr>
          <a:xfrm>
            <a:off x="7504531" y="540375"/>
            <a:ext cx="945598" cy="2884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A64D79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A64D79"/>
                </a:solidFill>
                <a:latin typeface="Arial"/>
              </a:rPr>
              <a:t>KDD99</a:t>
            </a:r>
          </a:p>
        </p:txBody>
      </p:sp>
      <p:sp>
        <p:nvSpPr>
          <p:cNvPr id="179" name="Google Shape;179;p23"/>
          <p:cNvSpPr/>
          <p:nvPr/>
        </p:nvSpPr>
        <p:spPr>
          <a:xfrm>
            <a:off x="7348356" y="1581310"/>
            <a:ext cx="1454931" cy="29203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A64D79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A64D79"/>
                </a:solidFill>
                <a:latin typeface="Arial"/>
              </a:rPr>
              <a:t>NSL - KDD</a:t>
            </a:r>
          </a:p>
        </p:txBody>
      </p:sp>
      <p:sp>
        <p:nvSpPr>
          <p:cNvPr id="180" name="Google Shape;180;p23"/>
          <p:cNvSpPr/>
          <p:nvPr/>
        </p:nvSpPr>
        <p:spPr>
          <a:xfrm>
            <a:off x="7369818" y="2228288"/>
            <a:ext cx="1412004" cy="29203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rgbClr val="A64D79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A64D79"/>
                </a:solidFill>
                <a:latin typeface="Arial"/>
              </a:rPr>
              <a:t>UNB ISCX</a:t>
            </a:r>
          </a:p>
        </p:txBody>
      </p:sp>
      <p:cxnSp>
        <p:nvCxnSpPr>
          <p:cNvPr id="181" name="Google Shape;181;p23"/>
          <p:cNvCxnSpPr>
            <a:stCxn id="170" idx="3"/>
            <a:endCxn id="173" idx="1"/>
          </p:cNvCxnSpPr>
          <p:nvPr/>
        </p:nvCxnSpPr>
        <p:spPr>
          <a:xfrm>
            <a:off x="3336476" y="1450131"/>
            <a:ext cx="4740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" name="Google Shape;182;p23"/>
          <p:cNvCxnSpPr>
            <a:stCxn id="171" idx="3"/>
            <a:endCxn id="174" idx="1"/>
          </p:cNvCxnSpPr>
          <p:nvPr/>
        </p:nvCxnSpPr>
        <p:spPr>
          <a:xfrm>
            <a:off x="3340767" y="2356960"/>
            <a:ext cx="45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" name="Google Shape;183;p23"/>
          <p:cNvCxnSpPr>
            <a:stCxn id="172" idx="3"/>
            <a:endCxn id="175" idx="1"/>
          </p:cNvCxnSpPr>
          <p:nvPr/>
        </p:nvCxnSpPr>
        <p:spPr>
          <a:xfrm>
            <a:off x="3336367" y="3293260"/>
            <a:ext cx="45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4" name="Google Shape;184;p23"/>
          <p:cNvCxnSpPr>
            <a:stCxn id="169" idx="3"/>
            <a:endCxn id="170" idx="1"/>
          </p:cNvCxnSpPr>
          <p:nvPr/>
        </p:nvCxnSpPr>
        <p:spPr>
          <a:xfrm rot="10800000" flipH="1">
            <a:off x="1336575" y="1450150"/>
            <a:ext cx="562500" cy="90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" name="Google Shape;185;p23"/>
          <p:cNvCxnSpPr>
            <a:stCxn id="169" idx="3"/>
            <a:endCxn id="171" idx="1"/>
          </p:cNvCxnSpPr>
          <p:nvPr/>
        </p:nvCxnSpPr>
        <p:spPr>
          <a:xfrm>
            <a:off x="1336575" y="2357050"/>
            <a:ext cx="56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" name="Google Shape;186;p23"/>
          <p:cNvCxnSpPr>
            <a:stCxn id="169" idx="3"/>
            <a:endCxn id="172" idx="1"/>
          </p:cNvCxnSpPr>
          <p:nvPr/>
        </p:nvCxnSpPr>
        <p:spPr>
          <a:xfrm>
            <a:off x="1336575" y="2357050"/>
            <a:ext cx="562500" cy="93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87;p23"/>
          <p:cNvCxnSpPr>
            <a:stCxn id="173" idx="3"/>
          </p:cNvCxnSpPr>
          <p:nvPr/>
        </p:nvCxnSpPr>
        <p:spPr>
          <a:xfrm rot="10800000" flipH="1">
            <a:off x="6593080" y="693682"/>
            <a:ext cx="875100" cy="7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" name="Google Shape;188;p23"/>
          <p:cNvCxnSpPr>
            <a:stCxn id="173" idx="3"/>
          </p:cNvCxnSpPr>
          <p:nvPr/>
        </p:nvCxnSpPr>
        <p:spPr>
          <a:xfrm rot="10800000" flipH="1">
            <a:off x="6593080" y="1275082"/>
            <a:ext cx="889800" cy="17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23"/>
          <p:cNvCxnSpPr>
            <a:stCxn id="173" idx="3"/>
          </p:cNvCxnSpPr>
          <p:nvPr/>
        </p:nvCxnSpPr>
        <p:spPr>
          <a:xfrm>
            <a:off x="6593080" y="1452982"/>
            <a:ext cx="744300" cy="25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p23"/>
          <p:cNvCxnSpPr>
            <a:cxnSpLocks/>
            <a:stCxn id="175" idx="3"/>
            <a:endCxn id="177" idx="1"/>
          </p:cNvCxnSpPr>
          <p:nvPr/>
        </p:nvCxnSpPr>
        <p:spPr>
          <a:xfrm flipV="1">
            <a:off x="6570730" y="3293260"/>
            <a:ext cx="998041" cy="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23"/>
          <p:cNvCxnSpPr>
            <a:cxnSpLocks/>
            <a:stCxn id="174" idx="3"/>
            <a:endCxn id="177" idx="1"/>
          </p:cNvCxnSpPr>
          <p:nvPr/>
        </p:nvCxnSpPr>
        <p:spPr>
          <a:xfrm>
            <a:off x="6575128" y="2357049"/>
            <a:ext cx="993643" cy="9362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23"/>
          <p:cNvCxnSpPr>
            <a:cxnSpLocks/>
            <a:stCxn id="174" idx="3"/>
            <a:endCxn id="180" idx="1"/>
          </p:cNvCxnSpPr>
          <p:nvPr/>
        </p:nvCxnSpPr>
        <p:spPr>
          <a:xfrm>
            <a:off x="6575128" y="2357049"/>
            <a:ext cx="794690" cy="172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23"/>
          <p:cNvCxnSpPr>
            <a:stCxn id="174" idx="3"/>
          </p:cNvCxnSpPr>
          <p:nvPr/>
        </p:nvCxnSpPr>
        <p:spPr>
          <a:xfrm rot="10800000" flipH="1">
            <a:off x="6575128" y="1747149"/>
            <a:ext cx="747900" cy="60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23"/>
          <p:cNvSpPr txBox="1"/>
          <p:nvPr/>
        </p:nvSpPr>
        <p:spPr>
          <a:xfrm>
            <a:off x="0" y="3751900"/>
            <a:ext cx="8929500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" sz="2200" b="1" dirty="0">
                <a:solidFill>
                  <a:schemeClr val="accent5"/>
                </a:solidFill>
              </a:rPr>
              <a:t>Frameworks define the context for implementation conditions.</a:t>
            </a:r>
            <a:endParaRPr sz="2200" b="1" dirty="0">
              <a:solidFill>
                <a:schemeClr val="accent5"/>
              </a:solidFill>
            </a:endParaRPr>
          </a:p>
        </p:txBody>
      </p:sp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0" y="17145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IDS Frameworks for SDN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/>
      <p:bldP spid="177" grpId="0"/>
      <p:bldP spid="178" grpId="0"/>
      <p:bldP spid="179" grpId="0"/>
      <p:bldP spid="180" grpId="0"/>
      <p:bldP spid="1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Complementary proposals, Datasets &amp; Testbeds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Additional considerations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Adversarial machine learning is a risk. </a:t>
            </a:r>
            <a:r>
              <a:rPr lang="en" dirty="0" err="1"/>
              <a:t>Nyugen</a:t>
            </a:r>
            <a:r>
              <a:rPr lang="en" dirty="0"/>
              <a:t> proposes: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1) Invest time and effort in the threat models while designing ML solutions, 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2) Make the ML model auditable,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3) Follow a secure development process, and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4) Produce an initial operational cost model.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Apache spot is available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ML-based traffic classifiers can be useful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Emulation: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Mininet</a:t>
            </a:r>
            <a:r>
              <a:rPr lang="en" dirty="0"/>
              <a:t> with Ryu, POX, </a:t>
            </a:r>
            <a:r>
              <a:rPr lang="en" dirty="0" err="1"/>
              <a:t>Floodligth</a:t>
            </a:r>
            <a:r>
              <a:rPr lang="en" dirty="0"/>
              <a:t> controllers (4)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Cbench</a:t>
            </a:r>
            <a:r>
              <a:rPr lang="en" dirty="0"/>
              <a:t> + controller deployment (1)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Implementation with </a:t>
            </a:r>
            <a:r>
              <a:rPr lang="en" dirty="0" err="1"/>
              <a:t>Opendaylight</a:t>
            </a:r>
            <a:r>
              <a:rPr lang="en" dirty="0"/>
              <a:t> (1)</a:t>
            </a:r>
            <a:endParaRPr dirty="0"/>
          </a:p>
        </p:txBody>
      </p:sp>
      <p:sp>
        <p:nvSpPr>
          <p:cNvPr id="206" name="Google Shape;206;p25"/>
          <p:cNvSpPr txBox="1">
            <a:spLocks noGrp="1"/>
          </p:cNvSpPr>
          <p:nvPr>
            <p:ph type="title"/>
          </p:nvPr>
        </p:nvSpPr>
        <p:spPr>
          <a:xfrm>
            <a:off x="0" y="17145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Complementary proposals, Datasets &amp; Testbeds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Just six specific attacks (</a:t>
            </a:r>
            <a:r>
              <a:rPr lang="en" dirty="0" err="1"/>
              <a:t>DoS</a:t>
            </a:r>
            <a:r>
              <a:rPr lang="en" dirty="0"/>
              <a:t>, DDoS, Probe, U2R, R2L, login), there is a need to explore more attacks.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50% of the ML techniques are neural network implementations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Less than 30% of the studies consider collection, all based on OF.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Only 25% propose mitigation techniques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There is a need to use updated datasets that allow the models to learn from the latest attacks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 test in operative network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Several ML techniques proposals, too diverse that requires classification</a:t>
            </a:r>
            <a:endParaRPr dirty="0"/>
          </a:p>
        </p:txBody>
      </p:sp>
      <p:sp>
        <p:nvSpPr>
          <p:cNvPr id="217" name="Google Shape;217;p27"/>
          <p:cNvSpPr txBox="1"/>
          <p:nvPr/>
        </p:nvSpPr>
        <p:spPr>
          <a:xfrm>
            <a:off x="8195686" y="3591725"/>
            <a:ext cx="7245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5"/>
                </a:solidFill>
              </a:rPr>
              <a:t>*</a:t>
            </a:r>
            <a:endParaRPr sz="4000" b="1" dirty="0">
              <a:solidFill>
                <a:schemeClr val="accent5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2564636" y="2928175"/>
            <a:ext cx="7245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5"/>
                </a:solidFill>
              </a:rPr>
              <a:t>*</a:t>
            </a:r>
            <a:endParaRPr sz="4000" b="1" dirty="0">
              <a:solidFill>
                <a:schemeClr val="accent5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3670611" y="3272750"/>
            <a:ext cx="7245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5"/>
                </a:solidFill>
              </a:rPr>
              <a:t>*</a:t>
            </a:r>
            <a:endParaRPr sz="4000" b="1" dirty="0">
              <a:solidFill>
                <a:schemeClr val="accent5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0" y="17145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Conclusion &amp; future work</a:t>
            </a:r>
            <a:endParaRPr b="1"/>
          </a:p>
        </p:txBody>
      </p:sp>
      <p:sp>
        <p:nvSpPr>
          <p:cNvPr id="221" name="Google Shape;221;p27"/>
          <p:cNvSpPr txBox="1"/>
          <p:nvPr/>
        </p:nvSpPr>
        <p:spPr>
          <a:xfrm>
            <a:off x="6667100" y="63925"/>
            <a:ext cx="7245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5"/>
                </a:solidFill>
              </a:rPr>
              <a:t>*</a:t>
            </a:r>
            <a:endParaRPr sz="4000" b="1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uiExpand="1" build="p"/>
      <p:bldP spid="217" grpId="0"/>
      <p:bldP spid="218" grpId="0"/>
      <p:bldP spid="2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title"/>
          </p:nvPr>
        </p:nvSpPr>
        <p:spPr>
          <a:xfrm>
            <a:off x="268125" y="65877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27" name="Google Shape;227;p28"/>
          <p:cNvSpPr/>
          <p:nvPr/>
        </p:nvSpPr>
        <p:spPr>
          <a:xfrm>
            <a:off x="2690725" y="2003250"/>
            <a:ext cx="3607200" cy="2350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8"/>
          <p:cNvSpPr txBox="1"/>
          <p:nvPr/>
        </p:nvSpPr>
        <p:spPr>
          <a:xfrm>
            <a:off x="2968225" y="1530213"/>
            <a:ext cx="30522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SDN / NFV</a:t>
            </a:r>
            <a:endParaRPr sz="1800"/>
          </a:p>
        </p:txBody>
      </p:sp>
      <p:sp>
        <p:nvSpPr>
          <p:cNvPr id="229" name="Google Shape;229;p28"/>
          <p:cNvSpPr txBox="1"/>
          <p:nvPr/>
        </p:nvSpPr>
        <p:spPr>
          <a:xfrm>
            <a:off x="839200" y="4129350"/>
            <a:ext cx="174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Cyber-Security</a:t>
            </a:r>
            <a:endParaRPr sz="1800"/>
          </a:p>
        </p:txBody>
      </p:sp>
      <p:sp>
        <p:nvSpPr>
          <p:cNvPr id="230" name="Google Shape;230;p28"/>
          <p:cNvSpPr txBox="1"/>
          <p:nvPr/>
        </p:nvSpPr>
        <p:spPr>
          <a:xfrm>
            <a:off x="6472436" y="4129350"/>
            <a:ext cx="14592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Machine Learning</a:t>
            </a:r>
            <a:endParaRPr sz="1800"/>
          </a:p>
        </p:txBody>
      </p:sp>
      <p:sp>
        <p:nvSpPr>
          <p:cNvPr id="231" name="Google Shape;231;p28"/>
          <p:cNvSpPr txBox="1"/>
          <p:nvPr/>
        </p:nvSpPr>
        <p:spPr>
          <a:xfrm>
            <a:off x="3796575" y="2956950"/>
            <a:ext cx="14637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KP for SDN, focused on security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0" y="17145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Background, Goals and Methodology</a:t>
            </a:r>
            <a:endParaRPr b="1"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300" y="2215875"/>
            <a:ext cx="3458151" cy="1973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3" name="Google Shape;243;p30"/>
          <p:cNvGraphicFramePr/>
          <p:nvPr/>
        </p:nvGraphicFramePr>
        <p:xfrm>
          <a:off x="5725275" y="759700"/>
          <a:ext cx="1978175" cy="3635530"/>
        </p:xfrm>
        <a:graphic>
          <a:graphicData uri="http://schemas.openxmlformats.org/drawingml/2006/table">
            <a:tbl>
              <a:tblPr>
                <a:noFill/>
                <a:tableStyleId>{2CEE3B22-2BC9-41A0-806C-053162F1E657}</a:tableStyleId>
              </a:tblPr>
              <a:tblGrid>
                <a:gridCol w="197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Application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Presentation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Sessión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Transport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Network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link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PHY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4" name="Google Shape;244;p30"/>
          <p:cNvSpPr txBox="1"/>
          <p:nvPr/>
        </p:nvSpPr>
        <p:spPr>
          <a:xfrm>
            <a:off x="1041775" y="1152100"/>
            <a:ext cx="16803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SDN vs OSI</a:t>
            </a:r>
            <a:endParaRPr/>
          </a:p>
        </p:txBody>
      </p:sp>
      <p:cxnSp>
        <p:nvCxnSpPr>
          <p:cNvPr id="245" name="Google Shape;245;p30"/>
          <p:cNvCxnSpPr/>
          <p:nvPr/>
        </p:nvCxnSpPr>
        <p:spPr>
          <a:xfrm rot="10800000" flipH="1">
            <a:off x="1343250" y="2359850"/>
            <a:ext cx="6457500" cy="28200"/>
          </a:xfrm>
          <a:prstGeom prst="straightConnector1">
            <a:avLst/>
          </a:prstGeom>
          <a:noFill/>
          <a:ln w="114300" cap="flat" cmpd="sng">
            <a:solidFill>
              <a:srgbClr val="07376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30"/>
          <p:cNvCxnSpPr/>
          <p:nvPr/>
        </p:nvCxnSpPr>
        <p:spPr>
          <a:xfrm rot="10800000" flipH="1">
            <a:off x="1343250" y="4355600"/>
            <a:ext cx="6457500" cy="28200"/>
          </a:xfrm>
          <a:prstGeom prst="straightConnector1">
            <a:avLst/>
          </a:prstGeom>
          <a:noFill/>
          <a:ln w="114300" cap="flat" cmpd="sng">
            <a:solidFill>
              <a:srgbClr val="073763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Background, Goals and Methodology</a:t>
            </a:r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1"/>
          </p:nvPr>
        </p:nvSpPr>
        <p:spPr>
          <a:xfrm>
            <a:off x="5183464" y="662618"/>
            <a:ext cx="3561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Seven threat vectors identified 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Techniques proposed to defend specific parts of the architecture (planes or interfaces)  </a:t>
            </a:r>
            <a:endParaRPr dirty="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MTD</a:t>
            </a:r>
            <a:endParaRPr dirty="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Secure application development</a:t>
            </a:r>
            <a:endParaRPr dirty="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Data leakage prevention</a:t>
            </a:r>
            <a:endParaRPr dirty="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Others…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Not extensive research to secure the SDN architecture using ML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90" y="932987"/>
            <a:ext cx="4220449" cy="327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Background, Goals and Methodology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0" y="108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Background, Goals and Methodology</a:t>
            </a:r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body" idx="1"/>
          </p:nvPr>
        </p:nvSpPr>
        <p:spPr>
          <a:xfrm>
            <a:off x="5270550" y="1152475"/>
            <a:ext cx="3561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SDN as enabler for security functions. 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attacker does no target the network, but a resource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solution implemented as VFN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0" name="Google Shape;2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67200" cy="2629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725" y="1094025"/>
            <a:ext cx="4929877" cy="303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>
            <a:spLocks noGrp="1"/>
          </p:cNvSpPr>
          <p:nvPr>
            <p:ph type="title"/>
          </p:nvPr>
        </p:nvSpPr>
        <p:spPr>
          <a:xfrm>
            <a:off x="0" y="38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ML-based intrusion detection Systems in SDN</a:t>
            </a:r>
            <a:endParaRPr/>
          </a:p>
        </p:txBody>
      </p:sp>
      <p:sp>
        <p:nvSpPr>
          <p:cNvPr id="267" name="Google Shape;26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6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(9 out of 16) use a single ML technique, Neural Networks was used in 50% (RBM, NEAT, Generic NN, KNN, ANN, CNN). Accuracies from 75% to 99%.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anomaly detection &amp; Specific network scenarios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attack, DoS, Probe, U2R, R2L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Distributed Denial of Service Attacks</a:t>
            </a:r>
            <a:endParaRPr/>
          </a:p>
        </p:txBody>
      </p:sp>
      <p:sp>
        <p:nvSpPr>
          <p:cNvPr id="268" name="Google Shape;268;p33"/>
          <p:cNvSpPr txBox="1"/>
          <p:nvPr/>
        </p:nvSpPr>
        <p:spPr>
          <a:xfrm>
            <a:off x="1389975" y="3558575"/>
            <a:ext cx="627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</a:rPr>
              <a:t>What about other attacks ? Man-in-the-middle (MitM), Phishing, Code injection, Eavesdropping, Malware ?</a:t>
            </a:r>
            <a:endParaRPr sz="18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IDS Frameworks for SDN</a:t>
            </a:r>
            <a:endParaRPr/>
          </a:p>
        </p:txBody>
      </p:sp>
      <p:sp>
        <p:nvSpPr>
          <p:cNvPr id="274" name="Google Shape;274;p34"/>
          <p:cNvSpPr txBox="1">
            <a:spLocks noGrp="1"/>
          </p:cNvSpPr>
          <p:nvPr>
            <p:ph type="body" idx="1"/>
          </p:nvPr>
        </p:nvSpPr>
        <p:spPr>
          <a:xfrm>
            <a:off x="145992" y="643575"/>
            <a:ext cx="760830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Frameworks consider collection method, mitigation techniques and implementation 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Only seven (7) out of the studied papers, presented a complete framework to implement in a network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Types of collection methods: </a:t>
            </a:r>
            <a:endParaRPr sz="16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OF statistics, 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database copy with forwarding.l2-learning command, 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packet-in,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/>
              <a:t>Mitigation based on of table modification from control plane or application (all proposals)</a:t>
            </a:r>
            <a:endParaRPr sz="1600" dirty="0"/>
          </a:p>
        </p:txBody>
      </p:sp>
      <p:sp>
        <p:nvSpPr>
          <p:cNvPr id="275" name="Google Shape;275;p34"/>
          <p:cNvSpPr txBox="1"/>
          <p:nvPr/>
        </p:nvSpPr>
        <p:spPr>
          <a:xfrm>
            <a:off x="7754300" y="2851300"/>
            <a:ext cx="133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err="1">
                <a:solidFill>
                  <a:srgbClr val="4A86E8"/>
                </a:solidFill>
              </a:rPr>
              <a:t>sFlow</a:t>
            </a:r>
            <a:r>
              <a:rPr lang="en" sz="2400" b="1" dirty="0">
                <a:solidFill>
                  <a:srgbClr val="4A86E8"/>
                </a:solidFill>
              </a:rPr>
              <a:t> ?</a:t>
            </a:r>
            <a:endParaRPr sz="2400" b="1" dirty="0">
              <a:solidFill>
                <a:srgbClr val="4A86E8"/>
              </a:solidFill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7764500" y="3558150"/>
            <a:ext cx="133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A86E8"/>
                </a:solidFill>
              </a:rPr>
              <a:t>MTD ?</a:t>
            </a:r>
            <a:endParaRPr sz="24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1" name="Google Shape;281;p35"/>
          <p:cNvGraphicFramePr/>
          <p:nvPr/>
        </p:nvGraphicFramePr>
        <p:xfrm>
          <a:off x="142900" y="278075"/>
          <a:ext cx="8858200" cy="4315735"/>
        </p:xfrm>
        <a:graphic>
          <a:graphicData uri="http://schemas.openxmlformats.org/drawingml/2006/table">
            <a:tbl>
              <a:tblPr>
                <a:noFill/>
                <a:tableStyleId>{59DBB56D-EBF2-466E-8ED7-E877AFD03AD0}</a:tableStyleId>
              </a:tblPr>
              <a:tblGrid>
                <a:gridCol w="73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7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7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4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9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Reference</a:t>
                      </a:r>
                      <a:endParaRPr sz="10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Collection method</a:t>
                      </a:r>
                      <a:endParaRPr sz="10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PARA FW (mitigation)</a:t>
                      </a:r>
                      <a:endParaRPr sz="10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Detection method</a:t>
                      </a:r>
                      <a:endParaRPr sz="10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Feature selection</a:t>
                      </a:r>
                      <a:endParaRPr sz="10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Metric</a:t>
                      </a:r>
                      <a:endParaRPr sz="10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Training dataset</a:t>
                      </a:r>
                      <a:endParaRPr sz="10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Scenario</a:t>
                      </a:r>
                      <a:endParaRPr sz="10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Alshamrani2017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OF based, packet recieved counter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Openflow table change from app level, according to detector recomendation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Sequential Minimal Optimization (SMO)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ranker algorithm, genetic algorithm, and greedy algorithm</a:t>
                      </a:r>
                      <a:endParaRPr sz="6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accuracy: 99.40\%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NLS-KDD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SDN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Li2017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OF based, regular intervals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Dedicated module to give instructions to switches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1. Flow Statistical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2. 4 ML techniques tests (GBDT, DT, SMV, KA)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RF, Tree, Fisher, ReliefF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accuracy: Normal 98.54\% Probe 97.96\% DoS 99.97\% U2R 68\%, R2L 65.5\%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KDD-Cup 1999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5g networks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P.2017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Incoming traffic flows from the data plane switches saved in POX database (forwarding.l2-learning)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Not defined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Restricted Boltzmann Machine based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Restricted Boltzman Machine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accuracy was 92\%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Owned. Not specified characteristics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SDN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Tang2018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Flow collector (packet-in triggered)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Not defined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﻿Gated Recurrent Unit Recurrent Neural Network (GRU-RNN)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Fixed: duration, protocol type, src bytes, dst bytes, srv count, dst host same src port rate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Accuraccy 89%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NSL-KDD dataset.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SDN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Cui,2016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Abnormal packet-in messages (trigger to start ML detection)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New openflow table entries (highest priority) to drop traffic directed to target, OpenFlow modification message to clean the flow tables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Backpropagation neural network BPNN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Not declared.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time, cpu use and traffic due to the trigger method for detection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Owned. Not specified characteristics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SDN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Wang,2015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Packet-in detection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Managed from app layer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Graph method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﻿Chow–Liu algorithm.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Detection rate (%) Basic 74.02, Local 86.56, Global 89.30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﻿UNB ISCX dataset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Cloud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Le2015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Openflow-based. Not defined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Not defined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C4.5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14 derivated from transport features from a basic set of 9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IPS alert: 60%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﻿Darpa 99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SDN</a:t>
                      </a:r>
                      <a:endParaRPr sz="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" name="Google Shape;286;p36"/>
          <p:cNvGraphicFramePr/>
          <p:nvPr/>
        </p:nvGraphicFramePr>
        <p:xfrm>
          <a:off x="152400" y="152400"/>
          <a:ext cx="8866600" cy="4466734"/>
        </p:xfrm>
        <a:graphic>
          <a:graphicData uri="http://schemas.openxmlformats.org/drawingml/2006/table">
            <a:tbl>
              <a:tblPr>
                <a:noFill/>
                <a:tableStyleId>{59DBB56D-EBF2-466E-8ED7-E877AFD03AD0}</a:tableStyleId>
              </a:tblPr>
              <a:tblGrid>
                <a:gridCol w="82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0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Reference</a:t>
                      </a:r>
                      <a:endParaRPr sz="800" b="1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Detected</a:t>
                      </a:r>
                      <a:endParaRPr sz="800" b="1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Technique</a:t>
                      </a:r>
                      <a:endParaRPr sz="800" b="1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Feature extraction</a:t>
                      </a:r>
                      <a:endParaRPr sz="800" b="1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Accuracy</a:t>
                      </a:r>
                      <a:endParaRPr sz="800" b="1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Dataset</a:t>
                      </a:r>
                      <a:endParaRPr sz="800" b="1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Scenario</a:t>
                      </a:r>
                      <a:endParaRPr sz="800" b="1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Latah2018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DoS,</a:t>
                      </a:r>
                      <a:endParaRPr sz="8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R2L</a:t>
                      </a:r>
                      <a:endParaRPr sz="8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Probe,</a:t>
                      </a:r>
                      <a:endParaRPr sz="8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U2R,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DT, ELM, NB, LDA, NN, SVM, RT, KNN, AdaBoost, RUSBoost, LogitBoost and BaggingTrees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﻿subset of features extracted from NSL-KDD dataset based on employing the well-known Principal Components Analysis (PCA) approach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Best accuracy ﻿from 77.09% to 88.74%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NSL- KDD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NA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Dawoud2018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General anomaly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RBM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Fixed: all features in KDD99 DS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94% of accuracy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KDD99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IoT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Dawoud2018a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General anomaly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Autoencoder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Fixed: all features in KDD99 DS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Average precision: 99%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Not stated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SDN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Prasath2018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MHBNC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meta-heuristic Bayesian network classification (MHBNC)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Preprocessing + feature extraction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Precision 77%, Recall 74%, and F-measure 75%,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NSL-KDD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SDN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Kokila2015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DDoS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SMV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Grid search method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accuracy is 95\%.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1999 DARPA dataset &amp; 1998 DARPA dataset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SDN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Zhang2017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] Optical network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Point anomaly: probability-based.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Sequence anomaly: CUSUM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Not declared. Features include data related to optical links. Examples are average bandwidth usage, frequent source and destination nodes, average route length, and modulation formats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accuracy of 83%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﻿NSFNET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Optical SDN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Tang2016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DoS,</a:t>
                      </a:r>
                      <a:endParaRPr sz="8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R2L</a:t>
                      </a:r>
                      <a:endParaRPr sz="8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Probe,</a:t>
                      </a:r>
                      <a:endParaRPr sz="8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U2R,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﻿Deep Neural Network (DNN)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Fixed: duration, protocol\_type, src\_bytes, dst\_bytes, count and srv\_count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﻿accuracy of 75.75% which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NLS KDD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SDN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p37"/>
          <p:cNvGraphicFramePr/>
          <p:nvPr/>
        </p:nvGraphicFramePr>
        <p:xfrm>
          <a:off x="152400" y="152400"/>
          <a:ext cx="8866600" cy="4799859"/>
        </p:xfrm>
        <a:graphic>
          <a:graphicData uri="http://schemas.openxmlformats.org/drawingml/2006/table">
            <a:tbl>
              <a:tblPr>
                <a:noFill/>
                <a:tableStyleId>{59DBB56D-EBF2-466E-8ED7-E877AFD03AD0}</a:tableStyleId>
              </a:tblPr>
              <a:tblGrid>
                <a:gridCol w="76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0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0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Reference</a:t>
                      </a:r>
                      <a:endParaRPr sz="800" b="1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Detected</a:t>
                      </a:r>
                      <a:endParaRPr sz="800" b="1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Technique</a:t>
                      </a:r>
                      <a:endParaRPr sz="800" b="1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Feature extraction</a:t>
                      </a:r>
                      <a:endParaRPr sz="800" b="1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Accuracy</a:t>
                      </a:r>
                      <a:endParaRPr sz="800" b="1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Dataset</a:t>
                      </a:r>
                      <a:endParaRPr sz="800" b="1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Scenario</a:t>
                      </a:r>
                      <a:endParaRPr sz="800" b="1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Wang2017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SYN Flood DDoS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SVC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Iterative Dichotomiser 3 (ID3)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0.97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KDDCUP99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SDN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Latah2018a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DoS, R2L, Probe, U2R,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kNN, ELM) for the second level, and H-ELM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6-flow-based features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Accuracy 84.29%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NSL-KDD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SDN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Prakash2018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DDoS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NB, KNN BEST and SVM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 fixed features Packets, Protocol, Delay, Bandwidth, Source IP and Destination IP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Detection rate: K-nearest 97%, Naive bayes: 83%, SVM: 82%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Owned. 6000 data samples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SDN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Raj2018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Crossfire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ANN, CNN, LSTM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Fixed: Number of flows, Aggregate flow size, Timestamp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Accuracy, Precision, Recall, F1-Score measure depending speed and vehicle quantity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Owned (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cross-fire attack - ITS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Neupane2018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DDoS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ensemble learning with multivariate Gaussian and bayesian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src_ip, dst_ip, no_of_packets, spoof_dst_ip, blacklist_ip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Accuracy: over 98%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Owned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cloud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Wang2018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DoS, R2L, Probe, U2R,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contrastive pessimistic likelihood estimation (CPLE)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 features vs 41 features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Accuracy: one per technique and # of features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NSL-KDD dataset.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Wireless SDN enable E-Health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Gangadhar2017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DDoS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DT, SVM, and NB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source IP address, destination IP address, source port,destination port, protocol and reduce space withPCA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Accuracy, precision, recall (best: 99% for DT)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MIT KDD 1999 dataset.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SDN</a:t>
                      </a:r>
                      <a:endParaRPr sz="8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Smith2016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DDoS &amp; Worm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Neuro-evolution of augmented topologies NEAT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Fixed: packet level: IP, port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Detection rate: worm 90\%, DoS 80\%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Owned: about 800000 packets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SDN</a:t>
                      </a:r>
                      <a:endParaRPr sz="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2E8AA0B-A64E-F845-8254-09D798D3D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611782"/>
              </p:ext>
            </p:extLst>
          </p:nvPr>
        </p:nvGraphicFramePr>
        <p:xfrm>
          <a:off x="152400" y="758957"/>
          <a:ext cx="8839200" cy="4213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Google Shape;76;p15">
            <a:extLst>
              <a:ext uri="{FF2B5EF4-FFF2-40B4-BE49-F238E27FC236}">
                <a16:creationId xmlns:a16="http://schemas.microsoft.com/office/drawing/2014/main" id="{FCC9EC68-7965-424B-973E-6BFA65DAE2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7145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Background, Goals and Methodology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53256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ED6171-307C-F840-A600-24A9A7AD9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E2F695D-1908-634F-B2AC-8B4E5D952E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732B22-F4ED-6246-8DD2-9483E0694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F43A18-937F-794F-9AF0-5A337812B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C0DF1B-7488-C248-AE34-F131BB3D19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BA3693-5A26-1D4B-B6B6-708FBED0E2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195E8E-F7BD-244B-8B43-A12F5E77B1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710DFB-E816-904F-B477-6F50BEB682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0" y="17145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Background, Goals and Methodology</a:t>
            </a:r>
            <a:endParaRPr b="1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744150"/>
            <a:ext cx="7189199" cy="410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75" y="1382899"/>
            <a:ext cx="3733899" cy="28996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3914774" y="2371725"/>
            <a:ext cx="7143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dk1"/>
                </a:solidFill>
              </a:rPr>
              <a:t>vs</a:t>
            </a:r>
            <a:endParaRPr sz="3600" b="1" dirty="0"/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0" y="17145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Background, Goals and Methodology</a:t>
            </a:r>
            <a:endParaRPr b="1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44563"/>
            <a:ext cx="4438649" cy="2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0A86788-A8EA-5A4E-8030-0D7AE4D6E816}"/>
              </a:ext>
            </a:extLst>
          </p:cNvPr>
          <p:cNvSpPr/>
          <p:nvPr/>
        </p:nvSpPr>
        <p:spPr>
          <a:xfrm>
            <a:off x="4572000" y="979714"/>
            <a:ext cx="4438649" cy="3302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282250" y="1024800"/>
            <a:ext cx="4107900" cy="12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identify: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attacks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 - Techniques &amp; metrics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Tools to develop IDS with ML in SDN</a:t>
            </a:r>
            <a:endParaRPr/>
          </a:p>
          <a:p>
            <a:pPr marL="13716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4844725" y="1024800"/>
            <a:ext cx="4107900" cy="12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Results:</a:t>
            </a: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Too few</a:t>
            </a:r>
            <a:endParaRPr sz="14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Too many and diverse</a:t>
            </a:r>
            <a:endParaRPr sz="14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Datasets for training and test tools</a:t>
            </a:r>
            <a:endParaRPr dirty="0"/>
          </a:p>
          <a:p>
            <a:pPr marL="13716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106" name="Google Shape;106;p18"/>
          <p:cNvCxnSpPr/>
          <p:nvPr/>
        </p:nvCxnSpPr>
        <p:spPr>
          <a:xfrm rot="10800000" flipH="1">
            <a:off x="2819400" y="1526325"/>
            <a:ext cx="2893200" cy="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8"/>
          <p:cNvCxnSpPr/>
          <p:nvPr/>
        </p:nvCxnSpPr>
        <p:spPr>
          <a:xfrm>
            <a:off x="3724275" y="1790700"/>
            <a:ext cx="1986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8"/>
          <p:cNvCxnSpPr/>
          <p:nvPr/>
        </p:nvCxnSpPr>
        <p:spPr>
          <a:xfrm>
            <a:off x="4562475" y="2057400"/>
            <a:ext cx="1147800" cy="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0" y="17145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Background, Goals and Methodology</a:t>
            </a:r>
            <a:endParaRPr b="1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150" y="2638425"/>
            <a:ext cx="2636425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724275" y="24388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dk2"/>
                </a:solidFill>
              </a:rPr>
              <a:t>Objectives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311700" y="1025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Methodology</a:t>
            </a:r>
            <a:endParaRPr sz="2400" b="1"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200 papers (only with title review)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70 papers (reviewing the abstract)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Classification of papers into: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Surveys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Proposal for framework or security application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Experiment of existing tools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150" y="2638425"/>
            <a:ext cx="2636425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0" y="17145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Background, Goals and Methodology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applications for SDN security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35589" y="786875"/>
            <a:ext cx="43083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Only with a proposal of the </a:t>
            </a:r>
            <a:r>
              <a:rPr lang="en" sz="1600" b="1" u="sng" dirty="0">
                <a:solidFill>
                  <a:schemeClr val="accent5"/>
                </a:solidFill>
              </a:rPr>
              <a:t>detection model</a:t>
            </a:r>
            <a:r>
              <a:rPr lang="en" sz="1600" dirty="0">
                <a:solidFill>
                  <a:schemeClr val="dk1"/>
                </a:solidFill>
              </a:rPr>
              <a:t>, with no implementation considerations</a:t>
            </a:r>
            <a:endParaRPr sz="1600" dirty="0"/>
          </a:p>
        </p:txBody>
      </p:sp>
      <p:sp>
        <p:nvSpPr>
          <p:cNvPr id="129" name="Google Shape;129;p21"/>
          <p:cNvSpPr txBox="1"/>
          <p:nvPr/>
        </p:nvSpPr>
        <p:spPr>
          <a:xfrm>
            <a:off x="4901014" y="744150"/>
            <a:ext cx="43083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Include methods to </a:t>
            </a:r>
            <a:r>
              <a:rPr lang="en" sz="1600" b="1" u="sng" dirty="0">
                <a:solidFill>
                  <a:schemeClr val="accent5"/>
                </a:solidFill>
              </a:rPr>
              <a:t>collect</a:t>
            </a:r>
            <a:r>
              <a:rPr lang="en" sz="1600" dirty="0">
                <a:solidFill>
                  <a:schemeClr val="dk1"/>
                </a:solidFill>
              </a:rPr>
              <a:t> data to feed the ML model, as well as </a:t>
            </a:r>
            <a:r>
              <a:rPr lang="en" sz="1600" b="1" u="sng" dirty="0">
                <a:solidFill>
                  <a:schemeClr val="accent5"/>
                </a:solidFill>
              </a:rPr>
              <a:t>mitigation</a:t>
            </a:r>
            <a:r>
              <a:rPr lang="en" sz="1600" dirty="0">
                <a:solidFill>
                  <a:schemeClr val="dk1"/>
                </a:solidFill>
              </a:rPr>
              <a:t> schemes once the anomaly is detected</a:t>
            </a:r>
            <a:endParaRPr sz="1600" dirty="0">
              <a:solidFill>
                <a:schemeClr val="dk1"/>
              </a:solidFill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89" y="1414350"/>
            <a:ext cx="8124726" cy="298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0" y="17145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ML applications for SDN security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2272</Words>
  <Application>Microsoft Macintosh PowerPoint</Application>
  <PresentationFormat>Presentación en pantalla (16:9)</PresentationFormat>
  <Paragraphs>400</Paragraphs>
  <Slides>25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8" baseType="lpstr">
      <vt:lpstr>Arial</vt:lpstr>
      <vt:lpstr>Comfortaa</vt:lpstr>
      <vt:lpstr>Simple Light</vt:lpstr>
      <vt:lpstr>A Survey on Machine Learning Applications for Software Defined Network Security</vt:lpstr>
      <vt:lpstr>Background, Goals and Methodology</vt:lpstr>
      <vt:lpstr>Background, Goals and Methodology</vt:lpstr>
      <vt:lpstr>Background, Goals and Methodology</vt:lpstr>
      <vt:lpstr>Background, Goals and Methodology</vt:lpstr>
      <vt:lpstr>Background, Goals and Methodology</vt:lpstr>
      <vt:lpstr>Background, Goals and Methodology</vt:lpstr>
      <vt:lpstr>ML applications for SDN security</vt:lpstr>
      <vt:lpstr>ML applications for SDN security</vt:lpstr>
      <vt:lpstr>ML-based intrusion detection Systems in SDN</vt:lpstr>
      <vt:lpstr>IDS Frameworks for SDN</vt:lpstr>
      <vt:lpstr>Complementary proposals, Datasets &amp; Testbeds</vt:lpstr>
      <vt:lpstr>Complementary proposals, Datasets &amp; Testbeds</vt:lpstr>
      <vt:lpstr>Conclusion and future work</vt:lpstr>
      <vt:lpstr>Conclusion &amp; future work</vt:lpstr>
      <vt:lpstr>Motivation</vt:lpstr>
      <vt:lpstr>Thank you!</vt:lpstr>
      <vt:lpstr>Background, Goals and Methodology</vt:lpstr>
      <vt:lpstr>Background, Goals and Methodology</vt:lpstr>
      <vt:lpstr>Background, Goals and Methodology</vt:lpstr>
      <vt:lpstr>ML-based intrusion detection Systems in SDN</vt:lpstr>
      <vt:lpstr>IDS Frameworks for SDN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on Machine Learning Applications for Software Defined Network Security</dc:title>
  <cp:lastModifiedBy>Cesar Pedraza</cp:lastModifiedBy>
  <cp:revision>6</cp:revision>
  <dcterms:modified xsi:type="dcterms:W3CDTF">2019-06-05T14:10:39Z</dcterms:modified>
</cp:coreProperties>
</file>