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268" r:id="rId3"/>
    <p:sldId id="28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3" r:id="rId15"/>
    <p:sldId id="324" r:id="rId16"/>
    <p:sldId id="321" r:id="rId17"/>
    <p:sldId id="322" r:id="rId18"/>
    <p:sldId id="325" r:id="rId19"/>
    <p:sldId id="326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 autoAdjust="0"/>
    <p:restoredTop sz="89201"/>
  </p:normalViewPr>
  <p:slideViewPr>
    <p:cSldViewPr snapToGrid="0" snapToObjects="1">
      <p:cViewPr varScale="1">
        <p:scale>
          <a:sx n="89" d="100"/>
          <a:sy n="89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BD-8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/guide/components/intents-</a:t>
            </a:r>
            <a:r>
              <a:rPr lang="en-US" dirty="0" err="1"/>
              <a:t>filters.html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/guide/topics/manifest/manifest-</a:t>
            </a:r>
            <a:r>
              <a:rPr lang="en-US" dirty="0" err="1"/>
              <a:t>intro.html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&lt;intent-filter&gt; specifies the type of intent</a:t>
            </a:r>
            <a:r>
              <a:rPr lang="en-US" baseline="0" dirty="0"/>
              <a:t> that an activity can respond to</a:t>
            </a:r>
            <a:endParaRPr lang="en-US" dirty="0"/>
          </a:p>
          <a:p>
            <a:r>
              <a:rPr lang="en-US" dirty="0" err="1"/>
              <a:t>android.intent.action.MAIN</a:t>
            </a:r>
            <a:r>
              <a:rPr lang="en-US" dirty="0"/>
              <a:t> means that this activity is the entry point of the application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android.intent.category.LAUNCHER</a:t>
            </a:r>
            <a:r>
              <a:rPr lang="en-US" dirty="0"/>
              <a:t> means that this activity should be displayed in the top-level</a:t>
            </a:r>
            <a:r>
              <a:rPr lang="en-US" baseline="0" dirty="0"/>
              <a:t> launcher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navigation.html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Toolbar.html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Library Setup: https://</a:t>
            </a:r>
            <a:r>
              <a:rPr lang="en-US" dirty="0" err="1"/>
              <a:t>developer.android.com</a:t>
            </a:r>
            <a:r>
              <a:rPr lang="en-US" dirty="0"/>
              <a:t>/topic/libraries/support-library/</a:t>
            </a:r>
            <a:r>
              <a:rPr lang="en-US" dirty="0" err="1"/>
              <a:t>setup.html</a:t>
            </a:r>
            <a:endParaRPr lang="en-US" dirty="0"/>
          </a:p>
          <a:p>
            <a:r>
              <a:rPr lang="en-US" dirty="0"/>
              <a:t>Modify</a:t>
            </a:r>
            <a:r>
              <a:rPr lang="en-US" baseline="0" dirty="0"/>
              <a:t> </a:t>
            </a:r>
            <a:r>
              <a:rPr lang="en-US" baseline="0" dirty="0" err="1"/>
              <a:t>build.gradle</a:t>
            </a:r>
            <a:r>
              <a:rPr lang="en-US" baseline="0" dirty="0"/>
              <a:t> to use your support library: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/topic/libraries/support-library/</a:t>
            </a:r>
            <a:r>
              <a:rPr lang="en-US" baseline="0" dirty="0" err="1"/>
              <a:t>setup.html#libs-with-res</a:t>
            </a:r>
            <a:endParaRPr lang="en-US" baseline="0" dirty="0"/>
          </a:p>
          <a:p>
            <a:r>
              <a:rPr lang="en-US" baseline="0" dirty="0"/>
              <a:t>Toolbar tutorial: http://</a:t>
            </a:r>
            <a:r>
              <a:rPr lang="en-US" baseline="0" dirty="0" err="1"/>
              <a:t>www.vogella.com</a:t>
            </a:r>
            <a:r>
              <a:rPr lang="en-US" baseline="0" dirty="0"/>
              <a:t>/tutorials/</a:t>
            </a:r>
            <a:r>
              <a:rPr lang="en-US" baseline="0" dirty="0" err="1"/>
              <a:t>AndroidActionBar</a:t>
            </a:r>
            <a:r>
              <a:rPr lang="en-US" baseline="0" dirty="0"/>
              <a:t>/</a:t>
            </a:r>
            <a:r>
              <a:rPr lang="en-US" baseline="0" dirty="0" err="1"/>
              <a:t>article.html#using-the-toolbar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setu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3" y="1336687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Multi-screen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259" y="555950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Intent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that contains a message</a:t>
            </a:r>
          </a:p>
          <a:p>
            <a:pPr lvl="1"/>
            <a:r>
              <a:rPr lang="en-US" dirty="0"/>
              <a:t>It specifies an action for the OS or an activity to perform</a:t>
            </a:r>
          </a:p>
          <a:p>
            <a:pPr lvl="2"/>
            <a:r>
              <a:rPr lang="en-US" dirty="0"/>
              <a:t>Most often used to start activities</a:t>
            </a:r>
          </a:p>
          <a:p>
            <a:pPr lvl="2"/>
            <a:r>
              <a:rPr lang="en-US" dirty="0"/>
              <a:t>Can also start services or deliver broadcasts</a:t>
            </a:r>
          </a:p>
          <a:p>
            <a:pPr lvl="1"/>
            <a:r>
              <a:rPr lang="en-US" dirty="0"/>
              <a:t>It can carry data</a:t>
            </a:r>
          </a:p>
        </p:txBody>
      </p:sp>
    </p:spTree>
    <p:extLst>
      <p:ext uri="{BB962C8B-B14F-4D97-AF65-F5344CB8AC3E}">
        <p14:creationId xmlns:p14="http://schemas.microsoft.com/office/powerpoint/2010/main" val="216113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2D2DB9"/>
                </a:solidFill>
              </a:rPr>
              <a:t>AndroidManifest.xml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for every application</a:t>
            </a:r>
          </a:p>
          <a:p>
            <a:r>
              <a:rPr lang="en-US" dirty="0"/>
              <a:t>Registers information about the app:</a:t>
            </a:r>
          </a:p>
          <a:p>
            <a:pPr lvl="1"/>
            <a:r>
              <a:rPr lang="en-US" dirty="0"/>
              <a:t>Components that make up the application (including activities, services, broadcast receivers, and content providers)</a:t>
            </a:r>
          </a:p>
          <a:p>
            <a:pPr lvl="1"/>
            <a:r>
              <a:rPr lang="en-US" dirty="0"/>
              <a:t>Required permissions</a:t>
            </a:r>
          </a:p>
          <a:p>
            <a:pPr lvl="1"/>
            <a:r>
              <a:rPr lang="en-US" dirty="0"/>
              <a:t>Minimum OS version supported</a:t>
            </a:r>
          </a:p>
        </p:txBody>
      </p:sp>
    </p:spTree>
    <p:extLst>
      <p:ext uri="{BB962C8B-B14F-4D97-AF65-F5344CB8AC3E}">
        <p14:creationId xmlns:p14="http://schemas.microsoft.com/office/powerpoint/2010/main" val="315834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Activity Lifecycle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t="-3588" b="-1784"/>
          <a:stretch/>
        </p:blipFill>
        <p:spPr>
          <a:xfrm>
            <a:off x="457200" y="1720474"/>
            <a:ext cx="8229600" cy="386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http://developer.android.com/training/basics/activity-lifecycle/</a:t>
            </a:r>
          </a:p>
        </p:txBody>
      </p:sp>
    </p:spTree>
    <p:extLst>
      <p:ext uri="{BB962C8B-B14F-4D97-AF65-F5344CB8AC3E}">
        <p14:creationId xmlns:p14="http://schemas.microsoft.com/office/powerpoint/2010/main" val="130907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Starting an </a:t>
            </a:r>
          </a:p>
          <a:p>
            <a:pPr algn="ctr"/>
            <a:r>
              <a:rPr lang="en-US" sz="6600" dirty="0">
                <a:solidFill>
                  <a:srgbClr val="2D2DB9"/>
                </a:solidFill>
              </a:rPr>
              <a:t>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5" y="2376780"/>
            <a:ext cx="4218318" cy="33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1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D2DB9"/>
                </a:solidFill>
              </a:rPr>
              <a:t>Activity Launched by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07" y="1200042"/>
            <a:ext cx="8645872" cy="4763878"/>
          </a:xfrm>
          <a:ln>
            <a:solidFill>
              <a:srgbClr val="00CC99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Each app must have an activity that is started when the app is launched. </a:t>
            </a:r>
          </a:p>
          <a:p>
            <a:r>
              <a:rPr lang="en-US" dirty="0"/>
              <a:t>This activity is specified in the manifest: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br>
              <a:rPr lang="en-US" sz="2200" b="1" dirty="0">
                <a:solidFill>
                  <a:srgbClr val="000080"/>
                </a:solidFill>
                <a:latin typeface="Menlo"/>
              </a:rPr>
            </a:br>
            <a:r>
              <a:rPr lang="en-US" sz="2200" b="1" dirty="0">
                <a:solidFill>
                  <a:srgbClr val="000080"/>
                </a:solidFill>
                <a:latin typeface="Menlo"/>
              </a:rPr>
              <a:t>  </a:t>
            </a:r>
            <a:r>
              <a:rPr lang="en-US" sz="22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".MainActivity"</a:t>
            </a:r>
            <a:br>
              <a:rPr lang="en-US" sz="2200" b="1" dirty="0">
                <a:solidFill>
                  <a:srgbClr val="008000"/>
                </a:solidFill>
                <a:latin typeface="Menlo"/>
              </a:rPr>
            </a:br>
            <a:r>
              <a:rPr lang="en-US" sz="2200" b="1" dirty="0">
                <a:solidFill>
                  <a:srgbClr val="008000"/>
                </a:solidFill>
                <a:latin typeface="Menlo"/>
              </a:rPr>
              <a:t>  </a:t>
            </a:r>
            <a:r>
              <a:rPr lang="en-US" sz="22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>
                <a:solidFill>
                  <a:srgbClr val="0000FF"/>
                </a:solidFill>
                <a:latin typeface="Menlo"/>
              </a:rPr>
              <a:t>:label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"@string/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app_name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>
                <a:solidFill>
                  <a:srgbClr val="000080"/>
                </a:solidFill>
                <a:latin typeface="Menlo"/>
              </a:rPr>
              <a:t>action </a:t>
            </a:r>
            <a:r>
              <a:rPr lang="en-US" sz="2200" b="1" i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>
                <a:solidFill>
                  <a:srgbClr val="0000FF"/>
                </a:solidFill>
                <a:latin typeface="Menlo"/>
              </a:rPr>
              <a:t>                       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android.intent.action.MAIN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>
                <a:solidFill>
                  <a:srgbClr val="000080"/>
                </a:solidFill>
                <a:latin typeface="Menlo"/>
              </a:rPr>
              <a:t>category </a:t>
            </a:r>
            <a:r>
              <a:rPr lang="en-US" sz="2200" b="1" i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>
                <a:solidFill>
                  <a:srgbClr val="0000FF"/>
                </a:solidFill>
                <a:latin typeface="Menlo"/>
              </a:rPr>
              <a:t>                 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android.intent.category.LAUNCHER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171" y="3992880"/>
            <a:ext cx="8203091" cy="12598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032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Adding Additional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805"/>
            <a:ext cx="8229600" cy="5133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each activity in your app you need to:</a:t>
            </a:r>
          </a:p>
          <a:p>
            <a:r>
              <a:rPr lang="en-US" dirty="0"/>
              <a:t>Write a class that is derived from Activity or </a:t>
            </a:r>
            <a:r>
              <a:rPr lang="en-US" dirty="0" err="1"/>
              <a:t>AppCompatActivity</a:t>
            </a:r>
            <a:endParaRPr lang="en-US" dirty="0"/>
          </a:p>
          <a:p>
            <a:pPr lvl="1"/>
            <a:r>
              <a:rPr lang="en-US" dirty="0"/>
              <a:t>Declared in the same way as the main activity</a:t>
            </a:r>
          </a:p>
          <a:p>
            <a:r>
              <a:rPr lang="en-US" dirty="0"/>
              <a:t>Write an XML layout for the activity’s UI</a:t>
            </a:r>
          </a:p>
          <a:p>
            <a:pPr lvl="1"/>
            <a:r>
              <a:rPr lang="en-US" dirty="0"/>
              <a:t>Defined in the same way as the main layout</a:t>
            </a:r>
          </a:p>
          <a:p>
            <a:r>
              <a:rPr lang="en-US" dirty="0"/>
              <a:t>Add an </a:t>
            </a:r>
            <a:r>
              <a:rPr lang="en-US" dirty="0">
                <a:solidFill>
                  <a:srgbClr val="000090"/>
                </a:solidFill>
              </a:rPr>
              <a:t>&lt;activity&gt; </a:t>
            </a:r>
            <a:r>
              <a:rPr lang="en-US" dirty="0"/>
              <a:t>element to the manifest for this activity</a:t>
            </a:r>
          </a:p>
          <a:p>
            <a:r>
              <a:rPr lang="en-US" dirty="0"/>
              <a:t>Add code to an existing activity that will start the new activity</a:t>
            </a:r>
          </a:p>
          <a:p>
            <a:r>
              <a:rPr lang="en-US" dirty="0"/>
              <a:t>Add a navigation feature so you can return to a pervious activity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D2DB9"/>
                </a:solidFill>
              </a:rPr>
              <a:t>startActivity</a:t>
            </a:r>
            <a:r>
              <a:rPr lang="en-US" dirty="0">
                <a:solidFill>
                  <a:srgbClr val="2D2DB9"/>
                </a:solidFill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100" dirty="0"/>
              <a:t>A method of the Context class (base class for the Activity class)</a:t>
            </a:r>
          </a:p>
          <a:p>
            <a:r>
              <a:rPr lang="en-US" sz="4100" dirty="0"/>
              <a:t>Requires an Intent object</a:t>
            </a:r>
          </a:p>
          <a:p>
            <a:pPr lvl="1"/>
            <a:r>
              <a:rPr lang="en-US" sz="3600" dirty="0"/>
              <a:t>Specifies the activity to be started</a:t>
            </a:r>
          </a:p>
          <a:p>
            <a:pPr lvl="1"/>
            <a:r>
              <a:rPr lang="en-US" sz="3600" dirty="0"/>
              <a:t>Carries data to the activity (optional)</a:t>
            </a:r>
          </a:p>
          <a:p>
            <a:r>
              <a:rPr lang="en-US" sz="4100" dirty="0"/>
              <a:t>Example:</a:t>
            </a:r>
            <a:br>
              <a:rPr lang="en-US" sz="3600" dirty="0"/>
            </a:br>
            <a:br>
              <a:rPr lang="en-US" dirty="0"/>
            </a:br>
            <a:r>
              <a:rPr lang="en-US" sz="2900" dirty="0">
                <a:latin typeface="Menlo"/>
              </a:rPr>
              <a:t>Intent intent =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Intent(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SecondActivity.</a:t>
            </a:r>
            <a:r>
              <a:rPr lang="en-US" sz="29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900" dirty="0">
                <a:solidFill>
                  <a:srgbClr val="00000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intent.putExtra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humanHand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humanHand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 </a:t>
            </a:r>
            <a:br>
              <a:rPr lang="en-US" sz="2900" i="1" dirty="0">
                <a:solidFill>
                  <a:srgbClr val="80808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startActivity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(intent);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50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up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88862"/>
            <a:ext cx="8229600" cy="485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	Navigates up to the parent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an up button to the app bar:</a:t>
            </a:r>
          </a:p>
          <a:p>
            <a:r>
              <a:rPr lang="en-US" dirty="0"/>
              <a:t>First ensure your activity has an app bar by:</a:t>
            </a:r>
          </a:p>
          <a:p>
            <a:pPr lvl="1"/>
            <a:r>
              <a:rPr lang="en-US" dirty="0"/>
              <a:t>Using a theme that includes an </a:t>
            </a:r>
            <a:r>
              <a:rPr lang="en-US" dirty="0" err="1"/>
              <a:t>ActionBar</a:t>
            </a:r>
            <a:r>
              <a:rPr lang="en-US" dirty="0"/>
              <a:t> or </a:t>
            </a:r>
            <a:r>
              <a:rPr lang="en-US" dirty="0" err="1"/>
              <a:t>AppBar</a:t>
            </a:r>
            <a:r>
              <a:rPr lang="en-US" dirty="0"/>
              <a:t>, like 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android:Theme.Holo.Light.DarkActionBar</a:t>
            </a:r>
            <a:endParaRPr lang="en-US" sz="2200" b="1" dirty="0">
              <a:solidFill>
                <a:srgbClr val="008000"/>
              </a:solidFill>
              <a:latin typeface="Menlo"/>
            </a:endParaRPr>
          </a:p>
          <a:p>
            <a:pPr lvl="1"/>
            <a:r>
              <a:rPr lang="en-US" dirty="0"/>
              <a:t>Or, adding a Toolbar to the activity (see the following slides)</a:t>
            </a:r>
          </a:p>
          <a:p>
            <a:r>
              <a:rPr lang="en-US" dirty="0"/>
              <a:t>In the manifest, add an attribute for the activity’s parent:</a:t>
            </a:r>
            <a:br>
              <a:rPr lang="en-US" dirty="0"/>
            </a:br>
            <a:r>
              <a:rPr lang="en-US" sz="24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400" b="1" dirty="0" err="1">
                <a:solidFill>
                  <a:srgbClr val="0000FF"/>
                </a:solidFill>
                <a:latin typeface="Menlo"/>
              </a:rPr>
              <a:t>:parentActivityName</a:t>
            </a:r>
            <a:r>
              <a:rPr lang="en-US" sz="24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".MainActivity"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00" r="11893"/>
          <a:stretch/>
        </p:blipFill>
        <p:spPr>
          <a:xfrm>
            <a:off x="292987" y="919693"/>
            <a:ext cx="2448744" cy="1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7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Aside: ActionBar vs.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552"/>
            <a:ext cx="8229600" cy="5112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A “side-bar” about the two types of app bar</a:t>
            </a:r>
          </a:p>
          <a:p>
            <a:r>
              <a:rPr lang="en-US" sz="2400" dirty="0"/>
              <a:t>The ActionBar was introduced with Android 3.0 (API level 11), all activities that use the default theme have an ActionBar.</a:t>
            </a:r>
          </a:p>
          <a:p>
            <a:r>
              <a:rPr lang="en-US" sz="2400" dirty="0"/>
              <a:t> However, the native ActionBar behaves differently depending on the API level. Not all features are available for older APIs.</a:t>
            </a:r>
          </a:p>
          <a:p>
            <a:pPr lvl="1"/>
            <a:r>
              <a:rPr lang="en-US" sz="2000" dirty="0"/>
              <a:t>For example: the native action bar doesn't support material design unless the device is running Android 5.0 (API level 21) or later.</a:t>
            </a:r>
          </a:p>
          <a:p>
            <a:r>
              <a:rPr lang="en-US" sz="2400" dirty="0"/>
              <a:t>By contrast, all features are available on the support library's version of Toolbar.</a:t>
            </a:r>
          </a:p>
          <a:p>
            <a:pPr lvl="1"/>
            <a:r>
              <a:rPr lang="en-US" sz="2000" dirty="0"/>
              <a:t>For example, the Toolbar widget provides a material design experience on devices running Android 2.1 (API level 7) or later.</a:t>
            </a:r>
          </a:p>
          <a:p>
            <a:r>
              <a:rPr lang="en-US" sz="2400" dirty="0"/>
              <a:t>For this reason, you should use the support library's Toolbar class to implement your activities' app bars.</a:t>
            </a:r>
          </a:p>
        </p:txBody>
      </p:sp>
    </p:spTree>
    <p:extLst>
      <p:ext uri="{BB962C8B-B14F-4D97-AF65-F5344CB8AC3E}">
        <p14:creationId xmlns:p14="http://schemas.microsoft.com/office/powerpoint/2010/main" val="27879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Aside: Adding a Toolbar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076"/>
            <a:ext cx="8432800" cy="527472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100" dirty="0"/>
              <a:t>Add the v7 appcompat support library to your project, see</a:t>
            </a:r>
            <a:r>
              <a:rPr lang="en-US" sz="3800" dirty="0"/>
              <a:t>:</a:t>
            </a:r>
            <a:br>
              <a:rPr lang="en-US" sz="3800" dirty="0"/>
            </a:br>
            <a:r>
              <a:rPr lang="en-US" sz="2900" dirty="0"/>
              <a:t>  </a:t>
            </a:r>
            <a:r>
              <a:rPr lang="en-US" sz="3400" dirty="0"/>
              <a:t>   </a:t>
            </a:r>
            <a:r>
              <a:rPr lang="en-US" sz="3400" dirty="0">
                <a:hlinkClick r:id="rId3"/>
              </a:rPr>
              <a:t>https://developer.android.com/topic/libraries/support-library/setup.html</a:t>
            </a:r>
            <a:r>
              <a:rPr lang="en-US" sz="3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Make sure the activity extends the </a:t>
            </a:r>
            <a:r>
              <a:rPr lang="en-US" sz="5100" i="1" dirty="0"/>
              <a:t>AppCompatActivity </a:t>
            </a:r>
            <a:r>
              <a:rPr lang="en-US" sz="5100" dirty="0"/>
              <a:t>class:</a:t>
            </a:r>
            <a:br>
              <a:rPr lang="en-US" sz="5100" dirty="0"/>
            </a:br>
            <a:r>
              <a:rPr lang="en-US" dirty="0"/>
              <a:t>    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public class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SecondActivity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AppCompatActivity</a:t>
            </a:r>
            <a:endParaRPr lang="en-US" sz="3400" i="1" dirty="0"/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In the manifest, set a </a:t>
            </a:r>
            <a:r>
              <a:rPr lang="en-US" sz="5100" i="1" strike="sngStrike" dirty="0"/>
              <a:t>NoActionBar</a:t>
            </a:r>
            <a:r>
              <a:rPr lang="en-US" sz="5100" strike="sngStrike" dirty="0"/>
              <a:t> theme:</a:t>
            </a:r>
            <a:br>
              <a:rPr lang="en-US" sz="5100" strike="sngStrike" dirty="0"/>
            </a:br>
            <a:r>
              <a:rPr lang="en-US" strike="sngStrike" dirty="0"/>
              <a:t>     </a:t>
            </a:r>
            <a:r>
              <a:rPr lang="en-US" sz="2900" b="1" strike="sngStrike" dirty="0">
                <a:solidFill>
                  <a:srgbClr val="0000FF"/>
                </a:solidFill>
                <a:latin typeface="Menlo"/>
              </a:rPr>
              <a:t>android:theme=</a:t>
            </a:r>
            <a:r>
              <a:rPr lang="en-US" sz="2900" b="1" strike="sngStrike" dirty="0">
                <a:solidFill>
                  <a:srgbClr val="008000"/>
                </a:solidFill>
                <a:latin typeface="Menlo"/>
              </a:rPr>
              <a:t>"@style/Theme.AppCompat.Light.NoActionBar"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Add a Toolbar to the top of the activity's layout:</a:t>
            </a:r>
            <a:br>
              <a:rPr lang="en-US" sz="5100" strike="sngStrike" dirty="0"/>
            </a:br>
            <a:r>
              <a:rPr lang="en-US" sz="4200" strike="sngStrike" dirty="0"/>
              <a:t>   </a:t>
            </a:r>
            <a:r>
              <a:rPr lang="en-US" strike="sngStrike" dirty="0">
                <a:latin typeface="Menlo"/>
              </a:rPr>
              <a:t>&lt;</a:t>
            </a:r>
            <a:r>
              <a:rPr lang="en-US" b="1" strike="sngStrike" dirty="0">
                <a:solidFill>
                  <a:srgbClr val="000080"/>
                </a:solidFill>
                <a:latin typeface="Menlo"/>
              </a:rPr>
              <a:t>android.support.v7.widget.Toolbar</a:t>
            </a:r>
            <a:br>
              <a:rPr lang="en-US" b="1" strike="sngStrike" dirty="0">
                <a:solidFill>
                  <a:srgbClr val="000080"/>
                </a:solidFill>
                <a:latin typeface="Menlo"/>
              </a:rPr>
            </a:br>
            <a:r>
              <a:rPr lang="en-US" b="1" strike="sngStrike" dirty="0">
                <a:solidFill>
                  <a:srgbClr val="00008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:id=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"@+id/toolbar"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:layout_width=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"match_parent"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:layout_height=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"?attr/actionBarSize"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:background=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"?attr/colorPrimary"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:elevation=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"4dp"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:theme=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"@style/ThemeOverlay.AppCompat.ActionBar"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app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:popupTheme=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"@style/ThemeOverlay.AppCompat.Light"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:layout_alignParentTop=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:layout_alignParentRight=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:layout_alignParentEnd=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 </a:t>
            </a:r>
            <a:r>
              <a:rPr lang="en-US" strike="sngStrike" dirty="0">
                <a:solidFill>
                  <a:srgbClr val="000000"/>
                </a:solidFill>
                <a:latin typeface="Menlo"/>
              </a:rPr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In </a:t>
            </a:r>
            <a:r>
              <a:rPr lang="en-US" sz="5100" i="1" strike="sngStrike" dirty="0"/>
              <a:t>onCreate()</a:t>
            </a:r>
            <a:r>
              <a:rPr lang="en-US" sz="5100" strike="sngStrike" dirty="0"/>
              <a:t>, call the activity's </a:t>
            </a:r>
            <a:r>
              <a:rPr lang="en-US" sz="5100" i="1" strike="sngStrike" dirty="0"/>
              <a:t>setSupportActionBar() </a:t>
            </a:r>
            <a:r>
              <a:rPr lang="en-US" sz="5100" strike="sngStrike" dirty="0"/>
              <a:t>method:</a:t>
            </a:r>
            <a:br>
              <a:rPr lang="en-US" sz="5100" strike="sngStrike" dirty="0"/>
            </a:br>
            <a:r>
              <a:rPr lang="en-US" sz="4200" strike="sngStrike" dirty="0"/>
              <a:t>   </a:t>
            </a:r>
            <a:r>
              <a:rPr lang="en-US" sz="3200" strike="sngStrike" dirty="0">
                <a:latin typeface="Menlo"/>
              </a:rPr>
              <a:t>Toolbar toolbar = (Toolbar) findViewById(R.id.</a:t>
            </a:r>
            <a:r>
              <a:rPr lang="en-US" sz="3200" b="1" i="1" strike="sngStrike" dirty="0">
                <a:solidFill>
                  <a:srgbClr val="660E7A"/>
                </a:solidFill>
                <a:latin typeface="Menlo"/>
              </a:rPr>
              <a:t>toolbar</a:t>
            </a:r>
            <a:r>
              <a:rPr lang="en-US" sz="3200" strike="sngStrike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strike="sngStrike" dirty="0">
                <a:solidFill>
                  <a:srgbClr val="000000"/>
                </a:solidFill>
                <a:latin typeface="Menlo"/>
              </a:rPr>
            </a:br>
            <a:r>
              <a:rPr lang="en-US" strike="sngStrike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3200" strike="sngStrike" dirty="0">
                <a:solidFill>
                  <a:srgbClr val="000000"/>
                </a:solidFill>
                <a:latin typeface="Menlo"/>
              </a:rPr>
              <a:t>setSupportActionBar(toolbar);</a:t>
            </a:r>
          </a:p>
        </p:txBody>
      </p:sp>
    </p:spTree>
    <p:extLst>
      <p:ext uri="{BB962C8B-B14F-4D97-AF65-F5344CB8AC3E}">
        <p14:creationId xmlns:p14="http://schemas.microsoft.com/office/powerpoint/2010/main" val="8838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257377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Multi-screen</a:t>
                      </a:r>
                      <a:r>
                        <a:rPr lang="en-US" sz="2800" u="sng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2444405"/>
              </p:ext>
            </p:extLst>
          </p:nvPr>
        </p:nvGraphicFramePr>
        <p:xfrm>
          <a:off x="4412426" y="1600200"/>
          <a:ext cx="4274374" cy="47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89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Modify the Tip Calculator to put an “up” button on the settings activity by adding an entry for the parent in it’s section of the the manifest.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Android Application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0" y="2341873"/>
            <a:ext cx="4979581" cy="39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Android App Architecture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Apps are made up of components. There are four kinds of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Activity</a:t>
            </a:r>
          </a:p>
          <a:p>
            <a:pPr lvl="2"/>
            <a:r>
              <a:rPr lang="en-US" dirty="0"/>
              <a:t>Each screen is managed by it’s own activity</a:t>
            </a:r>
          </a:p>
          <a:p>
            <a:pPr lvl="2"/>
            <a:r>
              <a:rPr lang="en-US" dirty="0"/>
              <a:t>A multi-screen app will have multiple activities</a:t>
            </a:r>
          </a:p>
          <a:p>
            <a:pPr lvl="2"/>
            <a:r>
              <a:rPr lang="en-US" dirty="0"/>
              <a:t>An app must have at least one activity</a:t>
            </a:r>
          </a:p>
        </p:txBody>
      </p:sp>
    </p:spTree>
    <p:extLst>
      <p:ext uri="{BB962C8B-B14F-4D97-AF65-F5344CB8AC3E}">
        <p14:creationId xmlns:p14="http://schemas.microsoft.com/office/powerpoint/2010/main" val="12776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App Architecture (continued)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Services: long-running background operations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Content providers: manage shared data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Broadcast receivers: respond to system-wide broadcast announcements</a:t>
            </a:r>
          </a:p>
          <a:p>
            <a:r>
              <a:rPr lang="en-US" dirty="0"/>
              <a:t>Intent objects are used to activate activities, services, and broadcast receivers</a:t>
            </a:r>
          </a:p>
          <a:p>
            <a:r>
              <a:rPr lang="en-US" dirty="0"/>
              <a:t>Every app must have a manifest file </a:t>
            </a:r>
          </a:p>
        </p:txBody>
      </p:sp>
    </p:spTree>
    <p:extLst>
      <p:ext uri="{BB962C8B-B14F-4D97-AF65-F5344CB8AC3E}">
        <p14:creationId xmlns:p14="http://schemas.microsoft.com/office/powerpoint/2010/main" val="376962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Components of an App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999" t="11049"/>
          <a:stretch/>
        </p:blipFill>
        <p:spPr>
          <a:xfrm>
            <a:off x="1865774" y="1631177"/>
            <a:ext cx="5658353" cy="4196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0686" y="5835034"/>
            <a:ext cx="54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and Broadcast receivers, and Content providers</a:t>
            </a:r>
          </a:p>
        </p:txBody>
      </p:sp>
    </p:spTree>
    <p:extLst>
      <p:ext uri="{BB962C8B-B14F-4D97-AF65-F5344CB8AC3E}">
        <p14:creationId xmlns:p14="http://schemas.microsoft.com/office/powerpoint/2010/main" val="1211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Activity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Provides a user interface (UI)</a:t>
            </a:r>
          </a:p>
          <a:p>
            <a:pPr lvl="1"/>
            <a:r>
              <a:rPr lang="en-US"/>
              <a:t>Contains a window in which to add UI elements</a:t>
            </a:r>
          </a:p>
          <a:p>
            <a:r>
              <a:rPr lang="en-US"/>
              <a:t>Inherits from the abstract Context class</a:t>
            </a:r>
          </a:p>
          <a:p>
            <a:r>
              <a:rPr lang="en-US"/>
              <a:t>Each activity in a app is independent of the others</a:t>
            </a:r>
          </a:p>
          <a:p>
            <a:r>
              <a:rPr lang="en-US"/>
              <a:t>Can be activated from within it’s own app or by another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Loosely Coupled 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Typical desktop apps have a single entry point. In an Android app, any activity (screen) can be an entry point.</a:t>
            </a:r>
          </a:p>
          <a:p>
            <a:r>
              <a:rPr lang="en-US"/>
              <a:t>Similar to web applications. You can typically directly open any web page in a site. </a:t>
            </a:r>
          </a:p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Context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reference to the current application</a:t>
            </a:r>
          </a:p>
          <a:p>
            <a:r>
              <a:rPr lang="en-US" dirty="0"/>
              <a:t>Provides a means to access the Android operating system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Accessing Android services</a:t>
            </a:r>
          </a:p>
          <a:p>
            <a:pPr lvl="1"/>
            <a:r>
              <a:rPr lang="en-US" dirty="0"/>
              <a:t>Accessing preferences (settings) and permissions</a:t>
            </a:r>
          </a:p>
          <a:p>
            <a:pPr lvl="1"/>
            <a:r>
              <a:rPr lang="en-US" dirty="0"/>
              <a:t>Creating new views (widgets, aka controls)</a:t>
            </a:r>
          </a:p>
          <a:p>
            <a:pPr lvl="1"/>
            <a:r>
              <a:rPr lang="en-US" dirty="0"/>
              <a:t>Accessing device resources</a:t>
            </a:r>
          </a:p>
        </p:txBody>
      </p:sp>
    </p:spTree>
    <p:extLst>
      <p:ext uri="{BB962C8B-B14F-4D97-AF65-F5344CB8AC3E}">
        <p14:creationId xmlns:p14="http://schemas.microsoft.com/office/powerpoint/2010/main" val="14547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950</Words>
  <Application>Microsoft Macintosh PowerPoint</Application>
  <PresentationFormat>On-screen Show (4:3)</PresentationFormat>
  <Paragraphs>145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Menlo</vt:lpstr>
      <vt:lpstr>Office Theme</vt:lpstr>
      <vt:lpstr>Multi-screen Apps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Launched by the App</vt:lpstr>
      <vt:lpstr>Adding Additional Activities</vt:lpstr>
      <vt:lpstr>startActivity method</vt:lpstr>
      <vt:lpstr>The up Button</vt:lpstr>
      <vt:lpstr>Aside: ActionBar vs. Toolbar</vt:lpstr>
      <vt:lpstr>Aside: Adding a Toolbar to an Activity</vt:lpstr>
      <vt:lpstr>Exercise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137</cp:revision>
  <dcterms:created xsi:type="dcterms:W3CDTF">2016-03-27T03:55:45Z</dcterms:created>
  <dcterms:modified xsi:type="dcterms:W3CDTF">2018-07-05T17:48:32Z</dcterms:modified>
</cp:coreProperties>
</file>