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69" r:id="rId2"/>
    <p:sldId id="268" r:id="rId3"/>
    <p:sldId id="283" r:id="rId4"/>
    <p:sldId id="393" r:id="rId5"/>
    <p:sldId id="394" r:id="rId6"/>
    <p:sldId id="434" r:id="rId7"/>
    <p:sldId id="395" r:id="rId8"/>
    <p:sldId id="426" r:id="rId9"/>
    <p:sldId id="427" r:id="rId10"/>
    <p:sldId id="428" r:id="rId11"/>
    <p:sldId id="429" r:id="rId12"/>
    <p:sldId id="438" r:id="rId13"/>
    <p:sldId id="396" r:id="rId14"/>
    <p:sldId id="397" r:id="rId15"/>
    <p:sldId id="435" r:id="rId16"/>
    <p:sldId id="443" r:id="rId17"/>
    <p:sldId id="445" r:id="rId18"/>
    <p:sldId id="444" r:id="rId19"/>
    <p:sldId id="446" r:id="rId20"/>
    <p:sldId id="436" r:id="rId21"/>
    <p:sldId id="437" r:id="rId22"/>
    <p:sldId id="448" r:id="rId23"/>
    <p:sldId id="447" r:id="rId24"/>
    <p:sldId id="363" r:id="rId25"/>
    <p:sldId id="439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30" r:id="rId38"/>
    <p:sldId id="409" r:id="rId39"/>
    <p:sldId id="410" r:id="rId40"/>
    <p:sldId id="432" r:id="rId41"/>
    <p:sldId id="411" r:id="rId42"/>
    <p:sldId id="412" r:id="rId43"/>
    <p:sldId id="433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382" r:id="rId55"/>
    <p:sldId id="423" r:id="rId56"/>
    <p:sldId id="424" r:id="rId57"/>
    <p:sldId id="425" r:id="rId58"/>
    <p:sldId id="440" r:id="rId59"/>
    <p:sldId id="442" r:id="rId60"/>
    <p:sldId id="441" r:id="rId61"/>
    <p:sldId id="39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9373" autoAdjust="0"/>
    <p:restoredTop sz="86248" autoAdjust="0"/>
  </p:normalViewPr>
  <p:slideViewPr>
    <p:cSldViewPr snapToGrid="0" snapToObjects="1">
      <p:cViewPr varScale="1">
        <p:scale>
          <a:sx n="105" d="100"/>
          <a:sy n="105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Database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sqlite/SQLiteOpenHelper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an example in: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WeatherForecast-SAX+SQLite+ListView</a:t>
            </a:r>
            <a:r>
              <a:rPr lang="en-US" dirty="0"/>
              <a:t>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Dal.java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Multitier_architecture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</a:t>
            </a:r>
            <a:r>
              <a:rPr lang="en-US" baseline="0" dirty="0"/>
              <a:t> classes: List, Task</a:t>
            </a:r>
          </a:p>
          <a:p>
            <a:r>
              <a:rPr lang="en-US" baseline="0" dirty="0"/>
              <a:t>Database access: </a:t>
            </a:r>
            <a:r>
              <a:rPr lang="en-US" baseline="0" dirty="0" err="1"/>
              <a:t>TaskListDB</a:t>
            </a:r>
            <a:endParaRPr lang="en-US" baseline="0" dirty="0"/>
          </a:p>
          <a:p>
            <a:r>
              <a:rPr lang="en-US" baseline="0" dirty="0"/>
              <a:t>Android UI: </a:t>
            </a:r>
            <a:r>
              <a:rPr lang="en-US" baseline="0" dirty="0" err="1"/>
              <a:t>TaskListActivity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a storage class is slightly more general than Java data types. The INTEGER storage class, for example, includes 6 different integer datatypes of different lengths. This makes a difference on disk. But as soon as INTEGER values are read off of disk and into memory for processing, they are converted to the most general datatype (8-byte signed integer). And so for the most part, "storage class" is indistinguishable from "datatype" and the two terms can be used interchangeably.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  <a:p>
            <a:r>
              <a:rPr lang="en-US" dirty="0"/>
              <a:t>Relational</a:t>
            </a:r>
            <a:r>
              <a:rPr lang="en-US" baseline="0" dirty="0"/>
              <a:t> database theory: definition of “relation”: https://</a:t>
            </a:r>
            <a:r>
              <a:rPr lang="en-US" baseline="0" dirty="0" err="1"/>
              <a:t>en.wikipedia.org</a:t>
            </a:r>
            <a:r>
              <a:rPr lang="en-US" baseline="0"/>
              <a:t>/wiki/Relation_%28database%29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r>
              <a:rPr lang="en-US" baseline="0" dirty="0"/>
              <a:t> Diagram</a:t>
            </a:r>
          </a:p>
          <a:p>
            <a:r>
              <a:rPr lang="en-US" dirty="0"/>
              <a:t>The</a:t>
            </a:r>
            <a:r>
              <a:rPr lang="en-US" baseline="0" dirty="0"/>
              <a:t> list has a one-to-many relationship to the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only be using the ones that are highlighted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https://developer.android.com/reference/android/database/sqlite/SQLiteDatabase.html</a:t>
            </a:r>
            <a:r>
              <a:rPr lang="en-US" dirty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https://developer.android.com/reference/android/database/sqlite/SQLiteOpenHelper.html</a:t>
            </a:r>
            <a:r>
              <a:rPr lang="en-US" dirty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an example in: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WeatherForecast-SAX+SQLite+ListView</a:t>
            </a:r>
            <a:r>
              <a:rPr lang="en-US" dirty="0"/>
              <a:t>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WeatherSqliteHelper.java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OpenHelper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database/sqlite/SQLiteDatabas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tier_architectu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OpenHelper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Database.html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sqlitebrowser.org/" TargetMode="External"/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m.io/docs/java/lates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.org" TargetMode="External"/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gella.com/tutorials/AndroidSQLite/article.html" TargetMode="External"/><Relationship Id="rId4" Type="http://schemas.openxmlformats.org/officeDocument/2006/relationships/hyperlink" Target="https://developer.android.com/training/basics/data-storage/databas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800" b="1" dirty="0"/>
              <a:t>Databases</a:t>
            </a:r>
            <a:br>
              <a:rPr lang="en-US" sz="9600" b="1" dirty="0"/>
            </a:br>
            <a:br>
              <a:rPr lang="en-US" sz="9600" b="1" dirty="0"/>
            </a:b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6279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6728"/>
              </p:ext>
            </p:extLst>
          </p:nvPr>
        </p:nvGraphicFramePr>
        <p:xfrm>
          <a:off x="1521655" y="2243629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0684"/>
              </p:ext>
            </p:extLst>
          </p:nvPr>
        </p:nvGraphicFramePr>
        <p:xfrm>
          <a:off x="1549958" y="3810000"/>
          <a:ext cx="6629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9310" y="1786429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1655" y="3371074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Foreign Key</a:t>
            </a:r>
          </a:p>
          <a:p>
            <a:r>
              <a:rPr lang="en-US" sz="2000" dirty="0"/>
              <a:t>The task table has a foreign key. This establishes a one-to-many relationship between the list table and the task table.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854758" y="3798423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5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71816"/>
              </p:ext>
            </p:extLst>
          </p:nvPr>
        </p:nvGraphicFramePr>
        <p:xfrm>
          <a:off x="1104900" y="1984911"/>
          <a:ext cx="69699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39578"/>
              </p:ext>
            </p:extLst>
          </p:nvPr>
        </p:nvGraphicFramePr>
        <p:xfrm>
          <a:off x="1102555" y="3717191"/>
          <a:ext cx="69983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  <a:r>
                        <a:rPr lang="en-US" baseline="0" dirty="0"/>
                        <a:t>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Invite guests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7/20/15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  <a:r>
                        <a:rPr lang="en-US" baseline="0" dirty="0"/>
                        <a:t> 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2555" y="1607846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2555" y="332974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900" y="234011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PK to FK Relationships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Rows of data in the Task table are correlated with their list_name by matching PK and FK </a:t>
            </a:r>
          </a:p>
        </p:txBody>
      </p:sp>
    </p:spTree>
    <p:extLst>
      <p:ext uri="{BB962C8B-B14F-4D97-AF65-F5344CB8AC3E}">
        <p14:creationId xmlns:p14="http://schemas.microsoft.com/office/powerpoint/2010/main" val="118986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/>
              <a:t>SELECT *</a:t>
            </a:r>
            <a:br>
              <a:rPr lang="en-US" sz="2400" dirty="0"/>
            </a:br>
            <a:r>
              <a:rPr lang="en-US" sz="2400" dirty="0"/>
              <a:t>FROM task</a:t>
            </a:r>
            <a:br>
              <a:rPr lang="en-US" sz="2400" dirty="0"/>
            </a:br>
            <a:r>
              <a:rPr lang="en-US" sz="2400" dirty="0"/>
              <a:t>WHERE 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>
                <a:latin typeface="+mn-lt"/>
              </a:rPr>
              <a:t>SELECT 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column_name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query selects all the fields in the task table where the list_id is 2 (Business) and the task is not hidden.</a:t>
            </a:r>
          </a:p>
        </p:txBody>
      </p:sp>
    </p:spTree>
    <p:extLst>
      <p:ext uri="{BB962C8B-B14F-4D97-AF65-F5344CB8AC3E}">
        <p14:creationId xmlns:p14="http://schemas.microsoft.com/office/powerpoint/2010/main" val="63149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45315"/>
              </p:ext>
            </p:extLst>
          </p:nvPr>
        </p:nvGraphicFramePr>
        <p:xfrm>
          <a:off x="914400" y="688975"/>
          <a:ext cx="6794500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Document" r:id="rId3" imgW="6864202" imgH="5102595" progId="Word.Document.12">
                  <p:embed/>
                </p:oleObj>
              </mc:Choice>
              <mc:Fallback>
                <p:oleObj name="Document" r:id="rId3" imgW="6864202" imgH="5102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5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2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36861"/>
              </p:ext>
            </p:extLst>
          </p:nvPr>
        </p:nvGraphicFramePr>
        <p:xfrm>
          <a:off x="914400" y="685799"/>
          <a:ext cx="6965729" cy="16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Document" r:id="rId3" imgW="6965729" imgH="1603550" progId="Word.Document.12">
                  <p:embed/>
                </p:oleObj>
              </mc:Choice>
              <mc:Fallback>
                <p:oleObj name="Document" r:id="rId3" imgW="6965729" imgH="1603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16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80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Android API for SQLite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0" y="1643322"/>
            <a:ext cx="6718564" cy="37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9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Android Database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9"/>
            <a:ext cx="4038600" cy="4983239"/>
          </a:xfrm>
          <a:effectLst>
            <a:glow rad="127000">
              <a:srgbClr val="FFFF00"/>
            </a:glow>
          </a:effectLst>
        </p:spPr>
        <p:txBody>
          <a:bodyPr>
            <a:normAutofit fontScale="92500" lnSpcReduction="10000"/>
          </a:bodyPr>
          <a:lstStyle/>
          <a:p>
            <a:r>
              <a:rPr lang="en-US" b="1" i="1" dirty="0" err="1"/>
              <a:t>SQLiteClosable</a:t>
            </a:r>
            <a:br>
              <a:rPr lang="en-US" i="1" dirty="0"/>
            </a:br>
            <a:r>
              <a:rPr lang="en-US" dirty="0"/>
              <a:t>A closable object created from a SQLiteDatabase</a:t>
            </a:r>
          </a:p>
          <a:p>
            <a:r>
              <a:rPr lang="en-US" b="1" i="1" dirty="0" err="1"/>
              <a:t>SQLiteCursor</a:t>
            </a:r>
            <a:r>
              <a:rPr lang="en-US" b="1" dirty="0"/>
              <a:t>	</a:t>
            </a:r>
            <a:br>
              <a:rPr lang="en-US" dirty="0"/>
            </a:br>
            <a:r>
              <a:rPr lang="en-US" dirty="0"/>
              <a:t>A Cursor implementation containing query results</a:t>
            </a:r>
          </a:p>
          <a:p>
            <a:r>
              <a:rPr lang="en-US" b="1" i="1" dirty="0">
                <a:effectLst>
                  <a:glow rad="127000">
                    <a:srgbClr val="FFFF00"/>
                  </a:glow>
                </a:effectLst>
              </a:rPr>
              <a:t>SQLiteDatabase</a:t>
            </a:r>
            <a:br>
              <a:rPr lang="en-US" b="1" i="1" dirty="0"/>
            </a:br>
            <a:r>
              <a:rPr lang="en-US" dirty="0"/>
              <a:t>Exposes methods to manage a database</a:t>
            </a:r>
          </a:p>
          <a:p>
            <a:r>
              <a:rPr lang="en-US" b="1" i="1" dirty="0" err="1">
                <a:effectLst>
                  <a:glow rad="127000">
                    <a:srgbClr val="FFFF00"/>
                  </a:glow>
                </a:effectLst>
              </a:rPr>
              <a:t>SQLiteOpenHelper</a:t>
            </a:r>
            <a:r>
              <a:rPr lang="en-US" i="1" dirty="0"/>
              <a:t>	</a:t>
            </a:r>
            <a:br>
              <a:rPr lang="en-US" i="1" dirty="0"/>
            </a:br>
            <a:r>
              <a:rPr lang="en-US" dirty="0"/>
              <a:t>Manages database creation and version management</a:t>
            </a:r>
          </a:p>
          <a:p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30"/>
            <a:ext cx="4038600" cy="49832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/>
              <a:t>SQLiteProgram</a:t>
            </a:r>
            <a:br>
              <a:rPr lang="en-US" b="1" i="1" dirty="0"/>
            </a:br>
            <a:r>
              <a:rPr lang="en-US" dirty="0"/>
              <a:t>A base class for compiled SQLite programs</a:t>
            </a:r>
          </a:p>
          <a:p>
            <a:r>
              <a:rPr lang="en-US" b="1" i="1" dirty="0" err="1"/>
              <a:t>SQLiteQuery</a:t>
            </a:r>
            <a:r>
              <a:rPr lang="en-US" b="1" dirty="0"/>
              <a:t>	</a:t>
            </a:r>
            <a:br>
              <a:rPr lang="en-US" dirty="0"/>
            </a:br>
            <a:r>
              <a:rPr lang="en-US" dirty="0"/>
              <a:t>Represents a query that it’s resulting rows</a:t>
            </a:r>
          </a:p>
          <a:p>
            <a:r>
              <a:rPr lang="en-US" b="1" i="1" dirty="0" err="1"/>
              <a:t>SQLiteQueryBuilder</a:t>
            </a:r>
            <a:br>
              <a:rPr lang="en-US" b="1" i="1" dirty="0"/>
            </a:br>
            <a:r>
              <a:rPr lang="en-US" dirty="0"/>
              <a:t>Helps build SQL queries for SQLiteDatabase objects. </a:t>
            </a:r>
          </a:p>
          <a:p>
            <a:r>
              <a:rPr lang="en-US" b="1" i="1" dirty="0" err="1"/>
              <a:t>SQLiteStatement</a:t>
            </a:r>
            <a:br>
              <a:rPr lang="en-US" b="1" i="1" dirty="0"/>
            </a:br>
            <a:r>
              <a:rPr lang="en-US" dirty="0"/>
              <a:t>Represents an executable statement for a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Classes</a:t>
            </a:r>
            <a:r>
              <a:rPr lang="en-US" sz="2800" dirty="0"/>
              <a:t> in the </a:t>
            </a:r>
            <a:r>
              <a:rPr lang="en-US" sz="2800" i="1" dirty="0" err="1"/>
              <a:t>android.database.sqlite</a:t>
            </a:r>
            <a:r>
              <a:rPr lang="en-US" sz="2800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57174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Android Database API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430"/>
            <a:ext cx="8229600" cy="4983238"/>
          </a:xfrm>
        </p:spPr>
        <p:txBody>
          <a:bodyPr>
            <a:normAutofit/>
          </a:bodyPr>
          <a:lstStyle/>
          <a:p>
            <a:r>
              <a:rPr lang="en-US" b="1" i="1" dirty="0" err="1"/>
              <a:t>SQLiteCursorDriver</a:t>
            </a:r>
            <a:r>
              <a:rPr lang="en-US" b="1" i="1" dirty="0"/>
              <a:t>	</a:t>
            </a:r>
            <a:br>
              <a:rPr lang="en-US" b="1" i="1" dirty="0"/>
            </a:br>
            <a:r>
              <a:rPr lang="en-US" dirty="0"/>
              <a:t>A driver for </a:t>
            </a:r>
            <a:r>
              <a:rPr lang="en-US" dirty="0" err="1"/>
              <a:t>SQLiteCursors</a:t>
            </a:r>
            <a:r>
              <a:rPr lang="en-US" dirty="0"/>
              <a:t> that is used to create them and get notifications from them</a:t>
            </a:r>
          </a:p>
          <a:p>
            <a:r>
              <a:rPr lang="en-US" b="1" i="1" dirty="0" err="1"/>
              <a:t>SQLiteDatabase.CursorFactory</a:t>
            </a:r>
            <a:br>
              <a:rPr lang="en-US" b="1" i="1" dirty="0"/>
            </a:br>
            <a:r>
              <a:rPr lang="en-US" dirty="0"/>
              <a:t>Used to allow returning sub-classes of Cursor when calling query. </a:t>
            </a:r>
          </a:p>
          <a:p>
            <a:r>
              <a:rPr lang="en-US" b="1" i="1" dirty="0" err="1"/>
              <a:t>SQLiteTransactionListener</a:t>
            </a:r>
            <a:br>
              <a:rPr lang="en-US" b="1" i="1" dirty="0"/>
            </a:br>
            <a:r>
              <a:rPr lang="en-US" dirty="0"/>
              <a:t>A listener for transaction events.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Interfaces</a:t>
            </a:r>
            <a:r>
              <a:rPr lang="en-US" sz="2800" dirty="0"/>
              <a:t> in the </a:t>
            </a:r>
            <a:r>
              <a:rPr lang="en-US" sz="2800" i="1" dirty="0" err="1"/>
              <a:t>android.database.sqlite</a:t>
            </a:r>
            <a:r>
              <a:rPr lang="en-US" sz="2800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923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SqliteDatabase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Has methods to </a:t>
            </a:r>
            <a:endParaRPr lang="en-US" dirty="0"/>
          </a:p>
          <a:p>
            <a:pPr lvl="1"/>
            <a:r>
              <a:rPr lang="en-US" dirty="0"/>
              <a:t>Create rows</a:t>
            </a:r>
          </a:p>
          <a:p>
            <a:pPr lvl="1"/>
            <a:r>
              <a:rPr lang="en-US" dirty="0"/>
              <a:t>Delete rows</a:t>
            </a:r>
          </a:p>
          <a:p>
            <a:pPr lvl="1"/>
            <a:r>
              <a:rPr lang="en-US" dirty="0"/>
              <a:t>Execute SQL commands</a:t>
            </a:r>
          </a:p>
          <a:p>
            <a:pPr lvl="1"/>
            <a:r>
              <a:rPr lang="en-US" dirty="0"/>
              <a:t>Perform other common database management tasks.</a:t>
            </a:r>
          </a:p>
          <a:p>
            <a:r>
              <a:rPr lang="en-US" sz="3600" dirty="0"/>
              <a:t>SqliteDatabase objects can be created using </a:t>
            </a:r>
            <a:r>
              <a:rPr lang="en-US" sz="3600" dirty="0" err="1"/>
              <a:t>SQLiteOpenHelper</a:t>
            </a:r>
            <a:endParaRPr lang="en-US" sz="3600" dirty="0"/>
          </a:p>
          <a:p>
            <a:r>
              <a:rPr lang="en-US" sz="3600" dirty="0"/>
              <a:t>Note: Database names must be unique within an application, not across all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5696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SqliteOpenHelper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Takes care of opening the database if it exists, creating it if it does not, and upgrading it as necessary</a:t>
            </a:r>
          </a:p>
          <a:p>
            <a:r>
              <a:rPr lang="en-US" dirty="0"/>
              <a:t>Transactions are used to keep the database in a sensible state</a:t>
            </a:r>
          </a:p>
          <a:p>
            <a:r>
              <a:rPr lang="en-US" dirty="0"/>
              <a:t>Simplifies </a:t>
            </a:r>
            <a:r>
              <a:rPr lang="en-US" i="1" dirty="0"/>
              <a:t>ContentProvider</a:t>
            </a:r>
            <a:r>
              <a:rPr lang="en-US" dirty="0"/>
              <a:t> implementations to defer opening and upgrading the database until first use, to avoid blocking application startup with long-running database upgrades</a:t>
            </a:r>
          </a:p>
          <a:p>
            <a:r>
              <a:rPr lang="en-US" dirty="0"/>
              <a:t>You declare a subclass, overriding call-back methods: </a:t>
            </a:r>
          </a:p>
          <a:p>
            <a:pPr lvl="1"/>
            <a:r>
              <a:rPr lang="en-US" i="1" dirty="0"/>
              <a:t>onCreate(SQLiteDatabase)</a:t>
            </a:r>
            <a:br>
              <a:rPr lang="en-US" i="1" dirty="0"/>
            </a:br>
            <a:r>
              <a:rPr lang="en-US" dirty="0"/>
              <a:t>Called after the database (not a table) is created.</a:t>
            </a:r>
          </a:p>
          <a:p>
            <a:pPr lvl="1"/>
            <a:r>
              <a:rPr lang="en-US" i="1" dirty="0"/>
              <a:t>onUpgrade(SQLiteDatabase, int, int)</a:t>
            </a:r>
            <a:br>
              <a:rPr lang="en-US" i="1" dirty="0"/>
            </a:br>
            <a:r>
              <a:rPr lang="en-US" dirty="0"/>
              <a:t>Called if the current version is &lt; the one passed to the constructor. This is where you manage schema changes.</a:t>
            </a:r>
          </a:p>
          <a:p>
            <a:pPr lvl="1"/>
            <a:r>
              <a:rPr lang="en-US" dirty="0"/>
              <a:t>optionally </a:t>
            </a:r>
            <a:r>
              <a:rPr lang="en-US" i="1" dirty="0"/>
              <a:t>onOpen(SQLiteDatabase)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2319773"/>
              </p:ext>
            </p:extLst>
          </p:nvPr>
        </p:nvGraphicFramePr>
        <p:xfrm>
          <a:off x="457200" y="140447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apps, </a:t>
                      </a: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2357411"/>
              </p:ext>
            </p:extLst>
          </p:nvPr>
        </p:nvGraphicFramePr>
        <p:xfrm>
          <a:off x="4412426" y="1404470"/>
          <a:ext cx="4274374" cy="517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436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538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83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5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76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2838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58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Extends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class</a:t>
            </a:r>
            <a:br>
              <a:rPr lang="en-US" sz="2400" dirty="0">
                <a:latin typeface="+mn-lt"/>
              </a:rPr>
            </a:br>
            <a:r>
              <a:rPr lang="en-US" dirty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is called after the database </a:t>
            </a:r>
            <a:r>
              <a:rPr lang="en-US" sz="2400" dirty="0"/>
              <a:t>is created (</a:t>
            </a:r>
            <a:r>
              <a:rPr lang="en-US" sz="2400" dirty="0">
                <a:latin typeface="+mn-lt"/>
              </a:rPr>
              <a:t>not the tables).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onUpgrade is called if the existing database version number is lower than the one specified in the version number passed to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02290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666" y="303074"/>
            <a:ext cx="81246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+mj-lt"/>
              </a:rPr>
              <a:t>Weather App Example: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+mj-lt"/>
              </a:rPr>
              <a:t>Private Instance Object, </a:t>
            </a:r>
            <a:r>
              <a:rPr lang="en-US" sz="2800" dirty="0" err="1">
                <a:solidFill>
                  <a:srgbClr val="0000FF"/>
                </a:solidFill>
                <a:latin typeface="+mj-lt"/>
              </a:rPr>
              <a:t>db</a:t>
            </a:r>
            <a:endParaRPr lang="en-US" sz="2800" dirty="0">
              <a:solidFill>
                <a:srgbClr val="0000FF"/>
              </a:solidFill>
              <a:latin typeface="+mj-lt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+mj-lt"/>
              </a:rPr>
              <a:t>Instance of SQLiteDatabase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SQLiteDatabase class: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  <a:hlinkClick r:id="rId3"/>
              </a:rPr>
              <a:t>developer.android.com/reference/android/database/sqlite/SQLiteDatabase.html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db</a:t>
            </a:r>
            <a:r>
              <a:rPr lang="en-US" sz="2400" dirty="0">
                <a:latin typeface="+mn-lt"/>
              </a:rPr>
              <a:t> object is created by opening a connection to the database using methods of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getReadableDatabase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getWritableDatabase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exeSQL</a:t>
            </a:r>
            <a:r>
              <a:rPr lang="en-US" sz="2400" dirty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0007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9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</a:rPr>
              <a:t>Task List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this app have a “three-tier” architecture?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See the next slide, </a:t>
            </a:r>
          </a:p>
          <a:p>
            <a:pPr marL="0" indent="0">
              <a:buNone/>
            </a:pPr>
            <a:r>
              <a:rPr lang="en-US" sz="2800" dirty="0"/>
              <a:t>or</a:t>
            </a:r>
            <a:r>
              <a:rPr lang="en-US" dirty="0"/>
              <a:t> </a:t>
            </a:r>
            <a:r>
              <a:rPr lang="en-US" sz="2800" dirty="0">
                <a:hlinkClick r:id="rId3"/>
              </a:rPr>
              <a:t>https://en.wikipedia.org/wiki/Multitier_architecture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verview_of_a_three-tier_application_vectorVers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1" r="-6101"/>
          <a:stretch>
            <a:fillRect/>
          </a:stretch>
        </p:blipFill>
        <p:spPr>
          <a:xfrm>
            <a:off x="457200" y="181430"/>
            <a:ext cx="8229600" cy="6567714"/>
          </a:xfrm>
        </p:spPr>
      </p:pic>
    </p:spTree>
    <p:extLst>
      <p:ext uri="{BB962C8B-B14F-4D97-AF65-F5344CB8AC3E}">
        <p14:creationId xmlns:p14="http://schemas.microsoft.com/office/powerpoint/2010/main" val="178802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Code Tour of the Task List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three categories of code: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Which classes are in each category?</a:t>
            </a:r>
          </a:p>
          <a:p>
            <a:r>
              <a:rPr lang="en-US" dirty="0"/>
              <a:t>Do the “business objects” (domain models) contain business logic?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Code Tour of the Task List App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for:</a:t>
            </a:r>
          </a:p>
          <a:p>
            <a:r>
              <a:rPr lang="en-US" dirty="0"/>
              <a:t>Code that opens a database</a:t>
            </a:r>
          </a:p>
          <a:p>
            <a:r>
              <a:rPr lang="en-US" dirty="0"/>
              <a:t>Scope of the Android SQLiteDatabase object</a:t>
            </a:r>
          </a:p>
          <a:p>
            <a:r>
              <a:rPr lang="en-US" dirty="0"/>
              <a:t>Code that queries the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48229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Document" r:id="rId3" imgW="6864119" imgH="4072548" progId="Word.Document.12">
                  <p:embed/>
                </p:oleObj>
              </mc:Choice>
              <mc:Fallback>
                <p:oleObj name="Document" r:id="rId3" imgW="6864119" imgH="4072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91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62886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Document" r:id="rId3" imgW="6864119" imgH="4678614" progId="Word.Document.12">
                  <p:embed/>
                </p:oleObj>
              </mc:Choice>
              <mc:Fallback>
                <p:oleObj name="Document" r:id="rId3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7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44658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Document" r:id="rId3" imgW="6864202" imgH="4689864" progId="Word.Document.12">
                  <p:embed/>
                </p:oleObj>
              </mc:Choice>
              <mc:Fallback>
                <p:oleObj name="Document" r:id="rId3" imgW="6864202" imgH="4689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807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44365"/>
              </p:ext>
            </p:extLst>
          </p:nvPr>
        </p:nvGraphicFramePr>
        <p:xfrm>
          <a:off x="914400" y="688975"/>
          <a:ext cx="7089775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Document" r:id="rId3" imgW="7169398" imgH="4553367" progId="Word.Document.12">
                  <p:embed/>
                </p:oleObj>
              </mc:Choice>
              <mc:Fallback>
                <p:oleObj name="Document" r:id="rId3" imgW="7169398" imgH="4553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89775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59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SQLite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2" y="1826008"/>
            <a:ext cx="3359093" cy="44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24694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Document" r:id="rId3" imgW="6864202" imgH="3470038" progId="Word.Document.12">
                  <p:embed/>
                </p:oleObj>
              </mc:Choice>
              <mc:Fallback>
                <p:oleObj name="Document" r:id="rId3" imgW="6864202" imgH="3470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203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03578"/>
              </p:ext>
            </p:extLst>
          </p:nvPr>
        </p:nvGraphicFramePr>
        <p:xfrm>
          <a:off x="914400" y="688975"/>
          <a:ext cx="67151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Document" r:id="rId3" imgW="6864202" imgH="5290232" progId="Word.Document.12">
                  <p:embed/>
                </p:oleObj>
              </mc:Choice>
              <mc:Fallback>
                <p:oleObj name="Document" r:id="rId3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12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13244"/>
              </p:ext>
            </p:extLst>
          </p:nvPr>
        </p:nvGraphicFramePr>
        <p:xfrm>
          <a:off x="914400" y="688975"/>
          <a:ext cx="6794500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Document" r:id="rId3" imgW="6864202" imgH="3670281" progId="Word.Document.12">
                  <p:embed/>
                </p:oleObj>
              </mc:Choice>
              <mc:Fallback>
                <p:oleObj name="Document" r:id="rId3" imgW="6864202" imgH="3670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2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852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7843"/>
              </p:ext>
            </p:extLst>
          </p:nvPr>
        </p:nvGraphicFramePr>
        <p:xfrm>
          <a:off x="914400" y="688975"/>
          <a:ext cx="679450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Document" r:id="rId3" imgW="6864202" imgH="4081571" progId="Word.Document.12">
                  <p:embed/>
                </p:oleObj>
              </mc:Choice>
              <mc:Fallback>
                <p:oleObj name="Document" r:id="rId3" imgW="6864202" imgH="408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28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15292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Document" r:id="rId3" imgW="6864202" imgH="5267903" progId="Word.Document.12">
                  <p:embed/>
                </p:oleObj>
              </mc:Choice>
              <mc:Fallback>
                <p:oleObj name="Document" r:id="rId3" imgW="6864202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4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25909"/>
              </p:ext>
            </p:extLst>
          </p:nvPr>
        </p:nvGraphicFramePr>
        <p:xfrm>
          <a:off x="914400" y="688975"/>
          <a:ext cx="7285038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Document" r:id="rId3" imgW="7283621" imgH="4756491" progId="Word.Document.12">
                  <p:embed/>
                </p:oleObj>
              </mc:Choice>
              <mc:Fallback>
                <p:oleObj name="Document" r:id="rId3" imgW="7283621" imgH="4756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940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30998"/>
              </p:ext>
            </p:extLst>
          </p:nvPr>
        </p:nvGraphicFramePr>
        <p:xfrm>
          <a:off x="835025" y="708025"/>
          <a:ext cx="7915275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Document" r:id="rId3" imgW="7913470" imgH="4750009" progId="Word.Document.12">
                  <p:embed/>
                </p:oleObj>
              </mc:Choice>
              <mc:Fallback>
                <p:oleObj name="Document" r:id="rId3" imgW="7913470" imgH="4750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025" y="708025"/>
                        <a:ext cx="7915275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077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Extends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class</a:t>
            </a:r>
            <a:br>
              <a:rPr lang="en-US" sz="2400" dirty="0">
                <a:latin typeface="+mn-lt"/>
              </a:rPr>
            </a:br>
            <a:r>
              <a:rPr lang="en-US" dirty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is called after the database (not the tables) is created.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onUpgrade is called if the existing database version number is lower than the one specified in the version number passed to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85157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91706"/>
              </p:ext>
            </p:extLst>
          </p:nvPr>
        </p:nvGraphicFramePr>
        <p:xfrm>
          <a:off x="1042988" y="757238"/>
          <a:ext cx="7658100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Document" r:id="rId3" imgW="7737992" imgH="5271144" progId="Word.Document.12">
                  <p:embed/>
                </p:oleObj>
              </mc:Choice>
              <mc:Fallback>
                <p:oleObj name="Document" r:id="rId3" imgW="7737992" imgH="5271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757238"/>
                        <a:ext cx="7658100" cy="522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418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6414"/>
              </p:ext>
            </p:extLst>
          </p:nvPr>
        </p:nvGraphicFramePr>
        <p:xfrm>
          <a:off x="914400" y="688975"/>
          <a:ext cx="6892925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Document" r:id="rId3" imgW="6965814" imgH="3806778" progId="Word.Document.12">
                  <p:embed/>
                </p:oleObj>
              </mc:Choice>
              <mc:Fallback>
                <p:oleObj name="Document" r:id="rId3" imgW="6965814" imgH="3806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0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42721"/>
              </p:ext>
            </p:extLst>
          </p:nvPr>
        </p:nvGraphicFramePr>
        <p:xfrm>
          <a:off x="917574" y="752475"/>
          <a:ext cx="7769225" cy="436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Document" r:id="rId3" imgW="6959600" imgH="3517900" progId="Word.Document.12">
                  <p:embed/>
                </p:oleObj>
              </mc:Choice>
              <mc:Fallback>
                <p:oleObj name="Document" r:id="rId3" imgW="6959600" imgH="351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4" y="752475"/>
                        <a:ext cx="7769225" cy="436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864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+mj-lt"/>
              </a:rPr>
              <a:t>Private Instance Object: </a:t>
            </a:r>
            <a:r>
              <a:rPr lang="en-US" sz="3600" dirty="0" err="1">
                <a:solidFill>
                  <a:srgbClr val="0000FF"/>
                </a:solidFill>
                <a:latin typeface="+mj-lt"/>
              </a:rPr>
              <a:t>db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  <a:p>
            <a:r>
              <a:rPr lang="en-US" sz="3600" dirty="0">
                <a:solidFill>
                  <a:srgbClr val="0000FF"/>
                </a:solidFill>
                <a:latin typeface="+mj-lt"/>
              </a:rPr>
              <a:t>Instance of SQLiteDatabase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SQLiteDatabase class: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  <a:hlinkClick r:id="rId2"/>
              </a:rPr>
              <a:t>developer.android.com/reference/android/database/sqlite/SQLiteDatabase.html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db</a:t>
            </a:r>
            <a:r>
              <a:rPr lang="en-US" sz="2400" dirty="0">
                <a:latin typeface="+mn-lt"/>
              </a:rPr>
              <a:t> object is created by opening a connection to the database using methods of </a:t>
            </a:r>
            <a:r>
              <a:rPr lang="en-US" sz="2400" dirty="0" err="1">
                <a:latin typeface="+mn-lt"/>
              </a:rPr>
              <a:t>SQLiteOpenHelper</a:t>
            </a:r>
            <a:r>
              <a:rPr lang="en-US" sz="2400" dirty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getReadableDatabase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getWritableDatabase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exeSQL</a:t>
            </a:r>
            <a:r>
              <a:rPr lang="en-US" sz="2400" dirty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36991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35340"/>
              </p:ext>
            </p:extLst>
          </p:nvPr>
        </p:nvGraphicFramePr>
        <p:xfrm>
          <a:off x="914400" y="688975"/>
          <a:ext cx="7639050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3" imgW="7646469" imgH="5650742" progId="Word.Document.12">
                  <p:embed/>
                </p:oleObj>
              </mc:Choice>
              <mc:Fallback>
                <p:oleObj name="Document" r:id="rId3" imgW="7646469" imgH="5650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64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451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99289"/>
              </p:ext>
            </p:extLst>
          </p:nvPr>
        </p:nvGraphicFramePr>
        <p:xfrm>
          <a:off x="954088" y="530225"/>
          <a:ext cx="6891337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Document" r:id="rId3" imgW="6965814" imgH="3427180" progId="Word.Document.12">
                  <p:embed/>
                </p:oleObj>
              </mc:Choice>
              <mc:Fallback>
                <p:oleObj name="Document" r:id="rId3" imgW="6965814" imgH="3427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530225"/>
                        <a:ext cx="6891337" cy="3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882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/>
              <a:t>SELECT *</a:t>
            </a:r>
            <a:br>
              <a:rPr lang="en-US" sz="2400" dirty="0"/>
            </a:br>
            <a:r>
              <a:rPr lang="en-US" sz="2400" dirty="0"/>
              <a:t>FROM task</a:t>
            </a:r>
            <a:br>
              <a:rPr lang="en-US" sz="2400" dirty="0"/>
            </a:br>
            <a:r>
              <a:rPr lang="en-US" sz="2400" dirty="0"/>
              <a:t>WHERE 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>
                <a:latin typeface="+mn-lt"/>
              </a:rPr>
              <a:t>SELECT 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column_name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query selects all the fields in the task table where the list_id is 2 (Business) and the task is not hidden.</a:t>
            </a:r>
          </a:p>
        </p:txBody>
      </p:sp>
    </p:spTree>
    <p:extLst>
      <p:ext uri="{BB962C8B-B14F-4D97-AF65-F5344CB8AC3E}">
        <p14:creationId xmlns:p14="http://schemas.microsoft.com/office/powerpoint/2010/main" val="1631403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39943"/>
              </p:ext>
            </p:extLst>
          </p:nvPr>
        </p:nvGraphicFramePr>
        <p:xfrm>
          <a:off x="914400" y="688975"/>
          <a:ext cx="739457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Document" r:id="rId3" imgW="7476756" imgH="5399718" progId="Word.Document.12">
                  <p:embed/>
                </p:oleObj>
              </mc:Choice>
              <mc:Fallback>
                <p:oleObj name="Document" r:id="rId3" imgW="7476756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9457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23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50778"/>
              </p:ext>
            </p:extLst>
          </p:nvPr>
        </p:nvGraphicFramePr>
        <p:xfrm>
          <a:off x="914400" y="685800"/>
          <a:ext cx="6965729" cy="29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Document" r:id="rId3" imgW="6965729" imgH="2939421" progId="Word.Document.12">
                  <p:embed/>
                </p:oleObj>
              </mc:Choice>
              <mc:Fallback>
                <p:oleObj name="Document" r:id="rId3" imgW="6965729" imgH="2939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93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208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33659"/>
              </p:ext>
            </p:extLst>
          </p:nvPr>
        </p:nvGraphicFramePr>
        <p:xfrm>
          <a:off x="914400" y="685800"/>
          <a:ext cx="6965729" cy="442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Document" r:id="rId3" imgW="6965729" imgH="4428611" progId="Word.Document.12">
                  <p:embed/>
                </p:oleObj>
              </mc:Choice>
              <mc:Fallback>
                <p:oleObj name="Document" r:id="rId3" imgW="6965729" imgH="442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2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727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54429"/>
              </p:ext>
            </p:extLst>
          </p:nvPr>
        </p:nvGraphicFramePr>
        <p:xfrm>
          <a:off x="914400" y="688975"/>
          <a:ext cx="6892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Document" r:id="rId3" imgW="6965814" imgH="5355419" progId="Word.Document.12">
                  <p:embed/>
                </p:oleObj>
              </mc:Choice>
              <mc:Fallback>
                <p:oleObj name="Document" r:id="rId3" imgW="6965814" imgH="53554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563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542460"/>
              </p:ext>
            </p:extLst>
          </p:nvPr>
        </p:nvGraphicFramePr>
        <p:xfrm>
          <a:off x="914400" y="688975"/>
          <a:ext cx="689292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Document" r:id="rId3" imgW="6965814" imgH="5399718" progId="Word.Document.12">
                  <p:embed/>
                </p:oleObj>
              </mc:Choice>
              <mc:Fallback>
                <p:oleObj name="Document" r:id="rId3" imgW="6965814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762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34803"/>
              </p:ext>
            </p:extLst>
          </p:nvPr>
        </p:nvGraphicFramePr>
        <p:xfrm>
          <a:off x="914400" y="688975"/>
          <a:ext cx="72167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Document" r:id="rId3" imgW="7296233" imgH="4949171" progId="Word.Document.12">
                  <p:embed/>
                </p:oleObj>
              </mc:Choice>
              <mc:Fallback>
                <p:oleObj name="Document" r:id="rId3" imgW="7296233" imgH="494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13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Storage Classes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(aka Data Types)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44697"/>
            <a:ext cx="8229600" cy="4776017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NULL</a:t>
            </a:r>
            <a:br>
              <a:rPr lang="en-US" dirty="0"/>
            </a:br>
            <a:r>
              <a:rPr lang="en-US" dirty="0"/>
              <a:t>The value is a null value.</a:t>
            </a:r>
          </a:p>
          <a:p>
            <a:r>
              <a:rPr lang="en-US" i="1" dirty="0"/>
              <a:t>INTEGER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value is a signed integer, stored in 1, 2, 3, 4, 6, or 8 bytes depending on the magnitude of the value.</a:t>
            </a:r>
          </a:p>
          <a:p>
            <a:r>
              <a:rPr lang="en-US" i="1" dirty="0"/>
              <a:t>REAL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value is a floating point value, stored as an 8-byte IEEE floating point number.</a:t>
            </a:r>
          </a:p>
          <a:p>
            <a:r>
              <a:rPr lang="en-US" i="1" dirty="0"/>
              <a:t>TEXT</a:t>
            </a:r>
            <a:br>
              <a:rPr lang="en-US" dirty="0"/>
            </a:br>
            <a:r>
              <a:rPr lang="en-US" dirty="0"/>
              <a:t>The value is a text string, stored using the database encoding (UTF-8, UTF-16BE or UTF-16LE).</a:t>
            </a:r>
          </a:p>
          <a:p>
            <a:r>
              <a:rPr lang="en-US" i="1" dirty="0"/>
              <a:t>BLOB (Binary Large Object)</a:t>
            </a:r>
            <a:br>
              <a:rPr lang="en-US" dirty="0"/>
            </a:br>
            <a:r>
              <a:rPr lang="en-US" dirty="0"/>
              <a:t>The value is a blob of data, stored exactly as it was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9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89327"/>
              </p:ext>
            </p:extLst>
          </p:nvPr>
        </p:nvGraphicFramePr>
        <p:xfrm>
          <a:off x="914400" y="688975"/>
          <a:ext cx="689292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Document" r:id="rId3" imgW="6965814" imgH="3816502" progId="Word.Document.12">
                  <p:embed/>
                </p:oleObj>
              </mc:Choice>
              <mc:Fallback>
                <p:oleObj name="Document" r:id="rId3" imgW="6965814" imgH="3816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873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19206"/>
              </p:ext>
            </p:extLst>
          </p:nvPr>
        </p:nvGraphicFramePr>
        <p:xfrm>
          <a:off x="914400" y="688975"/>
          <a:ext cx="6794500" cy="465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Document" r:id="rId3" imgW="6864202" imgH="4715074" progId="Word.Document.12">
                  <p:embed/>
                </p:oleObj>
              </mc:Choice>
              <mc:Fallback>
                <p:oleObj name="Document" r:id="rId3" imgW="6864202" imgH="4715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5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84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59433"/>
              </p:ext>
            </p:extLst>
          </p:nvPr>
        </p:nvGraphicFramePr>
        <p:xfrm>
          <a:off x="914400" y="688975"/>
          <a:ext cx="7443788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Document" r:id="rId3" imgW="7525039" imgH="4164046" progId="Word.Document.12">
                  <p:embed/>
                </p:oleObj>
              </mc:Choice>
              <mc:Fallback>
                <p:oleObj name="Document" r:id="rId3" imgW="7525039" imgH="4164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961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2950"/>
              </p:ext>
            </p:extLst>
          </p:nvPr>
        </p:nvGraphicFramePr>
        <p:xfrm>
          <a:off x="914400" y="685800"/>
          <a:ext cx="68643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Document" r:id="rId3" imgW="6864119" imgH="1678226" progId="Word.Document.12">
                  <p:embed/>
                </p:oleObj>
              </mc:Choice>
              <mc:Fallback>
                <p:oleObj name="Document" r:id="rId3" imgW="6864119" imgH="1678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628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Exercise: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Download and View the Database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64753"/>
              </p:ext>
            </p:extLst>
          </p:nvPr>
        </p:nvGraphicFramePr>
        <p:xfrm>
          <a:off x="533400" y="533400"/>
          <a:ext cx="6892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Document" r:id="rId3" imgW="6965814" imgH="520776" progId="Word.Document.12">
                  <p:embed/>
                </p:oleObj>
              </mc:Choice>
              <mc:Fallback>
                <p:oleObj name="Document" r:id="rId3" imgW="6965814" imgH="520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68929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1" y="990600"/>
            <a:ext cx="79437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31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38200"/>
              </p:ext>
            </p:extLst>
          </p:nvPr>
        </p:nvGraphicFramePr>
        <p:xfrm>
          <a:off x="914400" y="688975"/>
          <a:ext cx="6892925" cy="54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Document" r:id="rId3" imgW="6965814" imgH="5509203" progId="Word.Document.12">
                  <p:embed/>
                </p:oleObj>
              </mc:Choice>
              <mc:Fallback>
                <p:oleObj name="Document" r:id="rId3" imgW="6965814" imgH="5509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45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968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99326"/>
              </p:ext>
            </p:extLst>
          </p:nvPr>
        </p:nvGraphicFramePr>
        <p:xfrm>
          <a:off x="914400" y="688975"/>
          <a:ext cx="689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0" name="Document" r:id="rId3" imgW="6965814" imgH="427137" progId="Word.Document.12">
                  <p:embed/>
                </p:oleObj>
              </mc:Choice>
              <mc:Fallback>
                <p:oleObj name="Document" r:id="rId3" imgW="6965814" imgH="42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640111"/>
              </p:ext>
            </p:extLst>
          </p:nvPr>
        </p:nvGraphicFramePr>
        <p:xfrm>
          <a:off x="917575" y="4384675"/>
          <a:ext cx="6858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" name="Document" r:id="rId5" imgW="6858000" imgH="622300" progId="Word.Document.12">
                  <p:embed/>
                </p:oleObj>
              </mc:Choice>
              <mc:Fallback>
                <p:oleObj name="Document" r:id="rId5" imgW="6858000" imgH="62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575" y="4384675"/>
                        <a:ext cx="685800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6691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6869" y="5251841"/>
            <a:ext cx="56631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8"/>
              </a:rPr>
              <a:t>sqlitebrowser.org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389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Alternative to SQLite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93" t="12065" b="31200"/>
          <a:stretch/>
        </p:blipFill>
        <p:spPr>
          <a:xfrm>
            <a:off x="604762" y="2277534"/>
            <a:ext cx="8082038" cy="2439608"/>
          </a:xfrm>
        </p:spPr>
      </p:pic>
    </p:spTree>
    <p:extLst>
      <p:ext uri="{BB962C8B-B14F-4D97-AF65-F5344CB8AC3E}">
        <p14:creationId xmlns:p14="http://schemas.microsoft.com/office/powerpoint/2010/main" val="1480839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Realm is on Multiple Platforms</a:t>
            </a:r>
          </a:p>
        </p:txBody>
      </p:sp>
      <p:pic>
        <p:nvPicPr>
          <p:cNvPr id="5" name="Picture 4" descr="Screen Shot 2016-07-08 at 7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6" y="1600199"/>
            <a:ext cx="76249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Relational Database Concepts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44" y="2565398"/>
            <a:ext cx="3350969" cy="36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2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98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Realm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4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Almost zero-configuration setup</a:t>
            </a:r>
          </a:p>
          <a:p>
            <a:r>
              <a:rPr lang="en-US" dirty="0"/>
              <a:t>Realm Java is built specifically for mobile apps, so its performance is first class. </a:t>
            </a:r>
          </a:p>
          <a:p>
            <a:r>
              <a:rPr lang="en-US" dirty="0"/>
              <a:t>Power‑user features, like simple migrations, built-in encryption, and more</a:t>
            </a:r>
          </a:p>
          <a:p>
            <a:r>
              <a:rPr lang="en-US" dirty="0"/>
              <a:t>Realm Java is written in Java, for Java, with Android at heart. </a:t>
            </a:r>
          </a:p>
          <a:p>
            <a:r>
              <a:rPr lang="en-US" dirty="0"/>
              <a:t>Use techniques you already know, like fluent interfaces, UI adapters, and field annotations.</a:t>
            </a:r>
          </a:p>
          <a:p>
            <a:r>
              <a:rPr lang="en-US" dirty="0">
                <a:hlinkClick r:id="rId2"/>
              </a:rPr>
              <a:t>https://realm.io/docs/java/latest/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Further SQLite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W3Schools SQL Tutorial</a:t>
            </a:r>
          </a:p>
          <a:p>
            <a:pPr marL="457200" lvl="1" indent="0">
              <a:buNone/>
            </a:pPr>
            <a:r>
              <a:rPr lang="en-US" sz="2600" dirty="0">
                <a:hlinkClick r:id="rId2"/>
              </a:rPr>
              <a:t>http://www.w3schools.com/SQl/default.asp</a:t>
            </a:r>
            <a:r>
              <a:rPr lang="en-US" sz="2600" dirty="0"/>
              <a:t> </a:t>
            </a:r>
          </a:p>
          <a:p>
            <a:r>
              <a:rPr lang="en-US" dirty="0"/>
              <a:t>SQLite home page</a:t>
            </a:r>
            <a:br>
              <a:rPr lang="en-US" dirty="0"/>
            </a:br>
            <a:r>
              <a:rPr lang="en-US" sz="2800" dirty="0">
                <a:hlinkClick r:id="rId3"/>
              </a:rPr>
              <a:t>http://sqlite.org</a:t>
            </a:r>
            <a:r>
              <a:rPr lang="en-US" sz="2800" dirty="0"/>
              <a:t> </a:t>
            </a:r>
          </a:p>
          <a:p>
            <a:r>
              <a:rPr lang="en-US" dirty="0"/>
              <a:t>Android Developers: Saving Data in SQL Databases</a:t>
            </a:r>
          </a:p>
          <a:p>
            <a:pPr marL="457200" lvl="1" indent="0">
              <a:buNone/>
            </a:pPr>
            <a:r>
              <a:rPr lang="en-US" sz="2600" dirty="0">
                <a:hlinkClick r:id="rId4"/>
              </a:rPr>
              <a:t>https://developer.android.com/training/basics/data-storage/databases.html</a:t>
            </a:r>
            <a:r>
              <a:rPr lang="en-US" sz="2600" dirty="0"/>
              <a:t> </a:t>
            </a:r>
          </a:p>
          <a:p>
            <a:r>
              <a:rPr lang="en-US" dirty="0"/>
              <a:t>Android SQLite database and content provider tutorial, by Lars Vogel, 6/29/2016</a:t>
            </a:r>
          </a:p>
          <a:p>
            <a:pPr marL="457200" lvl="1" indent="0">
              <a:buNone/>
            </a:pPr>
            <a:r>
              <a:rPr lang="en-US" sz="2600" dirty="0">
                <a:hlinkClick r:id="rId5"/>
              </a:rPr>
              <a:t>http://www.vogella.com/tutorials/AndroidSQLite/article.html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9495" y="274639"/>
            <a:ext cx="7817305" cy="537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Example: Task List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81135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Modified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46699"/>
              </p:ext>
            </p:extLst>
          </p:nvPr>
        </p:nvGraphicFramePr>
        <p:xfrm>
          <a:off x="1078412" y="3412871"/>
          <a:ext cx="6965729" cy="49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Document" r:id="rId4" imgW="6965729" imgH="496036" progId="Word.Document.12">
                  <p:embed/>
                </p:oleObj>
              </mc:Choice>
              <mc:Fallback>
                <p:oleObj name="Document" r:id="rId4" imgW="6965729" imgH="496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412" y="3412871"/>
                        <a:ext cx="6965729" cy="49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72" y="3901821"/>
            <a:ext cx="4635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8412" y="984005"/>
            <a:ext cx="71474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database can hold multiple lists.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list has multiple tasks.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task has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name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notes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date completed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hidden flag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90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56373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56215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0494" y="101532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3621" y="281493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two tables and their fields</a:t>
            </a:r>
          </a:p>
        </p:txBody>
      </p:sp>
    </p:spTree>
    <p:extLst>
      <p:ext uri="{BB962C8B-B14F-4D97-AF65-F5344CB8AC3E}">
        <p14:creationId xmlns:p14="http://schemas.microsoft.com/office/powerpoint/2010/main" val="23765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1991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45989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1655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819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306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Each table has a primary key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295400" y="15284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2810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1585</Words>
  <Application>Microsoft Macintosh PowerPoint</Application>
  <PresentationFormat>On-screen Show (4:3)</PresentationFormat>
  <Paragraphs>391</Paragraphs>
  <Slides>61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Arial Narrow</vt:lpstr>
      <vt:lpstr>Calibri</vt:lpstr>
      <vt:lpstr>Times New Roman</vt:lpstr>
      <vt:lpstr>Office Theme</vt:lpstr>
      <vt:lpstr>Document</vt:lpstr>
      <vt:lpstr>Databases  </vt:lpstr>
      <vt:lpstr>Course Overview</vt:lpstr>
      <vt:lpstr>PowerPoint Presentation</vt:lpstr>
      <vt:lpstr>PowerPoint Presentation</vt:lpstr>
      <vt:lpstr>Storage Classes (aka Data Types)</vt:lpstr>
      <vt:lpstr>PowerPoint Presentation</vt:lpstr>
      <vt:lpstr>Example: Task List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Database API</vt:lpstr>
      <vt:lpstr>Android Database API (continued)</vt:lpstr>
      <vt:lpstr>SqliteDatabase</vt:lpstr>
      <vt:lpstr>SqliteOpenHelper</vt:lpstr>
      <vt:lpstr>PowerPoint Presentation</vt:lpstr>
      <vt:lpstr>PowerPoint Presentation</vt:lpstr>
      <vt:lpstr>Task List App</vt:lpstr>
      <vt:lpstr>PowerPoint Presentation</vt:lpstr>
      <vt:lpstr>Code Tour of the Task List App</vt:lpstr>
      <vt:lpstr>Code Tour of the Task List App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 Download and View the Database File</vt:lpstr>
      <vt:lpstr>PowerPoint Presentation</vt:lpstr>
      <vt:lpstr>PowerPoint Presentation</vt:lpstr>
      <vt:lpstr>PowerPoint Presentation</vt:lpstr>
      <vt:lpstr>Alternative to SQLite</vt:lpstr>
      <vt:lpstr>Realm is on Multiple Platforms</vt:lpstr>
      <vt:lpstr>Realm Java</vt:lpstr>
      <vt:lpstr>Further SQLite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192</cp:revision>
  <dcterms:created xsi:type="dcterms:W3CDTF">2016-03-27T03:55:45Z</dcterms:created>
  <dcterms:modified xsi:type="dcterms:W3CDTF">2018-07-12T17:55:06Z</dcterms:modified>
</cp:coreProperties>
</file>