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69" r:id="rId2"/>
    <p:sldId id="268" r:id="rId3"/>
    <p:sldId id="283" r:id="rId4"/>
    <p:sldId id="365" r:id="rId5"/>
    <p:sldId id="367" r:id="rId6"/>
    <p:sldId id="390" r:id="rId7"/>
    <p:sldId id="393" r:id="rId8"/>
    <p:sldId id="391" r:id="rId9"/>
    <p:sldId id="371" r:id="rId10"/>
    <p:sldId id="369" r:id="rId11"/>
    <p:sldId id="363" r:id="rId12"/>
    <p:sldId id="380" r:id="rId13"/>
    <p:sldId id="388" r:id="rId14"/>
    <p:sldId id="389" r:id="rId15"/>
    <p:sldId id="376" r:id="rId16"/>
    <p:sldId id="375" r:id="rId17"/>
    <p:sldId id="373" r:id="rId18"/>
    <p:sldId id="394" r:id="rId19"/>
    <p:sldId id="377" r:id="rId20"/>
    <p:sldId id="378" r:id="rId21"/>
    <p:sldId id="395" r:id="rId22"/>
    <p:sldId id="396" r:id="rId23"/>
    <p:sldId id="397" r:id="rId24"/>
    <p:sldId id="399" r:id="rId25"/>
    <p:sldId id="398" r:id="rId26"/>
    <p:sldId id="382" r:id="rId27"/>
    <p:sldId id="383" r:id="rId28"/>
    <p:sldId id="385" r:id="rId29"/>
    <p:sldId id="387" r:id="rId30"/>
    <p:sldId id="392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0" autoAdjust="0"/>
    <p:restoredTop sz="91066"/>
  </p:normalViewPr>
  <p:slideViewPr>
    <p:cSldViewPr snapToGrid="0" snapToObjects="1">
      <p:cViewPr varScale="1">
        <p:scale>
          <a:sx n="117" d="100"/>
          <a:sy n="117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SimpleAdapter.html#SimpleAdapter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nofluffjuststuff.com/magazine/2016/09/time_to_really_learn_generics_a_java_8_perspective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SimpleAdapter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/guide/topics/</a:t>
            </a:r>
            <a:r>
              <a:rPr lang="en-US" dirty="0" err="1"/>
              <a:t>ui</a:t>
            </a:r>
            <a:r>
              <a:rPr lang="en-US" dirty="0"/>
              <a:t>/layout/</a:t>
            </a:r>
            <a:r>
              <a:rPr lang="en-US" dirty="0" err="1"/>
              <a:t>listview.html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1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Reference: </a:t>
            </a:r>
            <a:r>
              <a:rPr lang="en-US" sz="1200" dirty="0">
                <a:hlinkClick r:id="rId3"/>
              </a:rPr>
              <a:t>https://developer.android.com/reference/android/widget/SimpleAdapter.html#SimpleAdapter</a:t>
            </a:r>
            <a:r>
              <a:rPr lang="en-US" sz="1200" dirty="0"/>
              <a:t> 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Explanation of the </a:t>
            </a:r>
            <a:r>
              <a:rPr lang="en-US" i="1" dirty="0"/>
              <a:t>List&lt;? extends blah&gt; </a:t>
            </a:r>
            <a:r>
              <a:rPr lang="en-US" dirty="0"/>
              <a:t>declaration: </a:t>
            </a:r>
            <a:r>
              <a:rPr lang="en-US" dirty="0">
                <a:hlinkClick r:id="rId4"/>
              </a:rPr>
              <a:t>https://nofluffjuststuff.com/magazine/2016/09/time_to_really_learn_generics_a_java_8_perspective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14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https://</a:t>
            </a:r>
            <a:r>
              <a:rPr lang="en-US" dirty="0" err="1"/>
              <a:t>github.com</a:t>
            </a:r>
            <a:r>
              <a:rPr lang="en-US" dirty="0"/>
              <a:t>/UO-CIS/CIS399AndroidDemos/tree/master/</a:t>
            </a:r>
            <a:r>
              <a:rPr lang="en-US" dirty="0" err="1"/>
              <a:t>WeatherForecast-SAX+ListView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20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/reference/android/widget/</a:t>
            </a:r>
            <a:r>
              <a:rPr lang="en-US" dirty="0" err="1"/>
              <a:t>Adapter.html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5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Android Developers API</a:t>
            </a:r>
            <a:r>
              <a:rPr lang="en-US" baseline="0" dirty="0"/>
              <a:t> documentation:</a:t>
            </a:r>
            <a:br>
              <a:rPr lang="en-US" baseline="0" dirty="0"/>
            </a:br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/reference/android/widget/</a:t>
            </a:r>
            <a:r>
              <a:rPr lang="en-US" dirty="0" err="1"/>
              <a:t>SimpleCursorAdapter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85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/reference/android/widget/</a:t>
            </a:r>
            <a:r>
              <a:rPr lang="en-US" dirty="0" err="1"/>
              <a:t>SimpleCursorAdapter.html#SimpleCursorAdapter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83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https://</a:t>
            </a:r>
            <a:r>
              <a:rPr lang="en-US" dirty="0" err="1"/>
              <a:t>github.com</a:t>
            </a:r>
            <a:r>
              <a:rPr lang="en-US" dirty="0"/>
              <a:t>/UO-CIS/CIS399AndroidDemos/tree/master/</a:t>
            </a:r>
            <a:r>
              <a:rPr lang="en-US" dirty="0" err="1"/>
              <a:t>WeatherForecast-SAX+ListView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6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</a:t>
            </a:r>
            <a:r>
              <a:rPr lang="en-US" dirty="0" err="1"/>
              <a:t>R.layout.html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69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</a:t>
            </a:r>
            <a:r>
              <a:rPr lang="en-US" dirty="0" err="1"/>
              <a:t>R.layout.html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21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/reference/android/app/</a:t>
            </a:r>
            <a:r>
              <a:rPr lang="en-US" dirty="0" err="1"/>
              <a:t>ListActivity.html</a:t>
            </a:r>
            <a:endParaRPr lang="en-US" dirty="0"/>
          </a:p>
          <a:p>
            <a:r>
              <a:rPr lang="en-US" dirty="0"/>
              <a:t>Note: the screen layout view and the row layout views could also be created programmatically instead of being defined in 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44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</a:t>
            </a:r>
            <a:r>
              <a:rPr lang="en-US" baseline="0" dirty="0"/>
              <a:t> </a:t>
            </a:r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</a:t>
            </a:r>
            <a:r>
              <a:rPr lang="en-US" dirty="0" err="1"/>
              <a:t>R.attr.html#fastScrollEnabled</a:t>
            </a:r>
            <a:endParaRPr lang="en-US" dirty="0"/>
          </a:p>
          <a:p>
            <a:r>
              <a:rPr lang="en-US" dirty="0"/>
              <a:t>Tutorial:</a:t>
            </a:r>
            <a:r>
              <a:rPr lang="en-US" baseline="0" dirty="0"/>
              <a:t> http://</a:t>
            </a:r>
            <a:r>
              <a:rPr lang="en-US" baseline="0" dirty="0" err="1"/>
              <a:t>androidopentutorials.com</a:t>
            </a:r>
            <a:r>
              <a:rPr lang="en-US" baseline="0" dirty="0"/>
              <a:t>/android-</a:t>
            </a:r>
            <a:r>
              <a:rPr lang="en-US" baseline="0" dirty="0" err="1"/>
              <a:t>listview</a:t>
            </a:r>
            <a:r>
              <a:rPr lang="en-US" baseline="0" dirty="0"/>
              <a:t>-</a:t>
            </a:r>
            <a:r>
              <a:rPr lang="en-US" baseline="0" dirty="0" err="1"/>
              <a:t>fastscroll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9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/reference/android/widget/</a:t>
            </a:r>
            <a:r>
              <a:rPr lang="en-US" dirty="0" err="1"/>
              <a:t>Adapter.html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82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Doesn’t show SimpleAdapter, but SimpleAdapter</a:t>
            </a:r>
            <a:r>
              <a:rPr lang="en-US" baseline="0" dirty="0"/>
              <a:t> extends </a:t>
            </a:r>
            <a:r>
              <a:rPr lang="en-US" baseline="0" dirty="0" err="1"/>
              <a:t>BaseAdapter</a:t>
            </a:r>
            <a:r>
              <a:rPr lang="en-US" baseline="0" dirty="0"/>
              <a:t> and should be shown here.</a:t>
            </a:r>
          </a:p>
          <a:p>
            <a:r>
              <a:rPr lang="en-US" baseline="0" dirty="0"/>
              <a:t>The Java version’s indexer is named without the I, just </a:t>
            </a:r>
            <a:r>
              <a:rPr lang="en-US" baseline="0" dirty="0" err="1"/>
              <a:t>SectionIndexer</a:t>
            </a:r>
            <a:endParaRPr lang="en-US" baseline="0" dirty="0"/>
          </a:p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/reference/android/widget/</a:t>
            </a:r>
            <a:r>
              <a:rPr lang="en-US" dirty="0" err="1"/>
              <a:t>SectionIndexer.html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91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/reference/android/widget/</a:t>
            </a:r>
            <a:r>
              <a:rPr lang="en-US" dirty="0" err="1"/>
              <a:t>Adapter.html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04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Android Developers API</a:t>
            </a:r>
            <a:r>
              <a:rPr lang="en-US" baseline="0" dirty="0"/>
              <a:t> documentation: </a:t>
            </a:r>
            <a:r>
              <a:rPr lang="en-US" dirty="0">
                <a:hlinkClick r:id="rId3"/>
              </a:rPr>
              <a:t>https://developer.android.com/reference/android/widget/SimpleAdapter.html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8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R.attr.html#fastScrollEnable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developer.android.com/reference/android/widget/SectionIndexer.ht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CursorAdapter.html#FLAG_REGISTER_CONTENT_OBSERVE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androidopentutorials.com/android-listview-fastscroll" TargetMode="External"/><Relationship Id="rId2" Type="http://schemas.openxmlformats.org/officeDocument/2006/relationships/hyperlink" Target="http://www.vogella.com/tutorials/AndroidListView/article.html#arrayAdap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ndroid.com/guide/topics/ui/layout/recyclerview.html" TargetMode="External"/><Relationship Id="rId4" Type="http://schemas.openxmlformats.org/officeDocument/2006/relationships/hyperlink" Target="https://developer.android.com/guide/topics/ui/layout/listview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R.layou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0" y="1494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296" y="1022113"/>
            <a:ext cx="8157238" cy="4386593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9600" b="1" dirty="0"/>
              <a:t>ListViews and Adapters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3530" y="5612132"/>
            <a:ext cx="2391809" cy="712735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CIS 399</a:t>
            </a:r>
          </a:p>
        </p:txBody>
      </p:sp>
    </p:spTree>
    <p:extLst>
      <p:ext uri="{BB962C8B-B14F-4D97-AF65-F5344CB8AC3E}">
        <p14:creationId xmlns:p14="http://schemas.microsoft.com/office/powerpoint/2010/main" val="73290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More ListView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7917"/>
            <a:ext cx="5590540" cy="4238246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Fast Scrolling</a:t>
            </a:r>
          </a:p>
          <a:p>
            <a:pPr lvl="1"/>
            <a:r>
              <a:rPr lang="en-US" sz="2400" dirty="0"/>
              <a:t>Dragging a scroll traverses the list</a:t>
            </a:r>
          </a:p>
          <a:p>
            <a:pPr lvl="1"/>
            <a:r>
              <a:rPr lang="en-US" sz="2400" dirty="0"/>
              <a:t>Customizable in API 11 and higher</a:t>
            </a:r>
          </a:p>
          <a:p>
            <a:pPr lvl="1"/>
            <a:r>
              <a:rPr lang="en-US" sz="2400" dirty="0">
                <a:hlinkClick r:id="rId3"/>
              </a:rPr>
              <a:t>https://developer.android.com/reference/android/R.attr.html#fastScrollEnabled</a:t>
            </a:r>
            <a:r>
              <a:rPr lang="en-US" sz="2400" dirty="0"/>
              <a:t> </a:t>
            </a:r>
          </a:p>
          <a:p>
            <a:r>
              <a:rPr lang="en-US" sz="2800" dirty="0"/>
              <a:t>Section Index</a:t>
            </a:r>
          </a:p>
          <a:p>
            <a:pPr lvl="1"/>
            <a:r>
              <a:rPr lang="en-US" sz="2400" dirty="0"/>
              <a:t>Section titles appear while scrolling</a:t>
            </a:r>
          </a:p>
          <a:p>
            <a:pPr lvl="1"/>
            <a:r>
              <a:rPr lang="en-US" sz="2400" dirty="0">
                <a:hlinkClick r:id="rId4"/>
              </a:rPr>
              <a:t>https://developer.android.com/reference/android/widget/SectionIndexer.htm</a:t>
            </a:r>
            <a:r>
              <a:rPr lang="en-US" sz="24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7740" y="1727730"/>
            <a:ext cx="2639060" cy="439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0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Code Tour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Ch. 10 RSS Feed Reader App</a:t>
            </a:r>
          </a:p>
          <a:p>
            <a:r>
              <a:rPr lang="en-US" dirty="0"/>
              <a:t>In the activity_items layout, look at the ListView XML element.</a:t>
            </a:r>
          </a:p>
          <a:p>
            <a:r>
              <a:rPr lang="en-US" dirty="0"/>
              <a:t>Look at </a:t>
            </a:r>
            <a:r>
              <a:rPr lang="en-US" dirty="0" err="1"/>
              <a:t>listview_item</a:t>
            </a:r>
            <a:r>
              <a:rPr lang="en-US" dirty="0"/>
              <a:t> layout to see the layout used for the rows in the ListView</a:t>
            </a:r>
          </a:p>
          <a:p>
            <a:r>
              <a:rPr lang="en-US" dirty="0"/>
              <a:t>Look at the </a:t>
            </a:r>
            <a:r>
              <a:rPr lang="en-US" dirty="0" err="1"/>
              <a:t>onItemClick</a:t>
            </a:r>
            <a:r>
              <a:rPr lang="en-US" dirty="0"/>
              <a:t> event handler</a:t>
            </a:r>
          </a:p>
        </p:txBody>
      </p:sp>
    </p:spTree>
    <p:extLst>
      <p:ext uri="{BB962C8B-B14F-4D97-AF65-F5344CB8AC3E}">
        <p14:creationId xmlns:p14="http://schemas.microsoft.com/office/powerpoint/2010/main" val="1743210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522252"/>
              </p:ext>
            </p:extLst>
          </p:nvPr>
        </p:nvGraphicFramePr>
        <p:xfrm>
          <a:off x="914400" y="685800"/>
          <a:ext cx="7296144" cy="1781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0" name="Document" r:id="rId3" imgW="7296144" imgH="1781401" progId="Word.Document.12">
                  <p:embed/>
                </p:oleObj>
              </mc:Choice>
              <mc:Fallback>
                <p:oleObj name="Document" r:id="rId3" imgW="7296144" imgH="17814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6144" cy="17814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484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574045"/>
              </p:ext>
            </p:extLst>
          </p:nvPr>
        </p:nvGraphicFramePr>
        <p:xfrm>
          <a:off x="914400" y="685800"/>
          <a:ext cx="6864350" cy="540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Document" r:id="rId3" imgW="6864202" imgH="5422047" progId="Word.Document.12">
                  <p:embed/>
                </p:oleObj>
              </mc:Choice>
              <mc:Fallback>
                <p:oleObj name="Document" r:id="rId3" imgW="6864202" imgH="54220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540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6102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91149"/>
              </p:ext>
            </p:extLst>
          </p:nvPr>
        </p:nvGraphicFramePr>
        <p:xfrm>
          <a:off x="1374775" y="279400"/>
          <a:ext cx="69596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7" name="Document" r:id="rId3" imgW="6959600" imgH="1282700" progId="Word.Document.12">
                  <p:embed/>
                </p:oleObj>
              </mc:Choice>
              <mc:Fallback>
                <p:oleObj name="Document" r:id="rId3" imgW="6959600" imgH="1282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4775" y="279400"/>
                        <a:ext cx="6959600" cy="128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62100"/>
            <a:ext cx="3063240" cy="4546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562100"/>
            <a:ext cx="3039627" cy="45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9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2DB9"/>
                </a:solidFill>
              </a:rPr>
              <a:t>Adapters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822" y="1359646"/>
            <a:ext cx="4885766" cy="488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04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Adapters bind a data source to a ListView</a:t>
            </a:r>
          </a:p>
          <a:p>
            <a:r>
              <a:rPr lang="en-US" dirty="0"/>
              <a:t>SimpleAdapter – source is an </a:t>
            </a:r>
            <a:r>
              <a:rPr lang="en-US" dirty="0" err="1"/>
              <a:t>ArrayList</a:t>
            </a:r>
            <a:r>
              <a:rPr lang="en-US" dirty="0"/>
              <a:t> of Java </a:t>
            </a:r>
            <a:r>
              <a:rPr lang="en-US" dirty="0" err="1"/>
              <a:t>HashMap</a:t>
            </a:r>
            <a:r>
              <a:rPr lang="en-US" dirty="0"/>
              <a:t> objects </a:t>
            </a:r>
          </a:p>
          <a:p>
            <a:r>
              <a:rPr lang="en-US" dirty="0"/>
              <a:t>ArrayAdapter&lt;T&gt; – source is an array of type T</a:t>
            </a:r>
          </a:p>
          <a:p>
            <a:r>
              <a:rPr lang="en-US" dirty="0"/>
              <a:t>SimpleCursorAdapter – source is a SQLite query</a:t>
            </a:r>
          </a:p>
          <a:p>
            <a:r>
              <a:rPr lang="en-US" dirty="0"/>
              <a:t>BaseAdapter – subclass this to make your own </a:t>
            </a:r>
            <a:r>
              <a:rPr lang="en-US"/>
              <a:t>custom adapter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6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Adapters</a:t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4548"/>
          <a:stretch/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508076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8199" y="120519"/>
            <a:ext cx="83058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2D2DB9"/>
                </a:solidFill>
              </a:rPr>
              <a:t>Adapters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28516"/>
            <a:ext cx="1474694" cy="1474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74CE1-1B9A-3445-B50D-8966F503233B}"/>
              </a:ext>
            </a:extLst>
          </p:cNvPr>
          <p:cNvSpPr txBox="1"/>
          <p:nvPr/>
        </p:nvSpPr>
        <p:spPr>
          <a:xfrm>
            <a:off x="3740611" y="2703210"/>
            <a:ext cx="39756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2D2DB9"/>
                </a:solidFill>
              </a:rPr>
              <a:t>Simple Adapter</a:t>
            </a:r>
          </a:p>
        </p:txBody>
      </p:sp>
    </p:spTree>
    <p:extLst>
      <p:ext uri="{BB962C8B-B14F-4D97-AF65-F5344CB8AC3E}">
        <p14:creationId xmlns:p14="http://schemas.microsoft.com/office/powerpoint/2010/main" val="2640423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26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SimpleAdapter</a:t>
            </a:r>
            <a:r>
              <a:rPr lang="en-US" dirty="0">
                <a:solidFill>
                  <a:srgbClr val="0000FF"/>
                </a:solidFill>
              </a:rPr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576"/>
            <a:ext cx="8229600" cy="25414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Used with a List of Maps as a data source</a:t>
            </a:r>
          </a:p>
          <a:p>
            <a:r>
              <a:rPr lang="en-US" dirty="0"/>
              <a:t>Each item in the List object corresponds to one row in the </a:t>
            </a:r>
            <a:r>
              <a:rPr lang="en-US" dirty="0" err="1"/>
              <a:t>ListView</a:t>
            </a:r>
            <a:endParaRPr lang="en-US" dirty="0"/>
          </a:p>
          <a:p>
            <a:r>
              <a:rPr lang="en-US" dirty="0"/>
              <a:t>Each item is a Map object which contains all the data for the row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410F28-73A6-7B44-B19C-8F523CF4A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711621"/>
              </p:ext>
            </p:extLst>
          </p:nvPr>
        </p:nvGraphicFramePr>
        <p:xfrm>
          <a:off x="838199" y="4632064"/>
          <a:ext cx="1474695" cy="111252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474695">
                  <a:extLst>
                    <a:ext uri="{9D8B030D-6E8A-4147-A177-3AD203B41FA5}">
                      <a16:colId xmlns:a16="http://schemas.microsoft.com/office/drawing/2014/main" val="3661726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Map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092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Map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50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Map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350765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CBDFBA7C-F4F9-0B42-BA3D-EA83EDC79B7A}"/>
              </a:ext>
            </a:extLst>
          </p:cNvPr>
          <p:cNvSpPr/>
          <p:nvPr/>
        </p:nvSpPr>
        <p:spPr>
          <a:xfrm>
            <a:off x="2312894" y="4694647"/>
            <a:ext cx="1635885" cy="10499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2E7B72-E9E1-9844-950D-D95C712AE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430861"/>
              </p:ext>
            </p:extLst>
          </p:nvPr>
        </p:nvGraphicFramePr>
        <p:xfrm>
          <a:off x="3948779" y="4261224"/>
          <a:ext cx="44644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141">
                  <a:extLst>
                    <a:ext uri="{9D8B030D-6E8A-4147-A177-3AD203B41FA5}">
                      <a16:colId xmlns:a16="http://schemas.microsoft.com/office/drawing/2014/main" val="3463673177"/>
                    </a:ext>
                  </a:extLst>
                </a:gridCol>
                <a:gridCol w="1488141">
                  <a:extLst>
                    <a:ext uri="{9D8B030D-6E8A-4147-A177-3AD203B41FA5}">
                      <a16:colId xmlns:a16="http://schemas.microsoft.com/office/drawing/2014/main" val="382414278"/>
                    </a:ext>
                  </a:extLst>
                </a:gridCol>
                <a:gridCol w="1488141">
                  <a:extLst>
                    <a:ext uri="{9D8B030D-6E8A-4147-A177-3AD203B41FA5}">
                      <a16:colId xmlns:a16="http://schemas.microsoft.com/office/drawing/2014/main" val="876642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67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Clyde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Drexler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456-789-1234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6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Satya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Nadella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567-891-2345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84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Grisham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678-912-3456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027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7DA729D-61FD-EF48-8C85-81D3D09F3BF7}"/>
              </a:ext>
            </a:extLst>
          </p:cNvPr>
          <p:cNvSpPr txBox="1"/>
          <p:nvPr/>
        </p:nvSpPr>
        <p:spPr>
          <a:xfrm>
            <a:off x="3948779" y="3955983"/>
            <a:ext cx="119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DC69D-3322-1747-B2F3-8260F5F79129}"/>
              </a:ext>
            </a:extLst>
          </p:cNvPr>
          <p:cNvSpPr txBox="1"/>
          <p:nvPr/>
        </p:nvSpPr>
        <p:spPr>
          <a:xfrm>
            <a:off x="838199" y="4325315"/>
            <a:ext cx="119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90317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5597"/>
          </a:xfrm>
        </p:spPr>
        <p:txBody>
          <a:bodyPr/>
          <a:lstStyle/>
          <a:p>
            <a:r>
              <a:rPr lang="en-US" dirty="0">
                <a:solidFill>
                  <a:srgbClr val="2D2DB9"/>
                </a:solidFill>
              </a:rPr>
              <a:t>Course 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04929804"/>
              </p:ext>
            </p:extLst>
          </p:nvPr>
        </p:nvGraphicFramePr>
        <p:xfrm>
          <a:off x="457200" y="1404470"/>
          <a:ext cx="3811200" cy="472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9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Intro</a:t>
                      </a:r>
                      <a:r>
                        <a:rPr lang="en-US" sz="2800" baseline="0" dirty="0"/>
                        <a:t>,</a:t>
                      </a:r>
                      <a:r>
                        <a:rPr lang="en-US" sz="2800" dirty="0"/>
                        <a:t> 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single-screen apps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Activity Lifecycle, saving</a:t>
                      </a:r>
                      <a:r>
                        <a:rPr lang="en-US" sz="2800" baseline="0" dirty="0"/>
                        <a:t> activity state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Layouts</a:t>
                      </a:r>
                      <a:r>
                        <a:rPr lang="en-US" sz="2800" baseline="0" dirty="0"/>
                        <a:t> + widgets,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Event Handlers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/>
                        <a:t>Themes + styles,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/>
                        <a:t>Menu + settings</a:t>
                      </a:r>
                      <a:endParaRPr lang="en-US" sz="2800" u="non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Multi-screen</a:t>
                      </a:r>
                      <a:r>
                        <a:rPr lang="en-US" sz="2800" baseline="0" dirty="0"/>
                        <a:t> apps</a:t>
                      </a:r>
                      <a:endParaRPr lang="en-US" sz="2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848756"/>
              </p:ext>
            </p:extLst>
          </p:nvPr>
        </p:nvGraphicFramePr>
        <p:xfrm>
          <a:off x="4412426" y="1404470"/>
          <a:ext cx="4274374" cy="472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258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35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Fragments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926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Reading XML files,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Asynch Tasks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38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List Views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959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SQLite</a:t>
                      </a:r>
                      <a:r>
                        <a:rPr lang="en-US" sz="2800" baseline="0" dirty="0"/>
                        <a:t> Database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9260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Consuming a web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497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Geolocation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38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SimpleAdapter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651" y="1130135"/>
            <a:ext cx="8715784" cy="51962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public </a:t>
            </a:r>
            <a:r>
              <a:rPr lang="en-US" sz="3000" dirty="0" err="1">
                <a:latin typeface="Courier" pitchFamily="2" charset="0"/>
              </a:rPr>
              <a:t>SimpleAdapter</a:t>
            </a:r>
            <a:r>
              <a:rPr lang="en-US" sz="3000" dirty="0">
                <a:latin typeface="Courier" pitchFamily="2" charset="0"/>
              </a:rPr>
              <a:t> (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  Context context, 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	List&lt;? extends Map&lt;String, ?&gt;&gt; data,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  Int32 resource, 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  String[] from, 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  </a:t>
            </a:r>
            <a:r>
              <a:rPr lang="en-US" sz="3000" dirty="0" err="1">
                <a:latin typeface="Courier" pitchFamily="2" charset="0"/>
              </a:rPr>
              <a:t>Int</a:t>
            </a:r>
            <a:r>
              <a:rPr lang="en-US" sz="3000" dirty="0">
                <a:latin typeface="Courier" pitchFamily="2" charset="0"/>
              </a:rPr>
              <a:t>[] to)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sz="2800" i="1" dirty="0"/>
              <a:t>context</a:t>
            </a:r>
            <a:r>
              <a:rPr lang="en-US" sz="2800" dirty="0"/>
              <a:t>: The host Activity context</a:t>
            </a:r>
          </a:p>
          <a:p>
            <a:r>
              <a:rPr lang="en-US" sz="2800" i="1" dirty="0"/>
              <a:t>data</a:t>
            </a:r>
            <a:r>
              <a:rPr lang="en-US" sz="2800" dirty="0"/>
              <a:t>: A List of any objects that extend Map</a:t>
            </a:r>
            <a:br>
              <a:rPr lang="en-US" sz="2800" dirty="0"/>
            </a:br>
            <a:r>
              <a:rPr lang="en-US" sz="2800" dirty="0"/>
              <a:t>           The Map objects must have string keys, but any type values</a:t>
            </a:r>
          </a:p>
          <a:p>
            <a:r>
              <a:rPr lang="en-US" sz="2800" i="1" dirty="0"/>
              <a:t>resource</a:t>
            </a:r>
            <a:r>
              <a:rPr lang="en-US" sz="2800" dirty="0"/>
              <a:t>: ListView layout from </a:t>
            </a:r>
            <a:r>
              <a:rPr lang="en-US" sz="2800" i="1" dirty="0" err="1"/>
              <a:t>Android.Resource.Layout</a:t>
            </a:r>
            <a:endParaRPr lang="en-US" sz="2800" i="1" dirty="0"/>
          </a:p>
          <a:p>
            <a:r>
              <a:rPr lang="en-US" sz="2800" i="1" dirty="0"/>
              <a:t>from</a:t>
            </a:r>
            <a:r>
              <a:rPr lang="en-US" sz="2800" dirty="0"/>
              <a:t>: Map keys for data source</a:t>
            </a:r>
          </a:p>
          <a:p>
            <a:r>
              <a:rPr lang="en-US" sz="2800" i="1" dirty="0"/>
              <a:t>to</a:t>
            </a:r>
            <a:r>
              <a:rPr lang="en-US" sz="2800" dirty="0"/>
              <a:t>: ListView widget IDs for displaying data</a:t>
            </a:r>
          </a:p>
        </p:txBody>
      </p:sp>
    </p:spTree>
    <p:extLst>
      <p:ext uri="{BB962C8B-B14F-4D97-AF65-F5344CB8AC3E}">
        <p14:creationId xmlns:p14="http://schemas.microsoft.com/office/powerpoint/2010/main" val="2558767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38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Instantiating a </a:t>
            </a:r>
            <a:r>
              <a:rPr lang="en-US" dirty="0" err="1">
                <a:solidFill>
                  <a:srgbClr val="0000FF"/>
                </a:solidFill>
              </a:rPr>
              <a:t>SimpleAdapter</a:t>
            </a:r>
            <a:r>
              <a:rPr lang="en-US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651" y="1130135"/>
            <a:ext cx="8715784" cy="553960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b="1" dirty="0"/>
              <a:t>In an Activity’s </a:t>
            </a:r>
            <a:r>
              <a:rPr lang="en-US" sz="3800" b="1" i="1" dirty="0"/>
              <a:t>onCreate</a:t>
            </a:r>
            <a:r>
              <a:rPr lang="en-US" sz="3800" b="1" dirty="0"/>
              <a:t> method:</a:t>
            </a:r>
          </a:p>
          <a:p>
            <a:pPr marL="0" indent="0">
              <a:buNone/>
            </a:pPr>
            <a:endParaRPr lang="en-US" sz="3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3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// Create a List that will hold Map objects</a:t>
            </a:r>
          </a:p>
          <a:p>
            <a:pPr marL="0" indent="0">
              <a:buNone/>
            </a:pPr>
            <a:r>
              <a:rPr lang="en-US" sz="3800" dirty="0" err="1">
                <a:latin typeface="Courier" pitchFamily="2" charset="0"/>
              </a:rPr>
              <a:t>ArrayList</a:t>
            </a:r>
            <a:r>
              <a:rPr lang="en-US" sz="3800" dirty="0">
                <a:latin typeface="Courier" pitchFamily="2" charset="0"/>
              </a:rPr>
              <a:t>&lt;</a:t>
            </a:r>
            <a:r>
              <a:rPr lang="en-US" sz="3800" dirty="0" err="1">
                <a:latin typeface="Courier" pitchFamily="2" charset="0"/>
              </a:rPr>
              <a:t>HashMap</a:t>
            </a:r>
            <a:r>
              <a:rPr lang="en-US" sz="3800" dirty="0">
                <a:latin typeface="Courier" pitchFamily="2" charset="0"/>
              </a:rPr>
              <a:t>&lt;String, String&gt;&gt; data = </a:t>
            </a:r>
            <a:r>
              <a:rPr lang="en-US" sz="3800" b="1" dirty="0">
                <a:latin typeface="Courier" pitchFamily="2" charset="0"/>
              </a:rPr>
              <a:t>new</a:t>
            </a:r>
            <a:br>
              <a:rPr lang="en-US" sz="3800" b="1" dirty="0">
                <a:latin typeface="Courier" pitchFamily="2" charset="0"/>
              </a:rPr>
            </a:br>
            <a:r>
              <a:rPr lang="en-US" sz="3800" b="1" dirty="0">
                <a:latin typeface="Courier" pitchFamily="2" charset="0"/>
              </a:rPr>
              <a:t>          </a:t>
            </a:r>
            <a:r>
              <a:rPr lang="en-US" sz="3800" dirty="0" err="1">
                <a:latin typeface="Courier" pitchFamily="2" charset="0"/>
              </a:rPr>
              <a:t>ArrayList</a:t>
            </a:r>
            <a:r>
              <a:rPr lang="en-US" sz="3800" dirty="0">
                <a:latin typeface="Courier" pitchFamily="2" charset="0"/>
              </a:rPr>
              <a:t>&lt;</a:t>
            </a:r>
            <a:r>
              <a:rPr lang="en-US" sz="3800" dirty="0" err="1">
                <a:latin typeface="Courier" pitchFamily="2" charset="0"/>
              </a:rPr>
              <a:t>HashMap</a:t>
            </a:r>
            <a:r>
              <a:rPr lang="en-US" sz="3800" dirty="0">
                <a:latin typeface="Courier" pitchFamily="2" charset="0"/>
              </a:rPr>
              <a:t>&lt;String, String&gt;&gt;();</a:t>
            </a:r>
          </a:p>
          <a:p>
            <a:pPr marL="0" indent="0">
              <a:buNone/>
            </a:pPr>
            <a:br>
              <a:rPr lang="en-US" sz="3800" dirty="0">
                <a:latin typeface="Courier" pitchFamily="2" charset="0"/>
              </a:rPr>
            </a:br>
            <a:r>
              <a:rPr lang="en-US" sz="3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// In a loop (not shown) create Map objects, add data and put them in the List</a:t>
            </a:r>
          </a:p>
          <a:p>
            <a:pPr marL="0" indent="0">
              <a:buNone/>
            </a:pPr>
            <a:r>
              <a:rPr lang="en-US" sz="3800" dirty="0" err="1"/>
              <a:t>HashMap</a:t>
            </a:r>
            <a:r>
              <a:rPr lang="en-US" sz="3800" dirty="0"/>
              <a:t>&lt;String, String&gt; map = </a:t>
            </a:r>
            <a:r>
              <a:rPr lang="en-US" sz="3800" b="1" dirty="0"/>
              <a:t>new </a:t>
            </a:r>
            <a:r>
              <a:rPr lang="en-US" sz="3800" dirty="0" err="1"/>
              <a:t>HashMap</a:t>
            </a:r>
            <a:r>
              <a:rPr lang="en-US" sz="3800" dirty="0"/>
              <a:t>&lt;String, String&gt;();</a:t>
            </a:r>
            <a:br>
              <a:rPr lang="en-US" sz="3800" dirty="0"/>
            </a:br>
            <a:r>
              <a:rPr lang="en-US" sz="3800" dirty="0" err="1"/>
              <a:t>map.put</a:t>
            </a:r>
            <a:r>
              <a:rPr lang="en-US" sz="3800" dirty="0"/>
              <a:t>(“Date”, “7/10/18”)</a:t>
            </a:r>
            <a:br>
              <a:rPr lang="en-US" sz="3800" i="1" dirty="0"/>
            </a:br>
            <a:r>
              <a:rPr lang="en-US" sz="3800" dirty="0" err="1"/>
              <a:t>map.put</a:t>
            </a:r>
            <a:r>
              <a:rPr lang="en-US" sz="3800" dirty="0"/>
              <a:t>(”</a:t>
            </a:r>
            <a:r>
              <a:rPr lang="en-US" sz="3800" dirty="0" err="1"/>
              <a:t>Image_Name</a:t>
            </a:r>
            <a:r>
              <a:rPr lang="en-US" sz="3800" dirty="0"/>
              <a:t>”, “</a:t>
            </a:r>
            <a:r>
              <a:rPr lang="en-US" sz="3800" dirty="0" err="1"/>
              <a:t>sun.png</a:t>
            </a:r>
            <a:r>
              <a:rPr lang="en-US" sz="3800" dirty="0"/>
              <a:t>”</a:t>
            </a:r>
            <a:br>
              <a:rPr lang="en-US" sz="3800" dirty="0"/>
            </a:br>
            <a:r>
              <a:rPr lang="en-US" sz="3800" dirty="0" err="1"/>
              <a:t>data.add</a:t>
            </a:r>
            <a:r>
              <a:rPr lang="en-US" sz="3800" dirty="0"/>
              <a:t>(map);</a:t>
            </a:r>
          </a:p>
          <a:p>
            <a:pPr marL="0" indent="0">
              <a:buNone/>
            </a:pPr>
            <a:endParaRPr lang="en-US" sz="3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3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// Create the adapter object</a:t>
            </a:r>
          </a:p>
          <a:p>
            <a:pPr marL="0" indent="0">
              <a:buNone/>
            </a:pPr>
            <a:r>
              <a:rPr lang="en-US" sz="3800" dirty="0" err="1">
                <a:latin typeface="Courier" pitchFamily="2" charset="0"/>
              </a:rPr>
              <a:t>SimpleAdapter</a:t>
            </a:r>
            <a:r>
              <a:rPr lang="en-US" sz="3800" dirty="0">
                <a:latin typeface="Courier" pitchFamily="2" charset="0"/>
              </a:rPr>
              <a:t> adapter = </a:t>
            </a:r>
            <a:r>
              <a:rPr lang="en-US" sz="3800" b="1" dirty="0">
                <a:latin typeface="Courier" pitchFamily="2" charset="0"/>
              </a:rPr>
              <a:t>new </a:t>
            </a:r>
            <a:r>
              <a:rPr lang="en-US" sz="3800" dirty="0" err="1">
                <a:latin typeface="Courier" pitchFamily="2" charset="0"/>
              </a:rPr>
              <a:t>SimpleAdapter</a:t>
            </a:r>
            <a:r>
              <a:rPr lang="en-US" sz="3800" dirty="0">
                <a:latin typeface="Courier" pitchFamily="2" charset="0"/>
              </a:rPr>
              <a:t>(</a:t>
            </a:r>
            <a:r>
              <a:rPr lang="en-US" sz="3800" b="1" dirty="0">
                <a:latin typeface="Courier" pitchFamily="2" charset="0"/>
              </a:rPr>
              <a:t>this</a:t>
            </a:r>
            <a:r>
              <a:rPr lang="en-US" sz="3800" dirty="0">
                <a:latin typeface="Courier" pitchFamily="2" charset="0"/>
              </a:rPr>
              <a:t>,</a:t>
            </a:r>
            <a:br>
              <a:rPr lang="en-US" sz="3800" dirty="0">
                <a:latin typeface="Courier" pitchFamily="2" charset="0"/>
              </a:rPr>
            </a:br>
            <a:r>
              <a:rPr lang="en-US" sz="3800" dirty="0">
                <a:latin typeface="Courier" pitchFamily="2" charset="0"/>
              </a:rPr>
              <a:t>       data,</a:t>
            </a:r>
            <a:br>
              <a:rPr lang="en-US" sz="3800" dirty="0">
                <a:latin typeface="Courier" pitchFamily="2" charset="0"/>
              </a:rPr>
            </a:br>
            <a:r>
              <a:rPr lang="en-US" sz="3800" dirty="0">
                <a:latin typeface="Courier" pitchFamily="2" charset="0"/>
              </a:rPr>
              <a:t>       </a:t>
            </a:r>
            <a:r>
              <a:rPr lang="en-US" sz="3800" dirty="0" err="1">
                <a:latin typeface="Courier" pitchFamily="2" charset="0"/>
              </a:rPr>
              <a:t>R.layout.</a:t>
            </a:r>
            <a:r>
              <a:rPr lang="en-US" sz="3800" b="1" i="1" dirty="0" err="1">
                <a:latin typeface="Courier" pitchFamily="2" charset="0"/>
              </a:rPr>
              <a:t>listview_items</a:t>
            </a:r>
            <a:r>
              <a:rPr lang="en-US" sz="3800" dirty="0">
                <a:latin typeface="Courier" pitchFamily="2" charset="0"/>
              </a:rPr>
              <a:t>,</a:t>
            </a:r>
            <a:br>
              <a:rPr lang="en-US" sz="3800" dirty="0">
                <a:latin typeface="Courier" pitchFamily="2" charset="0"/>
              </a:rPr>
            </a:br>
            <a:r>
              <a:rPr lang="en-US" sz="3800" dirty="0">
                <a:latin typeface="Courier" pitchFamily="2" charset="0"/>
              </a:rPr>
              <a:t>       </a:t>
            </a:r>
            <a:r>
              <a:rPr lang="en-US" sz="3800" b="1" dirty="0">
                <a:latin typeface="Courier" pitchFamily="2" charset="0"/>
              </a:rPr>
              <a:t>new </a:t>
            </a:r>
            <a:r>
              <a:rPr lang="en-US" sz="3800" dirty="0">
                <a:latin typeface="Courier" pitchFamily="2" charset="0"/>
              </a:rPr>
              <a:t>String[]{“</a:t>
            </a:r>
            <a:r>
              <a:rPr lang="en-US" sz="3800" dirty="0" err="1">
                <a:latin typeface="Courier" pitchFamily="2" charset="0"/>
              </a:rPr>
              <a:t>Image_Name</a:t>
            </a:r>
            <a:r>
              <a:rPr lang="en-US" sz="3800" dirty="0">
                <a:latin typeface="Courier" pitchFamily="2" charset="0"/>
              </a:rPr>
              <a:t>”,</a:t>
            </a:r>
            <a:r>
              <a:rPr lang="en-US" sz="3800" dirty="0"/>
              <a:t> “Date”</a:t>
            </a:r>
            <a:r>
              <a:rPr lang="en-US" sz="3800" dirty="0">
                <a:latin typeface="Courier" pitchFamily="2" charset="0"/>
              </a:rPr>
              <a:t>},</a:t>
            </a:r>
            <a:br>
              <a:rPr lang="en-US" sz="3800" dirty="0">
                <a:latin typeface="Courier" pitchFamily="2" charset="0"/>
              </a:rPr>
            </a:br>
            <a:r>
              <a:rPr lang="en-US" sz="3800" dirty="0">
                <a:latin typeface="Courier" pitchFamily="2" charset="0"/>
              </a:rPr>
              <a:t>       </a:t>
            </a:r>
            <a:r>
              <a:rPr lang="en-US" sz="3800" b="1" dirty="0">
                <a:latin typeface="Courier" pitchFamily="2" charset="0"/>
              </a:rPr>
              <a:t>new </a:t>
            </a:r>
            <a:r>
              <a:rPr lang="en-US" sz="3800" b="1" dirty="0" err="1">
                <a:latin typeface="Courier" pitchFamily="2" charset="0"/>
              </a:rPr>
              <a:t>int</a:t>
            </a:r>
            <a:r>
              <a:rPr lang="en-US" sz="3800" dirty="0">
                <a:latin typeface="Courier" pitchFamily="2" charset="0"/>
              </a:rPr>
              <a:t>[]{</a:t>
            </a:r>
            <a:r>
              <a:rPr lang="en-US" sz="3800" dirty="0" err="1">
                <a:latin typeface="Courier" pitchFamily="2" charset="0"/>
              </a:rPr>
              <a:t>R.id.</a:t>
            </a:r>
            <a:r>
              <a:rPr lang="en-US" sz="3800" b="1" i="1" dirty="0" err="1">
                <a:latin typeface="Courier" pitchFamily="2" charset="0"/>
              </a:rPr>
              <a:t>iconImageView</a:t>
            </a:r>
            <a:r>
              <a:rPr lang="en-US" sz="3800" dirty="0">
                <a:latin typeface="Courier" pitchFamily="2" charset="0"/>
              </a:rPr>
              <a:t>,</a:t>
            </a:r>
            <a:br>
              <a:rPr lang="en-US" sz="3800" dirty="0">
                <a:latin typeface="Courier" pitchFamily="2" charset="0"/>
              </a:rPr>
            </a:br>
            <a:r>
              <a:rPr lang="en-US" sz="3800" dirty="0">
                <a:latin typeface="Courier" pitchFamily="2" charset="0"/>
              </a:rPr>
              <a:t>               </a:t>
            </a:r>
            <a:r>
              <a:rPr lang="en-US" sz="3800" dirty="0" err="1">
                <a:latin typeface="Courier" pitchFamily="2" charset="0"/>
              </a:rPr>
              <a:t>R.id.</a:t>
            </a:r>
            <a:r>
              <a:rPr lang="en-US" sz="3800" b="1" i="1" dirty="0" err="1">
                <a:latin typeface="Courier" pitchFamily="2" charset="0"/>
              </a:rPr>
              <a:t>dateTextView</a:t>
            </a:r>
            <a:br>
              <a:rPr lang="en-US" sz="3800" b="1" i="1" dirty="0">
                <a:latin typeface="Courier" pitchFamily="2" charset="0"/>
              </a:rPr>
            </a:br>
            <a:r>
              <a:rPr lang="en-US" sz="3800" b="1" i="1" dirty="0">
                <a:latin typeface="Courier" pitchFamily="2" charset="0"/>
              </a:rPr>
              <a:t>               </a:t>
            </a:r>
            <a:r>
              <a:rPr lang="en-US" sz="3800" dirty="0">
                <a:latin typeface="Courier" pitchFamily="2" charset="0"/>
              </a:rPr>
              <a:t>}</a:t>
            </a:r>
            <a:br>
              <a:rPr lang="en-US" sz="3800" dirty="0">
                <a:latin typeface="Courier" pitchFamily="2" charset="0"/>
              </a:rPr>
            </a:br>
            <a:r>
              <a:rPr lang="en-US" sz="3800" dirty="0">
                <a:latin typeface="Courier" pitchFamily="2" charset="0"/>
              </a:rPr>
              <a:t>      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34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8199" y="120519"/>
            <a:ext cx="83058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2D2DB9"/>
                </a:solidFill>
              </a:rPr>
              <a:t>Adapters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28516"/>
            <a:ext cx="1474694" cy="1474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74CE1-1B9A-3445-B50D-8966F503233B}"/>
              </a:ext>
            </a:extLst>
          </p:cNvPr>
          <p:cNvSpPr txBox="1"/>
          <p:nvPr/>
        </p:nvSpPr>
        <p:spPr>
          <a:xfrm>
            <a:off x="3740611" y="2703210"/>
            <a:ext cx="39756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2D2DB9"/>
                </a:solidFill>
              </a:rPr>
              <a:t>Cursor Adapter</a:t>
            </a:r>
          </a:p>
        </p:txBody>
      </p:sp>
    </p:spTree>
    <p:extLst>
      <p:ext uri="{BB962C8B-B14F-4D97-AF65-F5344CB8AC3E}">
        <p14:creationId xmlns:p14="http://schemas.microsoft.com/office/powerpoint/2010/main" val="4114831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2860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SimpleCursorAdapter</a:t>
            </a:r>
            <a:r>
              <a:rPr lang="en-US" dirty="0">
                <a:solidFill>
                  <a:srgbClr val="0000FF"/>
                </a:solidFill>
              </a:rPr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7500"/>
            <a:ext cx="8229600" cy="1640152"/>
          </a:xfrm>
        </p:spPr>
        <p:txBody>
          <a:bodyPr>
            <a:normAutofit/>
          </a:bodyPr>
          <a:lstStyle/>
          <a:p>
            <a:r>
              <a:rPr lang="en-US" sz="2800" dirty="0"/>
              <a:t>Used with a Cursor from a SQLite Database</a:t>
            </a:r>
          </a:p>
          <a:p>
            <a:r>
              <a:rPr lang="en-US" sz="2800" dirty="0"/>
              <a:t>Each row in the Cursor object corresponds to a row in the </a:t>
            </a:r>
            <a:r>
              <a:rPr lang="en-US" sz="2800" dirty="0" err="1"/>
              <a:t>ListView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2E7B72-E9E1-9844-950D-D95C712AE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809982"/>
              </p:ext>
            </p:extLst>
          </p:nvPr>
        </p:nvGraphicFramePr>
        <p:xfrm>
          <a:off x="4208931" y="5002904"/>
          <a:ext cx="44644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141">
                  <a:extLst>
                    <a:ext uri="{9D8B030D-6E8A-4147-A177-3AD203B41FA5}">
                      <a16:colId xmlns:a16="http://schemas.microsoft.com/office/drawing/2014/main" val="3463673177"/>
                    </a:ext>
                  </a:extLst>
                </a:gridCol>
                <a:gridCol w="1488141">
                  <a:extLst>
                    <a:ext uri="{9D8B030D-6E8A-4147-A177-3AD203B41FA5}">
                      <a16:colId xmlns:a16="http://schemas.microsoft.com/office/drawing/2014/main" val="382414278"/>
                    </a:ext>
                  </a:extLst>
                </a:gridCol>
                <a:gridCol w="1488141">
                  <a:extLst>
                    <a:ext uri="{9D8B030D-6E8A-4147-A177-3AD203B41FA5}">
                      <a16:colId xmlns:a16="http://schemas.microsoft.com/office/drawing/2014/main" val="876642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67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Clyde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Drexler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456-789-1234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6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Satya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Nadella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567-891-2345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84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Grisham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678-912-3456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027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7DA729D-61FD-EF48-8C85-81D3D09F3BF7}"/>
              </a:ext>
            </a:extLst>
          </p:cNvPr>
          <p:cNvSpPr txBox="1"/>
          <p:nvPr/>
        </p:nvSpPr>
        <p:spPr>
          <a:xfrm>
            <a:off x="3948779" y="3955983"/>
            <a:ext cx="119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ListView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7182E44-B590-8946-AB19-688FBE7C5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777787"/>
              </p:ext>
            </p:extLst>
          </p:nvPr>
        </p:nvGraphicFramePr>
        <p:xfrm>
          <a:off x="1196788" y="3159443"/>
          <a:ext cx="44644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141">
                  <a:extLst>
                    <a:ext uri="{9D8B030D-6E8A-4147-A177-3AD203B41FA5}">
                      <a16:colId xmlns:a16="http://schemas.microsoft.com/office/drawing/2014/main" val="3463673177"/>
                    </a:ext>
                  </a:extLst>
                </a:gridCol>
                <a:gridCol w="1488141">
                  <a:extLst>
                    <a:ext uri="{9D8B030D-6E8A-4147-A177-3AD203B41FA5}">
                      <a16:colId xmlns:a16="http://schemas.microsoft.com/office/drawing/2014/main" val="382414278"/>
                    </a:ext>
                  </a:extLst>
                </a:gridCol>
                <a:gridCol w="1488141">
                  <a:extLst>
                    <a:ext uri="{9D8B030D-6E8A-4147-A177-3AD203B41FA5}">
                      <a16:colId xmlns:a16="http://schemas.microsoft.com/office/drawing/2014/main" val="876642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67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Clyde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Drexler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456-789-1234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6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Satya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Nadella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567-891-2345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84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Grisham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678-912-3456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02705"/>
                  </a:ext>
                </a:extLst>
              </a:tr>
            </a:tbl>
          </a:graphicData>
        </a:graphic>
      </p:graphicFrame>
      <p:sp>
        <p:nvSpPr>
          <p:cNvPr id="10" name="Bent-Up Arrow 9">
            <a:extLst>
              <a:ext uri="{FF2B5EF4-FFF2-40B4-BE49-F238E27FC236}">
                <a16:creationId xmlns:a16="http://schemas.microsoft.com/office/drawing/2014/main" id="{4CAB5FDA-E88B-714B-9A7C-1C62F13084B7}"/>
              </a:ext>
            </a:extLst>
          </p:cNvPr>
          <p:cNvSpPr/>
          <p:nvPr/>
        </p:nvSpPr>
        <p:spPr>
          <a:xfrm rot="5400000">
            <a:off x="2457245" y="4632925"/>
            <a:ext cx="1741805" cy="1761566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AE75D7-2545-DC47-BC31-066000E24A39}"/>
              </a:ext>
            </a:extLst>
          </p:cNvPr>
          <p:cNvSpPr txBox="1"/>
          <p:nvPr/>
        </p:nvSpPr>
        <p:spPr>
          <a:xfrm>
            <a:off x="1169894" y="2729753"/>
            <a:ext cx="127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Cursor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8BBCB-4EE3-3A48-8A0E-E12710C2B67E}"/>
              </a:ext>
            </a:extLst>
          </p:cNvPr>
          <p:cNvSpPr txBox="1"/>
          <p:nvPr/>
        </p:nvSpPr>
        <p:spPr>
          <a:xfrm>
            <a:off x="7628965" y="4633572"/>
            <a:ext cx="127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ListView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52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385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SimpleCursorAdapter</a:t>
            </a:r>
            <a:r>
              <a:rPr lang="en-US" dirty="0">
                <a:solidFill>
                  <a:srgbClr val="0000FF"/>
                </a:solidFill>
              </a:rPr>
              <a:t>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30135"/>
            <a:ext cx="8350625" cy="51962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public </a:t>
            </a:r>
            <a:r>
              <a:rPr lang="en-US" sz="3000" dirty="0" err="1">
                <a:latin typeface="Courier" pitchFamily="2" charset="0"/>
              </a:rPr>
              <a:t>SimpleAdapter</a:t>
            </a:r>
            <a:r>
              <a:rPr lang="en-US" sz="3000" dirty="0">
                <a:latin typeface="Courier" pitchFamily="2" charset="0"/>
              </a:rPr>
              <a:t> (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  Context context, Cursor c,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  Int32 resource, 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  String[] from, </a:t>
            </a:r>
            <a:r>
              <a:rPr lang="en-US" sz="3000" dirty="0" err="1">
                <a:latin typeface="Courier" pitchFamily="2" charset="0"/>
              </a:rPr>
              <a:t>Int</a:t>
            </a:r>
            <a:r>
              <a:rPr lang="en-US" sz="3000" dirty="0">
                <a:latin typeface="Courier" pitchFamily="2" charset="0"/>
              </a:rPr>
              <a:t>[] to,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  </a:t>
            </a:r>
            <a:r>
              <a:rPr lang="en-US" sz="3000" dirty="0" err="1">
                <a:latin typeface="Courier" pitchFamily="2" charset="0"/>
              </a:rPr>
              <a:t>Int</a:t>
            </a:r>
            <a:r>
              <a:rPr lang="en-US" sz="3000" dirty="0">
                <a:latin typeface="Courier" pitchFamily="2" charset="0"/>
              </a:rPr>
              <a:t> flags)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sz="2800" i="1" dirty="0"/>
              <a:t>context</a:t>
            </a:r>
            <a:r>
              <a:rPr lang="en-US" sz="2800" dirty="0"/>
              <a:t>: The host Activity context</a:t>
            </a:r>
          </a:p>
          <a:p>
            <a:r>
              <a:rPr lang="en-US" sz="2800" i="1" dirty="0"/>
              <a:t>c</a:t>
            </a:r>
            <a:r>
              <a:rPr lang="en-US" sz="2800" dirty="0"/>
              <a:t>: a cursor which was obtained from a SQL database query</a:t>
            </a:r>
          </a:p>
          <a:p>
            <a:r>
              <a:rPr lang="en-US" sz="2800" i="1" dirty="0"/>
              <a:t>resource</a:t>
            </a:r>
            <a:r>
              <a:rPr lang="en-US" sz="2800" dirty="0"/>
              <a:t>: ListView layout from </a:t>
            </a:r>
            <a:r>
              <a:rPr lang="en-US" sz="2800" i="1" dirty="0" err="1"/>
              <a:t>Android.Resource.Layout</a:t>
            </a:r>
            <a:endParaRPr lang="en-US" sz="2800" i="1" dirty="0"/>
          </a:p>
          <a:p>
            <a:r>
              <a:rPr lang="en-US" sz="2800" i="1" dirty="0"/>
              <a:t>from</a:t>
            </a:r>
            <a:r>
              <a:rPr lang="en-US" sz="2800" dirty="0"/>
              <a:t>: column (field) names from the cursor (same as </a:t>
            </a:r>
            <a:r>
              <a:rPr lang="en-US" sz="2800"/>
              <a:t>table columns)</a:t>
            </a:r>
            <a:endParaRPr lang="en-US" sz="2800" dirty="0"/>
          </a:p>
          <a:p>
            <a:r>
              <a:rPr lang="en-US" sz="2800" i="1" dirty="0"/>
              <a:t>to</a:t>
            </a:r>
            <a:r>
              <a:rPr lang="en-US" sz="2800" dirty="0"/>
              <a:t>: ListView widget IDs for displaying data</a:t>
            </a:r>
          </a:p>
          <a:p>
            <a:r>
              <a:rPr lang="en-US" sz="2800" i="1" dirty="0"/>
              <a:t>flags</a:t>
            </a:r>
            <a:r>
              <a:rPr lang="en-US" sz="2800" dirty="0"/>
              <a:t>: May be 0, or  </a:t>
            </a:r>
            <a:r>
              <a:rPr lang="en-US" sz="2800" dirty="0">
                <a:hlinkClick r:id="rId3"/>
              </a:rPr>
              <a:t>FLAG_REGISTER_CONTENT_OBSERVER</a:t>
            </a:r>
            <a:r>
              <a:rPr lang="en-US" sz="2800" dirty="0"/>
              <a:t>, which causes </a:t>
            </a:r>
            <a:r>
              <a:rPr lang="en-US" sz="2800" dirty="0" err="1"/>
              <a:t>onContentChanged</a:t>
            </a:r>
            <a:r>
              <a:rPr lang="en-US" sz="2800" dirty="0"/>
              <a:t>() to be called when a content change notification occurs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191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38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Instantiating a </a:t>
            </a:r>
            <a:r>
              <a:rPr lang="en-US" dirty="0" err="1">
                <a:solidFill>
                  <a:srgbClr val="0000FF"/>
                </a:solidFill>
              </a:rPr>
              <a:t>SimpleCursorAdapter</a:t>
            </a:r>
            <a:r>
              <a:rPr lang="en-US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651" y="1130135"/>
            <a:ext cx="8715784" cy="553960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b="1" dirty="0"/>
              <a:t>In an Activity’s </a:t>
            </a:r>
            <a:r>
              <a:rPr lang="en-US" sz="3800" b="1" i="1" dirty="0"/>
              <a:t>onCreate</a:t>
            </a:r>
            <a:r>
              <a:rPr lang="en-US" sz="3800" b="1" dirty="0"/>
              <a:t> method:</a:t>
            </a:r>
          </a:p>
          <a:p>
            <a:pPr marL="0" indent="0">
              <a:buNone/>
            </a:pPr>
            <a:endParaRPr lang="en-US" sz="3800" b="1" dirty="0"/>
          </a:p>
          <a:p>
            <a:pPr marL="0" indent="0">
              <a:buNone/>
            </a:pPr>
            <a:r>
              <a:rPr lang="en-US" i="1" dirty="0"/>
              <a:t>// Do a database query</a:t>
            </a:r>
            <a:br>
              <a:rPr lang="en-US" i="1" dirty="0"/>
            </a:br>
            <a:r>
              <a:rPr lang="en-US" sz="3600" dirty="0"/>
              <a:t>Cursor cursor = </a:t>
            </a:r>
            <a:r>
              <a:rPr lang="en-US" sz="3600" dirty="0" err="1"/>
              <a:t>db.rawQuery</a:t>
            </a:r>
            <a:r>
              <a:rPr lang="en-US" sz="3600" dirty="0"/>
              <a:t>(query, variables);</a:t>
            </a:r>
            <a:br>
              <a:rPr lang="en-US" sz="3600" dirty="0"/>
            </a:br>
            <a:endParaRPr lang="en-US" sz="3600" dirty="0"/>
          </a:p>
          <a:p>
            <a:pPr marL="0" indent="0">
              <a:buNone/>
            </a:pPr>
            <a:r>
              <a:rPr lang="en-US" sz="2900" i="1" dirty="0">
                <a:latin typeface="Courier" pitchFamily="2" charset="0"/>
              </a:rPr>
              <a:t>// Create an adapter object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adapter = new </a:t>
            </a:r>
            <a:r>
              <a:rPr lang="en-US" sz="3600" dirty="0" err="1">
                <a:latin typeface="Courier" pitchFamily="2" charset="0"/>
              </a:rPr>
              <a:t>SimpleCursorAdapter</a:t>
            </a:r>
            <a:r>
              <a:rPr lang="en-US" sz="3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  this, 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  </a:t>
            </a:r>
            <a:r>
              <a:rPr lang="en-US" sz="3600" dirty="0" err="1">
                <a:latin typeface="Courier" pitchFamily="2" charset="0"/>
              </a:rPr>
              <a:t>R.layout.listview_items</a:t>
            </a:r>
            <a:r>
              <a:rPr lang="en-US" sz="3600" dirty="0">
                <a:latin typeface="Courier" pitchFamily="2" charset="0"/>
              </a:rPr>
              <a:t>, 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  cursor, 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  new String[]{TITLE, IMAGE_ID, FCT_TEXT, POP},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  new </a:t>
            </a:r>
            <a:r>
              <a:rPr lang="en-US" sz="3600" dirty="0" err="1">
                <a:latin typeface="Courier" pitchFamily="2" charset="0"/>
              </a:rPr>
              <a:t>int</a:t>
            </a:r>
            <a:r>
              <a:rPr lang="en-US" sz="3600" dirty="0">
                <a:latin typeface="Courier" pitchFamily="2" charset="0"/>
              </a:rPr>
              <a:t>[]{</a:t>
            </a:r>
            <a:r>
              <a:rPr lang="en-US" sz="3600" dirty="0" err="1">
                <a:latin typeface="Courier" pitchFamily="2" charset="0"/>
              </a:rPr>
              <a:t>R.id.dateTextView</a:t>
            </a:r>
            <a:r>
              <a:rPr lang="en-US" sz="3600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            </a:t>
            </a:r>
            <a:r>
              <a:rPr lang="en-US" sz="3600" dirty="0" err="1">
                <a:latin typeface="Courier" pitchFamily="2" charset="0"/>
              </a:rPr>
              <a:t>R.id.iconImageView</a:t>
            </a:r>
            <a:r>
              <a:rPr lang="en-US" sz="3600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            </a:t>
            </a:r>
            <a:r>
              <a:rPr lang="en-US" sz="3600" dirty="0" err="1">
                <a:latin typeface="Courier" pitchFamily="2" charset="0"/>
              </a:rPr>
              <a:t>R.id.descriptionTextView</a:t>
            </a:r>
            <a:r>
              <a:rPr lang="en-US" sz="3600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            </a:t>
            </a:r>
            <a:r>
              <a:rPr lang="en-US" sz="3600" dirty="0" err="1">
                <a:latin typeface="Courier" pitchFamily="2" charset="0"/>
              </a:rPr>
              <a:t>R.id.popTextView</a:t>
            </a:r>
            <a:r>
              <a:rPr lang="en-US" sz="3600" dirty="0">
                <a:latin typeface="Courier" pitchFamily="2" charset="0"/>
              </a:rPr>
              <a:t>	},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   0 );	</a:t>
            </a:r>
          </a:p>
        </p:txBody>
      </p:sp>
    </p:spTree>
    <p:extLst>
      <p:ext uri="{BB962C8B-B14F-4D97-AF65-F5344CB8AC3E}">
        <p14:creationId xmlns:p14="http://schemas.microsoft.com/office/powerpoint/2010/main" val="181278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Code Tour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Ch. 10 RSS Feed Reader App</a:t>
            </a:r>
          </a:p>
          <a:p>
            <a:r>
              <a:rPr lang="en-US" dirty="0"/>
              <a:t>In the </a:t>
            </a:r>
            <a:r>
              <a:rPr lang="en-US" dirty="0" err="1"/>
              <a:t>ItemsActivity</a:t>
            </a:r>
            <a:r>
              <a:rPr lang="en-US" dirty="0"/>
              <a:t> class, look at the code that creates and sets the </a:t>
            </a:r>
            <a:r>
              <a:rPr lang="en-US" dirty="0" err="1"/>
              <a:t>SimpleAdapter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3775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513052"/>
              </p:ext>
            </p:extLst>
          </p:nvPr>
        </p:nvGraphicFramePr>
        <p:xfrm>
          <a:off x="841375" y="914400"/>
          <a:ext cx="7416800" cy="486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0" name="Document" r:id="rId3" imgW="7416800" imgH="4864100" progId="Word.Document.12">
                  <p:embed/>
                </p:oleObj>
              </mc:Choice>
              <mc:Fallback>
                <p:oleObj name="Document" r:id="rId3" imgW="7416800" imgH="4864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1375" y="914400"/>
                        <a:ext cx="7416800" cy="486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270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589731"/>
              </p:ext>
            </p:extLst>
          </p:nvPr>
        </p:nvGraphicFramePr>
        <p:xfrm>
          <a:off x="914400" y="685800"/>
          <a:ext cx="6864350" cy="467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8" name="Document" r:id="rId3" imgW="6864202" imgH="4685182" progId="Word.Document.12">
                  <p:embed/>
                </p:oleObj>
              </mc:Choice>
              <mc:Fallback>
                <p:oleObj name="Document" r:id="rId3" imgW="6864202" imgH="46851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67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3750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230095"/>
              </p:ext>
            </p:extLst>
          </p:nvPr>
        </p:nvGraphicFramePr>
        <p:xfrm>
          <a:off x="914400" y="685800"/>
          <a:ext cx="686435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6" name="Document" r:id="rId3" imgW="6864202" imgH="4073648" progId="Word.Document.12">
                  <p:embed/>
                </p:oleObj>
              </mc:Choice>
              <mc:Fallback>
                <p:oleObj name="Document" r:id="rId3" imgW="6864202" imgH="40736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075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2DB9"/>
                </a:solidFill>
              </a:rPr>
              <a:t>ListViews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588" y="1893048"/>
            <a:ext cx="50800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30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4"/>
            </a:gs>
            <a:gs pos="55000">
              <a:schemeClr val="accent4"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203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Further ListView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5198"/>
            <a:ext cx="8229600" cy="47360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Using lists in Android (ListView) – Tutorial</a:t>
            </a:r>
          </a:p>
          <a:p>
            <a:pPr lvl="1"/>
            <a:r>
              <a:rPr lang="en-US" dirty="0"/>
              <a:t>by Lars Vogel, 9/29/2015</a:t>
            </a:r>
          </a:p>
          <a:p>
            <a:pPr lvl="1"/>
            <a:r>
              <a:rPr lang="en-US" dirty="0">
                <a:hlinkClick r:id="rId2"/>
              </a:rPr>
              <a:t>http://www.vogella.com/tutorials/AndroidListView/article.html#arrayAdapter</a:t>
            </a:r>
            <a:endParaRPr lang="en-US" dirty="0"/>
          </a:p>
          <a:p>
            <a:r>
              <a:rPr lang="en-US" dirty="0"/>
              <a:t>Fast scroll and Section indexer tutorial</a:t>
            </a:r>
          </a:p>
          <a:p>
            <a:pPr lvl="1"/>
            <a:r>
              <a:rPr lang="en-US" dirty="0">
                <a:hlinkClick r:id="rId3"/>
              </a:rPr>
              <a:t>http://androidopentutorials.com/android-listview-fastscroll</a:t>
            </a:r>
            <a:r>
              <a:rPr lang="en-US" dirty="0"/>
              <a:t> </a:t>
            </a:r>
          </a:p>
          <a:p>
            <a:r>
              <a:rPr lang="en-US" dirty="0"/>
              <a:t>Android Developers ListView Guide</a:t>
            </a:r>
          </a:p>
          <a:p>
            <a:pPr lvl="1"/>
            <a:r>
              <a:rPr lang="en-US" dirty="0">
                <a:hlinkClick r:id="rId4"/>
              </a:rPr>
              <a:t>https://developer.android.com/guide/topics/ui/layout/listview.html</a:t>
            </a:r>
            <a:endParaRPr lang="en-US" dirty="0"/>
          </a:p>
          <a:p>
            <a:r>
              <a:rPr lang="en-US" dirty="0"/>
              <a:t>Android Developers: Recycler View</a:t>
            </a:r>
          </a:p>
          <a:p>
            <a:pPr lvl="1"/>
            <a:r>
              <a:rPr lang="en-US" dirty="0">
                <a:hlinkClick r:id="rId5"/>
              </a:rPr>
              <a:t>https://developer.android.com/guide/topics/ui/layout/recyclerview.html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198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ListViews</a:t>
            </a:r>
          </a:p>
        </p:txBody>
      </p:sp>
      <p:pic>
        <p:nvPicPr>
          <p:cNvPr id="6" name="Content Placeholder 5" descr="Nexus 4 (Jelly Bean) Screenshot 1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0" r="-2460"/>
          <a:stretch>
            <a:fillRect/>
          </a:stretch>
        </p:blipFill>
        <p:spPr>
          <a:xfrm>
            <a:off x="1349576" y="1600200"/>
            <a:ext cx="2849170" cy="4525963"/>
          </a:xfrm>
        </p:spPr>
      </p:pic>
      <p:pic>
        <p:nvPicPr>
          <p:cNvPr id="7" name="Content Placeholder 6" descr="Nexus 4 (Jelly Bean) Screenshot 2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60" r="-24360"/>
          <a:stretch>
            <a:fillRect/>
          </a:stretch>
        </p:blipFill>
        <p:spPr>
          <a:xfrm>
            <a:off x="4999596" y="1600200"/>
            <a:ext cx="3492711" cy="4525963"/>
          </a:xfrm>
        </p:spPr>
      </p:pic>
    </p:spTree>
    <p:extLst>
      <p:ext uri="{BB962C8B-B14F-4D97-AF65-F5344CB8AC3E}">
        <p14:creationId xmlns:p14="http://schemas.microsoft.com/office/powerpoint/2010/main" val="350408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3456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Using a ListView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5486" y="1279094"/>
            <a:ext cx="8460998" cy="4847069"/>
          </a:xfrm>
        </p:spPr>
        <p:txBody>
          <a:bodyPr>
            <a:normAutofit/>
          </a:bodyPr>
          <a:lstStyle/>
          <a:p>
            <a:r>
              <a:rPr lang="en-US" dirty="0"/>
              <a:t>ListView is a subclass of ViewGroup and can be declared in an XML layout like other UI element.</a:t>
            </a:r>
          </a:p>
          <a:p>
            <a:r>
              <a:rPr lang="en-US" dirty="0"/>
              <a:t>The ListView displays a list of scrollable rows.</a:t>
            </a:r>
          </a:p>
          <a:p>
            <a:r>
              <a:rPr lang="en-US" dirty="0"/>
              <a:t>Each row is a View and it’s layout can be defined in an XML layout file.</a:t>
            </a:r>
          </a:p>
          <a:p>
            <a:r>
              <a:rPr lang="en-US" dirty="0"/>
              <a:t>An Adapter object inserts Items into the ListView. Either pre-defined adapters or custom adapters can be used.</a:t>
            </a:r>
          </a:p>
        </p:txBody>
      </p:sp>
    </p:spTree>
    <p:extLst>
      <p:ext uri="{BB962C8B-B14F-4D97-AF65-F5344CB8AC3E}">
        <p14:creationId xmlns:p14="http://schemas.microsoft.com/office/powerpoint/2010/main" val="163012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08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ListView Row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2938"/>
            <a:ext cx="8229600" cy="4833226"/>
          </a:xfrm>
        </p:spPr>
        <p:txBody>
          <a:bodyPr/>
          <a:lstStyle/>
          <a:p>
            <a:r>
              <a:rPr lang="en-US" dirty="0"/>
              <a:t>Can be a pre-defined layout from </a:t>
            </a:r>
            <a:r>
              <a:rPr lang="en-US" i="1" dirty="0" err="1"/>
              <a:t>R.layout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For example:</a:t>
            </a:r>
          </a:p>
          <a:p>
            <a:pPr lvl="1"/>
            <a:r>
              <a:rPr lang="en-US" i="1" dirty="0"/>
              <a:t>simple_list_item_1</a:t>
            </a:r>
          </a:p>
          <a:p>
            <a:pPr lvl="1"/>
            <a:r>
              <a:rPr lang="en-US" i="1" dirty="0" err="1"/>
              <a:t>two_line_list_item</a:t>
            </a:r>
            <a:endParaRPr lang="en-US" i="1" dirty="0"/>
          </a:p>
          <a:p>
            <a:pPr lvl="1"/>
            <a:r>
              <a:rPr lang="en-US" dirty="0"/>
              <a:t>See more here: </a:t>
            </a:r>
            <a:r>
              <a:rPr lang="en-US" dirty="0">
                <a:hlinkClick r:id="rId3"/>
              </a:rPr>
              <a:t>https://developer.android.com/reference/android/R.layout.html</a:t>
            </a:r>
            <a:r>
              <a:rPr lang="en-US" dirty="0"/>
              <a:t> </a:t>
            </a:r>
          </a:p>
          <a:p>
            <a:r>
              <a:rPr lang="en-US" dirty="0"/>
              <a:t>Can be a custom XML layout you define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29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08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Specifying a </a:t>
            </a:r>
            <a:r>
              <a:rPr lang="en-US" dirty="0" err="1">
                <a:solidFill>
                  <a:srgbClr val="0000FF"/>
                </a:solidFill>
              </a:rPr>
              <a:t>ListView</a:t>
            </a:r>
            <a:r>
              <a:rPr lang="en-US" dirty="0">
                <a:solidFill>
                  <a:srgbClr val="0000FF"/>
                </a:solidFill>
              </a:rPr>
              <a:t> Row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2938"/>
            <a:ext cx="8229600" cy="4833226"/>
          </a:xfrm>
        </p:spPr>
        <p:txBody>
          <a:bodyPr>
            <a:normAutofit fontScale="77500" lnSpcReduction="20000"/>
          </a:bodyPr>
          <a:lstStyle/>
          <a:p>
            <a:r>
              <a:rPr lang="en-US" sz="4100" dirty="0"/>
              <a:t>The row layout is specified in the constructor for a </a:t>
            </a:r>
            <a:r>
              <a:rPr lang="en-US" sz="4100" dirty="0" err="1"/>
              <a:t>ListView</a:t>
            </a:r>
            <a:r>
              <a:rPr lang="en-US" sz="4100" dirty="0"/>
              <a:t> adapter. </a:t>
            </a:r>
          </a:p>
          <a:p>
            <a:r>
              <a:rPr lang="en-US" sz="4100" dirty="0"/>
              <a:t>Here’s an example using a custom row layout: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SimpleAdapter</a:t>
            </a:r>
            <a:r>
              <a:rPr lang="en-US" dirty="0">
                <a:latin typeface="Courier" pitchFamily="2" charset="0"/>
              </a:rPr>
              <a:t> adapter = </a:t>
            </a:r>
            <a:r>
              <a:rPr lang="en-US" b="1" dirty="0">
                <a:latin typeface="Courier" pitchFamily="2" charset="0"/>
              </a:rPr>
              <a:t>new </a:t>
            </a:r>
            <a:r>
              <a:rPr lang="en-US" dirty="0" err="1">
                <a:latin typeface="Courier" pitchFamily="2" charset="0"/>
              </a:rPr>
              <a:t>SimpleAdapter</a:t>
            </a:r>
            <a:r>
              <a:rPr lang="en-US" dirty="0">
                <a:latin typeface="Courier" pitchFamily="2" charset="0"/>
              </a:rPr>
              <a:t>(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latin typeface="Courier" pitchFamily="2" charset="0"/>
              </a:rPr>
              <a:t>this</a:t>
            </a:r>
            <a:r>
              <a:rPr lang="en-US" dirty="0">
                <a:latin typeface="Courier" pitchFamily="2" charset="0"/>
              </a:rPr>
              <a:t>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data,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effectLst>
                  <a:glow rad="228600">
                    <a:srgbClr val="FFFF00"/>
                  </a:glow>
                </a:effectLst>
                <a:latin typeface="Courier" pitchFamily="2" charset="0"/>
              </a:rPr>
              <a:t>R.layout.</a:t>
            </a:r>
            <a:r>
              <a:rPr lang="en-US" b="1" i="1" dirty="0" err="1">
                <a:effectLst>
                  <a:glow rad="228600">
                    <a:srgbClr val="FFFF00"/>
                  </a:glow>
                </a:effectLst>
                <a:latin typeface="Courier" pitchFamily="2" charset="0"/>
              </a:rPr>
              <a:t>listview_items</a:t>
            </a:r>
            <a:r>
              <a:rPr lang="en-US" dirty="0">
                <a:latin typeface="Courier" pitchFamily="2" charset="0"/>
              </a:rPr>
              <a:t>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latin typeface="Courier" pitchFamily="2" charset="0"/>
              </a:rPr>
              <a:t>new </a:t>
            </a:r>
            <a:r>
              <a:rPr lang="en-US" dirty="0">
                <a:latin typeface="Courier" pitchFamily="2" charset="0"/>
              </a:rPr>
              <a:t>String[]{</a:t>
            </a:r>
            <a:r>
              <a:rPr lang="en-US" b="1" i="1" dirty="0">
                <a:latin typeface="Courier" pitchFamily="2" charset="0"/>
              </a:rPr>
              <a:t>IMAGE_NAME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i="1" dirty="0">
                <a:latin typeface="Courier" pitchFamily="2" charset="0"/>
              </a:rPr>
              <a:t>DATE</a:t>
            </a:r>
            <a:r>
              <a:rPr lang="en-US" dirty="0">
                <a:latin typeface="Courier" pitchFamily="2" charset="0"/>
              </a:rPr>
              <a:t>},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latin typeface="Courier" pitchFamily="2" charset="0"/>
              </a:rPr>
              <a:t>new </a:t>
            </a:r>
            <a:r>
              <a:rPr lang="en-US" b="1" dirty="0" err="1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[]{</a:t>
            </a:r>
            <a:r>
              <a:rPr lang="en-US" dirty="0" err="1">
                <a:latin typeface="Courier" pitchFamily="2" charset="0"/>
              </a:rPr>
              <a:t>R.id.</a:t>
            </a:r>
            <a:r>
              <a:rPr lang="en-US" b="1" i="1" dirty="0" err="1">
                <a:latin typeface="Courier" pitchFamily="2" charset="0"/>
              </a:rPr>
              <a:t>iconImageView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R.id.</a:t>
            </a:r>
            <a:r>
              <a:rPr lang="en-US" b="1" i="1" dirty="0" err="1">
                <a:latin typeface="Courier" pitchFamily="2" charset="0"/>
              </a:rPr>
              <a:t>dateTextView</a:t>
            </a:r>
            <a:r>
              <a:rPr lang="en-US" dirty="0">
                <a:latin typeface="Courier" pitchFamily="2" charset="0"/>
              </a:rPr>
              <a:t>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1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919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ListActivity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331"/>
            <a:ext cx="8229600" cy="55722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ListActivity hosts a ListView object </a:t>
            </a:r>
          </a:p>
          <a:p>
            <a:r>
              <a:rPr lang="en-US" dirty="0"/>
              <a:t>Screen Layout</a:t>
            </a:r>
          </a:p>
          <a:p>
            <a:pPr lvl="1"/>
            <a:r>
              <a:rPr lang="en-US" dirty="0"/>
              <a:t>A single, full-screen list in the center of the screen.</a:t>
            </a:r>
          </a:p>
          <a:p>
            <a:pPr lvl="1"/>
            <a:r>
              <a:rPr lang="en-US" dirty="0"/>
              <a:t>Customize the layout by setting your own XML layout with setContentView() in onCreate()</a:t>
            </a:r>
          </a:p>
          <a:p>
            <a:r>
              <a:rPr lang="en-US" dirty="0"/>
              <a:t>Row Layout</a:t>
            </a:r>
          </a:p>
          <a:p>
            <a:pPr lvl="1"/>
            <a:r>
              <a:rPr lang="en-US" dirty="0"/>
              <a:t>The constructor for the ListAdapter hosted by the activity has a parameter for a layout resource</a:t>
            </a:r>
          </a:p>
          <a:p>
            <a:r>
              <a:rPr lang="en-US" dirty="0"/>
              <a:t>Binding to Data</a:t>
            </a:r>
          </a:p>
          <a:p>
            <a:pPr lvl="1"/>
            <a:r>
              <a:rPr lang="en-US" dirty="0"/>
              <a:t>Done the same way as a </a:t>
            </a:r>
            <a:r>
              <a:rPr lang="en-US" dirty="0" err="1"/>
              <a:t>ListView</a:t>
            </a:r>
            <a:r>
              <a:rPr lang="en-US" dirty="0"/>
              <a:t>-- bind the ListActivity's ListView object to a data source using an adapter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55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ListActivity Class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24" b="49670"/>
          <a:stretch/>
        </p:blipFill>
        <p:spPr>
          <a:xfrm>
            <a:off x="457200" y="1600200"/>
            <a:ext cx="8229600" cy="4839933"/>
          </a:xfrm>
        </p:spPr>
      </p:pic>
    </p:spTree>
    <p:extLst>
      <p:ext uri="{BB962C8B-B14F-4D97-AF65-F5344CB8AC3E}">
        <p14:creationId xmlns:p14="http://schemas.microsoft.com/office/powerpoint/2010/main" val="237433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3826</TotalTime>
  <Words>1288</Words>
  <Application>Microsoft Macintosh PowerPoint</Application>
  <PresentationFormat>On-screen Show (4:3)</PresentationFormat>
  <Paragraphs>260</Paragraphs>
  <Slides>30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Narrow</vt:lpstr>
      <vt:lpstr>Calibri</vt:lpstr>
      <vt:lpstr>Courier</vt:lpstr>
      <vt:lpstr>Office Theme</vt:lpstr>
      <vt:lpstr>Document</vt:lpstr>
      <vt:lpstr>ListViews and Adapters</vt:lpstr>
      <vt:lpstr>Course Overview</vt:lpstr>
      <vt:lpstr>PowerPoint Presentation</vt:lpstr>
      <vt:lpstr>Examples of ListViews</vt:lpstr>
      <vt:lpstr>Using a ListView</vt:lpstr>
      <vt:lpstr>ListView Row Layout</vt:lpstr>
      <vt:lpstr>Specifying a ListView Row Layout</vt:lpstr>
      <vt:lpstr>ListActivity</vt:lpstr>
      <vt:lpstr>ListActivity Class Diagram</vt:lpstr>
      <vt:lpstr>More ListView Features</vt:lpstr>
      <vt:lpstr>Code Tour</vt:lpstr>
      <vt:lpstr>PowerPoint Presentation</vt:lpstr>
      <vt:lpstr>PowerPoint Presentation</vt:lpstr>
      <vt:lpstr>PowerPoint Presentation</vt:lpstr>
      <vt:lpstr>PowerPoint Presentation</vt:lpstr>
      <vt:lpstr>Adapters</vt:lpstr>
      <vt:lpstr>Adapters </vt:lpstr>
      <vt:lpstr>PowerPoint Presentation</vt:lpstr>
      <vt:lpstr>SimpleAdapter Overview</vt:lpstr>
      <vt:lpstr>SimpleAdapter Constructor</vt:lpstr>
      <vt:lpstr>Instantiating a SimpleAdapter </vt:lpstr>
      <vt:lpstr>PowerPoint Presentation</vt:lpstr>
      <vt:lpstr>SimpleCursorAdapter Overview</vt:lpstr>
      <vt:lpstr>SimpleCursorAdapter Constructor</vt:lpstr>
      <vt:lpstr>Instantiating a SimpleCursorAdapter </vt:lpstr>
      <vt:lpstr>Code Tour</vt:lpstr>
      <vt:lpstr>PowerPoint Presentation</vt:lpstr>
      <vt:lpstr>PowerPoint Presentation</vt:lpstr>
      <vt:lpstr>PowerPoint Presentation</vt:lpstr>
      <vt:lpstr>Further ListView Reading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Brian Bird</cp:lastModifiedBy>
  <cp:revision>173</cp:revision>
  <dcterms:created xsi:type="dcterms:W3CDTF">2016-03-27T03:55:45Z</dcterms:created>
  <dcterms:modified xsi:type="dcterms:W3CDTF">2018-07-13T18:17:30Z</dcterms:modified>
</cp:coreProperties>
</file>