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8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43"/>
  </p:normalViewPr>
  <p:slideViewPr>
    <p:cSldViewPr snapToGrid="0" snapToObjects="1">
      <p:cViewPr varScale="1">
        <p:scale>
          <a:sx n="95" d="100"/>
          <a:sy n="95" d="100"/>
        </p:scale>
        <p:origin x="1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32AA1-1225-9048-80C3-2B6F58548154}" type="datetimeFigureOut">
              <a:rPr lang="en-US" smtClean="0"/>
              <a:t>6/28/18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B6C7D-DFD8-944D-93E3-D07F7EBDDEA8}" type="slidenum">
              <a:rPr lang="en-US" smtClean="0"/>
              <a:t>‹#›</a:t>
            </a:fld>
            <a:endParaRPr lang="en-US"/>
          </a:p>
        </p:txBody>
      </p:sp>
    </p:spTree>
    <p:extLst>
      <p:ext uri="{BB962C8B-B14F-4D97-AF65-F5344CB8AC3E}">
        <p14:creationId xmlns:p14="http://schemas.microsoft.com/office/powerpoint/2010/main" val="3202135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a:t>
            </a:r>
            <a:r>
              <a:rPr lang="en-US" dirty="0" err="1"/>
              <a:t>themes.html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3</a:t>
            </a:fld>
            <a:endParaRPr lang="en-US"/>
          </a:p>
        </p:txBody>
      </p:sp>
    </p:spTree>
    <p:extLst>
      <p:ext uri="{BB962C8B-B14F-4D97-AF65-F5344CB8AC3E}">
        <p14:creationId xmlns:p14="http://schemas.microsoft.com/office/powerpoint/2010/main" val="279716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common themes, and the ones used in the textbook</a:t>
            </a:r>
          </a:p>
        </p:txBody>
      </p:sp>
      <p:sp>
        <p:nvSpPr>
          <p:cNvPr id="4" name="Slide Number Placeholder 3"/>
          <p:cNvSpPr>
            <a:spLocks noGrp="1"/>
          </p:cNvSpPr>
          <p:nvPr>
            <p:ph type="sldNum" sz="quarter" idx="10"/>
          </p:nvPr>
        </p:nvSpPr>
        <p:spPr/>
        <p:txBody>
          <a:bodyPr/>
          <a:lstStyle/>
          <a:p>
            <a:fld id="{44EB6C7D-DFD8-944D-93E3-D07F7EBDDEA8}" type="slidenum">
              <a:rPr lang="en-US" smtClean="0"/>
              <a:t>4</a:t>
            </a:fld>
            <a:endParaRPr lang="en-US"/>
          </a:p>
        </p:txBody>
      </p:sp>
    </p:spTree>
    <p:extLst>
      <p:ext uri="{BB962C8B-B14F-4D97-AF65-F5344CB8AC3E}">
        <p14:creationId xmlns:p14="http://schemas.microsoft.com/office/powerpoint/2010/main" val="299217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/training/material/</a:t>
            </a:r>
            <a:r>
              <a:rPr lang="en-US" dirty="0" err="1"/>
              <a:t>index.html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5</a:t>
            </a:fld>
            <a:endParaRPr lang="en-US"/>
          </a:p>
        </p:txBody>
      </p:sp>
    </p:spTree>
    <p:extLst>
      <p:ext uri="{BB962C8B-B14F-4D97-AF65-F5344CB8AC3E}">
        <p14:creationId xmlns:p14="http://schemas.microsoft.com/office/powerpoint/2010/main" val="58893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Reveal animations provide users visual continuity when you show or hide a group of UI elements. The </a:t>
            </a:r>
            <a:r>
              <a:rPr lang="en-US" dirty="0" err="1"/>
              <a:t>ViewAnimationUtils.createCircularReveal</a:t>
            </a:r>
            <a:r>
              <a:rPr lang="en-US" dirty="0"/>
              <a:t>() method enables you to animate a clipping circle to reveal or hide a view.</a:t>
            </a:r>
          </a:p>
        </p:txBody>
      </p:sp>
      <p:sp>
        <p:nvSpPr>
          <p:cNvPr id="4" name="Slide Number Placeholder 3"/>
          <p:cNvSpPr>
            <a:spLocks noGrp="1"/>
          </p:cNvSpPr>
          <p:nvPr>
            <p:ph type="sldNum" sz="quarter" idx="10"/>
          </p:nvPr>
        </p:nvSpPr>
        <p:spPr/>
        <p:txBody>
          <a:bodyPr/>
          <a:lstStyle/>
          <a:p>
            <a:fld id="{44EB6C7D-DFD8-944D-93E3-D07F7EBDDEA8}" type="slidenum">
              <a:rPr lang="en-US" smtClean="0"/>
              <a:t>11</a:t>
            </a:fld>
            <a:endParaRPr lang="en-US"/>
          </a:p>
        </p:txBody>
      </p:sp>
    </p:spTree>
    <p:extLst>
      <p:ext uri="{BB962C8B-B14F-4D97-AF65-F5344CB8AC3E}">
        <p14:creationId xmlns:p14="http://schemas.microsoft.com/office/powerpoint/2010/main" val="344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5640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7230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78988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68951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10144-19AD-4D4E-902D-E18AF93089D3}" type="datetimeFigureOut">
              <a:rPr lang="en-US" smtClean="0"/>
              <a:t>6/28/18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61763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51384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10144-19AD-4D4E-902D-E18AF93089D3}" type="datetimeFigureOut">
              <a:rPr lang="en-US" smtClean="0"/>
              <a:t>6/28/18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478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110144-19AD-4D4E-902D-E18AF93089D3}" type="datetimeFigureOut">
              <a:rPr lang="en-US" smtClean="0"/>
              <a:t>6/28/18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48369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10144-19AD-4D4E-902D-E18AF93089D3}" type="datetimeFigureOut">
              <a:rPr lang="en-US" smtClean="0"/>
              <a:t>6/28/18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9434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0966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6/28/18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6702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lumMod val="60000"/>
                <a:lumOff val="40000"/>
              </a:schemeClr>
            </a:gs>
            <a:gs pos="55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10144-19AD-4D4E-902D-E18AF93089D3}" type="datetimeFigureOut">
              <a:rPr lang="en-US" smtClean="0"/>
              <a:t>6/28/18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FC329-A126-874D-96A4-42062928618E}" type="slidenum">
              <a:rPr lang="en-US" smtClean="0"/>
              <a:t>‹#›</a:t>
            </a:fld>
            <a:endParaRPr lang="en-US"/>
          </a:p>
        </p:txBody>
      </p:sp>
    </p:spTree>
    <p:extLst>
      <p:ext uri="{BB962C8B-B14F-4D97-AF65-F5344CB8AC3E}">
        <p14:creationId xmlns:p14="http://schemas.microsoft.com/office/powerpoint/2010/main" val="50527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189" y="478272"/>
            <a:ext cx="8157238" cy="2942862"/>
          </a:xfrm>
        </p:spPr>
        <p:txBody>
          <a:bodyPr>
            <a:noAutofit/>
          </a:bodyPr>
          <a:lstStyle/>
          <a:p>
            <a:pPr>
              <a:spcAft>
                <a:spcPts val="600"/>
              </a:spcAft>
            </a:pPr>
            <a:r>
              <a:rPr lang="en-US" sz="8000" b="1" dirty="0"/>
              <a:t>Themes and Styles</a:t>
            </a:r>
          </a:p>
        </p:txBody>
      </p:sp>
      <p:sp>
        <p:nvSpPr>
          <p:cNvPr id="3" name="Subtitle 2"/>
          <p:cNvSpPr>
            <a:spLocks noGrp="1"/>
          </p:cNvSpPr>
          <p:nvPr>
            <p:ph type="subTitle" idx="1"/>
          </p:nvPr>
        </p:nvSpPr>
        <p:spPr>
          <a:xfrm>
            <a:off x="5610728" y="5746898"/>
            <a:ext cx="3338780" cy="893122"/>
          </a:xfrm>
        </p:spPr>
        <p:txBody>
          <a:bodyPr>
            <a:noAutofit/>
          </a:bodyPr>
          <a:lstStyle/>
          <a:p>
            <a:r>
              <a:rPr lang="en-US" sz="4400" dirty="0">
                <a:solidFill>
                  <a:schemeClr val="tx1"/>
                </a:solidFill>
              </a:rPr>
              <a:t>CIS 399</a:t>
            </a:r>
          </a:p>
        </p:txBody>
      </p:sp>
      <p:sp>
        <p:nvSpPr>
          <p:cNvPr id="4" name="TextBox 3"/>
          <p:cNvSpPr txBox="1"/>
          <p:nvPr/>
        </p:nvSpPr>
        <p:spPr>
          <a:xfrm>
            <a:off x="663562" y="5949798"/>
            <a:ext cx="4370357" cy="369332"/>
          </a:xfrm>
          <a:prstGeom prst="rect">
            <a:avLst/>
          </a:prstGeom>
          <a:noFill/>
        </p:spPr>
        <p:txBody>
          <a:bodyPr wrap="square" rtlCol="0">
            <a:spAutoFit/>
          </a:bodyPr>
          <a:lstStyle/>
          <a:p>
            <a:r>
              <a:rPr lang="en-US" dirty="0"/>
              <a:t>Android </a:t>
            </a:r>
            <a:r>
              <a:rPr lang="en-US" i="1" dirty="0"/>
              <a:t>Material Design </a:t>
            </a:r>
            <a:r>
              <a:rPr lang="en-US" dirty="0"/>
              <a:t>Wallpaper</a:t>
            </a:r>
          </a:p>
        </p:txBody>
      </p:sp>
    </p:spTree>
    <p:extLst>
      <p:ext uri="{BB962C8B-B14F-4D97-AF65-F5344CB8AC3E}">
        <p14:creationId xmlns:p14="http://schemas.microsoft.com/office/powerpoint/2010/main" val="425760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Shadows for Two View Elevations</a:t>
            </a:r>
          </a:p>
        </p:txBody>
      </p:sp>
      <p:pic>
        <p:nvPicPr>
          <p:cNvPr id="5" name="Picture 4"/>
          <p:cNvPicPr>
            <a:picLocks noChangeAspect="1"/>
          </p:cNvPicPr>
          <p:nvPr/>
        </p:nvPicPr>
        <p:blipFill>
          <a:blip r:embed="rId2"/>
          <a:stretch>
            <a:fillRect/>
          </a:stretch>
        </p:blipFill>
        <p:spPr>
          <a:xfrm>
            <a:off x="457200" y="2162523"/>
            <a:ext cx="8359804" cy="3763477"/>
          </a:xfrm>
          <a:prstGeom prst="rect">
            <a:avLst/>
          </a:prstGeom>
        </p:spPr>
      </p:pic>
    </p:spTree>
    <p:extLst>
      <p:ext uri="{BB962C8B-B14F-4D97-AF65-F5344CB8AC3E}">
        <p14:creationId xmlns:p14="http://schemas.microsoft.com/office/powerpoint/2010/main" val="300435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Animations</a:t>
            </a:r>
          </a:p>
        </p:txBody>
      </p:sp>
      <p:sp>
        <p:nvSpPr>
          <p:cNvPr id="4" name="Content Placeholder 3"/>
          <p:cNvSpPr>
            <a:spLocks noGrp="1"/>
          </p:cNvSpPr>
          <p:nvPr>
            <p:ph idx="1"/>
          </p:nvPr>
        </p:nvSpPr>
        <p:spPr/>
        <p:txBody>
          <a:bodyPr>
            <a:normAutofit fontScale="85000" lnSpcReduction="10000"/>
          </a:bodyPr>
          <a:lstStyle/>
          <a:p>
            <a:pPr marL="0" indent="0">
              <a:buNone/>
            </a:pPr>
            <a:r>
              <a:rPr lang="en-US" dirty="0"/>
              <a:t>Animations in material design give users feedback on their actions. The material theme provides some default animations for buttons and activity transitions, and Android 5.0 (API level 21) and above lets you customize these animations and create new ones:</a:t>
            </a:r>
          </a:p>
          <a:p>
            <a:r>
              <a:rPr lang="en-US" dirty="0"/>
              <a:t>Touch feedback</a:t>
            </a:r>
          </a:p>
          <a:p>
            <a:r>
              <a:rPr lang="en-US" dirty="0"/>
              <a:t>Circular Reveal</a:t>
            </a:r>
          </a:p>
          <a:p>
            <a:r>
              <a:rPr lang="en-US" dirty="0"/>
              <a:t>Activity transitions</a:t>
            </a:r>
          </a:p>
          <a:p>
            <a:r>
              <a:rPr lang="en-US" dirty="0"/>
              <a:t>Curved motion</a:t>
            </a:r>
          </a:p>
          <a:p>
            <a:r>
              <a:rPr lang="en-US" dirty="0"/>
              <a:t>View state changes</a:t>
            </a:r>
          </a:p>
          <a:p>
            <a:pPr marL="0" indent="0">
              <a:buNone/>
            </a:pPr>
            <a:endParaRPr lang="en-US" dirty="0"/>
          </a:p>
        </p:txBody>
      </p:sp>
    </p:spTree>
    <p:extLst>
      <p:ext uri="{BB962C8B-B14F-4D97-AF65-F5344CB8AC3E}">
        <p14:creationId xmlns:p14="http://schemas.microsoft.com/office/powerpoint/2010/main" val="103742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Scene Transition with One Shared Element</a:t>
            </a:r>
          </a:p>
        </p:txBody>
      </p:sp>
      <p:pic>
        <p:nvPicPr>
          <p:cNvPr id="5" name="Picture 4"/>
          <p:cNvPicPr>
            <a:picLocks noChangeAspect="1"/>
          </p:cNvPicPr>
          <p:nvPr/>
        </p:nvPicPr>
        <p:blipFill>
          <a:blip r:embed="rId2"/>
          <a:stretch>
            <a:fillRect/>
          </a:stretch>
        </p:blipFill>
        <p:spPr>
          <a:xfrm>
            <a:off x="1109750" y="1762054"/>
            <a:ext cx="7023234" cy="4741801"/>
          </a:xfrm>
          <a:prstGeom prst="rect">
            <a:avLst/>
          </a:prstGeom>
        </p:spPr>
      </p:pic>
    </p:spTree>
    <p:extLst>
      <p:ext uri="{BB962C8B-B14F-4D97-AF65-F5344CB8AC3E}">
        <p14:creationId xmlns:p14="http://schemas.microsoft.com/office/powerpoint/2010/main" val="39100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332717715"/>
              </p:ext>
            </p:extLst>
          </p:nvPr>
        </p:nvGraphicFramePr>
        <p:xfrm>
          <a:off x="457200" y="1600200"/>
          <a:ext cx="3811200" cy="4725964"/>
        </p:xfrm>
        <a:graphic>
          <a:graphicData uri="http://schemas.openxmlformats.org/drawingml/2006/table">
            <a:tbl>
              <a:tblPr firstRow="1" bandRow="1">
                <a:tableStyleId>{5C22544A-7EE6-4342-B048-85BDC9FD1C3A}</a:tableStyleId>
              </a:tblPr>
              <a:tblGrid>
                <a:gridCol w="511701">
                  <a:extLst>
                    <a:ext uri="{9D8B030D-6E8A-4147-A177-3AD203B41FA5}">
                      <a16:colId xmlns:a16="http://schemas.microsoft.com/office/drawing/2014/main" val="20000"/>
                    </a:ext>
                  </a:extLst>
                </a:gridCol>
                <a:gridCol w="3299499">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a:t>
                      </a:r>
                      <a:r>
                        <a:rPr lang="en-US" sz="2800" baseline="0" dirty="0"/>
                        <a:t>,</a:t>
                      </a:r>
                      <a:r>
                        <a:rPr lang="en-US" sz="2800" dirty="0"/>
                        <a:t> </a:t>
                      </a:r>
                      <a:br>
                        <a:rPr lang="en-US" sz="2800" dirty="0"/>
                      </a:br>
                      <a:r>
                        <a:rPr lang="en-US" sz="2800" dirty="0"/>
                        <a:t>single-screen apps</a:t>
                      </a:r>
                    </a:p>
                  </a:txBody>
                  <a:tcPr/>
                </a:tc>
                <a:extLst>
                  <a:ext uri="{0D108BD9-81ED-4DB2-BD59-A6C34878D82A}">
                    <a16:rowId xmlns:a16="http://schemas.microsoft.com/office/drawing/2014/main" val="10001"/>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saving</a:t>
                      </a:r>
                      <a:r>
                        <a:rPr lang="en-US" sz="2800" baseline="0" dirty="0"/>
                        <a:t> activity state</a:t>
                      </a:r>
                      <a:endParaRPr lang="en-US" sz="2800" dirty="0"/>
                    </a:p>
                  </a:txBody>
                  <a:tcPr/>
                </a:tc>
                <a:extLst>
                  <a:ext uri="{0D108BD9-81ED-4DB2-BD59-A6C34878D82A}">
                    <a16:rowId xmlns:a16="http://schemas.microsoft.com/office/drawing/2014/main" val="10002"/>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Layouts</a:t>
                      </a:r>
                      <a:r>
                        <a:rPr lang="en-US" sz="2800" baseline="0" dirty="0"/>
                        <a:t> + widgets,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Event Handlers</a:t>
                      </a:r>
                      <a:endParaRPr lang="en-US" sz="2800" dirty="0"/>
                    </a:p>
                  </a:txBody>
                  <a:tcPr/>
                </a:tc>
                <a:extLst>
                  <a:ext uri="{0D108BD9-81ED-4DB2-BD59-A6C34878D82A}">
                    <a16:rowId xmlns:a16="http://schemas.microsoft.com/office/drawing/2014/main" val="10003"/>
                  </a:ext>
                </a:extLst>
              </a:tr>
              <a:tr h="428284">
                <a:tc>
                  <a:txBody>
                    <a:bodyPr/>
                    <a:lstStyle/>
                    <a:p>
                      <a:r>
                        <a:rPr lang="en-US" sz="2800" dirty="0"/>
                        <a:t>2</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u="sng" baseline="0" dirty="0"/>
                        <a:t>Themes + styles</a:t>
                      </a:r>
                      <a:r>
                        <a:rPr lang="en-US" sz="2800" u="none" baseline="0"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none" baseline="0" dirty="0"/>
                        <a:t>Menus + settings</a:t>
                      </a:r>
                      <a:endParaRPr lang="en-US" sz="2800" dirty="0"/>
                    </a:p>
                  </a:txBody>
                  <a:tcPr>
                    <a:solidFill>
                      <a:srgbClr val="FFFF00"/>
                    </a:solidFill>
                  </a:tcPr>
                </a:tc>
                <a:extLst>
                  <a:ext uri="{0D108BD9-81ED-4DB2-BD59-A6C34878D82A}">
                    <a16:rowId xmlns:a16="http://schemas.microsoft.com/office/drawing/2014/main" val="10004"/>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409875500"/>
              </p:ext>
            </p:extLst>
          </p:nvPr>
        </p:nvGraphicFramePr>
        <p:xfrm>
          <a:off x="4412426" y="1600200"/>
          <a:ext cx="4274374" cy="4725965"/>
        </p:xfrm>
        <a:graphic>
          <a:graphicData uri="http://schemas.openxmlformats.org/drawingml/2006/table">
            <a:tbl>
              <a:tblPr firstRow="1" bandRow="1">
                <a:tableStyleId>{5C22544A-7EE6-4342-B048-85BDC9FD1C3A}</a:tableStyleId>
              </a:tblPr>
              <a:tblGrid>
                <a:gridCol w="589196">
                  <a:extLst>
                    <a:ext uri="{9D8B030D-6E8A-4147-A177-3AD203B41FA5}">
                      <a16:colId xmlns:a16="http://schemas.microsoft.com/office/drawing/2014/main" val="20000"/>
                    </a:ext>
                  </a:extLst>
                </a:gridCol>
                <a:gridCol w="3685178">
                  <a:extLst>
                    <a:ext uri="{9D8B030D-6E8A-4147-A177-3AD203B41FA5}">
                      <a16:colId xmlns:a16="http://schemas.microsoft.com/office/drawing/2014/main" val="20001"/>
                    </a:ext>
                  </a:extLst>
                </a:gridCol>
              </a:tblGrid>
              <a:tr h="401996">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590364">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1"/>
                  </a:ext>
                </a:extLst>
              </a:tr>
              <a:tr h="102426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err="1"/>
                        <a:t>Asynch</a:t>
                      </a:r>
                      <a:r>
                        <a:rPr lang="en-US" sz="2800" baseline="0" dirty="0"/>
                        <a:t> Tasks</a:t>
                      </a:r>
                      <a:endParaRPr lang="en-US" sz="2800" dirty="0"/>
                    </a:p>
                  </a:txBody>
                  <a:tcPr/>
                </a:tc>
                <a:extLst>
                  <a:ext uri="{0D108BD9-81ED-4DB2-BD59-A6C34878D82A}">
                    <a16:rowId xmlns:a16="http://schemas.microsoft.com/office/drawing/2014/main" val="10002"/>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3"/>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4"/>
                  </a:ext>
                </a:extLst>
              </a:tr>
              <a:tr h="102426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5"/>
                  </a:ext>
                </a:extLst>
              </a:tr>
              <a:tr h="56169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598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What You Need to Know</a:t>
            </a:r>
          </a:p>
        </p:txBody>
      </p:sp>
      <p:sp>
        <p:nvSpPr>
          <p:cNvPr id="6" name="Content Placeholder 5"/>
          <p:cNvSpPr>
            <a:spLocks noGrp="1"/>
          </p:cNvSpPr>
          <p:nvPr>
            <p:ph idx="1"/>
          </p:nvPr>
        </p:nvSpPr>
        <p:spPr>
          <a:xfrm>
            <a:off x="457200" y="1237129"/>
            <a:ext cx="8229600" cy="4861414"/>
          </a:xfrm>
        </p:spPr>
        <p:txBody>
          <a:bodyPr>
            <a:normAutofit fontScale="92500" lnSpcReduction="10000"/>
          </a:bodyPr>
          <a:lstStyle/>
          <a:p>
            <a:r>
              <a:rPr lang="en-US" dirty="0"/>
              <a:t>What styles and themes are:</a:t>
            </a:r>
          </a:p>
          <a:p>
            <a:pPr lvl="2"/>
            <a:r>
              <a:rPr lang="en-US" sz="2600" dirty="0"/>
              <a:t>A Style is a collection of properties applied to a view (widget or layout)</a:t>
            </a:r>
          </a:p>
          <a:p>
            <a:pPr lvl="2"/>
            <a:r>
              <a:rPr lang="en-US" sz="2600" dirty="0"/>
              <a:t>A theme is a collection of properties applied to an activity or an app</a:t>
            </a:r>
          </a:p>
          <a:p>
            <a:r>
              <a:rPr lang="en-US" dirty="0"/>
              <a:t>What effect they have on your app:</a:t>
            </a:r>
          </a:p>
          <a:p>
            <a:pPr lvl="1"/>
            <a:r>
              <a:rPr lang="en-US" sz="2600" dirty="0"/>
              <a:t>They affect the appearance, but not the functionality</a:t>
            </a:r>
          </a:p>
          <a:p>
            <a:r>
              <a:rPr lang="en-US" dirty="0"/>
              <a:t>How to use them in your app</a:t>
            </a:r>
          </a:p>
          <a:p>
            <a:pPr lvl="1"/>
            <a:r>
              <a:rPr lang="en-US" sz="2600" dirty="0"/>
              <a:t>Add a style attribute to an XML layout element</a:t>
            </a:r>
          </a:p>
          <a:p>
            <a:pPr lvl="1"/>
            <a:r>
              <a:rPr lang="en-US" sz="2600" dirty="0"/>
              <a:t>Add a theme attribute to an activity or application element in the manifest</a:t>
            </a:r>
          </a:p>
        </p:txBody>
      </p:sp>
    </p:spTree>
    <p:extLst>
      <p:ext uri="{BB962C8B-B14F-4D97-AF65-F5344CB8AC3E}">
        <p14:creationId xmlns:p14="http://schemas.microsoft.com/office/powerpoint/2010/main" val="135455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0"/>
          </p:nvPr>
        </p:nvSpPr>
        <p:spPr>
          <a:xfrm>
            <a:off x="762000" y="6248400"/>
            <a:ext cx="1981200" cy="457200"/>
          </a:xfrm>
        </p:spPr>
        <p:txBody>
          <a:bodyPr/>
          <a:lstStyle/>
          <a:p>
            <a:pPr>
              <a:defRPr/>
            </a:pPr>
            <a:r>
              <a:rPr lang="en-US"/>
              <a:t>Murach's Android Programming, C7</a:t>
            </a:r>
          </a:p>
        </p:txBody>
      </p:sp>
      <p:sp>
        <p:nvSpPr>
          <p:cNvPr id="9" name="Footer Placeholder 3"/>
          <p:cNvSpPr>
            <a:spLocks noGrp="1"/>
          </p:cNvSpPr>
          <p:nvPr>
            <p:ph type="ftr" sz="quarter" idx="11"/>
          </p:nvPr>
        </p:nvSpPr>
        <p:spPr>
          <a:xfrm>
            <a:off x="2895600" y="6248400"/>
            <a:ext cx="3352800" cy="457200"/>
          </a:xfrm>
        </p:spPr>
        <p:txBody>
          <a:bodyPr/>
          <a:lstStyle/>
          <a:p>
            <a:pPr>
              <a:defRPr/>
            </a:pPr>
            <a:r>
              <a:rPr lang="en-US" dirty="0"/>
              <a:t>© 2015, Mike Murach &amp; Associates, Inc.</a:t>
            </a:r>
          </a:p>
        </p:txBody>
      </p:sp>
      <p:sp>
        <p:nvSpPr>
          <p:cNvPr id="10" name="Slide Number Placeholder 4"/>
          <p:cNvSpPr>
            <a:spLocks noGrp="1"/>
          </p:cNvSpPr>
          <p:nvPr>
            <p:ph type="sldNum" sz="quarter" idx="12"/>
          </p:nvPr>
        </p:nvSpPr>
        <p:spPr>
          <a:xfrm>
            <a:off x="6553200" y="6248400"/>
            <a:ext cx="1905000" cy="457200"/>
          </a:xfrm>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4</a:t>
            </a:fld>
            <a:endParaRPr lang="en-US" sz="900">
              <a:latin typeface="Arial Narrow"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15863489"/>
              </p:ext>
            </p:extLst>
          </p:nvPr>
        </p:nvGraphicFramePr>
        <p:xfrm>
          <a:off x="914400" y="487362"/>
          <a:ext cx="7404100" cy="5761038"/>
        </p:xfrm>
        <a:graphic>
          <a:graphicData uri="http://schemas.openxmlformats.org/presentationml/2006/ole">
            <mc:AlternateContent xmlns:mc="http://schemas.openxmlformats.org/markup-compatibility/2006">
              <mc:Choice xmlns:v="urn:schemas-microsoft-com:vml" Requires="v">
                <p:oleObj spid="_x0000_s1032" name="Document" r:id="rId4" imgW="7487205" imgH="5817491" progId="Word.Document.12">
                  <p:embed/>
                </p:oleObj>
              </mc:Choice>
              <mc:Fallback>
                <p:oleObj name="Document" r:id="rId4" imgW="7487205" imgH="5817491" progId="Word.Document.12">
                  <p:embed/>
                  <p:pic>
                    <p:nvPicPr>
                      <p:cNvPr id="0" name=""/>
                      <p:cNvPicPr/>
                      <p:nvPr/>
                    </p:nvPicPr>
                    <p:blipFill>
                      <a:blip r:embed="rId5"/>
                      <a:stretch>
                        <a:fillRect/>
                      </a:stretch>
                    </p:blipFill>
                    <p:spPr>
                      <a:xfrm>
                        <a:off x="914400" y="487362"/>
                        <a:ext cx="7404100" cy="5761038"/>
                      </a:xfrm>
                      <a:prstGeom prst="rect">
                        <a:avLst/>
                      </a:prstGeom>
                    </p:spPr>
                  </p:pic>
                </p:oleObj>
              </mc:Fallback>
            </mc:AlternateContent>
          </a:graphicData>
        </a:graphic>
      </p:graphicFrame>
    </p:spTree>
    <p:extLst>
      <p:ext uri="{BB962C8B-B14F-4D97-AF65-F5344CB8AC3E}">
        <p14:creationId xmlns:p14="http://schemas.microsoft.com/office/powerpoint/2010/main" val="261810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6430"/>
          </a:xfrm>
        </p:spPr>
        <p:txBody>
          <a:bodyPr/>
          <a:lstStyle/>
          <a:p>
            <a:r>
              <a:rPr lang="en-US" dirty="0">
                <a:solidFill>
                  <a:srgbClr val="0208F2"/>
                </a:solidFill>
              </a:rPr>
              <a:t>Material Design</a:t>
            </a:r>
          </a:p>
        </p:txBody>
      </p:sp>
      <p:sp>
        <p:nvSpPr>
          <p:cNvPr id="3" name="Content Placeholder 2"/>
          <p:cNvSpPr>
            <a:spLocks noGrp="1"/>
          </p:cNvSpPr>
          <p:nvPr>
            <p:ph idx="1"/>
          </p:nvPr>
        </p:nvSpPr>
        <p:spPr>
          <a:xfrm>
            <a:off x="457200" y="1151068"/>
            <a:ext cx="8229600" cy="4975095"/>
          </a:xfrm>
        </p:spPr>
        <p:txBody>
          <a:bodyPr>
            <a:normAutofit fontScale="85000" lnSpcReduction="20000"/>
          </a:bodyPr>
          <a:lstStyle/>
          <a:p>
            <a:r>
              <a:rPr lang="en-US" dirty="0"/>
              <a:t>Material design is a comprehensive guide for visual, motion, and interaction. To use material design in your Android apps, follow the guidelines described in the material design specification and use the components and functionality available in Android 5.0, Lollipop (API level 21) and newer.</a:t>
            </a:r>
          </a:p>
          <a:p>
            <a:endParaRPr lang="en-US" dirty="0"/>
          </a:p>
          <a:p>
            <a:r>
              <a:rPr lang="en-US" dirty="0"/>
              <a:t>Material design apps have the following elements:</a:t>
            </a:r>
          </a:p>
          <a:p>
            <a:pPr lvl="1"/>
            <a:r>
              <a:rPr lang="en-US" dirty="0"/>
              <a:t>The material theme</a:t>
            </a:r>
          </a:p>
          <a:p>
            <a:pPr lvl="1"/>
            <a:r>
              <a:rPr lang="en-US" dirty="0"/>
              <a:t>Widgets for cards and lists</a:t>
            </a:r>
          </a:p>
          <a:p>
            <a:pPr lvl="1"/>
            <a:r>
              <a:rPr lang="en-US" dirty="0"/>
              <a:t>Custom shadows and view clipping</a:t>
            </a:r>
          </a:p>
          <a:p>
            <a:pPr lvl="1"/>
            <a:r>
              <a:rPr lang="en-US" dirty="0"/>
              <a:t>Vector drawables</a:t>
            </a:r>
          </a:p>
          <a:p>
            <a:pPr lvl="1"/>
            <a:r>
              <a:rPr lang="en-US" dirty="0"/>
              <a:t>Custom animations</a:t>
            </a:r>
          </a:p>
          <a:p>
            <a:endParaRPr lang="en-US" dirty="0"/>
          </a:p>
        </p:txBody>
      </p:sp>
    </p:spTree>
    <p:extLst>
      <p:ext uri="{BB962C8B-B14F-4D97-AF65-F5344CB8AC3E}">
        <p14:creationId xmlns:p14="http://schemas.microsoft.com/office/powerpoint/2010/main" val="370960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Theme</a:t>
            </a:r>
          </a:p>
        </p:txBody>
      </p:sp>
      <p:sp>
        <p:nvSpPr>
          <p:cNvPr id="3" name="Content Placeholder 2"/>
          <p:cNvSpPr>
            <a:spLocks noGrp="1"/>
          </p:cNvSpPr>
          <p:nvPr>
            <p:ph sz="half" idx="1"/>
          </p:nvPr>
        </p:nvSpPr>
        <p:spPr/>
        <p:txBody>
          <a:bodyPr>
            <a:normAutofit lnSpcReduction="10000"/>
          </a:bodyPr>
          <a:lstStyle/>
          <a:p>
            <a:pPr marL="0" indent="0">
              <a:buNone/>
            </a:pPr>
            <a:r>
              <a:rPr lang="en-US" dirty="0"/>
              <a:t>The material theme provides:</a:t>
            </a:r>
          </a:p>
          <a:p>
            <a:r>
              <a:rPr lang="en-US" dirty="0"/>
              <a:t>System widgets that let you set their color palette</a:t>
            </a:r>
          </a:p>
          <a:p>
            <a:r>
              <a:rPr lang="en-US" dirty="0"/>
              <a:t>Touch feedback animations for the system widgets</a:t>
            </a:r>
          </a:p>
          <a:p>
            <a:r>
              <a:rPr lang="en-US" dirty="0"/>
              <a:t>Activity transition animations</a:t>
            </a:r>
          </a:p>
        </p:txBody>
      </p:sp>
      <p:pic>
        <p:nvPicPr>
          <p:cNvPr id="12" name="Content Placeholder 11"/>
          <p:cNvPicPr>
            <a:picLocks noGrp="1" noChangeAspect="1"/>
          </p:cNvPicPr>
          <p:nvPr>
            <p:ph sz="half" idx="2"/>
          </p:nvPr>
        </p:nvPicPr>
        <p:blipFill>
          <a:blip r:embed="rId2"/>
          <a:srcRect l="7526" r="7526"/>
          <a:stretch>
            <a:fillRect/>
          </a:stretch>
        </p:blipFill>
        <p:spPr/>
      </p:pic>
    </p:spTree>
    <p:extLst>
      <p:ext uri="{BB962C8B-B14F-4D97-AF65-F5344CB8AC3E}">
        <p14:creationId xmlns:p14="http://schemas.microsoft.com/office/powerpoint/2010/main" val="109975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New Type of List View</a:t>
            </a:r>
          </a:p>
        </p:txBody>
      </p:sp>
      <p:sp>
        <p:nvSpPr>
          <p:cNvPr id="9" name="Content Placeholder 8"/>
          <p:cNvSpPr>
            <a:spLocks noGrp="1"/>
          </p:cNvSpPr>
          <p:nvPr>
            <p:ph sz="half" idx="1"/>
          </p:nvPr>
        </p:nvSpPr>
        <p:spPr/>
        <p:txBody>
          <a:bodyPr>
            <a:normAutofit lnSpcReduction="10000"/>
          </a:bodyPr>
          <a:lstStyle/>
          <a:p>
            <a:pPr marL="0" indent="0">
              <a:buNone/>
            </a:pPr>
            <a:r>
              <a:rPr lang="en-US" dirty="0"/>
              <a:t>The </a:t>
            </a:r>
            <a:r>
              <a:rPr lang="en-US" dirty="0" err="1"/>
              <a:t>RecyclerView</a:t>
            </a:r>
            <a:r>
              <a:rPr lang="en-US" dirty="0"/>
              <a:t> class simplifies the display and handling of large data sets by providing:</a:t>
            </a:r>
          </a:p>
          <a:p>
            <a:r>
              <a:rPr lang="en-US" dirty="0"/>
              <a:t>Layout managers for positioning items</a:t>
            </a:r>
          </a:p>
          <a:p>
            <a:r>
              <a:rPr lang="en-US" dirty="0"/>
              <a:t>Default animations for common item operations, such as removal or addition of items</a:t>
            </a:r>
          </a:p>
        </p:txBody>
      </p:sp>
      <p:pic>
        <p:nvPicPr>
          <p:cNvPr id="11" name="Content Placeholder 10"/>
          <p:cNvPicPr>
            <a:picLocks noGrp="1" noChangeAspect="1"/>
          </p:cNvPicPr>
          <p:nvPr>
            <p:ph sz="half" idx="2"/>
          </p:nvPr>
        </p:nvPicPr>
        <p:blipFill rotWithShape="1">
          <a:blip r:embed="rId2"/>
          <a:srcRect t="12512" b="12512"/>
          <a:stretch/>
        </p:blipFill>
        <p:spPr>
          <a:xfrm>
            <a:off x="4648200" y="1681962"/>
            <a:ext cx="4038600" cy="4444201"/>
          </a:xfrm>
        </p:spPr>
      </p:pic>
    </p:spTree>
    <p:extLst>
      <p:ext uri="{BB962C8B-B14F-4D97-AF65-F5344CB8AC3E}">
        <p14:creationId xmlns:p14="http://schemas.microsoft.com/office/powerpoint/2010/main" val="386167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p>
        </p:txBody>
      </p:sp>
      <p:sp>
        <p:nvSpPr>
          <p:cNvPr id="3" name="Content Placeholder 2"/>
          <p:cNvSpPr>
            <a:spLocks noGrp="1"/>
          </p:cNvSpPr>
          <p:nvPr>
            <p:ph sz="half" idx="1"/>
          </p:nvPr>
        </p:nvSpPr>
        <p:spPr/>
        <p:txBody>
          <a:bodyPr/>
          <a:lstStyle/>
          <a:p>
            <a:pPr marL="0" indent="0">
              <a:buNone/>
            </a:pPr>
            <a:r>
              <a:rPr lang="en-US" dirty="0" err="1"/>
              <a:t>CardView</a:t>
            </a:r>
            <a:r>
              <a:rPr lang="en-US" dirty="0"/>
              <a:t> extends the </a:t>
            </a:r>
            <a:r>
              <a:rPr lang="en-US" dirty="0" err="1"/>
              <a:t>FrameLayout</a:t>
            </a:r>
            <a:r>
              <a:rPr lang="en-US" dirty="0"/>
              <a:t> class and lets you show information inside cards that have a consistent look across the platform. </a:t>
            </a:r>
            <a:r>
              <a:rPr lang="en-US" dirty="0" err="1"/>
              <a:t>CardView</a:t>
            </a:r>
            <a:r>
              <a:rPr lang="en-US" dirty="0"/>
              <a:t> widgets can have shadows and rounded corners.</a:t>
            </a:r>
          </a:p>
        </p:txBody>
      </p:sp>
      <p:pic>
        <p:nvPicPr>
          <p:cNvPr id="5" name="Content Placeholder 4"/>
          <p:cNvPicPr>
            <a:picLocks noGrp="1" noChangeAspect="1"/>
          </p:cNvPicPr>
          <p:nvPr>
            <p:ph sz="half" idx="2"/>
          </p:nvPr>
        </p:nvPicPr>
        <p:blipFill>
          <a:blip r:embed="rId2"/>
          <a:srcRect l="-26115" r="-26115"/>
          <a:stretch>
            <a:fillRect/>
          </a:stretch>
        </p:blipFill>
        <p:spPr>
          <a:xfrm>
            <a:off x="4261716" y="1167076"/>
            <a:ext cx="4808831" cy="5389143"/>
          </a:xfrm>
        </p:spPr>
      </p:pic>
    </p:spTree>
    <p:extLst>
      <p:ext uri="{BB962C8B-B14F-4D97-AF65-F5344CB8AC3E}">
        <p14:creationId xmlns:p14="http://schemas.microsoft.com/office/powerpoint/2010/main" val="41794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Elevation: Shadows and Movement</a:t>
            </a:r>
          </a:p>
        </p:txBody>
      </p:sp>
      <p:sp>
        <p:nvSpPr>
          <p:cNvPr id="6" name="Content Placeholder 5"/>
          <p:cNvSpPr>
            <a:spLocks noGrp="1"/>
          </p:cNvSpPr>
          <p:nvPr>
            <p:ph idx="1"/>
          </p:nvPr>
        </p:nvSpPr>
        <p:spPr/>
        <p:txBody>
          <a:bodyPr>
            <a:normAutofit fontScale="85000" lnSpcReduction="10000"/>
          </a:bodyPr>
          <a:lstStyle/>
          <a:p>
            <a:pPr marL="0" indent="0">
              <a:buNone/>
            </a:pPr>
            <a:r>
              <a:rPr lang="en-US" dirty="0"/>
              <a:t>Material design introduces elevation for UI elements. </a:t>
            </a:r>
          </a:p>
          <a:p>
            <a:r>
              <a:rPr lang="en-US" dirty="0"/>
              <a:t>Elevation helps users understand the relative importance of each element</a:t>
            </a:r>
          </a:p>
          <a:p>
            <a:r>
              <a:rPr lang="en-US" dirty="0"/>
              <a:t>The elevation of a view, represented by the Z property, determines the visual appearance of its shadow</a:t>
            </a:r>
          </a:p>
          <a:p>
            <a:pPr lvl="1"/>
            <a:r>
              <a:rPr lang="en-US" dirty="0"/>
              <a:t>Views with higher Z values cast larger, softer shadows</a:t>
            </a:r>
          </a:p>
          <a:p>
            <a:pPr lvl="1"/>
            <a:r>
              <a:rPr lang="en-US" dirty="0"/>
              <a:t>Views with higher Z values occlude views with lower Z values</a:t>
            </a:r>
          </a:p>
          <a:p>
            <a:r>
              <a:rPr lang="en-US" dirty="0"/>
              <a:t>Elevation can be used to create animations where widgets temporarily rise above the view plane when performing some action.</a:t>
            </a:r>
          </a:p>
        </p:txBody>
      </p:sp>
    </p:spTree>
    <p:extLst>
      <p:ext uri="{BB962C8B-B14F-4D97-AF65-F5344CB8AC3E}">
        <p14:creationId xmlns:p14="http://schemas.microsoft.com/office/powerpoint/2010/main" val="319617885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1911</TotalTime>
  <Words>580</Words>
  <Application>Microsoft Macintosh PowerPoint</Application>
  <PresentationFormat>On-screen Show (4:3)</PresentationFormat>
  <Paragraphs>90</Paragraphs>
  <Slides>12</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Arial Narrow</vt:lpstr>
      <vt:lpstr>Calibri</vt:lpstr>
      <vt:lpstr>Office Theme</vt:lpstr>
      <vt:lpstr>Document</vt:lpstr>
      <vt:lpstr>Themes and Styles</vt:lpstr>
      <vt:lpstr>Course Overview</vt:lpstr>
      <vt:lpstr>What You Need to Know</vt:lpstr>
      <vt:lpstr>PowerPoint Presentation</vt:lpstr>
      <vt:lpstr>Material Design</vt:lpstr>
      <vt:lpstr>Material Theme</vt:lpstr>
      <vt:lpstr>New Type of List View</vt:lpstr>
      <vt:lpstr>Cards</vt:lpstr>
      <vt:lpstr>Elevation: Shadows and Movement</vt:lpstr>
      <vt:lpstr>Shadows for Two View Elevations</vt:lpstr>
      <vt:lpstr>Custom Animations</vt:lpstr>
      <vt:lpstr>Scene Transition with One Shared Element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Brian Bird</cp:lastModifiedBy>
  <cp:revision>74</cp:revision>
  <dcterms:created xsi:type="dcterms:W3CDTF">2016-03-27T03:55:45Z</dcterms:created>
  <dcterms:modified xsi:type="dcterms:W3CDTF">2018-06-28T22:43:49Z</dcterms:modified>
</cp:coreProperties>
</file>