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9" r:id="rId2"/>
    <p:sldId id="268" r:id="rId3"/>
    <p:sldId id="283" r:id="rId4"/>
    <p:sldId id="365" r:id="rId5"/>
    <p:sldId id="367" r:id="rId6"/>
    <p:sldId id="390" r:id="rId7"/>
    <p:sldId id="393" r:id="rId8"/>
    <p:sldId id="391" r:id="rId9"/>
    <p:sldId id="371" r:id="rId10"/>
    <p:sldId id="369" r:id="rId11"/>
    <p:sldId id="363" r:id="rId12"/>
    <p:sldId id="380" r:id="rId13"/>
    <p:sldId id="388" r:id="rId14"/>
    <p:sldId id="389" r:id="rId15"/>
    <p:sldId id="376" r:id="rId16"/>
    <p:sldId id="375" r:id="rId17"/>
    <p:sldId id="373" r:id="rId18"/>
    <p:sldId id="377" r:id="rId19"/>
    <p:sldId id="378" r:id="rId20"/>
    <p:sldId id="382" r:id="rId21"/>
    <p:sldId id="383" r:id="rId22"/>
    <p:sldId id="385" r:id="rId23"/>
    <p:sldId id="387" r:id="rId24"/>
    <p:sldId id="39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33" autoAdjust="0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16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32AA1-1225-9048-80C3-2B6F58548154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B6C7D-DFD8-944D-93E3-D07F7EBDD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/guide/topics/</a:t>
            </a:r>
            <a:r>
              <a:rPr lang="en-US" dirty="0" err="1"/>
              <a:t>ui</a:t>
            </a:r>
            <a:r>
              <a:rPr lang="en-US" dirty="0"/>
              <a:t>/layout/</a:t>
            </a:r>
            <a:r>
              <a:rPr lang="en-US" dirty="0" err="1"/>
              <a:t>listview.html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1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</a:t>
            </a:r>
            <a:r>
              <a:rPr lang="en-US" dirty="0" err="1"/>
              <a:t>R.layout.html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69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</a:t>
            </a:r>
            <a:r>
              <a:rPr lang="en-US" dirty="0" err="1"/>
              <a:t>R.layout.html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21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/reference/android/app/</a:t>
            </a:r>
            <a:r>
              <a:rPr lang="en-US" dirty="0" err="1"/>
              <a:t>ListActivity.html</a:t>
            </a:r>
            <a:endParaRPr lang="en-US" dirty="0"/>
          </a:p>
          <a:p>
            <a:r>
              <a:rPr lang="en-US" dirty="0"/>
              <a:t>Note: the screen layout view and the row layout views could also be created programmatically instead of being defined in 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4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Reference:</a:t>
            </a:r>
            <a:r>
              <a:rPr lang="en-US" baseline="0" dirty="0"/>
              <a:t> </a:t>
            </a:r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</a:t>
            </a:r>
            <a:r>
              <a:rPr lang="en-US" dirty="0" err="1"/>
              <a:t>R.attr.html#fastScrollEnabled</a:t>
            </a:r>
            <a:endParaRPr lang="en-US" dirty="0"/>
          </a:p>
          <a:p>
            <a:r>
              <a:rPr lang="en-US" dirty="0"/>
              <a:t>Tutorial:</a:t>
            </a:r>
            <a:r>
              <a:rPr lang="en-US" baseline="0" dirty="0"/>
              <a:t> http://</a:t>
            </a:r>
            <a:r>
              <a:rPr lang="en-US" baseline="0" dirty="0" err="1"/>
              <a:t>androidopentutorials.com</a:t>
            </a:r>
            <a:r>
              <a:rPr lang="en-US" baseline="0" dirty="0"/>
              <a:t>/android-</a:t>
            </a:r>
            <a:r>
              <a:rPr lang="en-US" baseline="0" dirty="0" err="1"/>
              <a:t>listview</a:t>
            </a:r>
            <a:r>
              <a:rPr lang="en-US" baseline="0" dirty="0"/>
              <a:t>-</a:t>
            </a:r>
            <a:r>
              <a:rPr lang="en-US" baseline="0" dirty="0" err="1"/>
              <a:t>fastscroll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Adapter.html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2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show SimpleAdapter, but SimpleAdapter</a:t>
            </a:r>
            <a:r>
              <a:rPr lang="en-US" baseline="0" dirty="0"/>
              <a:t> extends </a:t>
            </a:r>
            <a:r>
              <a:rPr lang="en-US" baseline="0" dirty="0" err="1"/>
              <a:t>BaseAdapter</a:t>
            </a:r>
            <a:r>
              <a:rPr lang="en-US" baseline="0" dirty="0"/>
              <a:t> and should be shown here.</a:t>
            </a:r>
          </a:p>
          <a:p>
            <a:r>
              <a:rPr lang="en-US" baseline="0" dirty="0"/>
              <a:t>The Java version’s indexer is named without the I, just </a:t>
            </a:r>
            <a:r>
              <a:rPr lang="en-US" baseline="0" dirty="0" err="1"/>
              <a:t>SectionIndexer</a:t>
            </a:r>
            <a:endParaRPr lang="en-US" baseline="0" dirty="0"/>
          </a:p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SectionIndexer.html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91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Developers API</a:t>
            </a:r>
            <a:r>
              <a:rPr lang="en-US" baseline="0" dirty="0"/>
              <a:t> documentation:</a:t>
            </a:r>
            <a:br>
              <a:rPr lang="en-US" baseline="0" dirty="0"/>
            </a:br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SimpleAdapter.html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4675F0-C2CB-0246-91F1-0967C899A5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828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developer.android.com</a:t>
            </a:r>
            <a:r>
              <a:rPr lang="en-US" dirty="0"/>
              <a:t>/reference/android/widget/</a:t>
            </a:r>
            <a:r>
              <a:rPr lang="en-US" dirty="0" err="1"/>
              <a:t>SimpleAdapter.html#SimpleAdapter</a:t>
            </a:r>
            <a:r>
              <a:rPr lang="en-US" dirty="0"/>
              <a:t>(</a:t>
            </a:r>
            <a:r>
              <a:rPr lang="en-US" dirty="0" err="1"/>
              <a:t>android.content.Context</a:t>
            </a:r>
            <a:r>
              <a:rPr lang="en-US" dirty="0"/>
              <a:t>, </a:t>
            </a:r>
            <a:r>
              <a:rPr lang="en-US" dirty="0" err="1"/>
              <a:t>java.util.List</a:t>
            </a:r>
            <a:r>
              <a:rPr lang="en-US" dirty="0"/>
              <a:t>&lt;? extends </a:t>
            </a:r>
            <a:r>
              <a:rPr lang="en-US" dirty="0" err="1"/>
              <a:t>java.util.Map</a:t>
            </a:r>
            <a:r>
              <a:rPr lang="en-US" dirty="0"/>
              <a:t>&lt;</a:t>
            </a:r>
            <a:r>
              <a:rPr lang="en-US" dirty="0" err="1"/>
              <a:t>java.lang.String</a:t>
            </a:r>
            <a:r>
              <a:rPr lang="en-US" dirty="0"/>
              <a:t>, ?&gt;&gt;, int, </a:t>
            </a:r>
            <a:r>
              <a:rPr lang="en-US" dirty="0" err="1"/>
              <a:t>java.lang.String</a:t>
            </a:r>
            <a:r>
              <a:rPr lang="en-US" dirty="0"/>
              <a:t>[], int[])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EB6C7D-DFD8-944D-93E3-D07F7EBDDE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8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1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3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9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93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10144-19AD-4D4E-902D-E18AF93089D3}" type="datetimeFigureOut">
              <a:rPr lang="en-US" smtClean="0"/>
              <a:t>7/11/18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5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>
                <a:lumMod val="60000"/>
                <a:lumOff val="40000"/>
              </a:schemeClr>
            </a:gs>
            <a:gs pos="55000">
              <a:schemeClr val="tx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10144-19AD-4D4E-902D-E18AF93089D3}" type="datetimeFigureOut">
              <a:rPr lang="en-US" smtClean="0"/>
              <a:t>7/11/18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C329-A126-874D-96A4-420629286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7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R.attr.html#fastScrollEnable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developer.android.com/reference/android/widget/SectionIndexer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androidopentutorials.com/android-listview-fastscroll" TargetMode="External"/><Relationship Id="rId2" Type="http://schemas.openxmlformats.org/officeDocument/2006/relationships/hyperlink" Target="http://www.vogella.com/tutorials/AndroidListView/article.html#arrayAdap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android.com/guide/topics/ui/layout/recyclerview.html" TargetMode="External"/><Relationship Id="rId4" Type="http://schemas.openxmlformats.org/officeDocument/2006/relationships/hyperlink" Target="https://developer.android.com/guide/topics/ui/layout/listview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R.layou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49000"/>
          </a:blip>
          <a:stretch>
            <a:fillRect/>
          </a:stretch>
        </p:blipFill>
        <p:spPr>
          <a:xfrm>
            <a:off x="0" y="14941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296" y="1022113"/>
            <a:ext cx="8157238" cy="438659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9600" b="1" dirty="0"/>
              <a:t>ListViews and Adapters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3530" y="5612132"/>
            <a:ext cx="2391809" cy="712735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CIS 399</a:t>
            </a:r>
          </a:p>
        </p:txBody>
      </p:sp>
    </p:spTree>
    <p:extLst>
      <p:ext uri="{BB962C8B-B14F-4D97-AF65-F5344CB8AC3E}">
        <p14:creationId xmlns:p14="http://schemas.microsoft.com/office/powerpoint/2010/main" val="73290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More ListView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7917"/>
            <a:ext cx="5590540" cy="4238246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Fast Scrolling</a:t>
            </a:r>
          </a:p>
          <a:p>
            <a:pPr lvl="1"/>
            <a:r>
              <a:rPr lang="en-US" sz="2400" dirty="0"/>
              <a:t>Dragging a scroll traverses the list</a:t>
            </a:r>
          </a:p>
          <a:p>
            <a:pPr lvl="1"/>
            <a:r>
              <a:rPr lang="en-US" sz="2400" dirty="0"/>
              <a:t>Customizable in API 11 and higher</a:t>
            </a:r>
          </a:p>
          <a:p>
            <a:pPr lvl="1"/>
            <a:r>
              <a:rPr lang="en-US" sz="2400" dirty="0">
                <a:hlinkClick r:id="rId3"/>
              </a:rPr>
              <a:t>https://developer.android.com/reference/android/R.attr.html#fastScrollEnabled</a:t>
            </a:r>
            <a:r>
              <a:rPr lang="en-US" sz="2400" dirty="0"/>
              <a:t> </a:t>
            </a:r>
          </a:p>
          <a:p>
            <a:r>
              <a:rPr lang="en-US" sz="2800" dirty="0"/>
              <a:t>Section Index</a:t>
            </a:r>
          </a:p>
          <a:p>
            <a:pPr lvl="1"/>
            <a:r>
              <a:rPr lang="en-US" sz="2400" dirty="0"/>
              <a:t>Section titles appear while scrolling</a:t>
            </a:r>
          </a:p>
          <a:p>
            <a:pPr lvl="1"/>
            <a:r>
              <a:rPr lang="en-US" sz="2400" dirty="0">
                <a:hlinkClick r:id="rId4"/>
              </a:rPr>
              <a:t>https://developer.android.com/reference/android/widget/SectionIndexer.htm</a:t>
            </a:r>
            <a:r>
              <a:rPr lang="en-US" sz="2400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740" y="1727730"/>
            <a:ext cx="2639060" cy="439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06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Code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Ch. 10 RSS Feed Reader App</a:t>
            </a:r>
          </a:p>
          <a:p>
            <a:r>
              <a:rPr lang="en-US" dirty="0"/>
              <a:t>In the activity_items layout, look at the ListView XML element.</a:t>
            </a:r>
          </a:p>
          <a:p>
            <a:r>
              <a:rPr lang="en-US" dirty="0"/>
              <a:t>Look at </a:t>
            </a:r>
            <a:r>
              <a:rPr lang="en-US" dirty="0" err="1"/>
              <a:t>listview_item</a:t>
            </a:r>
            <a:r>
              <a:rPr lang="en-US" dirty="0"/>
              <a:t> layout to see the layout used for the rows in the ListView</a:t>
            </a:r>
          </a:p>
          <a:p>
            <a:r>
              <a:rPr lang="en-US" dirty="0"/>
              <a:t>Look at the </a:t>
            </a:r>
            <a:r>
              <a:rPr lang="en-US" dirty="0" err="1"/>
              <a:t>onItemClick</a:t>
            </a:r>
            <a:r>
              <a:rPr lang="en-US" dirty="0"/>
              <a:t> event handler</a:t>
            </a:r>
          </a:p>
        </p:txBody>
      </p:sp>
    </p:spTree>
    <p:extLst>
      <p:ext uri="{BB962C8B-B14F-4D97-AF65-F5344CB8AC3E}">
        <p14:creationId xmlns:p14="http://schemas.microsoft.com/office/powerpoint/2010/main" val="1743210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522252"/>
              </p:ext>
            </p:extLst>
          </p:nvPr>
        </p:nvGraphicFramePr>
        <p:xfrm>
          <a:off x="914400" y="685800"/>
          <a:ext cx="7296144" cy="1781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Document" r:id="rId3" imgW="7296144" imgH="1781401" progId="Word.Document.12">
                  <p:embed/>
                </p:oleObj>
              </mc:Choice>
              <mc:Fallback>
                <p:oleObj name="Document" r:id="rId3" imgW="7296144" imgH="178140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296144" cy="17814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84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574045"/>
              </p:ext>
            </p:extLst>
          </p:nvPr>
        </p:nvGraphicFramePr>
        <p:xfrm>
          <a:off x="914400" y="685800"/>
          <a:ext cx="6864350" cy="540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3" imgW="6864202" imgH="5422047" progId="Word.Document.12">
                  <p:embed/>
                </p:oleObj>
              </mc:Choice>
              <mc:Fallback>
                <p:oleObj name="Document" r:id="rId3" imgW="6864202" imgH="54220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5408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10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91149"/>
              </p:ext>
            </p:extLst>
          </p:nvPr>
        </p:nvGraphicFramePr>
        <p:xfrm>
          <a:off x="1374775" y="279400"/>
          <a:ext cx="69596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7" name="Document" r:id="rId3" imgW="6959600" imgH="1282700" progId="Word.Document.12">
                  <p:embed/>
                </p:oleObj>
              </mc:Choice>
              <mc:Fallback>
                <p:oleObj name="Document" r:id="rId3" imgW="6959600" imgH="1282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4775" y="279400"/>
                        <a:ext cx="6959600" cy="128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562100"/>
            <a:ext cx="3063240" cy="45462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62100"/>
            <a:ext cx="3039627" cy="454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9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Adapters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22" y="1359646"/>
            <a:ext cx="4885766" cy="488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04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Adapters bind a data source to a ListView</a:t>
            </a:r>
          </a:p>
          <a:p>
            <a:r>
              <a:rPr lang="en-US" dirty="0"/>
              <a:t>SimpleAdapter – source is an </a:t>
            </a:r>
            <a:r>
              <a:rPr lang="en-US" dirty="0" err="1"/>
              <a:t>ArrayList</a:t>
            </a:r>
            <a:r>
              <a:rPr lang="en-US" dirty="0"/>
              <a:t> of Java </a:t>
            </a:r>
            <a:r>
              <a:rPr lang="en-US" dirty="0" err="1"/>
              <a:t>HashMap</a:t>
            </a:r>
            <a:r>
              <a:rPr lang="en-US" dirty="0"/>
              <a:t> objects </a:t>
            </a:r>
          </a:p>
          <a:p>
            <a:r>
              <a:rPr lang="en-US" dirty="0"/>
              <a:t>ArrayAdapter&lt;T&gt; – source is an array of type T</a:t>
            </a:r>
          </a:p>
          <a:p>
            <a:r>
              <a:rPr lang="en-US" dirty="0"/>
              <a:t>SimpleCursorAdapter – source is a SQLite query</a:t>
            </a:r>
          </a:p>
          <a:p>
            <a:r>
              <a:rPr lang="en-US" dirty="0"/>
              <a:t>BaseAdapter – subclass this to make your own </a:t>
            </a:r>
            <a:r>
              <a:rPr lang="en-US"/>
              <a:t>custom adapter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6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Adapters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54548"/>
          <a:stretch/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508076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Using a SimpleAdapter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an ArrayList of Maps</a:t>
            </a:r>
          </a:p>
          <a:p>
            <a:pPr lvl="1"/>
            <a:r>
              <a:rPr lang="en-US" dirty="0"/>
              <a:t>Each entry in the ArrayList corresponds to one row in the list</a:t>
            </a:r>
          </a:p>
          <a:p>
            <a:pPr lvl="1"/>
            <a:r>
              <a:rPr lang="en-US" dirty="0"/>
              <a:t>The Maps contain the data for each row</a:t>
            </a:r>
          </a:p>
          <a:p>
            <a:r>
              <a:rPr lang="en-US" dirty="0"/>
              <a:t>In the activity’s OnCreate method, instantiate a SimpleAdapter object.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74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23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SimpleAdapter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651" y="1130135"/>
            <a:ext cx="8715784" cy="5196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public SimpleAdapter (Context context, </a:t>
            </a:r>
          </a:p>
          <a:p>
            <a:pPr marL="0" indent="0">
              <a:buNone/>
            </a:pPr>
            <a:r>
              <a:rPr lang="en-US" i="1" dirty="0"/>
              <a:t>	List&lt;? extends Map&lt;String, ?&gt;&gt; data,</a:t>
            </a:r>
          </a:p>
          <a:p>
            <a:pPr marL="0" indent="0">
              <a:buNone/>
            </a:pPr>
            <a:r>
              <a:rPr lang="en-US" i="1" dirty="0"/>
              <a:t>	Int32 resource, String[] from, Int[] to)</a:t>
            </a:r>
          </a:p>
          <a:p>
            <a:r>
              <a:rPr lang="en-US" sz="2800" dirty="0"/>
              <a:t>context: The host Activity context</a:t>
            </a:r>
          </a:p>
          <a:p>
            <a:r>
              <a:rPr lang="en-US" sz="2800" dirty="0"/>
              <a:t>data: A List of Map&lt;string, ?&gt; objects</a:t>
            </a:r>
          </a:p>
          <a:p>
            <a:r>
              <a:rPr lang="en-US" sz="2800" dirty="0"/>
              <a:t>resource: ListView layout from </a:t>
            </a:r>
            <a:r>
              <a:rPr lang="en-US" sz="2800" i="1" dirty="0" err="1"/>
              <a:t>Android.Resource.Layout</a:t>
            </a:r>
            <a:endParaRPr lang="en-US" sz="2800" i="1" dirty="0"/>
          </a:p>
          <a:p>
            <a:r>
              <a:rPr lang="en-US" sz="2800" dirty="0"/>
              <a:t>from: Map key for data source</a:t>
            </a:r>
          </a:p>
          <a:p>
            <a:r>
              <a:rPr lang="en-US" sz="2800" dirty="0"/>
              <a:t>to: ListView widget property for displaying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6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5597"/>
          </a:xfrm>
        </p:spPr>
        <p:txBody>
          <a:bodyPr/>
          <a:lstStyle/>
          <a:p>
            <a:r>
              <a:rPr lang="en-US" dirty="0">
                <a:solidFill>
                  <a:srgbClr val="2D2DB9"/>
                </a:solidFill>
              </a:rPr>
              <a:t>Course 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4929804"/>
              </p:ext>
            </p:extLst>
          </p:nvPr>
        </p:nvGraphicFramePr>
        <p:xfrm>
          <a:off x="457200" y="1404470"/>
          <a:ext cx="3811200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9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284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Intro</a:t>
                      </a:r>
                      <a:r>
                        <a:rPr lang="en-US" sz="2800" baseline="0" dirty="0"/>
                        <a:t>,</a:t>
                      </a:r>
                      <a:r>
                        <a:rPr lang="en-US" sz="2800" dirty="0"/>
                        <a:t>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single-screen apps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Activity Lifecycle, saving</a:t>
                      </a:r>
                      <a:r>
                        <a:rPr lang="en-US" sz="2800" baseline="0" dirty="0"/>
                        <a:t> activity state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Layouts</a:t>
                      </a:r>
                      <a:r>
                        <a:rPr lang="en-US" sz="2800" baseline="0" dirty="0"/>
                        <a:t> + widgets,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Event Handlers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Themes + styles,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baseline="0" dirty="0"/>
                        <a:t>Menu + settings</a:t>
                      </a:r>
                      <a:endParaRPr lang="en-US" sz="2800" u="non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84"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Multi-screen</a:t>
                      </a:r>
                      <a:r>
                        <a:rPr lang="en-US" sz="2800" baseline="0" dirty="0"/>
                        <a:t> apps</a:t>
                      </a:r>
                      <a:endParaRPr lang="en-US" sz="28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848756"/>
              </p:ext>
            </p:extLst>
          </p:nvPr>
        </p:nvGraphicFramePr>
        <p:xfrm>
          <a:off x="4412426" y="1404470"/>
          <a:ext cx="4274374" cy="47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5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258">
                <a:tc>
                  <a:txBody>
                    <a:bodyPr/>
                    <a:lstStyle/>
                    <a:p>
                      <a:r>
                        <a:rPr lang="en-US" dirty="0"/>
                        <a:t>Wk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35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Fragments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926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Reading XML files,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aseline="0" dirty="0"/>
                        <a:t>Asynch Tasks</a:t>
                      </a:r>
                      <a:endParaRPr lang="en-US" sz="28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5380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List Views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959">
                <a:tc>
                  <a:txBody>
                    <a:bodyPr/>
                    <a:lstStyle/>
                    <a:p>
                      <a:r>
                        <a:rPr lang="en-US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SQLite</a:t>
                      </a:r>
                      <a:r>
                        <a:rPr lang="en-US" sz="2800" baseline="0" dirty="0"/>
                        <a:t> Database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9260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Consuming a web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497">
                <a:tc>
                  <a:txBody>
                    <a:bodyPr/>
                    <a:lstStyle/>
                    <a:p>
                      <a:r>
                        <a:rPr lang="en-US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Geolocation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89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25000"/>
                <a:alpha val="68000"/>
              </a:schemeClr>
            </a:gs>
            <a:gs pos="55000">
              <a:schemeClr val="bg2">
                <a:lumMod val="50000"/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Code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Ch. 10 RSS Feed Reader App</a:t>
            </a:r>
          </a:p>
          <a:p>
            <a:r>
              <a:rPr lang="en-US" dirty="0"/>
              <a:t>In the </a:t>
            </a:r>
            <a:r>
              <a:rPr lang="en-US" dirty="0" err="1"/>
              <a:t>ItemsActivity</a:t>
            </a:r>
            <a:r>
              <a:rPr lang="en-US" dirty="0"/>
              <a:t> class, look at the code that creates and sets the adapter.</a:t>
            </a:r>
          </a:p>
        </p:txBody>
      </p:sp>
    </p:spTree>
    <p:extLst>
      <p:ext uri="{BB962C8B-B14F-4D97-AF65-F5344CB8AC3E}">
        <p14:creationId xmlns:p14="http://schemas.microsoft.com/office/powerpoint/2010/main" val="2013775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84832"/>
              </p:ext>
            </p:extLst>
          </p:nvPr>
        </p:nvGraphicFramePr>
        <p:xfrm>
          <a:off x="838200" y="685800"/>
          <a:ext cx="7423337" cy="53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Document" r:id="rId3" imgW="7423428" imgH="5323366" progId="Word.Document.12">
                  <p:embed/>
                </p:oleObj>
              </mc:Choice>
              <mc:Fallback>
                <p:oleObj name="Document" r:id="rId3" imgW="7423428" imgH="53233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685800"/>
                        <a:ext cx="7423337" cy="5319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70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589731"/>
              </p:ext>
            </p:extLst>
          </p:nvPr>
        </p:nvGraphicFramePr>
        <p:xfrm>
          <a:off x="914400" y="685800"/>
          <a:ext cx="6864350" cy="467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Document" r:id="rId3" imgW="6864202" imgH="4685182" progId="Word.Document.12">
                  <p:embed/>
                </p:oleObj>
              </mc:Choice>
              <mc:Fallback>
                <p:oleObj name="Document" r:id="rId3" imgW="6864202" imgH="46851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67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3750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Android Programming, C10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2015,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230095"/>
              </p:ext>
            </p:extLst>
          </p:nvPr>
        </p:nvGraphicFramePr>
        <p:xfrm>
          <a:off x="914400" y="685800"/>
          <a:ext cx="686435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6" name="Document" r:id="rId3" imgW="6864202" imgH="4073648" progId="Word.Document.12">
                  <p:embed/>
                </p:oleObj>
              </mc:Choice>
              <mc:Fallback>
                <p:oleObj name="Document" r:id="rId3" imgW="6864202" imgH="407364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6864350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0753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4"/>
            </a:gs>
            <a:gs pos="55000">
              <a:schemeClr val="accent4">
                <a:alpha val="3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203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Further ListView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5198"/>
            <a:ext cx="8229600" cy="473605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Using lists in Android (ListView) – Tutorial</a:t>
            </a:r>
          </a:p>
          <a:p>
            <a:pPr lvl="1"/>
            <a:r>
              <a:rPr lang="en-US" dirty="0"/>
              <a:t>by Lars Vogel, 9/29/2015</a:t>
            </a:r>
          </a:p>
          <a:p>
            <a:pPr lvl="1"/>
            <a:r>
              <a:rPr lang="en-US" dirty="0">
                <a:hlinkClick r:id="rId2"/>
              </a:rPr>
              <a:t>http://www.vogella.com/tutorials/AndroidListView/article.html#arrayAdapter</a:t>
            </a:r>
            <a:endParaRPr lang="en-US" dirty="0"/>
          </a:p>
          <a:p>
            <a:r>
              <a:rPr lang="en-US" dirty="0"/>
              <a:t>Fast scroll and Section indexer tutorial</a:t>
            </a:r>
          </a:p>
          <a:p>
            <a:pPr lvl="1"/>
            <a:r>
              <a:rPr lang="en-US" dirty="0">
                <a:hlinkClick r:id="rId3"/>
              </a:rPr>
              <a:t>http://androidopentutorials.com/android-listview-fastscroll</a:t>
            </a:r>
            <a:r>
              <a:rPr lang="en-US" dirty="0"/>
              <a:t> </a:t>
            </a:r>
          </a:p>
          <a:p>
            <a:r>
              <a:rPr lang="en-US" dirty="0"/>
              <a:t>Android Developers ListView Guide</a:t>
            </a:r>
          </a:p>
          <a:p>
            <a:pPr lvl="1"/>
            <a:r>
              <a:rPr lang="en-US" dirty="0">
                <a:hlinkClick r:id="rId4"/>
              </a:rPr>
              <a:t>https://developer.android.com/guide/topics/ui/layout/listview.html</a:t>
            </a:r>
            <a:endParaRPr lang="en-US" dirty="0"/>
          </a:p>
          <a:p>
            <a:r>
              <a:rPr lang="en-US" dirty="0"/>
              <a:t>Android Developers: Recycler View</a:t>
            </a:r>
          </a:p>
          <a:p>
            <a:pPr lvl="1"/>
            <a:r>
              <a:rPr lang="en-US" dirty="0">
                <a:hlinkClick r:id="rId5"/>
              </a:rPr>
              <a:t>https://developer.android.com/guide/topics/ui/layout/recyclerview.html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198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>
                <a:lumMod val="65000"/>
                <a:lumOff val="35000"/>
              </a:schemeClr>
            </a:gs>
            <a:gs pos="55000">
              <a:schemeClr val="bg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120519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2D2DB9"/>
                </a:solidFill>
              </a:rPr>
              <a:t>ListViews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588" y="1893048"/>
            <a:ext cx="50800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ListViews</a:t>
            </a:r>
          </a:p>
        </p:txBody>
      </p:sp>
      <p:pic>
        <p:nvPicPr>
          <p:cNvPr id="6" name="Content Placeholder 5" descr="Nexus 4 (Jelly Bean) Screenshot 1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0" r="-2460"/>
          <a:stretch>
            <a:fillRect/>
          </a:stretch>
        </p:blipFill>
        <p:spPr>
          <a:xfrm>
            <a:off x="1349576" y="1600200"/>
            <a:ext cx="2849170" cy="4525963"/>
          </a:xfrm>
        </p:spPr>
      </p:pic>
      <p:pic>
        <p:nvPicPr>
          <p:cNvPr id="7" name="Content Placeholder 6" descr="Nexus 4 (Jelly Bean) Screenshot 2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60" r="-24360"/>
          <a:stretch>
            <a:fillRect/>
          </a:stretch>
        </p:blipFill>
        <p:spPr>
          <a:xfrm>
            <a:off x="4999596" y="1600200"/>
            <a:ext cx="3492711" cy="4525963"/>
          </a:xfrm>
        </p:spPr>
      </p:pic>
    </p:spTree>
    <p:extLst>
      <p:ext uri="{BB962C8B-B14F-4D97-AF65-F5344CB8AC3E}">
        <p14:creationId xmlns:p14="http://schemas.microsoft.com/office/powerpoint/2010/main" val="350408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3456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Using a ListView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5486" y="1279094"/>
            <a:ext cx="8460998" cy="4847069"/>
          </a:xfrm>
        </p:spPr>
        <p:txBody>
          <a:bodyPr>
            <a:normAutofit/>
          </a:bodyPr>
          <a:lstStyle/>
          <a:p>
            <a:r>
              <a:rPr lang="en-US" dirty="0"/>
              <a:t>ListView is a subclass of ViewGroup and can be declared in an XML layout like other UI element.</a:t>
            </a:r>
          </a:p>
          <a:p>
            <a:r>
              <a:rPr lang="en-US" dirty="0"/>
              <a:t>The ListView displays a list of scrollable rows.</a:t>
            </a:r>
          </a:p>
          <a:p>
            <a:r>
              <a:rPr lang="en-US" dirty="0"/>
              <a:t>Each row is a View and it’s layout can be defined in an XML layout file.</a:t>
            </a:r>
          </a:p>
          <a:p>
            <a:r>
              <a:rPr lang="en-US" dirty="0"/>
              <a:t>An Adapter object inserts Items into the ListView. Either pre-defined adapters or custom adapters can be used.</a:t>
            </a:r>
          </a:p>
        </p:txBody>
      </p:sp>
    </p:spTree>
    <p:extLst>
      <p:ext uri="{BB962C8B-B14F-4D97-AF65-F5344CB8AC3E}">
        <p14:creationId xmlns:p14="http://schemas.microsoft.com/office/powerpoint/2010/main" val="163012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8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ListView Row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938"/>
            <a:ext cx="8229600" cy="4833226"/>
          </a:xfrm>
        </p:spPr>
        <p:txBody>
          <a:bodyPr/>
          <a:lstStyle/>
          <a:p>
            <a:r>
              <a:rPr lang="en-US" dirty="0"/>
              <a:t>Can be a pre-defined layout from </a:t>
            </a:r>
            <a:r>
              <a:rPr lang="en-US" i="1" dirty="0" err="1"/>
              <a:t>R.layout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For example:</a:t>
            </a:r>
          </a:p>
          <a:p>
            <a:pPr lvl="1"/>
            <a:r>
              <a:rPr lang="en-US" i="1" dirty="0"/>
              <a:t>simple_list_item_1</a:t>
            </a:r>
          </a:p>
          <a:p>
            <a:pPr lvl="1"/>
            <a:r>
              <a:rPr lang="en-US" i="1" dirty="0" err="1"/>
              <a:t>two_line_list_item</a:t>
            </a:r>
            <a:endParaRPr lang="en-US" i="1" dirty="0"/>
          </a:p>
          <a:p>
            <a:pPr lvl="1"/>
            <a:r>
              <a:rPr lang="en-US" dirty="0"/>
              <a:t>See more here: </a:t>
            </a:r>
            <a:r>
              <a:rPr lang="en-US" dirty="0">
                <a:hlinkClick r:id="rId3"/>
              </a:rPr>
              <a:t>https://developer.android.com/reference/android/R.layout.html</a:t>
            </a:r>
            <a:r>
              <a:rPr lang="en-US" dirty="0"/>
              <a:t> </a:t>
            </a:r>
          </a:p>
          <a:p>
            <a:r>
              <a:rPr lang="en-US" dirty="0"/>
              <a:t>Can be a custom XML layout you define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29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08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Specifying a </a:t>
            </a:r>
            <a:r>
              <a:rPr lang="en-US" dirty="0" err="1">
                <a:solidFill>
                  <a:srgbClr val="0000FF"/>
                </a:solidFill>
              </a:rPr>
              <a:t>ListView</a:t>
            </a:r>
            <a:r>
              <a:rPr lang="en-US" dirty="0">
                <a:solidFill>
                  <a:srgbClr val="0000FF"/>
                </a:solidFill>
              </a:rPr>
              <a:t> Row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2938"/>
            <a:ext cx="8229600" cy="4833226"/>
          </a:xfrm>
        </p:spPr>
        <p:txBody>
          <a:bodyPr>
            <a:normAutofit fontScale="77500" lnSpcReduction="20000"/>
          </a:bodyPr>
          <a:lstStyle/>
          <a:p>
            <a:r>
              <a:rPr lang="en-US" sz="4100" dirty="0"/>
              <a:t>The row layout is specified in the constructor for a </a:t>
            </a:r>
            <a:r>
              <a:rPr lang="en-US" sz="4100" dirty="0" err="1"/>
              <a:t>ListView</a:t>
            </a:r>
            <a:r>
              <a:rPr lang="en-US" sz="4100" dirty="0"/>
              <a:t> adapter. </a:t>
            </a:r>
          </a:p>
          <a:p>
            <a:r>
              <a:rPr lang="en-US" sz="4100" dirty="0"/>
              <a:t>Here’s an example using a custom row layout: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SimpleAdapter</a:t>
            </a:r>
            <a:r>
              <a:rPr lang="en-US" dirty="0">
                <a:latin typeface="Courier" pitchFamily="2" charset="0"/>
              </a:rPr>
              <a:t> adapter = </a:t>
            </a:r>
            <a:r>
              <a:rPr lang="en-US" b="1" dirty="0">
                <a:latin typeface="Courier" pitchFamily="2" charset="0"/>
              </a:rPr>
              <a:t>new </a:t>
            </a:r>
            <a:r>
              <a:rPr lang="en-US" dirty="0" err="1">
                <a:latin typeface="Courier" pitchFamily="2" charset="0"/>
              </a:rPr>
              <a:t>SimpleAdapter</a:t>
            </a:r>
            <a:r>
              <a:rPr lang="en-US" dirty="0">
                <a:latin typeface="Courier" pitchFamily="2" charset="0"/>
              </a:rPr>
              <a:t>(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latin typeface="Courier" pitchFamily="2" charset="0"/>
              </a:rPr>
              <a:t>this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data,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dirty="0" err="1">
                <a:effectLst>
                  <a:glow rad="228600">
                    <a:srgbClr val="FFFF00"/>
                  </a:glow>
                </a:effectLst>
                <a:latin typeface="Courier" pitchFamily="2" charset="0"/>
              </a:rPr>
              <a:t>R.layout.</a:t>
            </a:r>
            <a:r>
              <a:rPr lang="en-US" b="1" i="1" dirty="0" err="1">
                <a:effectLst>
                  <a:glow rad="228600">
                    <a:srgbClr val="FFFF00"/>
                  </a:glow>
                </a:effectLst>
                <a:latin typeface="Courier" pitchFamily="2" charset="0"/>
              </a:rPr>
              <a:t>listview_items</a:t>
            </a:r>
            <a:r>
              <a:rPr lang="en-US" dirty="0">
                <a:latin typeface="Courier" pitchFamily="2" charset="0"/>
              </a:rPr>
              <a:t>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latin typeface="Courier" pitchFamily="2" charset="0"/>
              </a:rPr>
              <a:t>new </a:t>
            </a:r>
            <a:r>
              <a:rPr lang="en-US" dirty="0">
                <a:latin typeface="Courier" pitchFamily="2" charset="0"/>
              </a:rPr>
              <a:t>String[]{</a:t>
            </a:r>
            <a:r>
              <a:rPr lang="en-US" b="1" i="1" dirty="0">
                <a:latin typeface="Courier" pitchFamily="2" charset="0"/>
              </a:rPr>
              <a:t>IMAGE_NAME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b="1" i="1" dirty="0">
                <a:latin typeface="Courier" pitchFamily="2" charset="0"/>
              </a:rPr>
              <a:t>DATE</a:t>
            </a:r>
            <a:r>
              <a:rPr lang="en-US" dirty="0">
                <a:latin typeface="Courier" pitchFamily="2" charset="0"/>
              </a:rPr>
              <a:t>},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</a:t>
            </a:r>
            <a:r>
              <a:rPr lang="en-US" b="1" dirty="0">
                <a:latin typeface="Courier" pitchFamily="2" charset="0"/>
              </a:rPr>
              <a:t>new </a:t>
            </a:r>
            <a:r>
              <a:rPr lang="en-US" b="1" dirty="0" err="1">
                <a:latin typeface="Courier" pitchFamily="2" charset="0"/>
              </a:rPr>
              <a:t>int</a:t>
            </a:r>
            <a:r>
              <a:rPr lang="en-US" dirty="0">
                <a:latin typeface="Courier" pitchFamily="2" charset="0"/>
              </a:rPr>
              <a:t>[]{</a:t>
            </a:r>
            <a:r>
              <a:rPr lang="en-US" dirty="0" err="1">
                <a:latin typeface="Courier" pitchFamily="2" charset="0"/>
              </a:rPr>
              <a:t>R.id.</a:t>
            </a:r>
            <a:r>
              <a:rPr lang="en-US" b="1" i="1" dirty="0" err="1">
                <a:latin typeface="Courier" pitchFamily="2" charset="0"/>
              </a:rPr>
              <a:t>iconImageView</a:t>
            </a:r>
            <a:r>
              <a:rPr lang="en-US" dirty="0">
                <a:latin typeface="Courier" pitchFamily="2" charset="0"/>
              </a:rPr>
              <a:t>, </a:t>
            </a:r>
            <a:r>
              <a:rPr lang="en-US" dirty="0" err="1">
                <a:latin typeface="Courier" pitchFamily="2" charset="0"/>
              </a:rPr>
              <a:t>R.id.</a:t>
            </a:r>
            <a:r>
              <a:rPr lang="en-US" b="1" i="1" dirty="0" err="1">
                <a:latin typeface="Courier" pitchFamily="2" charset="0"/>
              </a:rPr>
              <a:t>dateTextView</a:t>
            </a:r>
            <a:r>
              <a:rPr lang="en-US" dirty="0">
                <a:latin typeface="Courier" pitchFamily="2" charset="0"/>
              </a:rPr>
              <a:t>}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1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19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ListActivity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331"/>
            <a:ext cx="8229600" cy="55722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ListActivity hosts a ListView object </a:t>
            </a:r>
          </a:p>
          <a:p>
            <a:r>
              <a:rPr lang="en-US" dirty="0"/>
              <a:t>Screen Layout</a:t>
            </a:r>
          </a:p>
          <a:p>
            <a:pPr lvl="1"/>
            <a:r>
              <a:rPr lang="en-US" dirty="0"/>
              <a:t>A single, full-screen list in the center of the screen.</a:t>
            </a:r>
          </a:p>
          <a:p>
            <a:pPr lvl="1"/>
            <a:r>
              <a:rPr lang="en-US" dirty="0"/>
              <a:t>Customize the layout by setting your own XML layout with setContentView() in onCreate()</a:t>
            </a:r>
          </a:p>
          <a:p>
            <a:r>
              <a:rPr lang="en-US" dirty="0"/>
              <a:t>Row Layout</a:t>
            </a:r>
          </a:p>
          <a:p>
            <a:pPr lvl="1"/>
            <a:r>
              <a:rPr lang="en-US" dirty="0"/>
              <a:t>The constructor for the ListAdapter hosted by the activity has a parameter for a layout resource</a:t>
            </a:r>
          </a:p>
          <a:p>
            <a:r>
              <a:rPr lang="en-US" dirty="0"/>
              <a:t>Binding to Data</a:t>
            </a:r>
          </a:p>
          <a:p>
            <a:pPr lvl="1"/>
            <a:r>
              <a:rPr lang="en-US" dirty="0"/>
              <a:t>Done the same way as a </a:t>
            </a:r>
            <a:r>
              <a:rPr lang="en-US" dirty="0" err="1"/>
              <a:t>ListView</a:t>
            </a:r>
            <a:r>
              <a:rPr lang="en-US" dirty="0"/>
              <a:t>-- bind the ListActivity's ListView object to a data source using an adapter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5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ListActivity 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724" b="49670"/>
          <a:stretch/>
        </p:blipFill>
        <p:spPr>
          <a:xfrm>
            <a:off x="457200" y="1600200"/>
            <a:ext cx="8229600" cy="4839933"/>
          </a:xfrm>
        </p:spPr>
      </p:pic>
    </p:spTree>
    <p:extLst>
      <p:ext uri="{BB962C8B-B14F-4D97-AF65-F5344CB8AC3E}">
        <p14:creationId xmlns:p14="http://schemas.microsoft.com/office/powerpoint/2010/main" val="237433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3614</TotalTime>
  <Words>935</Words>
  <Application>Microsoft Macintosh PowerPoint</Application>
  <PresentationFormat>On-screen Show (4:3)</PresentationFormat>
  <Paragraphs>153</Paragraphs>
  <Slides>24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Narrow</vt:lpstr>
      <vt:lpstr>Calibri</vt:lpstr>
      <vt:lpstr>Courier</vt:lpstr>
      <vt:lpstr>Office Theme</vt:lpstr>
      <vt:lpstr>Document</vt:lpstr>
      <vt:lpstr>ListViews and Adapters</vt:lpstr>
      <vt:lpstr>Course Overview</vt:lpstr>
      <vt:lpstr>PowerPoint Presentation</vt:lpstr>
      <vt:lpstr>Examples of ListViews</vt:lpstr>
      <vt:lpstr>Using a ListView</vt:lpstr>
      <vt:lpstr>ListView Row Layout</vt:lpstr>
      <vt:lpstr>Specifying a ListView Row Layout</vt:lpstr>
      <vt:lpstr>ListActivity</vt:lpstr>
      <vt:lpstr>ListActivity Class Diagram</vt:lpstr>
      <vt:lpstr>More ListView Features</vt:lpstr>
      <vt:lpstr>Code Tour</vt:lpstr>
      <vt:lpstr>PowerPoint Presentation</vt:lpstr>
      <vt:lpstr>PowerPoint Presentation</vt:lpstr>
      <vt:lpstr>PowerPoint Presentation</vt:lpstr>
      <vt:lpstr>PowerPoint Presentation</vt:lpstr>
      <vt:lpstr>Adapters</vt:lpstr>
      <vt:lpstr>Adapters </vt:lpstr>
      <vt:lpstr>Using a SimpleAdapter</vt:lpstr>
      <vt:lpstr>SimpleAdapter Constructor</vt:lpstr>
      <vt:lpstr>Code Tour</vt:lpstr>
      <vt:lpstr>PowerPoint Presentation</vt:lpstr>
      <vt:lpstr>PowerPoint Presentation</vt:lpstr>
      <vt:lpstr>PowerPoint Presentation</vt:lpstr>
      <vt:lpstr>Further ListView Reading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Brian Bird</cp:lastModifiedBy>
  <cp:revision>154</cp:revision>
  <dcterms:created xsi:type="dcterms:W3CDTF">2016-03-27T03:55:45Z</dcterms:created>
  <dcterms:modified xsi:type="dcterms:W3CDTF">2018-07-11T17:50:11Z</dcterms:modified>
</cp:coreProperties>
</file>