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77" r:id="rId11"/>
    <p:sldId id="284" r:id="rId12"/>
    <p:sldId id="285" r:id="rId13"/>
    <p:sldId id="286" r:id="rId14"/>
    <p:sldId id="288" r:id="rId15"/>
    <p:sldId id="291" r:id="rId16"/>
    <p:sldId id="293" r:id="rId17"/>
    <p:sldId id="287" r:id="rId18"/>
    <p:sldId id="292" r:id="rId19"/>
    <p:sldId id="289" r:id="rId20"/>
    <p:sldId id="290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0"/>
    <p:restoredTop sz="88010"/>
  </p:normalViewPr>
  <p:slideViewPr>
    <p:cSldViewPr snapToGrid="0" snapToObjects="1">
      <p:cViewPr varScale="1">
        <p:scale>
          <a:sx n="88" d="100"/>
          <a:sy n="88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app/AppCompatActivity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we’re just doing an overview and that we’ll come back and look at everything in detail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rest of it in Android Studio</a:t>
            </a:r>
          </a:p>
          <a:p>
            <a:r>
              <a:rPr lang="en-US" dirty="0"/>
              <a:t>Mainly</a:t>
            </a:r>
            <a:r>
              <a:rPr lang="en-US" baseline="0" dirty="0"/>
              <a:t> look at the base class, the callback methods, and </a:t>
            </a:r>
            <a:r>
              <a:rPr lang="en-US" baseline="0" dirty="0" err="1"/>
              <a:t>SetContentView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abstract base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number formats.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the interface for formatting and parsing numbers.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. . 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collapsed set of import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this is the minimum required for an activity. focus on inheriting from Activity and overriding </a:t>
            </a:r>
            <a:r>
              <a:rPr lang="en-US" baseline="0" dirty="0" err="1"/>
              <a:t>onCreate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https://developer.android.com/reference/android/support/v7/app/AppCompatActivity.html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actionbar.html</a:t>
            </a:r>
            <a:endParaRPr lang="en-US" dirty="0"/>
          </a:p>
          <a:p>
            <a:r>
              <a:rPr lang="en-US" dirty="0"/>
              <a:t>We’ll learn more about</a:t>
            </a:r>
            <a:r>
              <a:rPr lang="en-US" baseline="0" dirty="0"/>
              <a:t> these later. I’m just showing this so you know what the </a:t>
            </a:r>
            <a:r>
              <a:rPr lang="en-US" dirty="0"/>
              <a:t>AppCompatActivity Class is enabling in older Android</a:t>
            </a:r>
            <a:r>
              <a:rPr lang="en-US" baseline="0" dirty="0"/>
              <a:t> versions.</a:t>
            </a:r>
          </a:p>
          <a:p>
            <a:r>
              <a:rPr lang="en-US" baseline="0" dirty="0"/>
              <a:t>Note: The </a:t>
            </a:r>
            <a:r>
              <a:rPr lang="en-US" baseline="0" dirty="0" err="1"/>
              <a:t>ActionBar</a:t>
            </a:r>
            <a:r>
              <a:rPr lang="en-US" baseline="0" dirty="0"/>
              <a:t> is being replaced by the </a:t>
            </a:r>
            <a:r>
              <a:rPr lang="en-US" baseline="0" dirty="0" err="1"/>
              <a:t>AppBar</a:t>
            </a:r>
            <a:r>
              <a:rPr lang="en-US" baseline="0" dirty="0"/>
              <a:t>: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/training/</a:t>
            </a:r>
            <a:r>
              <a:rPr lang="en-US" baseline="0" dirty="0" err="1"/>
              <a:t>appbar</a:t>
            </a:r>
            <a:r>
              <a:rPr lang="en-US" baseline="0" dirty="0"/>
              <a:t>/</a:t>
            </a:r>
            <a:r>
              <a:rPr lang="en-US" baseline="0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DPI </a:t>
            </a:r>
            <a:r>
              <a:rPr lang="mr-IN" dirty="0"/>
              <a:t>–</a:t>
            </a:r>
            <a:r>
              <a:rPr lang="en-US" dirty="0"/>
              <a:t> Dots Per Inch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Responsive UI with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Your First App:</a:t>
            </a:r>
            <a:br>
              <a:rPr lang="en-US" sz="9600" b="1" dirty="0"/>
            </a:br>
            <a:r>
              <a:rPr lang="en-US" sz="8000" b="1" dirty="0"/>
              <a:t>Creating the 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0619" y="4534382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UI Layout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screen (Activity) will have at least one layout file</a:t>
            </a:r>
          </a:p>
          <a:p>
            <a:r>
              <a:rPr lang="en-US" dirty="0"/>
              <a:t>Layout files contain UI definitions using AXML (Android XML)</a:t>
            </a:r>
          </a:p>
          <a:p>
            <a:r>
              <a:rPr lang="en-US" dirty="0"/>
              <a:t>Layout definitions will contain:</a:t>
            </a:r>
          </a:p>
          <a:p>
            <a:pPr lvl="1"/>
            <a:r>
              <a:rPr lang="en-US" dirty="0"/>
              <a:t>Layout containers, called </a:t>
            </a:r>
            <a:r>
              <a:rPr lang="en-US" i="1" dirty="0"/>
              <a:t>layouts</a:t>
            </a:r>
            <a:r>
              <a:rPr lang="en-US" dirty="0"/>
              <a:t> (confusing?)</a:t>
            </a:r>
          </a:p>
          <a:p>
            <a:pPr lvl="1"/>
            <a:r>
              <a:rPr lang="en-US" dirty="0"/>
              <a:t>UI controls, called </a:t>
            </a:r>
            <a:r>
              <a:rPr lang="en-US" i="1" dirty="0"/>
              <a:t>widgets</a:t>
            </a:r>
            <a:r>
              <a:rPr lang="en-US" dirty="0"/>
              <a:t>.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963457"/>
            <a:ext cx="2814419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2" r="-2932"/>
          <a:stretch>
            <a:fillRect/>
          </a:stretch>
        </p:blipFill>
        <p:spPr>
          <a:xfrm>
            <a:off x="0" y="926796"/>
            <a:ext cx="5217401" cy="56523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Design Mode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1418650" y="915354"/>
            <a:ext cx="3798751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-217375" y="6182291"/>
            <a:ext cx="1475855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605956" y="926796"/>
            <a:ext cx="3080844" cy="5686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a device (screen size and density) for rendering the UI</a:t>
            </a:r>
          </a:p>
          <a:p>
            <a:r>
              <a:rPr lang="en-US" dirty="0"/>
              <a:t>Select an orientation</a:t>
            </a:r>
          </a:p>
          <a:p>
            <a:r>
              <a:rPr lang="en-US" dirty="0"/>
              <a:t>Select an API level</a:t>
            </a:r>
          </a:p>
        </p:txBody>
      </p:sp>
    </p:spTree>
    <p:extLst>
      <p:ext uri="{BB962C8B-B14F-4D97-AF65-F5344CB8AC3E}">
        <p14:creationId xmlns:p14="http://schemas.microsoft.com/office/powerpoint/2010/main" val="50900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1879" r="-51879"/>
          <a:stretch>
            <a:fillRect/>
          </a:stretch>
        </p:blipFill>
        <p:spPr>
          <a:xfrm>
            <a:off x="457200" y="926795"/>
            <a:ext cx="8229600" cy="5629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Text Mode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2368230" y="6193733"/>
            <a:ext cx="1178396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An (Almost) Empty AXML Layout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&lt;?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xml version=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"1.0"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encoding=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"utf-8"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?&gt;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apk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/res/android"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/tools"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:paddingBottom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:paddingLeft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:paddingRight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:paddingTop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:context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edu.uoregon.bbird.myemptyapplication.MainActivity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TextView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"Hello World!"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74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Types of Widgets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61999" y="6248400"/>
            <a:ext cx="326707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C2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19200"/>
            <a:ext cx="2847975" cy="4429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24" idx="1"/>
          </p:cNvCxnSpPr>
          <p:nvPr/>
        </p:nvCxnSpPr>
        <p:spPr bwMode="auto">
          <a:xfrm>
            <a:off x="3418840" y="2639695"/>
            <a:ext cx="1762760" cy="1492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181600" y="2639695"/>
            <a:ext cx="2297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TextView widget (text view)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181600" y="2110581"/>
            <a:ext cx="3071019" cy="25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Button widget (button)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4029075" y="2286000"/>
            <a:ext cx="108648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endCxn id="28" idx="1"/>
          </p:cNvCxnSpPr>
          <p:nvPr/>
        </p:nvCxnSpPr>
        <p:spPr bwMode="auto">
          <a:xfrm flipV="1">
            <a:off x="3830096" y="1612900"/>
            <a:ext cx="1426210" cy="292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56306" y="1466850"/>
            <a:ext cx="2917825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(editable text view)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5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Common Widget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29083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55479"/>
              </p:ext>
            </p:extLst>
          </p:nvPr>
        </p:nvGraphicFramePr>
        <p:xfrm>
          <a:off x="13093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7377498" imgH="5042723" progId="Word.Document.12">
                  <p:embed/>
                </p:oleObj>
              </mc:Choice>
              <mc:Fallback>
                <p:oleObj name="Document" r:id="rId3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3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80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Independent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Screens can have different pixel densities (DPI). If you define layout dimensions using pixels, screens with the same size, but different pixel densities, will have different sized layouts.</a:t>
            </a:r>
          </a:p>
          <a:p>
            <a:r>
              <a:rPr lang="en-US" dirty="0"/>
              <a:t>Therefore, when specifying dimensions, always use either dp or sp units. </a:t>
            </a:r>
          </a:p>
          <a:p>
            <a:r>
              <a:rPr lang="en-US" dirty="0"/>
              <a:t>A </a:t>
            </a:r>
            <a:r>
              <a:rPr lang="en-US" i="1" dirty="0"/>
              <a:t>dp</a:t>
            </a:r>
            <a:r>
              <a:rPr lang="en-US" dirty="0"/>
              <a:t> (density-independent pixel) corresponds to the physical size of a pixel at 160 dpi. </a:t>
            </a:r>
          </a:p>
          <a:p>
            <a:r>
              <a:rPr lang="en-US" dirty="0"/>
              <a:t>An </a:t>
            </a:r>
            <a:r>
              <a:rPr lang="en-US" i="1" dirty="0"/>
              <a:t>sp</a:t>
            </a:r>
            <a:r>
              <a:rPr lang="en-US" dirty="0"/>
              <a:t> (scale-independent pixel) is a dp that is scaled by the user's preferred text size.</a:t>
            </a:r>
          </a:p>
        </p:txBody>
      </p:sp>
    </p:spTree>
    <p:extLst>
      <p:ext uri="{BB962C8B-B14F-4D97-AF65-F5344CB8AC3E}">
        <p14:creationId xmlns:p14="http://schemas.microsoft.com/office/powerpoint/2010/main" val="268092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Layouts (Widget Containers)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32913"/>
            <a:ext cx="3566216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Relative and Constraint Layouts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405528" y="1453344"/>
            <a:ext cx="4281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4282" y="2521274"/>
            <a:ext cx="1380909" cy="834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61602"/>
            <a:ext cx="1969726" cy="118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67596" y="2247864"/>
            <a:ext cx="784668" cy="1343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5508"/>
          </a:xfrm>
        </p:spPr>
        <p:txBody>
          <a:bodyPr>
            <a:normAutofit/>
          </a:bodyPr>
          <a:lstStyle/>
          <a:p>
            <a:r>
              <a:rPr lang="en-US" dirty="0"/>
              <a:t>Common Layout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829083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60838"/>
              </p:ext>
            </p:extLst>
          </p:nvPr>
        </p:nvGraphicFramePr>
        <p:xfrm>
          <a:off x="1493992" y="1985808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992" y="1985808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49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Strings 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Define named text strings</a:t>
            </a:r>
          </a:p>
          <a:p>
            <a:r>
              <a:rPr lang="en-US" dirty="0"/>
              <a:t>Useful when the same text string is used in multiple places.</a:t>
            </a:r>
          </a:p>
          <a:p>
            <a:r>
              <a:rPr lang="en-US" dirty="0"/>
              <a:t>Useful for localization, different files can be used for different languages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5732401"/>
            <a:ext cx="2814419" cy="308932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088067"/>
              </p:ext>
            </p:extLst>
          </p:nvPr>
        </p:nvGraphicFramePr>
        <p:xfrm>
          <a:off x="457200" y="1600200"/>
          <a:ext cx="38112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Strings File for the Tip Calculator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app_name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 Calculator&lt;/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action_settings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&gt;Settings&lt;/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&gt;Bill Amount&lt;/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&gt;34.60&lt;/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&gt;Percent&lt;/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&gt;15%&lt;/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&gt;+&lt;/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"decrease"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&gt;-&lt;/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&gt;Total&lt;/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Exercise 2 - 1 in the textbook</a:t>
            </a:r>
          </a:p>
          <a:p>
            <a:pPr lvl="1"/>
            <a:r>
              <a:rPr lang="en-US" dirty="0"/>
              <a:t>In this exercise you will modify an app based on the Blank Activity template.</a:t>
            </a:r>
          </a:p>
          <a:p>
            <a:r>
              <a:rPr lang="en-US" dirty="0"/>
              <a:t>Do Exercise 2 </a:t>
            </a:r>
            <a:r>
              <a:rPr lang="en-US"/>
              <a:t>- 2 </a:t>
            </a:r>
            <a:r>
              <a:rPr lang="en-US" dirty="0"/>
              <a:t>in the textbook.</a:t>
            </a:r>
          </a:p>
          <a:p>
            <a:pPr lvl="1"/>
            <a:r>
              <a:rPr lang="en-US" dirty="0"/>
              <a:t>Make the UI for an Invoice app that is very similar to the Tip Calculator app.</a:t>
            </a:r>
          </a:p>
        </p:txBody>
      </p:sp>
    </p:spTree>
    <p:extLst>
      <p:ext uri="{BB962C8B-B14F-4D97-AF65-F5344CB8AC3E}">
        <p14:creationId xmlns:p14="http://schemas.microsoft.com/office/powerpoint/2010/main" val="205455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the instructions for the first lab assignment. </a:t>
            </a:r>
            <a:r>
              <a:rPr lang="en-US"/>
              <a:t>Start making </a:t>
            </a:r>
            <a:r>
              <a:rPr lang="en-US" dirty="0"/>
              <a:t>the lab 1 app today.</a:t>
            </a:r>
          </a:p>
        </p:txBody>
      </p:sp>
    </p:spTree>
    <p:extLst>
      <p:ext uri="{BB962C8B-B14F-4D97-AF65-F5344CB8AC3E}">
        <p14:creationId xmlns:p14="http://schemas.microsoft.com/office/powerpoint/2010/main" val="1262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Parts of an App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sz="2400" dirty="0"/>
              <a:t>Manifest – Info about the app</a:t>
            </a:r>
          </a:p>
          <a:p>
            <a:r>
              <a:rPr lang="en-US" sz="2400" dirty="0"/>
              <a:t>Java –Java source code for Activities and other classes</a:t>
            </a:r>
          </a:p>
          <a:p>
            <a:r>
              <a:rPr lang="en-US" sz="2400" dirty="0"/>
              <a:t>res – Resources</a:t>
            </a:r>
          </a:p>
          <a:p>
            <a:pPr lvl="1"/>
            <a:r>
              <a:rPr lang="en-US" dirty="0"/>
              <a:t>Drawable: Images</a:t>
            </a:r>
          </a:p>
          <a:p>
            <a:pPr lvl="1"/>
            <a:r>
              <a:rPr lang="en-US" dirty="0"/>
              <a:t>Layout: UI layouts in XML</a:t>
            </a:r>
          </a:p>
          <a:p>
            <a:pPr lvl="1"/>
            <a:r>
              <a:rPr lang="en-US" dirty="0"/>
              <a:t>Mipmap: Multi-resolution icon images</a:t>
            </a:r>
          </a:p>
          <a:p>
            <a:pPr lvl="1"/>
            <a:r>
              <a:rPr lang="en-US" dirty="0"/>
              <a:t>Values: named constants</a:t>
            </a:r>
          </a:p>
          <a:p>
            <a:pPr lvl="2"/>
            <a:r>
              <a:rPr lang="en-US" sz="2400" dirty="0"/>
              <a:t>Dimens: dimensions (sizes)</a:t>
            </a:r>
          </a:p>
          <a:p>
            <a:pPr lvl="2"/>
            <a:r>
              <a:rPr lang="en-US" sz="2400" dirty="0"/>
              <a:t>Strings: text strings</a:t>
            </a:r>
          </a:p>
          <a:p>
            <a:pPr lvl="2"/>
            <a:r>
              <a:rPr lang="en-US" sz="2400" dirty="0"/>
              <a:t>Styles: Theme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App will contain at least one </a:t>
            </a:r>
            <a:r>
              <a:rPr lang="en-US" i="1" dirty="0"/>
              <a:t>activity. </a:t>
            </a:r>
            <a:r>
              <a:rPr lang="en-US" dirty="0"/>
              <a:t>Every activity derives from the Android Activity class</a:t>
            </a:r>
          </a:p>
          <a:p>
            <a:r>
              <a:rPr lang="en-US" dirty="0"/>
              <a:t>Each activity will load a UI layout and display one screen in an app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288383"/>
            <a:ext cx="2814419" cy="320373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Calculator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com.murach.tipcalculator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java.text.NumberFormat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 .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TipCalculatorActivity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Activity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implements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OnEditorActionListener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OnClickListener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Empty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edu.uoregon.bbird.myemptyapplication;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android.os.Bundle;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MainActivity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AppCompatActivity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onCreate(Bundle savedInstanceState)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.onCreate(savedInstanceState);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setContentView(R.layout.</a:t>
            </a:r>
            <a:r>
              <a:rPr lang="en-US" b="1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activity_main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815" y="1600200"/>
            <a:ext cx="87635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java.lang.Object</a:t>
            </a:r>
          </a:p>
          <a:p>
            <a:pPr marL="0" indent="0">
              <a:buNone/>
            </a:pPr>
            <a:r>
              <a:rPr lang="en-US" sz="2800" dirty="0"/>
              <a:t>  ↳	android.content.Context</a:t>
            </a:r>
          </a:p>
          <a:p>
            <a:pPr marL="0" indent="0">
              <a:buNone/>
            </a:pPr>
            <a:r>
              <a:rPr lang="en-US" sz="2800" dirty="0"/>
              <a:t> 	 ↳	android.content.ContextWrapper</a:t>
            </a:r>
          </a:p>
          <a:p>
            <a:pPr marL="0" indent="0">
              <a:buNone/>
            </a:pPr>
            <a:r>
              <a:rPr lang="en-US" sz="2800" dirty="0"/>
              <a:t> 	 	↳	android.view.ContextThemeWrapper</a:t>
            </a:r>
          </a:p>
          <a:p>
            <a:pPr marL="0" indent="0">
              <a:buNone/>
            </a:pPr>
            <a:r>
              <a:rPr lang="en-US" sz="2800" dirty="0"/>
              <a:t> 	 	   ↳	android.app.Activity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The Activity class takes care of creating a window in which you can load your UI by calling setContentView(View).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https://developer.android.com/reference/android/app/Activity.html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5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AppCompatActivity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662" y="1600200"/>
            <a:ext cx="8511900" cy="4704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java.lang.Object</a:t>
            </a:r>
          </a:p>
          <a:p>
            <a:pPr marL="0" indent="0">
              <a:buNone/>
            </a:pPr>
            <a:r>
              <a:rPr lang="en-US" sz="2400" dirty="0"/>
              <a:t>  ↳	android.content.Context</a:t>
            </a:r>
          </a:p>
          <a:p>
            <a:pPr marL="0" indent="0">
              <a:buNone/>
            </a:pPr>
            <a:r>
              <a:rPr lang="en-US" sz="2400" dirty="0"/>
              <a:t> 	 ↳	android.content.ContextWrapper</a:t>
            </a:r>
          </a:p>
          <a:p>
            <a:pPr marL="0" indent="0">
              <a:buNone/>
            </a:pPr>
            <a:r>
              <a:rPr lang="en-US" sz="2400" dirty="0"/>
              <a:t> 	 	↳	android.view.ContextThemeWrapper</a:t>
            </a:r>
          </a:p>
          <a:p>
            <a:pPr marL="0" indent="0">
              <a:buNone/>
            </a:pPr>
            <a:r>
              <a:rPr lang="en-US" sz="2400" dirty="0"/>
              <a:t> 	 	   ↳	android.app.Activity</a:t>
            </a:r>
          </a:p>
          <a:p>
            <a:pPr marL="0" indent="0">
              <a:buNone/>
            </a:pPr>
            <a:r>
              <a:rPr lang="en-US" sz="2400" dirty="0"/>
              <a:t> 	 	 	   ↳	android.support.v4.app.FragmentActivity</a:t>
            </a:r>
          </a:p>
          <a:p>
            <a:pPr marL="0" indent="0">
              <a:buNone/>
            </a:pPr>
            <a:r>
              <a:rPr lang="en-US" sz="2400" dirty="0"/>
              <a:t> 	 	 	 	   ↳	android.support.v7.app.AppCompatActivity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Base class for activities that use the support library </a:t>
            </a:r>
            <a:r>
              <a:rPr lang="en-US" sz="2800" i="1" dirty="0"/>
              <a:t>action bar </a:t>
            </a:r>
            <a:r>
              <a:rPr lang="en-US" sz="2800" dirty="0"/>
              <a:t>or</a:t>
            </a:r>
            <a:r>
              <a:rPr lang="en-US" sz="2800" i="1" dirty="0"/>
              <a:t> app bar</a:t>
            </a:r>
            <a:r>
              <a:rPr lang="en-US" sz="2800" dirty="0"/>
              <a:t> features in API 7 or higher. (The action bar was introduced in API 11)</a:t>
            </a:r>
          </a:p>
        </p:txBody>
      </p:sp>
    </p:spTree>
    <p:extLst>
      <p:ext uri="{BB962C8B-B14F-4D97-AF65-F5344CB8AC3E}">
        <p14:creationId xmlns:p14="http://schemas.microsoft.com/office/powerpoint/2010/main" val="30507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12862" b="-12862"/>
          <a:stretch>
            <a:fillRect/>
          </a:stretch>
        </p:blipFill>
        <p:spPr>
          <a:xfrm>
            <a:off x="354013" y="1600200"/>
            <a:ext cx="8512175" cy="3834711"/>
          </a:xfrm>
        </p:spPr>
      </p:pic>
      <p:sp>
        <p:nvSpPr>
          <p:cNvPr id="5" name="Round Single Corner Rectangle 4"/>
          <p:cNvSpPr/>
          <p:nvPr/>
        </p:nvSpPr>
        <p:spPr>
          <a:xfrm>
            <a:off x="1086869" y="3266668"/>
            <a:ext cx="7104691" cy="1064098"/>
          </a:xfrm>
          <a:prstGeom prst="round1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7549" y="5277833"/>
            <a:ext cx="570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 bar in the default calendar app</a:t>
            </a:r>
          </a:p>
        </p:txBody>
      </p:sp>
    </p:spTree>
    <p:extLst>
      <p:ext uri="{BB962C8B-B14F-4D97-AF65-F5344CB8AC3E}">
        <p14:creationId xmlns:p14="http://schemas.microsoft.com/office/powerpoint/2010/main" val="17489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1197</Words>
  <Application>Microsoft Macintosh PowerPoint</Application>
  <PresentationFormat>On-screen Show (4:3)</PresentationFormat>
  <Paragraphs>200</Paragraphs>
  <Slides>22</Slides>
  <Notes>11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Mangal</vt:lpstr>
      <vt:lpstr>Menlo</vt:lpstr>
      <vt:lpstr>Times New Roman</vt:lpstr>
      <vt:lpstr>Office Theme</vt:lpstr>
      <vt:lpstr>Document</vt:lpstr>
      <vt:lpstr>Your First App: Creating the UI</vt:lpstr>
      <vt:lpstr>Course Overview</vt:lpstr>
      <vt:lpstr>Parts of an App Project</vt:lpstr>
      <vt:lpstr>Activities</vt:lpstr>
      <vt:lpstr>Tip Calculator Activity</vt:lpstr>
      <vt:lpstr>An Empty Activity</vt:lpstr>
      <vt:lpstr>Activity Class</vt:lpstr>
      <vt:lpstr>AppCompatActivity Class</vt:lpstr>
      <vt:lpstr>Action Bar</vt:lpstr>
      <vt:lpstr>UI Layout Files</vt:lpstr>
      <vt:lpstr>Layout Editor in Design Mode</vt:lpstr>
      <vt:lpstr>Layout Editor in Text Mode</vt:lpstr>
      <vt:lpstr>An (Almost) Empty AXML Layout</vt:lpstr>
      <vt:lpstr>Types of Widgets</vt:lpstr>
      <vt:lpstr>Common Widget Properties</vt:lpstr>
      <vt:lpstr>Density Independent Pixels</vt:lpstr>
      <vt:lpstr>Types of Layouts (Widget Containers)</vt:lpstr>
      <vt:lpstr>Common Layout Properties</vt:lpstr>
      <vt:lpstr>Strings Resource</vt:lpstr>
      <vt:lpstr>Strings File for the Tip Calculator</vt:lpstr>
      <vt:lpstr>Exercises</vt:lpstr>
      <vt:lpstr>Lab 1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95</cp:revision>
  <dcterms:created xsi:type="dcterms:W3CDTF">2016-03-27T03:55:45Z</dcterms:created>
  <dcterms:modified xsi:type="dcterms:W3CDTF">2018-06-26T16:58:57Z</dcterms:modified>
</cp:coreProperties>
</file>