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3"/>
  </p:notesMasterIdLst>
  <p:sldIdLst>
    <p:sldId id="269" r:id="rId2"/>
    <p:sldId id="268" r:id="rId3"/>
    <p:sldId id="283" r:id="rId4"/>
    <p:sldId id="393" r:id="rId5"/>
    <p:sldId id="394" r:id="rId6"/>
    <p:sldId id="434" r:id="rId7"/>
    <p:sldId id="395" r:id="rId8"/>
    <p:sldId id="426" r:id="rId9"/>
    <p:sldId id="427" r:id="rId10"/>
    <p:sldId id="428" r:id="rId11"/>
    <p:sldId id="429" r:id="rId12"/>
    <p:sldId id="438" r:id="rId13"/>
    <p:sldId id="396" r:id="rId14"/>
    <p:sldId id="397" r:id="rId15"/>
    <p:sldId id="435" r:id="rId16"/>
    <p:sldId id="443" r:id="rId17"/>
    <p:sldId id="445" r:id="rId18"/>
    <p:sldId id="444" r:id="rId19"/>
    <p:sldId id="446" r:id="rId20"/>
    <p:sldId id="436" r:id="rId21"/>
    <p:sldId id="437" r:id="rId22"/>
    <p:sldId id="448" r:id="rId23"/>
    <p:sldId id="447" r:id="rId24"/>
    <p:sldId id="363" r:id="rId25"/>
    <p:sldId id="439" r:id="rId26"/>
    <p:sldId id="398" r:id="rId27"/>
    <p:sldId id="399" r:id="rId28"/>
    <p:sldId id="400" r:id="rId29"/>
    <p:sldId id="401" r:id="rId30"/>
    <p:sldId id="402" r:id="rId31"/>
    <p:sldId id="403" r:id="rId32"/>
    <p:sldId id="404" r:id="rId33"/>
    <p:sldId id="405" r:id="rId34"/>
    <p:sldId id="406" r:id="rId35"/>
    <p:sldId id="407" r:id="rId36"/>
    <p:sldId id="408" r:id="rId37"/>
    <p:sldId id="430" r:id="rId38"/>
    <p:sldId id="409" r:id="rId39"/>
    <p:sldId id="410" r:id="rId40"/>
    <p:sldId id="432" r:id="rId41"/>
    <p:sldId id="411" r:id="rId42"/>
    <p:sldId id="412" r:id="rId43"/>
    <p:sldId id="433" r:id="rId44"/>
    <p:sldId id="413" r:id="rId45"/>
    <p:sldId id="414" r:id="rId46"/>
    <p:sldId id="415" r:id="rId47"/>
    <p:sldId id="416" r:id="rId48"/>
    <p:sldId id="417" r:id="rId49"/>
    <p:sldId id="418" r:id="rId50"/>
    <p:sldId id="419" r:id="rId51"/>
    <p:sldId id="420" r:id="rId52"/>
    <p:sldId id="421" r:id="rId53"/>
    <p:sldId id="422" r:id="rId54"/>
    <p:sldId id="382" r:id="rId55"/>
    <p:sldId id="423" r:id="rId56"/>
    <p:sldId id="424" r:id="rId57"/>
    <p:sldId id="425" r:id="rId58"/>
    <p:sldId id="440" r:id="rId59"/>
    <p:sldId id="442" r:id="rId60"/>
    <p:sldId id="441" r:id="rId61"/>
    <p:sldId id="392" r:id="rId6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6257" autoAdjust="0"/>
  </p:normalViewPr>
  <p:slideViewPr>
    <p:cSldViewPr snapToGrid="0" snapToObjects="1">
      <p:cViewPr varScale="1">
        <p:scale>
          <a:sx n="92" d="100"/>
          <a:sy n="92" d="100"/>
        </p:scale>
        <p:origin x="176" y="5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notesMaster" Target="notesMasters/notesMaster1.xml"/><Relationship Id="rId64" Type="http://schemas.openxmlformats.org/officeDocument/2006/relationships/presProps" Target="presProps.xml"/><Relationship Id="rId65" Type="http://schemas.openxmlformats.org/officeDocument/2006/relationships/viewProps" Target="viewProps.xml"/><Relationship Id="rId66" Type="http://schemas.openxmlformats.org/officeDocument/2006/relationships/theme" Target="theme/theme1.xml"/><Relationship Id="rId67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Relationship Id="rId2" Type="http://schemas.openxmlformats.org/officeDocument/2006/relationships/image" Target="../media/image4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32AA1-1225-9048-80C3-2B6F58548154}" type="datetimeFigureOut">
              <a:rPr lang="en-US" smtClean="0"/>
              <a:t>7/14/17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B6C7D-DFD8-944D-93E3-D07F7EBD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3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Relationship Id="rId3" Type="http://schemas.openxmlformats.org/officeDocument/2006/relationships/hyperlink" Target="https://developer.android.com/reference/android/database/sqlite/SQLiteDatabase.html" TargetMode="Externa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Relationship Id="rId3" Type="http://schemas.openxmlformats.org/officeDocument/2006/relationships/hyperlink" Target="https://developer.android.com/reference/android/database/sqlite/SQLiteOpenHelper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sqlite.org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01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14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Multitier_architecture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14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141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Business</a:t>
            </a:r>
            <a:r>
              <a:rPr lang="en-US" baseline="0" dirty="0" smtClean="0"/>
              <a:t> classes: List, Task</a:t>
            </a:r>
          </a:p>
          <a:p>
            <a:r>
              <a:rPr lang="en-US" baseline="0" dirty="0" smtClean="0"/>
              <a:t>Database access: </a:t>
            </a:r>
            <a:r>
              <a:rPr lang="en-US" baseline="0" dirty="0" err="1" smtClean="0"/>
              <a:t>TaskListDB</a:t>
            </a:r>
            <a:endParaRPr lang="en-US" baseline="0" dirty="0" smtClean="0"/>
          </a:p>
          <a:p>
            <a:r>
              <a:rPr lang="en-US" baseline="0" dirty="0" smtClean="0"/>
              <a:t>Android UI: </a:t>
            </a:r>
            <a:r>
              <a:rPr lang="en-US" baseline="0" dirty="0" err="1" smtClean="0"/>
              <a:t>TaskListActivity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141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81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sqlite.org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81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 that a storage class is slightly more general than a </a:t>
            </a:r>
            <a:r>
              <a:rPr lang="en-US" dirty="0" err="1" smtClean="0"/>
              <a:t>datatype</a:t>
            </a:r>
            <a:r>
              <a:rPr lang="en-US" dirty="0" smtClean="0"/>
              <a:t>. The INTEGER storage class, for example, includes 6 different integer </a:t>
            </a:r>
            <a:r>
              <a:rPr lang="en-US" dirty="0" err="1" smtClean="0"/>
              <a:t>datatypes</a:t>
            </a:r>
            <a:r>
              <a:rPr lang="en-US" dirty="0" smtClean="0"/>
              <a:t> of different lengths. This makes a difference on disk. But as soon as INTEGER values are read off of disk and into memory for processing, they are converted to the most general </a:t>
            </a:r>
            <a:r>
              <a:rPr lang="en-US" dirty="0" err="1" smtClean="0"/>
              <a:t>datatype</a:t>
            </a:r>
            <a:r>
              <a:rPr lang="en-US" dirty="0" smtClean="0"/>
              <a:t> (8-byte signed integer). And so for the most part, "storage class" is indistinguishable from "</a:t>
            </a:r>
            <a:r>
              <a:rPr lang="en-US" dirty="0" err="1" smtClean="0"/>
              <a:t>datatype</a:t>
            </a:r>
            <a:r>
              <a:rPr lang="en-US" dirty="0" smtClean="0"/>
              <a:t>" and the two terms can be used interchangeably.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72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sqlite.org</a:t>
            </a:r>
            <a:r>
              <a:rPr lang="en-US" dirty="0" smtClean="0"/>
              <a:t>/</a:t>
            </a:r>
          </a:p>
          <a:p>
            <a:r>
              <a:rPr lang="en-US" dirty="0" smtClean="0"/>
              <a:t>Relational</a:t>
            </a:r>
            <a:r>
              <a:rPr lang="en-US" baseline="0" dirty="0" smtClean="0"/>
              <a:t> database theory: definition of “relation”: https://</a:t>
            </a:r>
            <a:r>
              <a:rPr lang="en-US" baseline="0" dirty="0" err="1" smtClean="0"/>
              <a:t>en.wikipedia.org</a:t>
            </a:r>
            <a:r>
              <a:rPr lang="en-US" baseline="0" smtClean="0"/>
              <a:t>/wiki/Relation_%28database%29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81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Entity Relationship</a:t>
            </a:r>
            <a:r>
              <a:rPr lang="en-US" baseline="0" dirty="0" smtClean="0"/>
              <a:t> Diagram</a:t>
            </a:r>
          </a:p>
          <a:p>
            <a:r>
              <a:rPr lang="en-US" dirty="0" smtClean="0"/>
              <a:t>The</a:t>
            </a:r>
            <a:r>
              <a:rPr lang="en-US" baseline="0" dirty="0" smtClean="0"/>
              <a:t> list has a one-to-many relationship to the 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56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81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We’ll only be using the ones that are highlighted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00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https://developer.android.com/reference/android/database/sqlite/SQLiteDatabase.html</a:t>
            </a:r>
            <a:r>
              <a:rPr lang="en-US" dirty="0" smtClean="0"/>
              <a:t>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34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https://developer.android.com/reference/android/database/sqlite/SQLiteOpenHelper.html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34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0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0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8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1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4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9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9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6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5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10144-19AD-4D4E-902D-E18AF93089D3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7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4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4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developer.android.com/reference/android/database/sqlite/SQLiteOpenHelper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developer.android.com/reference/android/database/sqlite/SQLiteDatabase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en.wikipedia.org/wiki/Multitier_architecture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4" Type="http://schemas.openxmlformats.org/officeDocument/2006/relationships/image" Target="../media/image1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4" Type="http://schemas.openxmlformats.org/officeDocument/2006/relationships/image" Target="../media/image1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4" Type="http://schemas.openxmlformats.org/officeDocument/2006/relationships/image" Target="../media/image13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4" Type="http://schemas.openxmlformats.org/officeDocument/2006/relationships/image" Target="../media/image14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4" Type="http://schemas.openxmlformats.org/officeDocument/2006/relationships/image" Target="../media/image15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4" Type="http://schemas.openxmlformats.org/officeDocument/2006/relationships/image" Target="../media/image16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4" Type="http://schemas.openxmlformats.org/officeDocument/2006/relationships/image" Target="../media/image17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4" Type="http://schemas.openxmlformats.org/officeDocument/2006/relationships/image" Target="../media/image18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4" Type="http://schemas.openxmlformats.org/officeDocument/2006/relationships/image" Target="../media/image19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4" Type="http://schemas.openxmlformats.org/officeDocument/2006/relationships/image" Target="../media/image20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4" Type="http://schemas.openxmlformats.org/officeDocument/2006/relationships/image" Target="../media/image21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developer.android.com/reference/android/database/sqlite/SQLiteOpenHelper.html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4" Type="http://schemas.openxmlformats.org/officeDocument/2006/relationships/image" Target="../media/image22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7.docx"/><Relationship Id="rId4" Type="http://schemas.openxmlformats.org/officeDocument/2006/relationships/image" Target="../media/image23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developer.android.com/reference/android/database/sqlite/SQLiteDatabase.html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8.docx"/><Relationship Id="rId4" Type="http://schemas.openxmlformats.org/officeDocument/2006/relationships/image" Target="../media/image24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9.docx"/><Relationship Id="rId4" Type="http://schemas.openxmlformats.org/officeDocument/2006/relationships/image" Target="../media/image25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0.docx"/><Relationship Id="rId4" Type="http://schemas.openxmlformats.org/officeDocument/2006/relationships/image" Target="../media/image26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1.docx"/><Relationship Id="rId4" Type="http://schemas.openxmlformats.org/officeDocument/2006/relationships/image" Target="../media/image27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2.docx"/><Relationship Id="rId4" Type="http://schemas.openxmlformats.org/officeDocument/2006/relationships/image" Target="../media/image28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3.docx"/><Relationship Id="rId4" Type="http://schemas.openxmlformats.org/officeDocument/2006/relationships/image" Target="../media/image29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4.docx"/><Relationship Id="rId4" Type="http://schemas.openxmlformats.org/officeDocument/2006/relationships/image" Target="../media/image30.e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5.docx"/><Relationship Id="rId4" Type="http://schemas.openxmlformats.org/officeDocument/2006/relationships/image" Target="../media/image31.e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6.docx"/><Relationship Id="rId4" Type="http://schemas.openxmlformats.org/officeDocument/2006/relationships/image" Target="../media/image32.e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7.docx"/><Relationship Id="rId4" Type="http://schemas.openxmlformats.org/officeDocument/2006/relationships/image" Target="../media/image33.emf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8.docx"/><Relationship Id="rId4" Type="http://schemas.openxmlformats.org/officeDocument/2006/relationships/image" Target="../media/image34.emf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9.docx"/><Relationship Id="rId4" Type="http://schemas.openxmlformats.org/officeDocument/2006/relationships/image" Target="../media/image35.emf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0.docx"/><Relationship Id="rId4" Type="http://schemas.openxmlformats.org/officeDocument/2006/relationships/image" Target="../media/image36.emf"/><Relationship Id="rId5" Type="http://schemas.openxmlformats.org/officeDocument/2006/relationships/image" Target="../media/image37.png"/><Relationship Id="rId1" Type="http://schemas.openxmlformats.org/officeDocument/2006/relationships/vmlDrawing" Target="../drawings/vmlDrawing30.vml"/><Relationship Id="rId2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1.docx"/><Relationship Id="rId4" Type="http://schemas.openxmlformats.org/officeDocument/2006/relationships/image" Target="../media/image38.emf"/><Relationship Id="rId1" Type="http://schemas.openxmlformats.org/officeDocument/2006/relationships/vmlDrawing" Target="../drawings/vmlDrawing31.vml"/><Relationship Id="rId2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2.docx"/><Relationship Id="rId4" Type="http://schemas.openxmlformats.org/officeDocument/2006/relationships/image" Target="../media/image39.emf"/><Relationship Id="rId5" Type="http://schemas.openxmlformats.org/officeDocument/2006/relationships/package" Target="../embeddings/Microsoft_Word_Document33.docx"/><Relationship Id="rId6" Type="http://schemas.openxmlformats.org/officeDocument/2006/relationships/image" Target="../media/image40.emf"/><Relationship Id="rId7" Type="http://schemas.openxmlformats.org/officeDocument/2006/relationships/image" Target="../media/image41.png"/><Relationship Id="rId8" Type="http://schemas.openxmlformats.org/officeDocument/2006/relationships/hyperlink" Target="http://sqlitebrowser.org/" TargetMode="External"/><Relationship Id="rId1" Type="http://schemas.openxmlformats.org/officeDocument/2006/relationships/vmlDrawing" Target="../drawings/vmlDrawing32.vml"/><Relationship Id="rId2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2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ealm.io/docs/java/latest/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sqlite.org" TargetMode="External"/><Relationship Id="rId4" Type="http://schemas.openxmlformats.org/officeDocument/2006/relationships/hyperlink" Target="https://developer.android.com/training/basics/data-storage/databases.html" TargetMode="External"/><Relationship Id="rId5" Type="http://schemas.openxmlformats.org/officeDocument/2006/relationships/hyperlink" Target="http://www.vogella.com/tutorials/AndroidSQLite/articl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SQl/default.asp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package" Target="../embeddings/Microsoft_Word_Document2.docx"/><Relationship Id="rId5" Type="http://schemas.openxmlformats.org/officeDocument/2006/relationships/image" Target="../media/image5.emf"/><Relationship Id="rId6" Type="http://schemas.openxmlformats.org/officeDocument/2006/relationships/image" Target="../media/image6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296" y="1022113"/>
            <a:ext cx="8576792" cy="4386593"/>
          </a:xfrm>
        </p:spPr>
        <p:txBody>
          <a:bodyPr>
            <a:noAutofit/>
          </a:bodyPr>
          <a:lstStyle/>
          <a:p>
            <a:pPr algn="r">
              <a:spcAft>
                <a:spcPts val="600"/>
              </a:spcAft>
            </a:pPr>
            <a:r>
              <a:rPr lang="en-US" sz="8800" b="1" dirty="0" smtClean="0"/>
              <a:t>Databases</a:t>
            </a:r>
            <a:r>
              <a:rPr lang="en-US" sz="9600" b="1" dirty="0" smtClean="0"/>
              <a:t/>
            </a:r>
            <a:br>
              <a:rPr lang="en-US" sz="9600" b="1" dirty="0" smtClean="0"/>
            </a:br>
            <a:r>
              <a:rPr lang="en-US" sz="9600" b="1" dirty="0"/>
              <a:t/>
            </a:r>
            <a:br>
              <a:rPr lang="en-US" sz="9600" b="1" dirty="0"/>
            </a:br>
            <a:endParaRPr lang="en-US" sz="9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66279" y="5968499"/>
            <a:ext cx="2391809" cy="712735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CIS 399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90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396728"/>
              </p:ext>
            </p:extLst>
          </p:nvPr>
        </p:nvGraphicFramePr>
        <p:xfrm>
          <a:off x="1521655" y="2243629"/>
          <a:ext cx="655085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5028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_id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_name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30684"/>
              </p:ext>
            </p:extLst>
          </p:nvPr>
        </p:nvGraphicFramePr>
        <p:xfrm>
          <a:off x="1549958" y="3810000"/>
          <a:ext cx="66294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73"/>
                <a:gridCol w="867727"/>
                <a:gridCol w="1371600"/>
                <a:gridCol w="838200"/>
                <a:gridCol w="1981200"/>
                <a:gridCol w="9906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_id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list_id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date_completed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hidden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19310" y="1786429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 table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1655" y="3371074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 table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0" y="399299"/>
            <a:ext cx="64008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Foreign Key</a:t>
            </a:r>
          </a:p>
          <a:p>
            <a:r>
              <a:rPr lang="en-US" sz="2000" dirty="0" smtClean="0"/>
              <a:t>The task table has a foreign key. This establishes a one-to-many relationship between the list table and the task table.</a:t>
            </a:r>
            <a:endParaRPr lang="en-US" sz="2000" dirty="0"/>
          </a:p>
        </p:txBody>
      </p:sp>
      <p:sp>
        <p:nvSpPr>
          <p:cNvPr id="13" name="Oval 12"/>
          <p:cNvSpPr/>
          <p:nvPr/>
        </p:nvSpPr>
        <p:spPr bwMode="auto">
          <a:xfrm>
            <a:off x="1854758" y="3798423"/>
            <a:ext cx="1219200" cy="37653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65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671816"/>
              </p:ext>
            </p:extLst>
          </p:nvPr>
        </p:nvGraphicFramePr>
        <p:xfrm>
          <a:off x="1104900" y="1984911"/>
          <a:ext cx="696995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3000"/>
                <a:gridCol w="37269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_id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_name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Personal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Business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139578"/>
              </p:ext>
            </p:extLst>
          </p:nvPr>
        </p:nvGraphicFramePr>
        <p:xfrm>
          <a:off x="1102555" y="3717191"/>
          <a:ext cx="6998368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/>
                <a:gridCol w="914400"/>
                <a:gridCol w="1447800"/>
                <a:gridCol w="1143000"/>
                <a:gridCol w="1981200"/>
                <a:gridCol w="940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_id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list_id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date_completed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hidden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 checks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r>
                        <a:rPr lang="en-US" baseline="0" dirty="0" smtClean="0"/>
                        <a:t> priority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</a:t>
                      </a:r>
                      <a:r>
                        <a:rPr lang="en-US" baseline="0" dirty="0" smtClean="0"/>
                        <a:t> party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surprise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7/12/15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Invite guests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7/20/15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Call</a:t>
                      </a:r>
                      <a:r>
                        <a:rPr lang="en-US" baseline="0" dirty="0" smtClean="0"/>
                        <a:t> lawyer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Buy cake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carrot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02555" y="1607846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 table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02555" y="3329742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 table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04900" y="234011"/>
            <a:ext cx="640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PK to FK Relationships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Rows of data in the Task table are correlated with their list_name by matching PK and FK 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86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14400" y="2529989"/>
            <a:ext cx="73647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SQL Query Example</a:t>
            </a:r>
          </a:p>
          <a:p>
            <a:r>
              <a:rPr lang="en-US" sz="2400" dirty="0" smtClean="0"/>
              <a:t>SELECT</a:t>
            </a:r>
            <a:r>
              <a:rPr lang="en-US" sz="2400" dirty="0"/>
              <a:t> </a:t>
            </a:r>
            <a:r>
              <a:rPr lang="en-US" sz="2400" dirty="0" smtClean="0"/>
              <a:t>*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FROM </a:t>
            </a:r>
            <a:r>
              <a:rPr lang="en-US" sz="2400" dirty="0" smtClean="0"/>
              <a:t>task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WHERE </a:t>
            </a:r>
            <a:r>
              <a:rPr lang="en-US" sz="2400" dirty="0" smtClean="0"/>
              <a:t>list_id = 2 AND hidden != ‘1’;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498467"/>
            <a:ext cx="73647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  <a:latin typeface="+mn-lt"/>
              </a:rPr>
              <a:t>SQL Query Syntax</a:t>
            </a:r>
          </a:p>
          <a:p>
            <a:r>
              <a:rPr lang="en-US" sz="2400" dirty="0" smtClean="0">
                <a:latin typeface="+mn-lt"/>
              </a:rPr>
              <a:t>SELECT</a:t>
            </a:r>
            <a:r>
              <a:rPr lang="en-US" sz="2400" dirty="0">
                <a:latin typeface="+mn-lt"/>
              </a:rPr>
              <a:t> </a:t>
            </a:r>
            <a:r>
              <a:rPr lang="en-US" sz="2400" i="1" dirty="0">
                <a:latin typeface="+mn-lt"/>
              </a:rPr>
              <a:t>column_name</a:t>
            </a:r>
            <a:r>
              <a:rPr lang="en-US" sz="2400" dirty="0">
                <a:latin typeface="+mn-lt"/>
              </a:rPr>
              <a:t>,</a:t>
            </a:r>
            <a:r>
              <a:rPr lang="en-US" sz="2400" i="1" dirty="0">
                <a:latin typeface="+mn-lt"/>
              </a:rPr>
              <a:t>column_name</a:t>
            </a:r>
            <a:r>
              <a:rPr lang="en-US" sz="2400" dirty="0">
                <a:latin typeface="+mn-lt"/>
              </a:rPr>
              <a:t/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FROM </a:t>
            </a:r>
            <a:r>
              <a:rPr lang="en-US" sz="2400" i="1" dirty="0">
                <a:latin typeface="+mn-lt"/>
              </a:rPr>
              <a:t>table_name</a:t>
            </a:r>
            <a:r>
              <a:rPr lang="en-US" sz="2400" dirty="0">
                <a:latin typeface="+mn-lt"/>
              </a:rPr>
              <a:t/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WHERE </a:t>
            </a:r>
            <a:r>
              <a:rPr lang="en-US" sz="2400" i="1" dirty="0">
                <a:latin typeface="+mn-lt"/>
              </a:rPr>
              <a:t>column_name operator value</a:t>
            </a:r>
            <a:r>
              <a:rPr lang="en-US" sz="2000" dirty="0"/>
              <a:t>;</a:t>
            </a:r>
            <a:endParaRPr lang="en-US" sz="20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914400" y="4553884"/>
            <a:ext cx="6937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query selects all the fields in the task table where the list_id is 2 (Business) and the task is not hidden.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149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445315"/>
              </p:ext>
            </p:extLst>
          </p:nvPr>
        </p:nvGraphicFramePr>
        <p:xfrm>
          <a:off x="914400" y="688975"/>
          <a:ext cx="6794500" cy="505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3" name="Document" r:id="rId3" imgW="6864202" imgH="5102595" progId="Word.Document.12">
                  <p:embed/>
                </p:oleObj>
              </mc:Choice>
              <mc:Fallback>
                <p:oleObj name="Document" r:id="rId3" imgW="6864202" imgH="51025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5053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420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2936861"/>
              </p:ext>
            </p:extLst>
          </p:nvPr>
        </p:nvGraphicFramePr>
        <p:xfrm>
          <a:off x="914400" y="685799"/>
          <a:ext cx="6965729" cy="16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7" name="Document" r:id="rId3" imgW="6965729" imgH="1603550" progId="Word.Document.12">
                  <p:embed/>
                </p:oleObj>
              </mc:Choice>
              <mc:Fallback>
                <p:oleObj name="Document" r:id="rId3" imgW="6965729" imgH="160355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799"/>
                        <a:ext cx="6965729" cy="1603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980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65000"/>
                <a:lumOff val="35000"/>
              </a:schemeClr>
            </a:gs>
            <a:gs pos="55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20519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2D2DB9"/>
                </a:solidFill>
              </a:rPr>
              <a:t>Android API for SQLite</a:t>
            </a:r>
            <a:endParaRPr lang="en-US" sz="6600" dirty="0">
              <a:solidFill>
                <a:srgbClr val="2D2DB9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040" y="1643322"/>
            <a:ext cx="6718564" cy="377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59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304"/>
            <a:ext cx="8229600" cy="59621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Android Database API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51429"/>
            <a:ext cx="4038600" cy="4983239"/>
          </a:xfrm>
          <a:effectLst>
            <a:glow rad="127000">
              <a:srgbClr val="FFFF00"/>
            </a:glow>
          </a:effectLst>
        </p:spPr>
        <p:txBody>
          <a:bodyPr>
            <a:normAutofit fontScale="92500" lnSpcReduction="10000"/>
          </a:bodyPr>
          <a:lstStyle/>
          <a:p>
            <a:r>
              <a:rPr lang="en-US" b="1" i="1" dirty="0" err="1" smtClean="0"/>
              <a:t>SQLiteClosable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dirty="0" smtClean="0"/>
              <a:t>A closable </a:t>
            </a:r>
            <a:r>
              <a:rPr lang="en-US" dirty="0"/>
              <a:t>object created from a </a:t>
            </a:r>
            <a:r>
              <a:rPr lang="en-US" dirty="0" smtClean="0"/>
              <a:t>SQLiteDatabase</a:t>
            </a:r>
          </a:p>
          <a:p>
            <a:r>
              <a:rPr lang="en-US" b="1" i="1" dirty="0" err="1" smtClean="0"/>
              <a:t>SQLiteCursor</a:t>
            </a:r>
            <a:r>
              <a:rPr lang="en-US" b="1" dirty="0"/>
              <a:t>	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/>
              <a:t>Cursor implementation </a:t>
            </a:r>
            <a:r>
              <a:rPr lang="en-US" dirty="0" smtClean="0"/>
              <a:t>containing query results</a:t>
            </a:r>
          </a:p>
          <a:p>
            <a:r>
              <a:rPr lang="en-US" b="1" i="1" dirty="0" smtClean="0">
                <a:effectLst>
                  <a:glow rad="127000">
                    <a:srgbClr val="FFFF00"/>
                  </a:glow>
                </a:effectLst>
              </a:rPr>
              <a:t>SQLiteDatabase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dirty="0" smtClean="0"/>
              <a:t>Exposes </a:t>
            </a:r>
            <a:r>
              <a:rPr lang="en-US" dirty="0"/>
              <a:t>methods to manage a </a:t>
            </a:r>
            <a:r>
              <a:rPr lang="en-US" dirty="0" smtClean="0"/>
              <a:t>database</a:t>
            </a:r>
            <a:endParaRPr lang="en-US" dirty="0"/>
          </a:p>
          <a:p>
            <a:r>
              <a:rPr lang="en-US" b="1" i="1" dirty="0" err="1">
                <a:effectLst>
                  <a:glow rad="127000">
                    <a:srgbClr val="FFFF00"/>
                  </a:glow>
                </a:effectLst>
              </a:rPr>
              <a:t>SQLiteOpenHelper</a:t>
            </a:r>
            <a:r>
              <a:rPr lang="en-US" i="1" dirty="0"/>
              <a:t>	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dirty="0" smtClean="0"/>
              <a:t>Manages </a:t>
            </a:r>
            <a:r>
              <a:rPr lang="en-US" dirty="0"/>
              <a:t>database creation and version </a:t>
            </a:r>
            <a:r>
              <a:rPr lang="en-US" dirty="0" smtClean="0"/>
              <a:t>management</a:t>
            </a:r>
            <a:endParaRPr lang="en-US" dirty="0"/>
          </a:p>
          <a:p>
            <a:endParaRPr lang="en-US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51430"/>
            <a:ext cx="4038600" cy="4983238"/>
          </a:xfrm>
        </p:spPr>
        <p:txBody>
          <a:bodyPr>
            <a:normAutofit fontScale="92500" lnSpcReduction="10000"/>
          </a:bodyPr>
          <a:lstStyle/>
          <a:p>
            <a:r>
              <a:rPr lang="en-US" b="1" i="1" dirty="0" err="1"/>
              <a:t>SQLiteProgram</a:t>
            </a:r>
            <a:r>
              <a:rPr lang="en-US" b="1" i="1" dirty="0"/>
              <a:t/>
            </a:r>
            <a:br>
              <a:rPr lang="en-US" b="1" i="1" dirty="0"/>
            </a:br>
            <a:r>
              <a:rPr lang="en-US" dirty="0"/>
              <a:t>A base class for compiled SQLite </a:t>
            </a:r>
            <a:r>
              <a:rPr lang="en-US" dirty="0" smtClean="0"/>
              <a:t>programs</a:t>
            </a:r>
            <a:endParaRPr lang="en-US" dirty="0"/>
          </a:p>
          <a:p>
            <a:r>
              <a:rPr lang="en-US" b="1" i="1" dirty="0" err="1"/>
              <a:t>SQLiteQuery</a:t>
            </a:r>
            <a:r>
              <a:rPr lang="en-US" b="1" dirty="0"/>
              <a:t>	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Represents a query that </a:t>
            </a:r>
            <a:r>
              <a:rPr lang="en-US" dirty="0" smtClean="0"/>
              <a:t>it’s resulting rows</a:t>
            </a:r>
          </a:p>
          <a:p>
            <a:r>
              <a:rPr lang="en-US" b="1" i="1" dirty="0" err="1" smtClean="0"/>
              <a:t>SQLiteQueryBuilder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dirty="0" smtClean="0"/>
              <a:t>Helps </a:t>
            </a:r>
            <a:r>
              <a:rPr lang="en-US" dirty="0"/>
              <a:t>build SQL </a:t>
            </a:r>
            <a:r>
              <a:rPr lang="en-US" dirty="0" smtClean="0"/>
              <a:t>queries for </a:t>
            </a:r>
            <a:r>
              <a:rPr lang="en-US" dirty="0"/>
              <a:t>SQLiteDatabase objects. </a:t>
            </a:r>
          </a:p>
          <a:p>
            <a:r>
              <a:rPr lang="en-US" b="1" i="1" dirty="0" err="1"/>
              <a:t>SQLiteStatement</a:t>
            </a:r>
            <a:r>
              <a:rPr lang="en-US" b="1" i="1" dirty="0"/>
              <a:t/>
            </a:r>
            <a:br>
              <a:rPr lang="en-US" b="1" i="1" dirty="0"/>
            </a:br>
            <a:r>
              <a:rPr lang="en-US" dirty="0"/>
              <a:t>Represents </a:t>
            </a:r>
            <a:r>
              <a:rPr lang="en-US" dirty="0" smtClean="0"/>
              <a:t>an executable </a:t>
            </a:r>
            <a:r>
              <a:rPr lang="en-US" dirty="0"/>
              <a:t>statement </a:t>
            </a:r>
            <a:r>
              <a:rPr lang="en-US" dirty="0" smtClean="0"/>
              <a:t>for </a:t>
            </a:r>
            <a:r>
              <a:rPr lang="en-US" dirty="0"/>
              <a:t>a </a:t>
            </a:r>
            <a:r>
              <a:rPr lang="en-US" dirty="0" smtClean="0"/>
              <a:t>database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816227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Classes</a:t>
            </a:r>
            <a:r>
              <a:rPr lang="en-US" sz="2800" dirty="0" smtClean="0"/>
              <a:t> in the </a:t>
            </a:r>
            <a:r>
              <a:rPr lang="en-US" sz="2800" i="1" dirty="0" err="1" smtClean="0"/>
              <a:t>android.database.sqlite</a:t>
            </a:r>
            <a:r>
              <a:rPr lang="en-US" sz="2800" dirty="0" smtClean="0"/>
              <a:t> package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71745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304"/>
            <a:ext cx="8229600" cy="59621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Android Database API (continued)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51430"/>
            <a:ext cx="8229600" cy="4983238"/>
          </a:xfrm>
        </p:spPr>
        <p:txBody>
          <a:bodyPr>
            <a:normAutofit/>
          </a:bodyPr>
          <a:lstStyle/>
          <a:p>
            <a:r>
              <a:rPr lang="en-US" b="1" i="1" dirty="0" err="1" smtClean="0"/>
              <a:t>SQLiteCursorDriver</a:t>
            </a:r>
            <a:r>
              <a:rPr lang="en-US" b="1" i="1" dirty="0"/>
              <a:t>	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dirty="0" smtClean="0"/>
              <a:t>A </a:t>
            </a:r>
            <a:r>
              <a:rPr lang="en-US" dirty="0"/>
              <a:t>driver for </a:t>
            </a:r>
            <a:r>
              <a:rPr lang="en-US" dirty="0" err="1"/>
              <a:t>SQLiteCursors</a:t>
            </a:r>
            <a:r>
              <a:rPr lang="en-US" dirty="0"/>
              <a:t> that is used to create them and </a:t>
            </a:r>
            <a:r>
              <a:rPr lang="en-US" dirty="0" smtClean="0"/>
              <a:t>get notifications from them</a:t>
            </a:r>
          </a:p>
          <a:p>
            <a:r>
              <a:rPr lang="en-US" b="1" i="1" dirty="0" err="1" smtClean="0"/>
              <a:t>SQLiteDatabase.CursorFactory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dirty="0" smtClean="0"/>
              <a:t>Used </a:t>
            </a:r>
            <a:r>
              <a:rPr lang="en-US" dirty="0"/>
              <a:t>to allow returning sub-classes of Cursor when calling query. </a:t>
            </a:r>
          </a:p>
          <a:p>
            <a:r>
              <a:rPr lang="en-US" b="1" i="1" dirty="0" err="1" smtClean="0"/>
              <a:t>SQLiteTransactionListener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dirty="0" smtClean="0"/>
              <a:t>A </a:t>
            </a:r>
            <a:r>
              <a:rPr lang="en-US" dirty="0"/>
              <a:t>listener for transaction events.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816227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Interfaces</a:t>
            </a:r>
            <a:r>
              <a:rPr lang="en-US" sz="2800" dirty="0" smtClean="0"/>
              <a:t> in the </a:t>
            </a:r>
            <a:r>
              <a:rPr lang="en-US" sz="2800" i="1" dirty="0" err="1" smtClean="0"/>
              <a:t>android.database.sqlite</a:t>
            </a:r>
            <a:r>
              <a:rPr lang="en-US" sz="2800" dirty="0" smtClean="0"/>
              <a:t> package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23602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555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SqliteDatabase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5334"/>
            <a:ext cx="8229600" cy="4940830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 smtClean="0"/>
              <a:t>Has methods </a:t>
            </a:r>
            <a:r>
              <a:rPr lang="en-US" sz="3600" dirty="0"/>
              <a:t>to </a:t>
            </a:r>
            <a:endParaRPr lang="en-US" dirty="0" smtClean="0"/>
          </a:p>
          <a:p>
            <a:pPr lvl="1"/>
            <a:r>
              <a:rPr lang="en-US" dirty="0" smtClean="0"/>
              <a:t>Create rows</a:t>
            </a:r>
          </a:p>
          <a:p>
            <a:pPr lvl="1"/>
            <a:r>
              <a:rPr lang="en-US" dirty="0" smtClean="0"/>
              <a:t>Delete rows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xecute </a:t>
            </a:r>
            <a:r>
              <a:rPr lang="en-US" dirty="0"/>
              <a:t>SQL </a:t>
            </a:r>
            <a:r>
              <a:rPr lang="en-US" dirty="0" smtClean="0"/>
              <a:t>commands</a:t>
            </a:r>
            <a:endParaRPr lang="en-US" dirty="0"/>
          </a:p>
          <a:p>
            <a:pPr lvl="1"/>
            <a:r>
              <a:rPr lang="en-US" dirty="0"/>
              <a:t>P</a:t>
            </a:r>
            <a:r>
              <a:rPr lang="en-US" dirty="0" smtClean="0"/>
              <a:t>erform </a:t>
            </a:r>
            <a:r>
              <a:rPr lang="en-US" dirty="0"/>
              <a:t>other common database management </a:t>
            </a:r>
            <a:r>
              <a:rPr lang="en-US" dirty="0" smtClean="0"/>
              <a:t>tasks.</a:t>
            </a:r>
          </a:p>
          <a:p>
            <a:r>
              <a:rPr lang="en-US" sz="3600" dirty="0" smtClean="0"/>
              <a:t>SqliteDatabase objects can be created using </a:t>
            </a:r>
            <a:r>
              <a:rPr lang="en-US" sz="3600" dirty="0" err="1" smtClean="0"/>
              <a:t>SQLiteOpenHelper</a:t>
            </a:r>
            <a:endParaRPr lang="en-US" sz="3600" dirty="0" smtClean="0"/>
          </a:p>
          <a:p>
            <a:r>
              <a:rPr lang="en-US" sz="3600" dirty="0" smtClean="0"/>
              <a:t>Note: Database </a:t>
            </a:r>
            <a:r>
              <a:rPr lang="en-US" sz="3600" dirty="0"/>
              <a:t>names must be unique within an application, not across all applications</a:t>
            </a:r>
            <a:r>
              <a:rPr lang="en-US" sz="3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6962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555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SqliteOpenHelper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5334"/>
            <a:ext cx="8229600" cy="494083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Takes care </a:t>
            </a:r>
            <a:r>
              <a:rPr lang="en-US" dirty="0"/>
              <a:t>of opening the database if it exists, creating it if it does not, and upgrading it as </a:t>
            </a:r>
            <a:r>
              <a:rPr lang="en-US" dirty="0" smtClean="0"/>
              <a:t>necessary</a:t>
            </a:r>
          </a:p>
          <a:p>
            <a:r>
              <a:rPr lang="en-US" dirty="0" smtClean="0"/>
              <a:t>Transactions </a:t>
            </a:r>
            <a:r>
              <a:rPr lang="en-US" dirty="0"/>
              <a:t>are used </a:t>
            </a:r>
            <a:r>
              <a:rPr lang="en-US" dirty="0" smtClean="0"/>
              <a:t>to keep the database in </a:t>
            </a:r>
            <a:r>
              <a:rPr lang="en-US" dirty="0"/>
              <a:t>a sensible </a:t>
            </a:r>
            <a:r>
              <a:rPr lang="en-US" dirty="0" smtClean="0"/>
              <a:t>state</a:t>
            </a:r>
          </a:p>
          <a:p>
            <a:r>
              <a:rPr lang="en-US" dirty="0" smtClean="0"/>
              <a:t>Simplifies </a:t>
            </a:r>
            <a:r>
              <a:rPr lang="en-US" i="1" dirty="0" smtClean="0"/>
              <a:t>ContentProvider</a:t>
            </a:r>
            <a:r>
              <a:rPr lang="en-US" dirty="0" smtClean="0"/>
              <a:t> </a:t>
            </a:r>
            <a:r>
              <a:rPr lang="en-US" dirty="0"/>
              <a:t>implementations to defer opening and upgrading the database until first use, to avoid blocking application startup with long-running database </a:t>
            </a:r>
            <a:r>
              <a:rPr lang="en-US" dirty="0" smtClean="0"/>
              <a:t>upgrades</a:t>
            </a:r>
          </a:p>
          <a:p>
            <a:r>
              <a:rPr lang="en-US" dirty="0"/>
              <a:t>You </a:t>
            </a:r>
            <a:r>
              <a:rPr lang="en-US" dirty="0" smtClean="0"/>
              <a:t>declare </a:t>
            </a:r>
            <a:r>
              <a:rPr lang="en-US" smtClean="0"/>
              <a:t>a subclass, </a:t>
            </a:r>
            <a:r>
              <a:rPr lang="en-US" dirty="0"/>
              <a:t>overriding call-back methods: </a:t>
            </a:r>
          </a:p>
          <a:p>
            <a:pPr lvl="1"/>
            <a:r>
              <a:rPr lang="en-US" i="1" dirty="0"/>
              <a:t>onCreate(SQLiteDatabase)</a:t>
            </a:r>
            <a:br>
              <a:rPr lang="en-US" i="1" dirty="0"/>
            </a:br>
            <a:r>
              <a:rPr lang="en-US" dirty="0"/>
              <a:t>Called after the database (not a table) is created.</a:t>
            </a:r>
          </a:p>
          <a:p>
            <a:pPr lvl="1"/>
            <a:r>
              <a:rPr lang="en-US" i="1" dirty="0"/>
              <a:t>onUpgrade(SQLiteDatabase, int, int)</a:t>
            </a:r>
            <a:br>
              <a:rPr lang="en-US" i="1" dirty="0"/>
            </a:br>
            <a:r>
              <a:rPr lang="en-US" dirty="0"/>
              <a:t>Called if the current version is &lt; the one passed to the constructor. This is where you manage schema changes.</a:t>
            </a:r>
          </a:p>
          <a:p>
            <a:pPr lvl="1"/>
            <a:r>
              <a:rPr lang="en-US" dirty="0"/>
              <a:t>optionally </a:t>
            </a:r>
            <a:r>
              <a:rPr lang="en-US" i="1" dirty="0"/>
              <a:t>onOpen(SQLiteDatabase)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087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5597"/>
          </a:xfrm>
        </p:spPr>
        <p:txBody>
          <a:bodyPr/>
          <a:lstStyle/>
          <a:p>
            <a:r>
              <a:rPr lang="en-US" dirty="0" smtClean="0">
                <a:solidFill>
                  <a:srgbClr val="2D2DB9"/>
                </a:solidFill>
              </a:rPr>
              <a:t>Course Overview</a:t>
            </a:r>
            <a:endParaRPr lang="en-US" dirty="0">
              <a:solidFill>
                <a:srgbClr val="2D2DB9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12319773"/>
              </p:ext>
            </p:extLst>
          </p:nvPr>
        </p:nvGraphicFramePr>
        <p:xfrm>
          <a:off x="457200" y="1404470"/>
          <a:ext cx="3811200" cy="5152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701"/>
                <a:gridCol w="3299499"/>
              </a:tblGrid>
              <a:tr h="428284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Intro</a:t>
                      </a:r>
                      <a:r>
                        <a:rPr lang="en-US" sz="2800" baseline="0" dirty="0" smtClean="0"/>
                        <a:t>,</a:t>
                      </a:r>
                      <a:r>
                        <a:rPr lang="en-US" sz="2800" dirty="0" smtClean="0"/>
                        <a:t> </a:t>
                      </a:r>
                      <a:br>
                        <a:rPr lang="en-US" sz="2800" dirty="0" smtClean="0"/>
                      </a:br>
                      <a:r>
                        <a:rPr lang="en-US" sz="2800" dirty="0" smtClean="0"/>
                        <a:t>single-screen apps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Activity Lifecycle, saving</a:t>
                      </a:r>
                      <a:r>
                        <a:rPr lang="en-US" sz="2800" baseline="0" dirty="0" smtClean="0"/>
                        <a:t> activity state</a:t>
                      </a:r>
                      <a:endParaRPr lang="en-US" sz="2800" dirty="0" smtClean="0"/>
                    </a:p>
                  </a:txBody>
                  <a:tcPr/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Layouts</a:t>
                      </a:r>
                      <a:r>
                        <a:rPr lang="en-US" sz="2800" baseline="0" dirty="0" smtClean="0"/>
                        <a:t> + widgets,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/>
                        <a:t>Event Handlers</a:t>
                      </a:r>
                      <a:endParaRPr lang="en-US" sz="2800" dirty="0" smtClean="0"/>
                    </a:p>
                  </a:txBody>
                  <a:tcPr/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baseline="0" dirty="0" smtClean="0"/>
                        <a:t>Themes + styles,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baseline="0" dirty="0" smtClean="0"/>
                        <a:t>Menu + settings</a:t>
                      </a:r>
                      <a:endParaRPr lang="en-US" sz="2800" u="none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Multi-screen</a:t>
                      </a:r>
                      <a:r>
                        <a:rPr lang="en-US" sz="2800" baseline="0" dirty="0" smtClean="0"/>
                        <a:t> apps, </a:t>
                      </a:r>
                      <a:r>
                        <a:rPr lang="en-US" sz="2800" u="none" baseline="0" dirty="0" smtClean="0">
                          <a:solidFill>
                            <a:schemeClr val="tx1"/>
                          </a:solidFill>
                        </a:rPr>
                        <a:t>Fragments</a:t>
                      </a:r>
                      <a:endParaRPr lang="en-US" sz="280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02357411"/>
              </p:ext>
            </p:extLst>
          </p:nvPr>
        </p:nvGraphicFramePr>
        <p:xfrm>
          <a:off x="4412426" y="1404470"/>
          <a:ext cx="4274374" cy="5174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196"/>
                <a:gridCol w="3685178"/>
              </a:tblGrid>
              <a:tr h="401436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723538">
                <a:tc>
                  <a:txBody>
                    <a:bodyPr/>
                    <a:lstStyle/>
                    <a:p>
                      <a:r>
                        <a:rPr lang="en-US" sz="2800" smtClean="0"/>
                        <a:t>3</a:t>
                      </a:r>
                      <a:endParaRPr lang="en-US" sz="2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Fragments</a:t>
                      </a:r>
                      <a:endParaRPr lang="en-US" sz="28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02283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/>
                        <a:t>Reading XML files,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/>
                        <a:t>Asynch Tasks</a:t>
                      </a:r>
                      <a:endParaRPr lang="en-US" sz="28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6345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List Views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88769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SQLite</a:t>
                      </a:r>
                      <a:r>
                        <a:rPr lang="en-US" sz="2800" baseline="0" dirty="0" smtClean="0"/>
                        <a:t> Databases</a:t>
                      </a:r>
                      <a:endParaRPr lang="en-US" sz="2800" dirty="0" smtClean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102283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Consuming a web service</a:t>
                      </a:r>
                    </a:p>
                  </a:txBody>
                  <a:tcPr/>
                </a:tc>
              </a:tr>
              <a:tr h="651583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Geolocation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98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6858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00FF"/>
                </a:solidFill>
                <a:latin typeface="+mj-lt"/>
              </a:rPr>
              <a:t>Static Inner Class </a:t>
            </a:r>
            <a:r>
              <a:rPr lang="en-US" sz="3600" dirty="0" err="1" smtClean="0">
                <a:solidFill>
                  <a:srgbClr val="0000FF"/>
                </a:solidFill>
                <a:latin typeface="+mj-lt"/>
              </a:rPr>
              <a:t>DBHelper</a:t>
            </a:r>
            <a:endParaRPr lang="en-US" sz="3600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1752600"/>
            <a:ext cx="73914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</a:rPr>
              <a:t>Extends </a:t>
            </a:r>
            <a:r>
              <a:rPr lang="en-US" sz="2400" dirty="0" err="1" smtClean="0">
                <a:latin typeface="+mn-lt"/>
              </a:rPr>
              <a:t>SQLiteOpenHelper</a:t>
            </a:r>
            <a:r>
              <a:rPr lang="en-US" sz="2400" dirty="0" smtClean="0">
                <a:latin typeface="+mn-lt"/>
              </a:rPr>
              <a:t> class</a:t>
            </a:r>
            <a:r>
              <a:rPr lang="en-US" sz="2400" dirty="0">
                <a:latin typeface="+mn-lt"/>
              </a:rPr>
              <a:t/>
            </a:r>
            <a:br>
              <a:rPr lang="en-US" sz="2400" dirty="0">
                <a:latin typeface="+mn-lt"/>
              </a:rPr>
            </a:br>
            <a:r>
              <a:rPr lang="en-US" dirty="0" smtClean="0">
                <a:latin typeface="+mn-lt"/>
                <a:hlinkClick r:id="rId2"/>
              </a:rPr>
              <a:t>developer.android.com/reference/android/database/sqlite/SQLiteOpenHelper.html</a:t>
            </a:r>
            <a:endParaRPr lang="en-US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+mn-lt"/>
              </a:rPr>
              <a:t>SQLiteOpenHelper</a:t>
            </a:r>
            <a:r>
              <a:rPr lang="en-US" sz="2400" dirty="0" smtClean="0">
                <a:latin typeface="+mn-lt"/>
              </a:rPr>
              <a:t> callback methods: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+mn-lt"/>
              </a:rPr>
              <a:t>onCreate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is called after the database (not the tables) is created. The database will automatically be created if it isn’t found on the device.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</a:rPr>
              <a:t>onUpgrade is called if the existing database version number is lower than the one specified in the version number passed to the constructor.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290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685800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00FF"/>
                </a:solidFill>
                <a:latin typeface="+mj-lt"/>
              </a:rPr>
              <a:t>Private Instance Object: </a:t>
            </a:r>
            <a:r>
              <a:rPr lang="en-US" sz="3600" dirty="0" err="1" smtClean="0">
                <a:solidFill>
                  <a:srgbClr val="0000FF"/>
                </a:solidFill>
                <a:latin typeface="+mj-lt"/>
              </a:rPr>
              <a:t>db</a:t>
            </a:r>
            <a:endParaRPr lang="en-US" sz="3600" dirty="0" smtClean="0">
              <a:solidFill>
                <a:srgbClr val="0000FF"/>
              </a:solidFill>
              <a:latin typeface="+mj-lt"/>
            </a:endParaRPr>
          </a:p>
          <a:p>
            <a:pPr algn="ctr"/>
            <a:r>
              <a:rPr lang="en-US" sz="3600" dirty="0" smtClean="0">
                <a:solidFill>
                  <a:srgbClr val="0000FF"/>
                </a:solidFill>
                <a:latin typeface="+mj-lt"/>
              </a:rPr>
              <a:t>Instance of SQLiteDatabase</a:t>
            </a:r>
            <a:endParaRPr lang="en-US" sz="3600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2057400"/>
            <a:ext cx="7364730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</a:rPr>
              <a:t>SQLiteDatabase class:</a:t>
            </a:r>
            <a:r>
              <a:rPr lang="en-US" sz="2400" dirty="0">
                <a:latin typeface="+mn-lt"/>
              </a:rPr>
              <a:t/>
            </a:r>
            <a:br>
              <a:rPr lang="en-US" sz="2400" dirty="0">
                <a:latin typeface="+mn-lt"/>
              </a:rPr>
            </a:br>
            <a:r>
              <a:rPr lang="en-US" sz="2400" dirty="0" smtClean="0">
                <a:latin typeface="+mn-lt"/>
                <a:hlinkClick r:id="rId2"/>
              </a:rPr>
              <a:t>developer.android.com/reference/android/database/sqlite/SQLiteDatabase.html</a:t>
            </a:r>
            <a:endParaRPr lang="en-US" sz="24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</a:rPr>
              <a:t>The </a:t>
            </a:r>
            <a:r>
              <a:rPr lang="en-US" sz="2400" dirty="0" err="1" smtClean="0">
                <a:latin typeface="+mn-lt"/>
              </a:rPr>
              <a:t>db</a:t>
            </a:r>
            <a:r>
              <a:rPr lang="en-US" sz="2400" dirty="0" smtClean="0">
                <a:latin typeface="+mn-lt"/>
              </a:rPr>
              <a:t> object is created by opening a connection to the database using methods of </a:t>
            </a:r>
            <a:r>
              <a:rPr lang="en-US" sz="2400" dirty="0" err="1" smtClean="0">
                <a:latin typeface="+mn-lt"/>
              </a:rPr>
              <a:t>SQLiteOpenHelper</a:t>
            </a:r>
            <a:r>
              <a:rPr lang="en-US" sz="2400" dirty="0" smtClean="0">
                <a:latin typeface="+mn-lt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+mn-lt"/>
              </a:rPr>
              <a:t>getReadableDatabase</a:t>
            </a:r>
            <a:endParaRPr lang="en-US" sz="2400" dirty="0" smtClean="0">
              <a:latin typeface="+mn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+mn-lt"/>
              </a:rPr>
              <a:t>getWritableDatabase</a:t>
            </a:r>
            <a:endParaRPr lang="en-US" sz="24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</a:rPr>
              <a:t>The </a:t>
            </a:r>
            <a:r>
              <a:rPr lang="en-US" sz="2400" dirty="0" err="1" smtClean="0">
                <a:latin typeface="+mn-lt"/>
              </a:rPr>
              <a:t>exeSQL</a:t>
            </a:r>
            <a:r>
              <a:rPr lang="en-US" sz="2400" dirty="0" smtClean="0">
                <a:latin typeface="+mn-lt"/>
              </a:rPr>
              <a:t> method is used to execute SQL statements on tables of the database.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</a:rPr>
              <a:t>The close method is used to close the connection to the database.</a:t>
            </a:r>
          </a:p>
        </p:txBody>
      </p:sp>
    </p:spTree>
    <p:extLst>
      <p:ext uri="{BB962C8B-B14F-4D97-AF65-F5344CB8AC3E}">
        <p14:creationId xmlns:p14="http://schemas.microsoft.com/office/powerpoint/2010/main" val="390007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9933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0000FF"/>
                </a:solidFill>
              </a:rPr>
              <a:t>Task List App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3238"/>
            <a:ext cx="8229600" cy="49529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Does this app have a “three-tier” architecture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See the </a:t>
            </a:r>
            <a:r>
              <a:rPr lang="en-US" sz="2800" dirty="0"/>
              <a:t>next slide,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or</a:t>
            </a:r>
            <a:r>
              <a:rPr lang="en-US" dirty="0" smtClean="0"/>
              <a:t> </a:t>
            </a:r>
            <a:r>
              <a:rPr lang="en-US" sz="2800" dirty="0">
                <a:hlinkClick r:id="rId3"/>
              </a:rPr>
              <a:t>https://en.wikipedia.org/wiki/</a:t>
            </a:r>
            <a:r>
              <a:rPr lang="en-US" sz="2800" dirty="0" smtClean="0">
                <a:hlinkClick r:id="rId3"/>
              </a:rPr>
              <a:t>Multitier_architecture</a:t>
            </a:r>
            <a:r>
              <a:rPr lang="en-US" sz="2800" dirty="0" smtClean="0"/>
              <a:t> 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52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Overview_of_a_three-tier_application_vectorVersion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01" r="-6101"/>
          <a:stretch>
            <a:fillRect/>
          </a:stretch>
        </p:blipFill>
        <p:spPr>
          <a:xfrm>
            <a:off x="457200" y="181430"/>
            <a:ext cx="8229600" cy="6567714"/>
          </a:xfrm>
        </p:spPr>
      </p:pic>
    </p:spTree>
    <p:extLst>
      <p:ext uri="{BB962C8B-B14F-4D97-AF65-F5344CB8AC3E}">
        <p14:creationId xmlns:p14="http://schemas.microsoft.com/office/powerpoint/2010/main" val="178802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0000FF"/>
                </a:solidFill>
              </a:rPr>
              <a:t>Code Tour of the Task List App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three categories of code:</a:t>
            </a:r>
          </a:p>
          <a:p>
            <a:pPr lvl="1"/>
            <a:r>
              <a:rPr lang="en-US" dirty="0" smtClean="0"/>
              <a:t>Presentation</a:t>
            </a:r>
          </a:p>
          <a:p>
            <a:pPr lvl="1"/>
            <a:r>
              <a:rPr lang="en-US" dirty="0" smtClean="0"/>
              <a:t>Business logic</a:t>
            </a:r>
          </a:p>
          <a:p>
            <a:pPr lvl="1"/>
            <a:r>
              <a:rPr lang="en-US" dirty="0" smtClean="0"/>
              <a:t>Data</a:t>
            </a:r>
          </a:p>
          <a:p>
            <a:r>
              <a:rPr lang="en-US" dirty="0" smtClean="0"/>
              <a:t>Which classes are in each category?</a:t>
            </a:r>
          </a:p>
          <a:p>
            <a:r>
              <a:rPr lang="en-US" dirty="0" smtClean="0"/>
              <a:t>Do the “business objects” (domain models) contain business logic?</a:t>
            </a:r>
          </a:p>
        </p:txBody>
      </p:sp>
    </p:spTree>
    <p:extLst>
      <p:ext uri="{BB962C8B-B14F-4D97-AF65-F5344CB8AC3E}">
        <p14:creationId xmlns:p14="http://schemas.microsoft.com/office/powerpoint/2010/main" val="174321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Code Tour of the Task List App</a:t>
            </a:r>
            <a:r>
              <a:rPr lang="en-US" dirty="0">
                <a:solidFill>
                  <a:srgbClr val="0000FF"/>
                </a:solidFill>
              </a:rPr>
              <a:t/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(continued)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Look for:</a:t>
            </a:r>
          </a:p>
          <a:p>
            <a:r>
              <a:rPr lang="en-US" dirty="0" smtClean="0"/>
              <a:t>Code that opens a database</a:t>
            </a:r>
          </a:p>
          <a:p>
            <a:r>
              <a:rPr lang="en-US" dirty="0" smtClean="0"/>
              <a:t>Scope of the Android SQLiteDatabase object</a:t>
            </a:r>
          </a:p>
          <a:p>
            <a:r>
              <a:rPr lang="en-US" dirty="0" smtClean="0"/>
              <a:t>Code that queries the database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833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65000">
              <a:schemeClr val="bg1">
                <a:lumMod val="85000"/>
                <a:alpha val="2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1048229"/>
              </p:ext>
            </p:extLst>
          </p:nvPr>
        </p:nvGraphicFramePr>
        <p:xfrm>
          <a:off x="914400" y="685800"/>
          <a:ext cx="686435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1" name="Document" r:id="rId3" imgW="6864119" imgH="4072548" progId="Word.Document.12">
                  <p:embed/>
                </p:oleObj>
              </mc:Choice>
              <mc:Fallback>
                <p:oleObj name="Document" r:id="rId3" imgW="6864119" imgH="40725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99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65000">
              <a:schemeClr val="bg1">
                <a:lumMod val="85000"/>
                <a:alpha val="2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8462886"/>
              </p:ext>
            </p:extLst>
          </p:nvPr>
        </p:nvGraphicFramePr>
        <p:xfrm>
          <a:off x="914400" y="685800"/>
          <a:ext cx="6864350" cy="466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5" name="Document" r:id="rId3" imgW="6864119" imgH="4678614" progId="Word.Document.12">
                  <p:embed/>
                </p:oleObj>
              </mc:Choice>
              <mc:Fallback>
                <p:oleObj name="Document" r:id="rId3" imgW="6864119" imgH="46786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4668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067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65000">
              <a:schemeClr val="bg1">
                <a:lumMod val="85000"/>
                <a:alpha val="2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7544658"/>
              </p:ext>
            </p:extLst>
          </p:nvPr>
        </p:nvGraphicFramePr>
        <p:xfrm>
          <a:off x="914400" y="688975"/>
          <a:ext cx="6794500" cy="463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9" name="Document" r:id="rId3" imgW="6864202" imgH="4689864" progId="Word.Document.12">
                  <p:embed/>
                </p:oleObj>
              </mc:Choice>
              <mc:Fallback>
                <p:oleObj name="Document" r:id="rId3" imgW="6864202" imgH="46898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4630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080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65000">
              <a:schemeClr val="bg1">
                <a:lumMod val="85000"/>
                <a:alpha val="2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1744365"/>
              </p:ext>
            </p:extLst>
          </p:nvPr>
        </p:nvGraphicFramePr>
        <p:xfrm>
          <a:off x="914400" y="688975"/>
          <a:ext cx="7089775" cy="450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3" name="Document" r:id="rId3" imgW="7169398" imgH="4553367" progId="Word.Document.12">
                  <p:embed/>
                </p:oleObj>
              </mc:Choice>
              <mc:Fallback>
                <p:oleObj name="Document" r:id="rId3" imgW="7169398" imgH="45533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089775" cy="450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259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65000"/>
                <a:lumOff val="35000"/>
              </a:schemeClr>
            </a:gs>
            <a:gs pos="55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20519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2D2DB9"/>
                </a:solidFill>
              </a:rPr>
              <a:t>SQLite</a:t>
            </a:r>
            <a:endParaRPr lang="en-US" sz="6600" dirty="0">
              <a:solidFill>
                <a:srgbClr val="2D2DB9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522" y="1826008"/>
            <a:ext cx="3359093" cy="447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3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65000">
              <a:schemeClr val="bg1">
                <a:lumMod val="85000"/>
                <a:alpha val="2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6024694"/>
              </p:ext>
            </p:extLst>
          </p:nvPr>
        </p:nvGraphicFramePr>
        <p:xfrm>
          <a:off x="914400" y="685800"/>
          <a:ext cx="6864350" cy="345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7" name="Document" r:id="rId3" imgW="6864202" imgH="3470038" progId="Word.Document.12">
                  <p:embed/>
                </p:oleObj>
              </mc:Choice>
              <mc:Fallback>
                <p:oleObj name="Document" r:id="rId3" imgW="6864202" imgH="34700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3457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120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65000">
              <a:schemeClr val="bg1">
                <a:lumMod val="85000"/>
                <a:alpha val="2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7303578"/>
              </p:ext>
            </p:extLst>
          </p:nvPr>
        </p:nvGraphicFramePr>
        <p:xfrm>
          <a:off x="914400" y="688975"/>
          <a:ext cx="6715125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1" name="Document" r:id="rId3" imgW="6864202" imgH="5290232" progId="Word.Document.12">
                  <p:embed/>
                </p:oleObj>
              </mc:Choice>
              <mc:Fallback>
                <p:oleObj name="Document" r:id="rId3" imgW="6864202" imgH="52902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15125" cy="518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912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65000">
              <a:schemeClr val="bg1">
                <a:lumMod val="85000"/>
                <a:alpha val="2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1713244"/>
              </p:ext>
            </p:extLst>
          </p:nvPr>
        </p:nvGraphicFramePr>
        <p:xfrm>
          <a:off x="914400" y="688975"/>
          <a:ext cx="6794500" cy="362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5" name="Document" r:id="rId3" imgW="6864202" imgH="3670281" progId="Word.Document.12">
                  <p:embed/>
                </p:oleObj>
              </mc:Choice>
              <mc:Fallback>
                <p:oleObj name="Document" r:id="rId3" imgW="6864202" imgH="36702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3627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685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65000">
              <a:schemeClr val="bg1">
                <a:lumMod val="85000"/>
                <a:alpha val="2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837843"/>
              </p:ext>
            </p:extLst>
          </p:nvPr>
        </p:nvGraphicFramePr>
        <p:xfrm>
          <a:off x="914400" y="688975"/>
          <a:ext cx="6794500" cy="403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9" name="Document" r:id="rId3" imgW="6864202" imgH="4081571" progId="Word.Document.12">
                  <p:embed/>
                </p:oleObj>
              </mc:Choice>
              <mc:Fallback>
                <p:oleObj name="Document" r:id="rId3" imgW="6864202" imgH="40815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4030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828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65000">
              <a:schemeClr val="bg1">
                <a:lumMod val="85000"/>
                <a:alpha val="2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4415292"/>
              </p:ext>
            </p:extLst>
          </p:nvPr>
        </p:nvGraphicFramePr>
        <p:xfrm>
          <a:off x="914400" y="688975"/>
          <a:ext cx="6794500" cy="521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3" name="Document" r:id="rId3" imgW="6864202" imgH="5267903" progId="Word.Document.12">
                  <p:embed/>
                </p:oleObj>
              </mc:Choice>
              <mc:Fallback>
                <p:oleObj name="Document" r:id="rId3" imgW="6864202" imgH="52679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5210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264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65000">
              <a:schemeClr val="bg1">
                <a:lumMod val="85000"/>
                <a:alpha val="2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0825909"/>
              </p:ext>
            </p:extLst>
          </p:nvPr>
        </p:nvGraphicFramePr>
        <p:xfrm>
          <a:off x="914400" y="688975"/>
          <a:ext cx="7285038" cy="475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7" name="Document" r:id="rId3" imgW="7283621" imgH="4756491" progId="Word.Document.12">
                  <p:embed/>
                </p:oleObj>
              </mc:Choice>
              <mc:Fallback>
                <p:oleObj name="Document" r:id="rId3" imgW="7283621" imgH="47564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285038" cy="4757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694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65000">
              <a:schemeClr val="bg1">
                <a:lumMod val="85000"/>
                <a:alpha val="2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2830998"/>
              </p:ext>
            </p:extLst>
          </p:nvPr>
        </p:nvGraphicFramePr>
        <p:xfrm>
          <a:off x="835025" y="708025"/>
          <a:ext cx="7915275" cy="474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1" name="Document" r:id="rId3" imgW="7913470" imgH="4750009" progId="Word.Document.12">
                  <p:embed/>
                </p:oleObj>
              </mc:Choice>
              <mc:Fallback>
                <p:oleObj name="Document" r:id="rId3" imgW="7913470" imgH="475000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5025" y="708025"/>
                        <a:ext cx="7915275" cy="4748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307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6858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00FF"/>
                </a:solidFill>
                <a:latin typeface="+mj-lt"/>
              </a:rPr>
              <a:t>Static Inner Class </a:t>
            </a:r>
            <a:r>
              <a:rPr lang="en-US" sz="3600" dirty="0" err="1" smtClean="0">
                <a:solidFill>
                  <a:srgbClr val="0000FF"/>
                </a:solidFill>
                <a:latin typeface="+mj-lt"/>
              </a:rPr>
              <a:t>DBHelper</a:t>
            </a:r>
            <a:endParaRPr lang="en-US" sz="3600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1752600"/>
            <a:ext cx="73914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</a:rPr>
              <a:t>Extends </a:t>
            </a:r>
            <a:r>
              <a:rPr lang="en-US" sz="2400" dirty="0" err="1" smtClean="0">
                <a:latin typeface="+mn-lt"/>
              </a:rPr>
              <a:t>SQLiteOpenHelper</a:t>
            </a:r>
            <a:r>
              <a:rPr lang="en-US" sz="2400" dirty="0" smtClean="0">
                <a:latin typeface="+mn-lt"/>
              </a:rPr>
              <a:t> class</a:t>
            </a:r>
            <a:r>
              <a:rPr lang="en-US" sz="2400" dirty="0">
                <a:latin typeface="+mn-lt"/>
              </a:rPr>
              <a:t/>
            </a:r>
            <a:br>
              <a:rPr lang="en-US" sz="2400" dirty="0">
                <a:latin typeface="+mn-lt"/>
              </a:rPr>
            </a:br>
            <a:r>
              <a:rPr lang="en-US" dirty="0" smtClean="0">
                <a:latin typeface="+mn-lt"/>
                <a:hlinkClick r:id="rId2"/>
              </a:rPr>
              <a:t>developer.android.com/reference/android/database/sqlite/SQLiteOpenHelper.html</a:t>
            </a:r>
            <a:endParaRPr lang="en-US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+mn-lt"/>
              </a:rPr>
              <a:t>SQLiteOpenHelper</a:t>
            </a:r>
            <a:r>
              <a:rPr lang="en-US" sz="2400" dirty="0" smtClean="0">
                <a:latin typeface="+mn-lt"/>
              </a:rPr>
              <a:t> callback methods: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+mn-lt"/>
              </a:rPr>
              <a:t>onCreate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is called after the database (not the tables) is created. The database will automatically be created if it isn’t found on the device.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</a:rPr>
              <a:t>onUpgrade is called if the existing database version number is lower than the one specified in the version number passed to the constructor.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157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55000">
              <a:schemeClr val="bg1">
                <a:lumMod val="85000"/>
                <a:alpha val="32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8491706"/>
              </p:ext>
            </p:extLst>
          </p:nvPr>
        </p:nvGraphicFramePr>
        <p:xfrm>
          <a:off x="1042988" y="757238"/>
          <a:ext cx="7658100" cy="522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5" name="Document" r:id="rId3" imgW="7737992" imgH="5271144" progId="Word.Document.12">
                  <p:embed/>
                </p:oleObj>
              </mc:Choice>
              <mc:Fallback>
                <p:oleObj name="Document" r:id="rId3" imgW="7737992" imgH="527114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2988" y="757238"/>
                        <a:ext cx="7658100" cy="5221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441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55000">
              <a:schemeClr val="bg1">
                <a:lumMod val="85000"/>
                <a:alpha val="32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476414"/>
              </p:ext>
            </p:extLst>
          </p:nvPr>
        </p:nvGraphicFramePr>
        <p:xfrm>
          <a:off x="914400" y="688975"/>
          <a:ext cx="6892925" cy="376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9" name="Document" r:id="rId3" imgW="6965814" imgH="3806778" progId="Word.Document.12">
                  <p:embed/>
                </p:oleObj>
              </mc:Choice>
              <mc:Fallback>
                <p:oleObj name="Document" r:id="rId3" imgW="6965814" imgH="38067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892925" cy="3765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103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5742721"/>
              </p:ext>
            </p:extLst>
          </p:nvPr>
        </p:nvGraphicFramePr>
        <p:xfrm>
          <a:off x="917574" y="752475"/>
          <a:ext cx="7769225" cy="4365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1" name="Document" r:id="rId3" imgW="6959600" imgH="3517900" progId="Word.Document.12">
                  <p:embed/>
                </p:oleObj>
              </mc:Choice>
              <mc:Fallback>
                <p:oleObj name="Document" r:id="rId3" imgW="6959600" imgH="3517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7574" y="752475"/>
                        <a:ext cx="7769225" cy="4365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086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685800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00FF"/>
                </a:solidFill>
                <a:latin typeface="+mj-lt"/>
              </a:rPr>
              <a:t>Private Instance Object: </a:t>
            </a:r>
            <a:r>
              <a:rPr lang="en-US" sz="3600" dirty="0" err="1" smtClean="0">
                <a:solidFill>
                  <a:srgbClr val="0000FF"/>
                </a:solidFill>
                <a:latin typeface="+mj-lt"/>
              </a:rPr>
              <a:t>db</a:t>
            </a:r>
            <a:endParaRPr lang="en-US" sz="3600" dirty="0" smtClean="0">
              <a:solidFill>
                <a:srgbClr val="0000FF"/>
              </a:solidFill>
              <a:latin typeface="+mj-lt"/>
            </a:endParaRPr>
          </a:p>
          <a:p>
            <a:r>
              <a:rPr lang="en-US" sz="3600" dirty="0" smtClean="0">
                <a:solidFill>
                  <a:srgbClr val="0000FF"/>
                </a:solidFill>
                <a:latin typeface="+mj-lt"/>
              </a:rPr>
              <a:t>Instance of SQLiteDatabase</a:t>
            </a:r>
            <a:endParaRPr lang="en-US" sz="3600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2057400"/>
            <a:ext cx="7364730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</a:rPr>
              <a:t>SQLiteDatabase class:</a:t>
            </a:r>
            <a:r>
              <a:rPr lang="en-US" sz="2400" dirty="0">
                <a:latin typeface="+mn-lt"/>
              </a:rPr>
              <a:t/>
            </a:r>
            <a:br>
              <a:rPr lang="en-US" sz="2400" dirty="0">
                <a:latin typeface="+mn-lt"/>
              </a:rPr>
            </a:br>
            <a:r>
              <a:rPr lang="en-US" sz="2400" dirty="0" smtClean="0">
                <a:latin typeface="+mn-lt"/>
                <a:hlinkClick r:id="rId2"/>
              </a:rPr>
              <a:t>developer.android.com/reference/android/database/sqlite/SQLiteDatabase.html</a:t>
            </a:r>
            <a:endParaRPr lang="en-US" sz="24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</a:rPr>
              <a:t>The </a:t>
            </a:r>
            <a:r>
              <a:rPr lang="en-US" sz="2400" dirty="0" err="1" smtClean="0">
                <a:latin typeface="+mn-lt"/>
              </a:rPr>
              <a:t>db</a:t>
            </a:r>
            <a:r>
              <a:rPr lang="en-US" sz="2400" dirty="0" smtClean="0">
                <a:latin typeface="+mn-lt"/>
              </a:rPr>
              <a:t> object is created by opening a connection to the database using methods of </a:t>
            </a:r>
            <a:r>
              <a:rPr lang="en-US" sz="2400" dirty="0" err="1" smtClean="0">
                <a:latin typeface="+mn-lt"/>
              </a:rPr>
              <a:t>SQLiteOpenHelper</a:t>
            </a:r>
            <a:r>
              <a:rPr lang="en-US" sz="2400" dirty="0" smtClean="0">
                <a:latin typeface="+mn-lt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+mn-lt"/>
              </a:rPr>
              <a:t>getReadableDatabase</a:t>
            </a:r>
            <a:endParaRPr lang="en-US" sz="2400" dirty="0" smtClean="0">
              <a:latin typeface="+mn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+mn-lt"/>
              </a:rPr>
              <a:t>getWritableDatabase</a:t>
            </a:r>
            <a:endParaRPr lang="en-US" sz="24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</a:rPr>
              <a:t>The </a:t>
            </a:r>
            <a:r>
              <a:rPr lang="en-US" sz="2400" dirty="0" err="1" smtClean="0">
                <a:latin typeface="+mn-lt"/>
              </a:rPr>
              <a:t>exeSQL</a:t>
            </a:r>
            <a:r>
              <a:rPr lang="en-US" sz="2400" dirty="0" smtClean="0">
                <a:latin typeface="+mn-lt"/>
              </a:rPr>
              <a:t> method is used to execute SQL statements on tables of the database.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</a:rPr>
              <a:t>The close method is used to close the connection to the database.</a:t>
            </a:r>
          </a:p>
        </p:txBody>
      </p:sp>
    </p:spTree>
    <p:extLst>
      <p:ext uri="{BB962C8B-B14F-4D97-AF65-F5344CB8AC3E}">
        <p14:creationId xmlns:p14="http://schemas.microsoft.com/office/powerpoint/2010/main" val="323699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55000">
              <a:schemeClr val="bg1">
                <a:lumMod val="85000"/>
                <a:alpha val="29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0235340"/>
              </p:ext>
            </p:extLst>
          </p:nvPr>
        </p:nvGraphicFramePr>
        <p:xfrm>
          <a:off x="914400" y="688975"/>
          <a:ext cx="7639050" cy="564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Document" r:id="rId3" imgW="7646469" imgH="5650742" progId="Word.Document.12">
                  <p:embed/>
                </p:oleObj>
              </mc:Choice>
              <mc:Fallback>
                <p:oleObj name="Document" r:id="rId3" imgW="7646469" imgH="565074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639050" cy="5643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245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55000">
              <a:schemeClr val="bg1">
                <a:lumMod val="85000"/>
                <a:alpha val="29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699289"/>
              </p:ext>
            </p:extLst>
          </p:nvPr>
        </p:nvGraphicFramePr>
        <p:xfrm>
          <a:off x="954088" y="530225"/>
          <a:ext cx="6891337" cy="339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3" name="Document" r:id="rId3" imgW="6965814" imgH="3427180" progId="Word.Document.12">
                  <p:embed/>
                </p:oleObj>
              </mc:Choice>
              <mc:Fallback>
                <p:oleObj name="Document" r:id="rId3" imgW="6965814" imgH="34271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4088" y="530225"/>
                        <a:ext cx="6891337" cy="3392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988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14400" y="2529989"/>
            <a:ext cx="73647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SQL Query Example</a:t>
            </a:r>
          </a:p>
          <a:p>
            <a:r>
              <a:rPr lang="en-US" sz="2400" dirty="0" smtClean="0"/>
              <a:t>SELECT</a:t>
            </a:r>
            <a:r>
              <a:rPr lang="en-US" sz="2400" dirty="0"/>
              <a:t> </a:t>
            </a:r>
            <a:r>
              <a:rPr lang="en-US" sz="2400" dirty="0" smtClean="0"/>
              <a:t>*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FROM </a:t>
            </a:r>
            <a:r>
              <a:rPr lang="en-US" sz="2400" dirty="0" smtClean="0"/>
              <a:t>task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WHERE </a:t>
            </a:r>
            <a:r>
              <a:rPr lang="en-US" sz="2400" dirty="0" smtClean="0"/>
              <a:t>list_id = 2 AND hidden != ‘1’;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498467"/>
            <a:ext cx="73647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  <a:latin typeface="+mn-lt"/>
              </a:rPr>
              <a:t>SQL Query Syntax</a:t>
            </a:r>
          </a:p>
          <a:p>
            <a:r>
              <a:rPr lang="en-US" sz="2400" dirty="0" smtClean="0">
                <a:latin typeface="+mn-lt"/>
              </a:rPr>
              <a:t>SELECT</a:t>
            </a:r>
            <a:r>
              <a:rPr lang="en-US" sz="2400" dirty="0">
                <a:latin typeface="+mn-lt"/>
              </a:rPr>
              <a:t> </a:t>
            </a:r>
            <a:r>
              <a:rPr lang="en-US" sz="2400" i="1" dirty="0">
                <a:latin typeface="+mn-lt"/>
              </a:rPr>
              <a:t>column_name</a:t>
            </a:r>
            <a:r>
              <a:rPr lang="en-US" sz="2400" dirty="0">
                <a:latin typeface="+mn-lt"/>
              </a:rPr>
              <a:t>,</a:t>
            </a:r>
            <a:r>
              <a:rPr lang="en-US" sz="2400" i="1" dirty="0">
                <a:latin typeface="+mn-lt"/>
              </a:rPr>
              <a:t>column_name</a:t>
            </a:r>
            <a:r>
              <a:rPr lang="en-US" sz="2400" dirty="0">
                <a:latin typeface="+mn-lt"/>
              </a:rPr>
              <a:t/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FROM </a:t>
            </a:r>
            <a:r>
              <a:rPr lang="en-US" sz="2400" i="1" dirty="0">
                <a:latin typeface="+mn-lt"/>
              </a:rPr>
              <a:t>table_name</a:t>
            </a:r>
            <a:r>
              <a:rPr lang="en-US" sz="2400" dirty="0">
                <a:latin typeface="+mn-lt"/>
              </a:rPr>
              <a:t/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WHERE </a:t>
            </a:r>
            <a:r>
              <a:rPr lang="en-US" sz="2400" i="1" dirty="0">
                <a:latin typeface="+mn-lt"/>
              </a:rPr>
              <a:t>column_name operator value</a:t>
            </a:r>
            <a:r>
              <a:rPr lang="en-US" sz="2000" dirty="0"/>
              <a:t>;</a:t>
            </a:r>
            <a:endParaRPr lang="en-US" sz="20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914400" y="4553884"/>
            <a:ext cx="6937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query selects all the fields in the task table where the list_id is 2 (Business) and the task is not hidden.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140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55000">
              <a:schemeClr val="bg1">
                <a:lumMod val="85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3739943"/>
              </p:ext>
            </p:extLst>
          </p:nvPr>
        </p:nvGraphicFramePr>
        <p:xfrm>
          <a:off x="914400" y="688975"/>
          <a:ext cx="7394575" cy="533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7" name="Document" r:id="rId3" imgW="7476756" imgH="5399718" progId="Word.Document.12">
                  <p:embed/>
                </p:oleObj>
              </mc:Choice>
              <mc:Fallback>
                <p:oleObj name="Document" r:id="rId3" imgW="7476756" imgH="53997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394575" cy="5338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22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55000">
              <a:schemeClr val="bg1">
                <a:lumMod val="85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3250778"/>
              </p:ext>
            </p:extLst>
          </p:nvPr>
        </p:nvGraphicFramePr>
        <p:xfrm>
          <a:off x="914400" y="685800"/>
          <a:ext cx="6965729" cy="2939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1" name="Document" r:id="rId3" imgW="6965729" imgH="2939421" progId="Word.Document.12">
                  <p:embed/>
                </p:oleObj>
              </mc:Choice>
              <mc:Fallback>
                <p:oleObj name="Document" r:id="rId3" imgW="6965729" imgH="29394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965729" cy="29394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120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55000">
              <a:schemeClr val="bg1">
                <a:lumMod val="85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033659"/>
              </p:ext>
            </p:extLst>
          </p:nvPr>
        </p:nvGraphicFramePr>
        <p:xfrm>
          <a:off x="914400" y="685800"/>
          <a:ext cx="6965729" cy="4428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5" name="Document" r:id="rId3" imgW="6965729" imgH="4428611" progId="Word.Document.12">
                  <p:embed/>
                </p:oleObj>
              </mc:Choice>
              <mc:Fallback>
                <p:oleObj name="Document" r:id="rId3" imgW="6965729" imgH="44286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965729" cy="44286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972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55000">
              <a:schemeClr val="bg1">
                <a:lumMod val="85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354429"/>
              </p:ext>
            </p:extLst>
          </p:nvPr>
        </p:nvGraphicFramePr>
        <p:xfrm>
          <a:off x="914400" y="688975"/>
          <a:ext cx="6892925" cy="529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9" name="Document" r:id="rId3" imgW="6965814" imgH="5355419" progId="Word.Document.12">
                  <p:embed/>
                </p:oleObj>
              </mc:Choice>
              <mc:Fallback>
                <p:oleObj name="Document" r:id="rId3" imgW="6965814" imgH="535541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892925" cy="529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156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55000">
              <a:schemeClr val="bg1">
                <a:lumMod val="85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1542460"/>
              </p:ext>
            </p:extLst>
          </p:nvPr>
        </p:nvGraphicFramePr>
        <p:xfrm>
          <a:off x="914400" y="688975"/>
          <a:ext cx="6892925" cy="533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3" name="Document" r:id="rId3" imgW="6965814" imgH="5399718" progId="Word.Document.12">
                  <p:embed/>
                </p:oleObj>
              </mc:Choice>
              <mc:Fallback>
                <p:oleObj name="Document" r:id="rId3" imgW="6965814" imgH="53997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892925" cy="5338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276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55000">
              <a:schemeClr val="bg1">
                <a:lumMod val="85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334803"/>
              </p:ext>
            </p:extLst>
          </p:nvPr>
        </p:nvGraphicFramePr>
        <p:xfrm>
          <a:off x="914400" y="688975"/>
          <a:ext cx="7216775" cy="489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7" name="Document" r:id="rId3" imgW="7296233" imgH="4949171" progId="Word.Document.12">
                  <p:embed/>
                </p:oleObj>
              </mc:Choice>
              <mc:Fallback>
                <p:oleObj name="Document" r:id="rId3" imgW="7296233" imgH="49491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216775" cy="4895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413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5228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Storage Classes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350146"/>
            <a:ext cx="8229600" cy="4776017"/>
          </a:xfrm>
        </p:spPr>
        <p:txBody>
          <a:bodyPr>
            <a:normAutofit fontScale="77500" lnSpcReduction="20000"/>
          </a:bodyPr>
          <a:lstStyle/>
          <a:p>
            <a:r>
              <a:rPr lang="en-US" i="1" dirty="0" smtClean="0"/>
              <a:t>NULL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The </a:t>
            </a:r>
            <a:r>
              <a:rPr lang="en-US" dirty="0"/>
              <a:t>value is a </a:t>
            </a:r>
            <a:r>
              <a:rPr lang="en-US" dirty="0" smtClean="0"/>
              <a:t>null value.</a:t>
            </a:r>
          </a:p>
          <a:p>
            <a:r>
              <a:rPr lang="en-US" i="1" dirty="0" smtClean="0"/>
              <a:t>INTEGER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value is a signed integer, stored in 1, 2, 3, 4, 6, or 8 bytes depending on the magnitude of the </a:t>
            </a:r>
            <a:r>
              <a:rPr lang="en-US" dirty="0" smtClean="0"/>
              <a:t>value.</a:t>
            </a:r>
          </a:p>
          <a:p>
            <a:r>
              <a:rPr lang="en-US" i="1" dirty="0" smtClean="0"/>
              <a:t>REAL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value is a floating point value, stored as an 8-byte IEEE floating point </a:t>
            </a:r>
            <a:r>
              <a:rPr lang="en-US" dirty="0" smtClean="0"/>
              <a:t>number.</a:t>
            </a:r>
          </a:p>
          <a:p>
            <a:r>
              <a:rPr lang="en-US" i="1" dirty="0" smtClean="0"/>
              <a:t>TEXT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The </a:t>
            </a:r>
            <a:r>
              <a:rPr lang="en-US" dirty="0"/>
              <a:t>value is a text string, stored using the database encoding (UTF-8, UTF-16BE or UTF-16LE)</a:t>
            </a:r>
            <a:r>
              <a:rPr lang="en-US" dirty="0" smtClean="0"/>
              <a:t>.</a:t>
            </a:r>
          </a:p>
          <a:p>
            <a:r>
              <a:rPr lang="en-US" i="1" dirty="0" smtClean="0"/>
              <a:t>BLOB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The </a:t>
            </a:r>
            <a:r>
              <a:rPr lang="en-US" dirty="0"/>
              <a:t>value is a blob of data, stored exactly as it was input.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4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55000">
              <a:schemeClr val="bg1">
                <a:lumMod val="85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989327"/>
              </p:ext>
            </p:extLst>
          </p:nvPr>
        </p:nvGraphicFramePr>
        <p:xfrm>
          <a:off x="914400" y="688975"/>
          <a:ext cx="6892925" cy="377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1" name="Document" r:id="rId3" imgW="6965814" imgH="3816502" progId="Word.Document.12">
                  <p:embed/>
                </p:oleObj>
              </mc:Choice>
              <mc:Fallback>
                <p:oleObj name="Document" r:id="rId3" imgW="6965814" imgH="38165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892925" cy="3775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687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55000">
              <a:schemeClr val="bg1">
                <a:lumMod val="85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4419206"/>
              </p:ext>
            </p:extLst>
          </p:nvPr>
        </p:nvGraphicFramePr>
        <p:xfrm>
          <a:off x="914400" y="688975"/>
          <a:ext cx="6794500" cy="465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5" name="Document" r:id="rId3" imgW="6864202" imgH="4715074" progId="Word.Document.12">
                  <p:embed/>
                </p:oleObj>
              </mc:Choice>
              <mc:Fallback>
                <p:oleObj name="Document" r:id="rId3" imgW="6864202" imgH="471507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4659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678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55000">
              <a:schemeClr val="bg1">
                <a:lumMod val="85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359433"/>
              </p:ext>
            </p:extLst>
          </p:nvPr>
        </p:nvGraphicFramePr>
        <p:xfrm>
          <a:off x="914400" y="688975"/>
          <a:ext cx="7443788" cy="411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9" name="Document" r:id="rId3" imgW="7525039" imgH="4164046" progId="Word.Document.12">
                  <p:embed/>
                </p:oleObj>
              </mc:Choice>
              <mc:Fallback>
                <p:oleObj name="Document" r:id="rId3" imgW="7525039" imgH="416404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443788" cy="4119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296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55000">
              <a:schemeClr val="bg1">
                <a:lumMod val="85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362950"/>
              </p:ext>
            </p:extLst>
          </p:nvPr>
        </p:nvGraphicFramePr>
        <p:xfrm>
          <a:off x="914400" y="685800"/>
          <a:ext cx="6864350" cy="167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3" name="Document" r:id="rId3" imgW="6864119" imgH="1678226" progId="Word.Document.12">
                  <p:embed/>
                </p:oleObj>
              </mc:Choice>
              <mc:Fallback>
                <p:oleObj name="Document" r:id="rId3" imgW="6864119" imgH="16782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1674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062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Exercise: 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Download and View the Database File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377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264753"/>
              </p:ext>
            </p:extLst>
          </p:nvPr>
        </p:nvGraphicFramePr>
        <p:xfrm>
          <a:off x="533400" y="533400"/>
          <a:ext cx="68929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7" name="Document" r:id="rId3" imgW="6965814" imgH="520776" progId="Word.Document.12">
                  <p:embed/>
                </p:oleObj>
              </mc:Choice>
              <mc:Fallback>
                <p:oleObj name="Document" r:id="rId3" imgW="6965814" imgH="52077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400" y="533400"/>
                        <a:ext cx="6892925" cy="51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922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41" y="990600"/>
            <a:ext cx="794372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373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2838200"/>
              </p:ext>
            </p:extLst>
          </p:nvPr>
        </p:nvGraphicFramePr>
        <p:xfrm>
          <a:off x="914400" y="688975"/>
          <a:ext cx="6892925" cy="545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1" name="Document" r:id="rId3" imgW="6965814" imgH="5509203" progId="Word.Document.12">
                  <p:embed/>
                </p:oleObj>
              </mc:Choice>
              <mc:Fallback>
                <p:oleObj name="Document" r:id="rId3" imgW="6965814" imgH="55092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892925" cy="5456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296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5299326"/>
              </p:ext>
            </p:extLst>
          </p:nvPr>
        </p:nvGraphicFramePr>
        <p:xfrm>
          <a:off x="914400" y="688975"/>
          <a:ext cx="68929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8" name="Document" r:id="rId3" imgW="6965814" imgH="427137" progId="Word.Document.12">
                  <p:embed/>
                </p:oleObj>
              </mc:Choice>
              <mc:Fallback>
                <p:oleObj name="Document" r:id="rId3" imgW="6965814" imgH="4271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892925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1640111"/>
              </p:ext>
            </p:extLst>
          </p:nvPr>
        </p:nvGraphicFramePr>
        <p:xfrm>
          <a:off x="917575" y="4384675"/>
          <a:ext cx="685800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9" name="Document" r:id="rId5" imgW="6858000" imgH="622300" progId="Word.Document.12">
                  <p:embed/>
                </p:oleObj>
              </mc:Choice>
              <mc:Fallback>
                <p:oleObj name="Document" r:id="rId5" imgW="6858000" imgH="622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7575" y="4384675"/>
                        <a:ext cx="6858000" cy="620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9954" name="Picture 1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7166918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86869" y="5251841"/>
            <a:ext cx="566315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hlinkClick r:id="rId8"/>
              </a:rPr>
              <a:t>sqlitebrowser.org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238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65000"/>
                <a:lumOff val="35000"/>
              </a:schemeClr>
            </a:gs>
            <a:gs pos="55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0000FF"/>
                </a:solidFill>
              </a:rPr>
              <a:t>Alternative to SQLite</a:t>
            </a:r>
            <a:endParaRPr lang="en-US" sz="5400" b="1" dirty="0">
              <a:solidFill>
                <a:srgbClr val="0000FF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793" t="12065" b="31200"/>
          <a:stretch/>
        </p:blipFill>
        <p:spPr>
          <a:xfrm>
            <a:off x="604762" y="2277534"/>
            <a:ext cx="8082038" cy="2439608"/>
          </a:xfrm>
        </p:spPr>
      </p:pic>
    </p:spTree>
    <p:extLst>
      <p:ext uri="{BB962C8B-B14F-4D97-AF65-F5344CB8AC3E}">
        <p14:creationId xmlns:p14="http://schemas.microsoft.com/office/powerpoint/2010/main" val="148083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Realm is on Multiple Platforms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5" name="Picture 4" descr="Screen Shot 2016-07-08 at 7.39.3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46" y="1600199"/>
            <a:ext cx="7624978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505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65000"/>
                <a:lumOff val="35000"/>
              </a:schemeClr>
            </a:gs>
            <a:gs pos="55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20519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2D2DB9"/>
                </a:solidFill>
              </a:rPr>
              <a:t>Relational Database Concepts</a:t>
            </a:r>
            <a:endParaRPr lang="en-US" sz="6600" dirty="0">
              <a:solidFill>
                <a:srgbClr val="2D2DB9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944" y="2565398"/>
            <a:ext cx="3350969" cy="369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43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6981"/>
          </a:xfrm>
        </p:spPr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Realm Java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0476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Almost </a:t>
            </a:r>
            <a:r>
              <a:rPr lang="en-US" dirty="0"/>
              <a:t>zero-configuration </a:t>
            </a:r>
            <a:r>
              <a:rPr lang="en-US" dirty="0" smtClean="0"/>
              <a:t>setup</a:t>
            </a:r>
          </a:p>
          <a:p>
            <a:r>
              <a:rPr lang="en-US" dirty="0" smtClean="0"/>
              <a:t>Realm </a:t>
            </a:r>
            <a:r>
              <a:rPr lang="en-US" dirty="0"/>
              <a:t>Java is built specifically for mobile apps, so its performance is first class. </a:t>
            </a:r>
            <a:endParaRPr lang="en-US" dirty="0" smtClean="0"/>
          </a:p>
          <a:p>
            <a:r>
              <a:rPr lang="en-US" dirty="0" smtClean="0"/>
              <a:t>Power</a:t>
            </a:r>
            <a:r>
              <a:rPr lang="en-US" dirty="0"/>
              <a:t>‑user features, like simple migrations, built-in encryption, and </a:t>
            </a:r>
            <a:r>
              <a:rPr lang="en-US" dirty="0" smtClean="0"/>
              <a:t>more</a:t>
            </a:r>
            <a:endParaRPr lang="en-US" dirty="0"/>
          </a:p>
          <a:p>
            <a:r>
              <a:rPr lang="en-US" dirty="0" smtClean="0"/>
              <a:t>Realm </a:t>
            </a:r>
            <a:r>
              <a:rPr lang="en-US" dirty="0"/>
              <a:t>Java is written in Java, for Java, with Android at heart. 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/>
              <a:t>techniques you already know, like fluent interfaces, UI adapters, and field annotations</a:t>
            </a:r>
            <a:r>
              <a:rPr lang="en-US" dirty="0" smtClean="0"/>
              <a:t>.</a:t>
            </a:r>
          </a:p>
          <a:p>
            <a:r>
              <a:rPr lang="en-US" dirty="0">
                <a:hlinkClick r:id="rId2"/>
              </a:rPr>
              <a:t>https://realm.io/docs/java/latest/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259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4"/>
            </a:gs>
            <a:gs pos="55000">
              <a:schemeClr val="accent4"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Further SQLite Reading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W3Schools SQL </a:t>
            </a:r>
            <a:r>
              <a:rPr lang="en-US" dirty="0" smtClean="0"/>
              <a:t>Tutorial</a:t>
            </a:r>
          </a:p>
          <a:p>
            <a:pPr marL="457200" lvl="1" indent="0">
              <a:buNone/>
            </a:pPr>
            <a:r>
              <a:rPr lang="en-US" sz="2600" dirty="0" smtClean="0">
                <a:hlinkClick r:id="rId2"/>
              </a:rPr>
              <a:t>http://www.w3schools.com/SQl/default.asp</a:t>
            </a:r>
            <a:r>
              <a:rPr lang="en-US" sz="2600" dirty="0" smtClean="0"/>
              <a:t> </a:t>
            </a:r>
          </a:p>
          <a:p>
            <a:r>
              <a:rPr lang="en-US" dirty="0" smtClean="0"/>
              <a:t>SQLite </a:t>
            </a:r>
            <a:r>
              <a:rPr lang="en-US" dirty="0"/>
              <a:t>home page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sqlite.org</a:t>
            </a:r>
            <a:r>
              <a:rPr lang="en-US" sz="2800" dirty="0"/>
              <a:t> </a:t>
            </a:r>
          </a:p>
          <a:p>
            <a:r>
              <a:rPr lang="en-US" dirty="0" smtClean="0"/>
              <a:t>Android </a:t>
            </a:r>
            <a:r>
              <a:rPr lang="en-US" dirty="0"/>
              <a:t>Developers: Saving Data in SQL Databases</a:t>
            </a:r>
          </a:p>
          <a:p>
            <a:pPr marL="457200" lvl="1" indent="0">
              <a:buNone/>
            </a:pPr>
            <a:r>
              <a:rPr lang="en-US" sz="2600" dirty="0">
                <a:hlinkClick r:id="rId4"/>
              </a:rPr>
              <a:t>https://developer.android.com/training/basics/data-storage/databases.html</a:t>
            </a:r>
            <a:r>
              <a:rPr lang="en-US" sz="2600" dirty="0"/>
              <a:t> </a:t>
            </a:r>
          </a:p>
          <a:p>
            <a:r>
              <a:rPr lang="en-US" dirty="0" smtClean="0"/>
              <a:t>Android </a:t>
            </a:r>
            <a:r>
              <a:rPr lang="en-US" dirty="0"/>
              <a:t>SQLite database </a:t>
            </a:r>
            <a:r>
              <a:rPr lang="en-US" dirty="0" smtClean="0"/>
              <a:t>and content </a:t>
            </a:r>
            <a:r>
              <a:rPr lang="en-US" dirty="0"/>
              <a:t>provider </a:t>
            </a:r>
            <a:r>
              <a:rPr lang="en-US" dirty="0" smtClean="0"/>
              <a:t>tutorial, by Lars Vogel, 6/29/2016</a:t>
            </a:r>
          </a:p>
          <a:p>
            <a:pPr marL="457200" lvl="1" indent="0">
              <a:buNone/>
            </a:pPr>
            <a:r>
              <a:rPr lang="en-US" sz="2600" dirty="0" smtClean="0">
                <a:hlinkClick r:id="rId5"/>
              </a:rPr>
              <a:t>http://www.vogella.com/tutorials/AndroidSQLite/article.html</a:t>
            </a:r>
            <a:r>
              <a:rPr lang="en-US" sz="26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1984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69495" y="274639"/>
            <a:ext cx="7817305" cy="53773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</a:rPr>
              <a:t>Example: Task List Database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481135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 – Modified by Brian Bird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7946699"/>
              </p:ext>
            </p:extLst>
          </p:nvPr>
        </p:nvGraphicFramePr>
        <p:xfrm>
          <a:off x="1078412" y="3412871"/>
          <a:ext cx="6965729" cy="496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9" name="Document" r:id="rId4" imgW="6965729" imgH="496036" progId="Word.Document.12">
                  <p:embed/>
                </p:oleObj>
              </mc:Choice>
              <mc:Fallback>
                <p:oleObj name="Document" r:id="rId4" imgW="6965729" imgH="4960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8412" y="3412871"/>
                        <a:ext cx="6965729" cy="4960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72" y="3901821"/>
            <a:ext cx="4635500" cy="196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78412" y="984005"/>
            <a:ext cx="714744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The database can hold multiple lists. 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Each list has multiple tasks.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Each task has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a name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notes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date completed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a hidden flag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2906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456373"/>
              </p:ext>
            </p:extLst>
          </p:nvPr>
        </p:nvGraphicFramePr>
        <p:xfrm>
          <a:off x="1524000" y="1524000"/>
          <a:ext cx="655085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5028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_name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756215"/>
              </p:ext>
            </p:extLst>
          </p:nvPr>
        </p:nvGraphicFramePr>
        <p:xfrm>
          <a:off x="1600200" y="3276600"/>
          <a:ext cx="662940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73"/>
                <a:gridCol w="867727"/>
                <a:gridCol w="1371600"/>
                <a:gridCol w="838200"/>
                <a:gridCol w="1981200"/>
                <a:gridCol w="9906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date_completed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hidden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810494" y="1015328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List Table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93621" y="2814935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Task Table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0" y="399299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The two tables and their fields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58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641991"/>
              </p:ext>
            </p:extLst>
          </p:nvPr>
        </p:nvGraphicFramePr>
        <p:xfrm>
          <a:off x="1524000" y="1524000"/>
          <a:ext cx="655085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5028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4"/>
                          </a:solidFill>
                        </a:rPr>
                        <a:t>_id</a:t>
                      </a:r>
                      <a:endParaRPr lang="en-US" b="1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_name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745989"/>
              </p:ext>
            </p:extLst>
          </p:nvPr>
        </p:nvGraphicFramePr>
        <p:xfrm>
          <a:off x="1600200" y="3276600"/>
          <a:ext cx="662940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73"/>
                <a:gridCol w="867727"/>
                <a:gridCol w="1371600"/>
                <a:gridCol w="838200"/>
                <a:gridCol w="1981200"/>
                <a:gridCol w="9906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4"/>
                          </a:solidFill>
                        </a:rPr>
                        <a:t>_id</a:t>
                      </a:r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date_completed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hidden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1655" y="1066800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 Table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4000" y="2819400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 Table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0" y="330648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Each table has a primary key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1295400" y="1528465"/>
            <a:ext cx="1219200" cy="376535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143000" y="3281065"/>
            <a:ext cx="1219200" cy="376535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408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4532</TotalTime>
  <Words>1393</Words>
  <Application>Microsoft Macintosh PowerPoint</Application>
  <PresentationFormat>On-screen Show (4:3)</PresentationFormat>
  <Paragraphs>385</Paragraphs>
  <Slides>61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Arial Narrow</vt:lpstr>
      <vt:lpstr>Calibri</vt:lpstr>
      <vt:lpstr>Times New Roman</vt:lpstr>
      <vt:lpstr>Arial</vt:lpstr>
      <vt:lpstr>Office Theme</vt:lpstr>
      <vt:lpstr>Document</vt:lpstr>
      <vt:lpstr>Microsoft Word Document</vt:lpstr>
      <vt:lpstr>Databases  </vt:lpstr>
      <vt:lpstr>Course Overview</vt:lpstr>
      <vt:lpstr>PowerPoint Presentation</vt:lpstr>
      <vt:lpstr>PowerPoint Presentation</vt:lpstr>
      <vt:lpstr>Storage Classes</vt:lpstr>
      <vt:lpstr>PowerPoint Presentation</vt:lpstr>
      <vt:lpstr>Example: Task List 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Android Database API</vt:lpstr>
      <vt:lpstr>Android Database API (continued)</vt:lpstr>
      <vt:lpstr>SqliteDatabase</vt:lpstr>
      <vt:lpstr>SqliteOpenHelper</vt:lpstr>
      <vt:lpstr>PowerPoint Presentation</vt:lpstr>
      <vt:lpstr>PowerPoint Presentation</vt:lpstr>
      <vt:lpstr>Task List App</vt:lpstr>
      <vt:lpstr>PowerPoint Presentation</vt:lpstr>
      <vt:lpstr>Code Tour of the Task List App</vt:lpstr>
      <vt:lpstr>Code Tour of the Task List App (continued)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Exercise:  Download and View the Database File</vt:lpstr>
      <vt:lpstr>PowerPoint Presentation</vt:lpstr>
      <vt:lpstr>PowerPoint Presentation</vt:lpstr>
      <vt:lpstr>PowerPoint Presentation</vt:lpstr>
      <vt:lpstr>Alternative to SQLite</vt:lpstr>
      <vt:lpstr>Realm is on Multiple Platforms</vt:lpstr>
      <vt:lpstr>Realm Java</vt:lpstr>
      <vt:lpstr>Further SQLite Reading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Brian Bird</cp:lastModifiedBy>
  <cp:revision>186</cp:revision>
  <dcterms:created xsi:type="dcterms:W3CDTF">2016-03-27T03:55:45Z</dcterms:created>
  <dcterms:modified xsi:type="dcterms:W3CDTF">2017-07-14T16:23:53Z</dcterms:modified>
</cp:coreProperties>
</file>