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9" r:id="rId2"/>
    <p:sldId id="268" r:id="rId3"/>
    <p:sldId id="449" r:id="rId4"/>
    <p:sldId id="450" r:id="rId5"/>
    <p:sldId id="455" r:id="rId6"/>
    <p:sldId id="456" r:id="rId7"/>
    <p:sldId id="451" r:id="rId8"/>
    <p:sldId id="457" r:id="rId9"/>
    <p:sldId id="458" r:id="rId10"/>
    <p:sldId id="459" r:id="rId11"/>
    <p:sldId id="461" r:id="rId12"/>
    <p:sldId id="460" r:id="rId13"/>
    <p:sldId id="463" r:id="rId14"/>
    <p:sldId id="464" r:id="rId15"/>
    <p:sldId id="465" r:id="rId16"/>
    <p:sldId id="466" r:id="rId17"/>
    <p:sldId id="462" r:id="rId18"/>
    <p:sldId id="467" r:id="rId19"/>
    <p:sldId id="452" r:id="rId20"/>
    <p:sldId id="453" r:id="rId21"/>
    <p:sldId id="448" r:id="rId22"/>
    <p:sldId id="470" r:id="rId23"/>
    <p:sldId id="469" r:id="rId24"/>
    <p:sldId id="471" r:id="rId25"/>
    <p:sldId id="472" r:id="rId26"/>
    <p:sldId id="473" r:id="rId27"/>
    <p:sldId id="474" r:id="rId28"/>
    <p:sldId id="475" r:id="rId29"/>
    <p:sldId id="476" r:id="rId30"/>
    <p:sldId id="454" r:id="rId31"/>
    <p:sldId id="39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3" autoAdjust="0"/>
    <p:restoredTop sz="86257" autoAdjust="0"/>
  </p:normalViewPr>
  <p:slideViewPr>
    <p:cSldViewPr snapToGrid="0" snapToObjects="1">
      <p:cViewPr varScale="1">
        <p:scale>
          <a:sx n="108" d="100"/>
          <a:sy n="108" d="100"/>
        </p:scale>
        <p:origin x="9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birdsbits.wordpress.com/2016/05/27/create-location-aware-android-apps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birdsbits.wordpress.com/2016/05/27/the-google-play-services-apis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s://developers.google.com/android/guides/setup#add_google_play_services_to_your_project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s://developers.google.com/android/guides/api-clien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Required for automatic management of the connection to Google Play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/>
              <a:t>Required for automatic management of the connection to Google Play Services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/training/location/retrieve-</a:t>
            </a:r>
            <a:r>
              <a:rPr lang="en-US" dirty="0" err="1" smtClean="0"/>
              <a:t>current.html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/guide/topics/location/</a:t>
            </a:r>
            <a:r>
              <a:rPr lang="en-US" dirty="0" err="1" smtClean="0"/>
              <a:t>strategies.html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r>
              <a:rPr lang="en-US" baseline="0" dirty="0" smtClean="0"/>
              <a:t> of Network apply to both cellular and </a:t>
            </a:r>
            <a:r>
              <a:rPr lang="en-US" baseline="0" dirty="0" err="1" smtClean="0"/>
              <a:t>WiFi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https://birdsbits.wordpress.com/2016/05/27/create-location-aware-android-apps/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https://birdsbits.wordpress.com/2016/05/27/the-google-play-services-apis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GPS is also called Google API’s for 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GPS = Google Play Services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GPS to your project: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https://developers.google.com/android/guides/setup#add_google_play_services_to_your_project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2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https://developers.google.com/android/guides/api-client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irebase.google.com/doc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common/api/GoogleApiClient" TargetMode="External"/><Relationship Id="rId4" Type="http://schemas.openxmlformats.org/officeDocument/2006/relationships/hyperlink" Target="https://developers.google.com/android/reference/com/google/android/gms/common/api/GoogleApiClient.Builder" TargetMode="External"/><Relationship Id="rId5" Type="http://schemas.openxmlformats.org/officeDocument/2006/relationships/hyperlink" Target="https://developers.google.com/android/reference/com/google/android/gms/common/Scopes" TargetMode="External"/><Relationship Id="rId6" Type="http://schemas.openxmlformats.org/officeDocument/2006/relationships/package" Target="../embeddings/Microsoft_Word_Document5.docx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s.google.com/android/reference/com/google/android/gms/common/api/GoogleApiClient.ConnectionCallback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rdsbits.wordpress.com/2016/05/26/testing-location-aware-apps-on-an-emula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package" Target="../embeddings/Microsoft_Word_Document8.docx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package" Target="../embeddings/Microsoft_Word_Document9.docx"/><Relationship Id="rId5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package" Target="../embeddings/Microsoft_Word_Document11.docx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package" Target="../embeddings/Microsoft_Word_Document12.doc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package" Target="../embeddings/Microsoft_Word_Document13.docx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package" Target="../embeddings/Microsoft_Word_Document14.docx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package" Target="../embeddings/Microsoft_Word_Document15.docx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location/index.html" TargetMode="External"/><Relationship Id="rId4" Type="http://schemas.openxmlformats.org/officeDocument/2006/relationships/hyperlink" Target="https://developers.google.com/android/reference/com/google/android/gms/location/package-summa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ndroid/guides/overvie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0952" y="5374765"/>
            <a:ext cx="6483048" cy="11874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Geolocation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4" y="5752736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Sampling of GPS APIs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Location Awareness</a:t>
            </a:r>
          </a:p>
          <a:p>
            <a:r>
              <a:rPr lang="en-US" dirty="0"/>
              <a:t>Google Cast (Stream content to TVs and speakers)</a:t>
            </a:r>
          </a:p>
          <a:p>
            <a:r>
              <a:rPr lang="en-US" dirty="0"/>
              <a:t>Google Play Game Services</a:t>
            </a:r>
          </a:p>
          <a:p>
            <a:r>
              <a:rPr lang="en-US" dirty="0"/>
              <a:t>Google Fit</a:t>
            </a:r>
          </a:p>
          <a:p>
            <a:r>
              <a:rPr lang="en-US" dirty="0"/>
              <a:t>Google Drive</a:t>
            </a:r>
          </a:p>
          <a:p>
            <a:r>
              <a:rPr lang="en-US" dirty="0"/>
              <a:t>Voice Actions</a:t>
            </a:r>
          </a:p>
          <a:p>
            <a:r>
              <a:rPr lang="en-US" dirty="0">
                <a:hlinkClick r:id="rId3"/>
              </a:rPr>
              <a:t>Firebase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4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Add GPS to Your Project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905"/>
            <a:ext cx="8229600" cy="541866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the build.gradle file inside your </a:t>
            </a:r>
            <a:r>
              <a:rPr lang="en-US" u="sng" dirty="0"/>
              <a:t>application module </a:t>
            </a:r>
            <a:r>
              <a:rPr lang="en-US" dirty="0"/>
              <a:t>directory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new build rule </a:t>
            </a:r>
            <a:r>
              <a:rPr lang="en-US" dirty="0" smtClean="0"/>
              <a:t>for </a:t>
            </a:r>
            <a:r>
              <a:rPr lang="en-US" dirty="0"/>
              <a:t>the latest version of play-services. For example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changes and click Sync Project with Gradle Files in the toolbar.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89865"/>
              </p:ext>
            </p:extLst>
          </p:nvPr>
        </p:nvGraphicFramePr>
        <p:xfrm>
          <a:off x="1085850" y="3035907"/>
          <a:ext cx="7453388" cy="2382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4" imgW="6858000" imgH="2273300" progId="Word.Document.12">
                  <p:embed/>
                </p:oleObj>
              </mc:Choice>
              <mc:Fallback>
                <p:oleObj name="Document" r:id="rId4" imgW="6858000" imgH="2273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850" y="3035907"/>
                        <a:ext cx="7453388" cy="2382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1" y="6356350"/>
            <a:ext cx="493243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 – Revised by Brian bird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279385"/>
              </p:ext>
            </p:extLst>
          </p:nvPr>
        </p:nvGraphicFramePr>
        <p:xfrm>
          <a:off x="914400" y="687388"/>
          <a:ext cx="69675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4" imgW="6959600" imgH="774700" progId="Word.Document.12">
                  <p:embed/>
                </p:oleObj>
              </mc:Choice>
              <mc:Fallback>
                <p:oleObj name="Document" r:id="rId4" imgW="6959600" imgH="77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7388"/>
                        <a:ext cx="6967538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08412"/>
            <a:ext cx="7086600" cy="39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50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Accessing Google APIs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3836" b="-3836"/>
          <a:stretch>
            <a:fillRect/>
          </a:stretch>
        </p:blipFill>
        <p:spPr>
          <a:xfrm>
            <a:off x="457200" y="907143"/>
            <a:ext cx="8229600" cy="4287687"/>
          </a:xfrm>
        </p:spPr>
      </p:pic>
      <p:sp>
        <p:nvSpPr>
          <p:cNvPr id="5" name="TextBox 4"/>
          <p:cNvSpPr txBox="1"/>
          <p:nvPr/>
        </p:nvSpPr>
        <p:spPr>
          <a:xfrm>
            <a:off x="628952" y="5194830"/>
            <a:ext cx="8057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Google API Client will: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Provide a common entry point to all the Google Play services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Manage the network connection </a:t>
            </a:r>
            <a:r>
              <a:rPr lang="en-US" sz="2000" dirty="0" smtClean="0"/>
              <a:t>with each Google Play </a:t>
            </a:r>
            <a:r>
              <a:rPr lang="en-US" sz="2000" dirty="0"/>
              <a:t>service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5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Accessing Google APIs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68"/>
            <a:ext cx="8229600" cy="5757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/>
              <a:t>an instance </a:t>
            </a:r>
            <a:r>
              <a:rPr lang="en-US" sz="2800" dirty="0" smtClean="0"/>
              <a:t>of the </a:t>
            </a:r>
            <a:r>
              <a:rPr lang="en-US" sz="2800" dirty="0">
                <a:hlinkClick r:id="rId3"/>
              </a:rPr>
              <a:t>GoogleApiClient</a:t>
            </a:r>
            <a:r>
              <a:rPr lang="en-US" sz="2800" dirty="0"/>
              <a:t> </a:t>
            </a:r>
            <a:endParaRPr lang="en-US" sz="2800" dirty="0" smtClean="0"/>
          </a:p>
          <a:p>
            <a:pPr marL="914400" lvl="1" indent="-514350"/>
            <a:r>
              <a:rPr lang="en-US" dirty="0" smtClean="0"/>
              <a:t>In your activity’s onCreate() method:</a:t>
            </a:r>
          </a:p>
          <a:p>
            <a:pPr marL="1314450" lvl="2" indent="-514350"/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>
                <a:hlinkClick r:id="rId4"/>
              </a:rPr>
              <a:t>GoogleApiClient.Builder</a:t>
            </a:r>
            <a:r>
              <a:rPr lang="en-US" dirty="0" smtClean="0"/>
              <a:t> to create an instance of the </a:t>
            </a:r>
            <a:r>
              <a:rPr lang="en-US" dirty="0" err="1" smtClean="0"/>
              <a:t>GoogleApiClient</a:t>
            </a:r>
            <a:r>
              <a:rPr lang="en-US" dirty="0" smtClean="0"/>
              <a:t>. Example:</a:t>
            </a:r>
            <a:br>
              <a:rPr lang="en-US" dirty="0" smtClean="0"/>
            </a:br>
            <a:endParaRPr lang="en-US" dirty="0" smtClean="0"/>
          </a:p>
          <a:p>
            <a:pPr marL="1314450" lvl="2" indent="-514350"/>
            <a:endParaRPr lang="en-US" sz="2000" dirty="0"/>
          </a:p>
          <a:p>
            <a:pPr marL="1314450" lvl="2" indent="-514350"/>
            <a:endParaRPr lang="en-US" sz="2000" dirty="0" smtClean="0"/>
          </a:p>
          <a:p>
            <a:pPr marL="1314450" lvl="2" indent="-514350"/>
            <a:endParaRPr lang="en-US" sz="2000" dirty="0"/>
          </a:p>
          <a:p>
            <a:pPr marL="1314450" lvl="2" indent="-514350"/>
            <a:endParaRPr lang="en-US" sz="2000" dirty="0" smtClean="0"/>
          </a:p>
          <a:p>
            <a:pPr marL="1771650" lvl="3" indent="-514350"/>
            <a:r>
              <a:rPr lang="en-US" dirty="0" err="1" smtClean="0"/>
              <a:t>addAPI</a:t>
            </a:r>
            <a:r>
              <a:rPr lang="en-US" dirty="0" smtClean="0"/>
              <a:t> adds specifies which APIs are requested for your app</a:t>
            </a:r>
          </a:p>
          <a:p>
            <a:pPr marL="1771650" lvl="3" indent="-514350"/>
            <a:r>
              <a:rPr lang="en-US" dirty="0" err="1" smtClean="0"/>
              <a:t>addScope</a:t>
            </a:r>
            <a:r>
              <a:rPr lang="en-US" dirty="0" smtClean="0"/>
              <a:t> specifies the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smtClean="0">
                <a:hlinkClick r:id="rId5"/>
              </a:rPr>
              <a:t>scope </a:t>
            </a:r>
            <a:r>
              <a:rPr lang="en-US" dirty="0" smtClean="0"/>
              <a:t>requested for your app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09344"/>
              </p:ext>
            </p:extLst>
          </p:nvPr>
        </p:nvGraphicFramePr>
        <p:xfrm>
          <a:off x="601133" y="2936723"/>
          <a:ext cx="8001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6" imgW="8001000" imgH="1879600" progId="Word.Document.12">
                  <p:embed/>
                </p:oleObj>
              </mc:Choice>
              <mc:Fallback>
                <p:oleObj name="Document" r:id="rId6" imgW="8001000" imgH="187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133" y="2936723"/>
                        <a:ext cx="80010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9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Accessing Google APIs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5757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Implement the </a:t>
            </a:r>
            <a:r>
              <a:rPr lang="en-US" sz="2400" i="1" dirty="0" err="1" smtClean="0"/>
              <a:t>OnConnectionFailedListener</a:t>
            </a:r>
            <a:r>
              <a:rPr lang="en-US" sz="2400" dirty="0" smtClean="0"/>
              <a:t> interface</a:t>
            </a:r>
            <a:br>
              <a:rPr lang="en-US" sz="2400" dirty="0" smtClean="0"/>
            </a:br>
            <a:r>
              <a:rPr lang="en-US" sz="2400" dirty="0" smtClean="0"/>
              <a:t>Example: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475085"/>
              </p:ext>
            </p:extLst>
          </p:nvPr>
        </p:nvGraphicFramePr>
        <p:xfrm>
          <a:off x="617538" y="1781628"/>
          <a:ext cx="8304212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4" imgW="8407400" imgH="4749800" progId="Word.Document.12">
                  <p:embed/>
                </p:oleObj>
              </mc:Choice>
              <mc:Fallback>
                <p:oleObj name="Document" r:id="rId4" imgW="8407400" imgH="4749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538" y="1781628"/>
                        <a:ext cx="8304212" cy="474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4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Accessing Google APIs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810"/>
            <a:ext cx="8396514" cy="55396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Implement additional </a:t>
            </a:r>
            <a:r>
              <a:rPr lang="en-US" sz="2800" dirty="0" smtClean="0">
                <a:hlinkClick r:id="rId3"/>
              </a:rPr>
              <a:t>ConnectionCallbacks</a:t>
            </a:r>
            <a:endParaRPr lang="en-US" sz="2400" dirty="0"/>
          </a:p>
          <a:p>
            <a:pPr marL="914400" lvl="1" indent="-514350"/>
            <a:r>
              <a:rPr lang="en-US" sz="2400" i="1" dirty="0" smtClean="0"/>
              <a:t>abstract void </a:t>
            </a:r>
            <a:r>
              <a:rPr lang="en-US" sz="2400" i="1" dirty="0" err="1" smtClean="0"/>
              <a:t>onConnected</a:t>
            </a:r>
            <a:r>
              <a:rPr lang="en-US" sz="2400" i="1" dirty="0"/>
              <a:t>(Bundle </a:t>
            </a:r>
            <a:r>
              <a:rPr lang="en-US" sz="2400" i="1" dirty="0" err="1"/>
              <a:t>connectionHint</a:t>
            </a:r>
            <a:r>
              <a:rPr lang="en-US" sz="2400" i="1" dirty="0" smtClean="0"/>
              <a:t>)</a:t>
            </a:r>
          </a:p>
          <a:p>
            <a:pPr marL="1314450" lvl="2" indent="-514350"/>
            <a:r>
              <a:rPr lang="en-US" sz="1800" dirty="0" smtClean="0"/>
              <a:t>After </a:t>
            </a:r>
            <a:r>
              <a:rPr lang="en-US" sz="1800" dirty="0"/>
              <a:t>calling connect(), this method will be invoked asynchronously when the connect request has successfully completed</a:t>
            </a:r>
            <a:r>
              <a:rPr lang="en-US" sz="1800" dirty="0" smtClean="0"/>
              <a:t>.</a:t>
            </a:r>
          </a:p>
          <a:p>
            <a:pPr marL="914400" lvl="1" indent="-514350"/>
            <a:r>
              <a:rPr lang="en-US" sz="2400" i="1" dirty="0"/>
              <a:t>abstract void	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onConnectionSuspended</a:t>
            </a:r>
            <a:r>
              <a:rPr lang="en-US" sz="2400" i="1" dirty="0"/>
              <a:t>(int cause)</a:t>
            </a:r>
          </a:p>
          <a:p>
            <a:pPr marL="1314450" lvl="2" indent="-514350"/>
            <a:r>
              <a:rPr lang="en-US" sz="1800" dirty="0"/>
              <a:t>Called when the client is temporarily in a disconnected state</a:t>
            </a:r>
            <a:r>
              <a:rPr lang="en-US" sz="1800" dirty="0" smtClean="0"/>
              <a:t>.</a:t>
            </a:r>
            <a:endParaRPr lang="en-US" sz="1800" dirty="0"/>
          </a:p>
          <a:p>
            <a:pPr marL="1314450" lvl="2" indent="-514350"/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Notes:</a:t>
            </a:r>
          </a:p>
          <a:p>
            <a:r>
              <a:rPr lang="en-US" sz="2400" dirty="0" smtClean="0"/>
              <a:t>Implementation of these callbacks is optional</a:t>
            </a:r>
          </a:p>
          <a:p>
            <a:r>
              <a:rPr lang="en-US" sz="2400" dirty="0" smtClean="0"/>
              <a:t>Use these if </a:t>
            </a:r>
            <a:r>
              <a:rPr lang="en-US" sz="2400" dirty="0"/>
              <a:t>your app needs to know when the automatically managed connection is established or suspended. </a:t>
            </a:r>
          </a:p>
          <a:p>
            <a:pPr lvl="1"/>
            <a:r>
              <a:rPr lang="en-US" sz="2000" dirty="0" smtClean="0"/>
              <a:t>For example, </a:t>
            </a:r>
            <a:r>
              <a:rPr lang="en-US" sz="2000" dirty="0"/>
              <a:t>if your app makes calls to write data to Google APIs, these should be invoked only after the </a:t>
            </a:r>
            <a:r>
              <a:rPr lang="en-US" sz="2000" i="1" dirty="0" err="1"/>
              <a:t>onConnected</a:t>
            </a:r>
            <a:r>
              <a:rPr lang="en-US" sz="2000" i="1" dirty="0"/>
              <a:t>()</a:t>
            </a:r>
            <a:r>
              <a:rPr lang="en-US" sz="2000" dirty="0"/>
              <a:t> method has been called.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019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18497"/>
              </p:ext>
            </p:extLst>
          </p:nvPr>
        </p:nvGraphicFramePr>
        <p:xfrm>
          <a:off x="914400" y="688975"/>
          <a:ext cx="701992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3" imgW="7089176" imgH="5349981" progId="Word.Document.12">
                  <p:embed/>
                </p:oleObj>
              </mc:Choice>
              <mc:Fallback>
                <p:oleObj name="Document" r:id="rId3" imgW="7089176" imgH="53499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992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6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55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Fused Location Provider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343" b="6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1375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Fused Location Provider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1820"/>
            <a:ext cx="4083962" cy="38877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Balanced power/accuracy</a:t>
            </a:r>
          </a:p>
          <a:p>
            <a:pPr lvl="1"/>
            <a:r>
              <a:rPr lang="en-US" sz="2400" dirty="0" smtClean="0"/>
              <a:t> ~100 m accuracy</a:t>
            </a:r>
            <a:endParaRPr lang="en-US" sz="2400" dirty="0"/>
          </a:p>
          <a:p>
            <a:pPr lvl="1"/>
            <a:r>
              <a:rPr lang="en-US" sz="2400" dirty="0" smtClean="0"/>
              <a:t>medium power draw</a:t>
            </a:r>
          </a:p>
          <a:p>
            <a:r>
              <a:rPr lang="en-US" sz="2800" dirty="0" smtClean="0"/>
              <a:t>High accuracy</a:t>
            </a:r>
            <a:endParaRPr lang="en-US" sz="2800" dirty="0"/>
          </a:p>
          <a:p>
            <a:pPr lvl="1"/>
            <a:r>
              <a:rPr lang="en-US" sz="2400" dirty="0" smtClean="0"/>
              <a:t>~5 meter accuracy</a:t>
            </a:r>
          </a:p>
          <a:p>
            <a:pPr lvl="1"/>
            <a:r>
              <a:rPr lang="en-US" sz="2400" dirty="0" smtClean="0"/>
              <a:t>highest power draw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1162" y="2350521"/>
            <a:ext cx="4252076" cy="40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Low power</a:t>
            </a:r>
          </a:p>
          <a:p>
            <a:pPr lvl="1"/>
            <a:r>
              <a:rPr lang="en-US" sz="2600" dirty="0" smtClean="0"/>
              <a:t>~10km accuracy</a:t>
            </a:r>
          </a:p>
          <a:p>
            <a:pPr lvl="1"/>
            <a:r>
              <a:rPr lang="en-US" sz="2600" dirty="0" smtClean="0"/>
              <a:t>minimum power draw</a:t>
            </a:r>
          </a:p>
          <a:p>
            <a:r>
              <a:rPr lang="en-US" sz="3000" dirty="0" smtClean="0"/>
              <a:t>No power</a:t>
            </a:r>
          </a:p>
          <a:p>
            <a:pPr lvl="1"/>
            <a:r>
              <a:rPr lang="en-US" sz="2600" dirty="0" smtClean="0"/>
              <a:t>uses location data requested by other apps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70958"/>
            <a:ext cx="772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ocation sources are selected based on priorities: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2796560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smtClean="0"/>
                        <a:t>apps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1886544"/>
              </p:ext>
            </p:extLst>
          </p:nvPr>
        </p:nvGraphicFramePr>
        <p:xfrm>
          <a:off x="4412426" y="1404470"/>
          <a:ext cx="4274374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92915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6837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011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900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900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011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900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Fused Location Provider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Gets the best available provider</a:t>
            </a:r>
          </a:p>
          <a:p>
            <a:r>
              <a:rPr lang="en-US" dirty="0" smtClean="0"/>
              <a:t>Provides last known location (usually current)</a:t>
            </a:r>
          </a:p>
          <a:p>
            <a:r>
              <a:rPr lang="en-US" dirty="0" smtClean="0"/>
              <a:t>Provides continuous location updates</a:t>
            </a:r>
          </a:p>
          <a:p>
            <a:r>
              <a:rPr lang="en-US" dirty="0" smtClean="0"/>
              <a:t> Location client</a:t>
            </a:r>
          </a:p>
          <a:p>
            <a:pPr lvl="1"/>
            <a:r>
              <a:rPr lang="en-US" dirty="0" smtClean="0"/>
              <a:t>Connects to Google Play Services</a:t>
            </a:r>
          </a:p>
          <a:p>
            <a:pPr lvl="1"/>
            <a:r>
              <a:rPr lang="en-US" dirty="0" smtClean="0"/>
              <a:t>Developer needs to implement interfaces for callbacks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Murach Ch. 18 Location Viewer app</a:t>
            </a:r>
          </a:p>
          <a:p>
            <a:r>
              <a:rPr lang="en-US" dirty="0" smtClean="0"/>
              <a:t>First, set up your emulator to test an app that uses the Fused Location Provider, see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://birdsbits.wordpress.com/2016/05/26/testing-location-aware-apps-on-an-emulator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Code Tour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4133"/>
              </p:ext>
            </p:extLst>
          </p:nvPr>
        </p:nvGraphicFramePr>
        <p:xfrm>
          <a:off x="914400" y="688975"/>
          <a:ext cx="689292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4" imgW="6965814" imgH="5266463" progId="Word.Document.12">
                  <p:embed/>
                </p:oleObj>
              </mc:Choice>
              <mc:Fallback>
                <p:oleObj name="Document" r:id="rId4" imgW="6965814" imgH="5266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9238"/>
              </p:ext>
            </p:extLst>
          </p:nvPr>
        </p:nvGraphicFramePr>
        <p:xfrm>
          <a:off x="914400" y="688975"/>
          <a:ext cx="689292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4" imgW="6965814" imgH="5267903" progId="Word.Document.12">
                  <p:embed/>
                </p:oleObj>
              </mc:Choice>
              <mc:Fallback>
                <p:oleObj name="Document" r:id="rId4" imgW="6965814" imgH="5267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2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58748"/>
              </p:ext>
            </p:extLst>
          </p:nvPr>
        </p:nvGraphicFramePr>
        <p:xfrm>
          <a:off x="914400" y="688975"/>
          <a:ext cx="7521575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4" imgW="7606473" imgH="5452300" progId="Word.Document.12">
                  <p:embed/>
                </p:oleObj>
              </mc:Choice>
              <mc:Fallback>
                <p:oleObj name="Document" r:id="rId4" imgW="7606473" imgH="545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21575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5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291682"/>
              </p:ext>
            </p:extLst>
          </p:nvPr>
        </p:nvGraphicFramePr>
        <p:xfrm>
          <a:off x="914400" y="688975"/>
          <a:ext cx="7432675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4" imgW="7514950" imgH="4913876" progId="Word.Document.12">
                  <p:embed/>
                </p:oleObj>
              </mc:Choice>
              <mc:Fallback>
                <p:oleObj name="Document" r:id="rId4" imgW="7514950" imgH="4913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32675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9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60435"/>
              </p:ext>
            </p:extLst>
          </p:nvPr>
        </p:nvGraphicFramePr>
        <p:xfrm>
          <a:off x="914400" y="688975"/>
          <a:ext cx="7639050" cy="510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4" imgW="7630842" imgH="5099212" progId="Word.Document.12">
                  <p:embed/>
                </p:oleObj>
              </mc:Choice>
              <mc:Fallback>
                <p:oleObj name="Document" r:id="rId4" imgW="7630842" imgH="5099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39050" cy="510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2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29886"/>
              </p:ext>
            </p:extLst>
          </p:nvPr>
        </p:nvGraphicFramePr>
        <p:xfrm>
          <a:off x="914400" y="688975"/>
          <a:ext cx="7404100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4" imgW="7402299" imgH="4704170" progId="Word.Document.12">
                  <p:embed/>
                </p:oleObj>
              </mc:Choice>
              <mc:Fallback>
                <p:oleObj name="Document" r:id="rId4" imgW="7402299" imgH="4704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04100" cy="470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1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558574"/>
              </p:ext>
            </p:extLst>
          </p:nvPr>
        </p:nvGraphicFramePr>
        <p:xfrm>
          <a:off x="914400" y="688975"/>
          <a:ext cx="6892925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4" imgW="6957808" imgH="4984801" progId="Word.Document.12">
                  <p:embed/>
                </p:oleObj>
              </mc:Choice>
              <mc:Fallback>
                <p:oleObj name="Document" r:id="rId4" imgW="6957808" imgH="4984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93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708512"/>
              </p:ext>
            </p:extLst>
          </p:nvPr>
        </p:nvGraphicFramePr>
        <p:xfrm>
          <a:off x="919163" y="690563"/>
          <a:ext cx="7264400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4" imgW="7265172" imgH="5600390" progId="Word.Document.12">
                  <p:embed/>
                </p:oleObj>
              </mc:Choice>
              <mc:Fallback>
                <p:oleObj name="Document" r:id="rId4" imgW="7265172" imgH="560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9163" y="690563"/>
                        <a:ext cx="7264400" cy="559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6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Android Geolocation APIs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Information provided:</a:t>
            </a:r>
          </a:p>
          <a:p>
            <a:r>
              <a:rPr lang="en-US" dirty="0" smtClean="0"/>
              <a:t>Latitude and longitude</a:t>
            </a:r>
          </a:p>
          <a:p>
            <a:r>
              <a:rPr lang="en-US" dirty="0" smtClean="0"/>
              <a:t>Altitude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Heading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Related APIs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Geocoder</a:t>
            </a:r>
          </a:p>
          <a:p>
            <a:pPr lvl="1"/>
            <a:r>
              <a:rPr lang="en-US" dirty="0" smtClean="0"/>
              <a:t>Get address from latitude and longitude</a:t>
            </a:r>
          </a:p>
          <a:p>
            <a:pPr lvl="1"/>
            <a:r>
              <a:rPr lang="en-US" dirty="0" smtClean="0"/>
              <a:t>Get latitude and longitude from address</a:t>
            </a:r>
          </a:p>
          <a:p>
            <a:r>
              <a:rPr lang="en-US" dirty="0" smtClean="0"/>
              <a:t>Geofencing</a:t>
            </a:r>
          </a:p>
          <a:p>
            <a:pPr lvl="1"/>
            <a:r>
              <a:rPr lang="en-US" dirty="0" smtClean="0"/>
              <a:t>Monitor distance from a point of interest</a:t>
            </a:r>
          </a:p>
          <a:p>
            <a:pPr lvl="1"/>
            <a:r>
              <a:rPr lang="en-US" dirty="0" smtClean="0"/>
              <a:t>Get notifications when entering or leaving area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0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Further Geolocation Reading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Guide: Overview of Google </a:t>
            </a:r>
            <a:r>
              <a:rPr lang="en-US" dirty="0"/>
              <a:t>Play Services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https://developers.google.com/android/guides/</a:t>
            </a:r>
            <a:r>
              <a:rPr lang="en-US" sz="2400" dirty="0" smtClean="0">
                <a:hlinkClick r:id="rId2"/>
              </a:rPr>
              <a:t>overview</a:t>
            </a:r>
            <a:r>
              <a:rPr lang="en-US" sz="2400" dirty="0" smtClean="0"/>
              <a:t> </a:t>
            </a:r>
          </a:p>
          <a:p>
            <a:r>
              <a:rPr lang="en-US" dirty="0" smtClean="0"/>
              <a:t>Tutorial: Making Your App Location-Aware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hlinkClick r:id="rId3"/>
              </a:rPr>
              <a:t>https://developer.android.com/training/location/</a:t>
            </a:r>
            <a:r>
              <a:rPr lang="en-US" sz="2400" dirty="0" smtClean="0">
                <a:hlinkClick r:id="rId3"/>
              </a:rPr>
              <a:t>index.html</a:t>
            </a:r>
            <a:r>
              <a:rPr lang="en-US" sz="2400" dirty="0" smtClean="0"/>
              <a:t> </a:t>
            </a:r>
          </a:p>
          <a:p>
            <a:r>
              <a:rPr lang="en-US" dirty="0" smtClean="0"/>
              <a:t>Google Play Services Location </a:t>
            </a:r>
            <a:r>
              <a:rPr lang="en-US" dirty="0" err="1" smtClean="0"/>
              <a:t>APIs</a:t>
            </a:r>
            <a:r>
              <a:rPr lang="en-US" sz="2400" dirty="0" err="1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://developers.google.com/android/reference/com/google/android/gms/location/package-</a:t>
            </a:r>
            <a:r>
              <a:rPr lang="en-US" sz="2400" dirty="0" smtClean="0">
                <a:hlinkClick r:id="rId4"/>
              </a:rPr>
              <a:t>summary</a:t>
            </a:r>
            <a:r>
              <a:rPr lang="en-US" sz="2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Location Data Sources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060471"/>
              </p:ext>
            </p:extLst>
          </p:nvPr>
        </p:nvGraphicFramePr>
        <p:xfrm>
          <a:off x="457200" y="2235146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Battery</a:t>
                      </a:r>
                      <a:r>
                        <a:rPr lang="en-US" sz="2800" baseline="0" dirty="0" smtClean="0"/>
                        <a:t> Drain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GPS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Highest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Cellular</a:t>
                      </a:r>
                      <a:r>
                        <a:rPr lang="en-US" sz="2800" baseline="0" dirty="0" smtClean="0"/>
                        <a:t> Towers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Lower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Wi-Fi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Variable: medium to</a:t>
                      </a:r>
                      <a:r>
                        <a:rPr lang="en-US" sz="2800" baseline="0" dirty="0" smtClean="0"/>
                        <a:t> l</a:t>
                      </a:r>
                      <a:r>
                        <a:rPr lang="en-US" sz="2800" dirty="0" smtClean="0"/>
                        <a:t>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Lower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Passive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Variable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None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724162"/>
              </p:ext>
            </p:extLst>
          </p:nvPr>
        </p:nvGraphicFramePr>
        <p:xfrm>
          <a:off x="914400" y="688975"/>
          <a:ext cx="6794500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4" imgW="6856313" imgH="5243485" progId="Word.Document.12">
                  <p:embed/>
                </p:oleObj>
              </mc:Choice>
              <mc:Fallback>
                <p:oleObj name="Document" r:id="rId4" imgW="6856313" imgH="5243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9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8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623377"/>
              </p:ext>
            </p:extLst>
          </p:nvPr>
        </p:nvGraphicFramePr>
        <p:xfrm>
          <a:off x="914400" y="688975"/>
          <a:ext cx="68929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6965814" imgH="2088506" progId="Word.Document.12">
                  <p:embed/>
                </p:oleObj>
              </mc:Choice>
              <mc:Fallback>
                <p:oleObj name="Document" r:id="rId3" imgW="6965814" imgH="2088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206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6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Choice of APIs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</a:t>
            </a:r>
            <a:r>
              <a:rPr lang="en-US" dirty="0"/>
              <a:t>Location Services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Lets you choose between: GPS, Cellular, Wi-Fi</a:t>
            </a:r>
          </a:p>
          <a:p>
            <a:pPr lvl="1"/>
            <a:r>
              <a:rPr lang="en-US" dirty="0" smtClean="0"/>
              <a:t>No longer recommended by Google</a:t>
            </a:r>
          </a:p>
          <a:p>
            <a:r>
              <a:rPr lang="en-US" dirty="0" smtClean="0"/>
              <a:t> Fused </a:t>
            </a:r>
            <a:r>
              <a:rPr lang="en-US" dirty="0"/>
              <a:t>Location </a:t>
            </a:r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Dynamically chooses the best location provider</a:t>
            </a:r>
          </a:p>
          <a:p>
            <a:pPr lvl="1"/>
            <a:r>
              <a:rPr lang="en-US" dirty="0" smtClean="0"/>
              <a:t>Preferred by Google, requires Google Play Services</a:t>
            </a:r>
          </a:p>
        </p:txBody>
      </p:sp>
    </p:spTree>
    <p:extLst>
      <p:ext uri="{BB962C8B-B14F-4D97-AF65-F5344CB8AC3E}">
        <p14:creationId xmlns:p14="http://schemas.microsoft.com/office/powerpoint/2010/main" val="30007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55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Google Play Services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9730" r="-397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46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Google Play Services APIs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APIs are delivered in an APK </a:t>
            </a:r>
            <a:r>
              <a:rPr lang="en-US" dirty="0"/>
              <a:t>that </a:t>
            </a:r>
            <a:r>
              <a:rPr lang="en-US" dirty="0" smtClean="0"/>
              <a:t>is </a:t>
            </a:r>
            <a:r>
              <a:rPr lang="en-US" dirty="0"/>
              <a:t>updated via the Google Play </a:t>
            </a:r>
            <a:r>
              <a:rPr lang="en-US" dirty="0" smtClean="0"/>
              <a:t>Store</a:t>
            </a:r>
          </a:p>
          <a:p>
            <a:r>
              <a:rPr lang="en-US" dirty="0" smtClean="0"/>
              <a:t>They are updated without an Android OS update- reducing Android API fragmentation</a:t>
            </a:r>
          </a:p>
          <a:p>
            <a:r>
              <a:rPr lang="en-US" dirty="0" smtClean="0"/>
              <a:t>Updates are automatically and silently delivered within days of an API update being released</a:t>
            </a:r>
          </a:p>
          <a:p>
            <a:r>
              <a:rPr lang="en-US" dirty="0" smtClean="0"/>
              <a:t>Available for API 9 and newer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</TotalTime>
  <Words>850</Words>
  <Application>Microsoft Macintosh PowerPoint</Application>
  <PresentationFormat>On-screen Show (4:3)</PresentationFormat>
  <Paragraphs>238</Paragraphs>
  <Slides>31</Slides>
  <Notes>22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 Narrow</vt:lpstr>
      <vt:lpstr>Calibri</vt:lpstr>
      <vt:lpstr>Arial</vt:lpstr>
      <vt:lpstr>Office Theme</vt:lpstr>
      <vt:lpstr>Document</vt:lpstr>
      <vt:lpstr>Geolocation</vt:lpstr>
      <vt:lpstr>Course Overview</vt:lpstr>
      <vt:lpstr>Android Geolocation APIs</vt:lpstr>
      <vt:lpstr>Location Data Sources</vt:lpstr>
      <vt:lpstr>PowerPoint Presentation</vt:lpstr>
      <vt:lpstr>PowerPoint Presentation</vt:lpstr>
      <vt:lpstr>Choice of APIs</vt:lpstr>
      <vt:lpstr>Google Play Services</vt:lpstr>
      <vt:lpstr>Google Play Services APIs</vt:lpstr>
      <vt:lpstr>A Sampling of GPS APIs</vt:lpstr>
      <vt:lpstr>Add GPS to Your Project</vt:lpstr>
      <vt:lpstr>PowerPoint Presentation</vt:lpstr>
      <vt:lpstr>Accessing Google APIs</vt:lpstr>
      <vt:lpstr>Accessing Google APIs (continued)</vt:lpstr>
      <vt:lpstr>Accessing Google APIs (continued)</vt:lpstr>
      <vt:lpstr>Accessing Google APIs (continued)</vt:lpstr>
      <vt:lpstr>PowerPoint Presentation</vt:lpstr>
      <vt:lpstr>Fused Location Provider</vt:lpstr>
      <vt:lpstr>Fused Location Provider</vt:lpstr>
      <vt:lpstr>Fused Location Provider</vt:lpstr>
      <vt:lpstr>Code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APIs</vt:lpstr>
      <vt:lpstr>Further Geolocation Reading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223</cp:revision>
  <dcterms:created xsi:type="dcterms:W3CDTF">2016-03-27T03:55:45Z</dcterms:created>
  <dcterms:modified xsi:type="dcterms:W3CDTF">2017-07-19T17:13:47Z</dcterms:modified>
</cp:coreProperties>
</file>