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62" r:id="rId2"/>
    <p:sldId id="363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60" r:id="rId36"/>
    <p:sldId id="358" r:id="rId37"/>
    <p:sldId id="359" r:id="rId38"/>
    <p:sldId id="36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95" d="100"/>
          <a:sy n="95" d="100"/>
        </p:scale>
        <p:origin x="-3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6/22/16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package" Target="../embeddings/Microsoft_Word_Document8.docx"/><Relationship Id="rId5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package" Target="../embeddings/Microsoft_Word_Document9.docx"/><Relationship Id="rId5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package" Target="../embeddings/Microsoft_Word_Document11.docx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package" Target="../embeddings/Microsoft_Word_Document12.docx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package" Target="../embeddings/Microsoft_Word_Document13.docx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package" Target="../embeddings/Microsoft_Word_Document14.docx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package" Target="../embeddings/Microsoft_Word_Document15.docx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package" Target="../embeddings/Microsoft_Word_Document16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package" Target="../embeddings/Microsoft_Word_Document17.docx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package" Target="../embeddings/Microsoft_Word_Document18.docx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package" Target="../embeddings/Microsoft_Word_Document19.docx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package" Target="../embeddings/Microsoft_Word_Document20.docx"/><Relationship Id="rId5" Type="http://schemas.openxmlformats.org/officeDocument/2006/relationships/image" Target="../media/image2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package" Target="../embeddings/Microsoft_Word_Document21.docx"/><Relationship Id="rId5" Type="http://schemas.openxmlformats.org/officeDocument/2006/relationships/image" Target="../media/image2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package" Target="../embeddings/Microsoft_Word_Document22.docx"/><Relationship Id="rId5" Type="http://schemas.openxmlformats.org/officeDocument/2006/relationships/image" Target="../media/image2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package" Target="../embeddings/Microsoft_Word_Document23.docx"/><Relationship Id="rId5" Type="http://schemas.openxmlformats.org/officeDocument/2006/relationships/image" Target="../media/image2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package" Target="../embeddings/Microsoft_Word_Document24.docx"/><Relationship Id="rId5" Type="http://schemas.openxmlformats.org/officeDocument/2006/relationships/image" Target="../media/image25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package" Target="../embeddings/Microsoft_Word_Document25.docx"/><Relationship Id="rId5" Type="http://schemas.openxmlformats.org/officeDocument/2006/relationships/image" Target="../media/image2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package" Target="../embeddings/Microsoft_Word_Document26.docx"/><Relationship Id="rId5" Type="http://schemas.openxmlformats.org/officeDocument/2006/relationships/image" Target="../media/image27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package" Target="../embeddings/Microsoft_Word_Document27.docx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package" Target="../embeddings/Microsoft_Word_Document28.docx"/><Relationship Id="rId5" Type="http://schemas.openxmlformats.org/officeDocument/2006/relationships/image" Target="../media/image3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package" Target="../embeddings/Microsoft_Word_Document29.docx"/><Relationship Id="rId5" Type="http://schemas.openxmlformats.org/officeDocument/2006/relationships/image" Target="../media/image31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package" Target="../embeddings/Microsoft_Word_Document30.docx"/><Relationship Id="rId5" Type="http://schemas.openxmlformats.org/officeDocument/2006/relationships/image" Target="../media/image3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package" Target="../embeddings/Microsoft_Word_Document31.docx"/><Relationship Id="rId5" Type="http://schemas.openxmlformats.org/officeDocument/2006/relationships/image" Target="../media/image33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package" Target="../embeddings/Microsoft_Word_Document32.docx"/><Relationship Id="rId5" Type="http://schemas.openxmlformats.org/officeDocument/2006/relationships/image" Target="../media/image35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package" Target="../embeddings/Microsoft_Word_Document7.docx"/><Relationship Id="rId5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52" y="312314"/>
            <a:ext cx="7775370" cy="4222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 smtClean="0">
                <a:solidFill>
                  <a:schemeClr val="accent6"/>
                </a:solidFill>
              </a:rPr>
              <a:t>Your First App:</a:t>
            </a:r>
            <a:r>
              <a:rPr lang="en-US" sz="9600" b="1" dirty="0" smtClean="0"/>
              <a:t/>
            </a:r>
            <a:br>
              <a:rPr lang="en-US" sz="9600" b="1" dirty="0" smtClean="0"/>
            </a:br>
            <a:r>
              <a:rPr lang="en-US" sz="7200" b="1" dirty="0" smtClean="0"/>
              <a:t>Writing the Code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0619" y="4534382"/>
            <a:ext cx="2391112" cy="95774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CIS 399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6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</a:t>
            </a:r>
            <a:r>
              <a:rPr lang="en-US" dirty="0" err="1"/>
              <a:t>EditorAction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75054"/>
              </p:ext>
            </p:extLst>
          </p:nvPr>
        </p:nvGraphicFramePr>
        <p:xfrm>
          <a:off x="990600" y="1219200"/>
          <a:ext cx="7301323" cy="4364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4" imgW="7301323" imgH="4364359" progId="Word.Document.12">
                  <p:embed/>
                </p:oleObj>
              </mc:Choice>
              <mc:Fallback>
                <p:oleObj name="Document" r:id="rId4" imgW="7301323" imgH="4364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4364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5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handles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/>
              <a:t>EditorAction</a:t>
            </a:r>
            <a:r>
              <a:rPr lang="en-US" dirty="0"/>
              <a:t>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667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76261"/>
              </p:ext>
            </p:extLst>
          </p:nvPr>
        </p:nvGraphicFramePr>
        <p:xfrm>
          <a:off x="990600" y="16764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07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handles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/>
              <a:t>EditorAction</a:t>
            </a:r>
            <a:r>
              <a:rPr lang="en-US" dirty="0"/>
              <a:t> event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2023"/>
              </p:ext>
            </p:extLst>
          </p:nvPr>
        </p:nvGraphicFramePr>
        <p:xfrm>
          <a:off x="990600" y="16764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88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few constants from the </a:t>
            </a:r>
            <a:r>
              <a:rPr lang="en-US" dirty="0" err="1"/>
              <a:t>EditorInfo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712588"/>
              </p:ext>
            </p:extLst>
          </p:nvPr>
        </p:nvGraphicFramePr>
        <p:xfrm>
          <a:off x="914400" y="1202042"/>
          <a:ext cx="7301323" cy="260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4" imgW="7301323" imgH="2607958" progId="Word.Document.12">
                  <p:embed/>
                </p:oleObj>
              </mc:Choice>
              <mc:Fallback>
                <p:oleObj name="Document" r:id="rId4" imgW="7301323" imgH="2607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02042"/>
                        <a:ext cx="7301323" cy="2607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77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methods for working with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819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74851"/>
              </p:ext>
            </p:extLst>
          </p:nvPr>
        </p:nvGraphicFramePr>
        <p:xfrm>
          <a:off x="914400" y="1219200"/>
          <a:ext cx="7300912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4" imgW="7301323" imgH="2626321" progId="Word.Document.12">
                  <p:embed/>
                </p:oleObj>
              </mc:Choice>
              <mc:Fallback>
                <p:oleObj name="Document" r:id="rId4" imgW="7301323" imgH="26263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262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7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method that calculates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displays amounts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91426"/>
              </p:ext>
            </p:extLst>
          </p:nvPr>
        </p:nvGraphicFramePr>
        <p:xfrm>
          <a:off x="1004888" y="1600200"/>
          <a:ext cx="7300912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01323" imgH="4493623" progId="Word.Document.12">
                  <p:embed/>
                </p:oleObj>
              </mc:Choice>
              <mc:Fallback>
                <p:oleObj name="Document" r:id="rId4" imgW="7301323" imgH="4493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12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88921"/>
              </p:ext>
            </p:extLst>
          </p:nvPr>
        </p:nvGraphicFramePr>
        <p:xfrm>
          <a:off x="990600" y="1143000"/>
          <a:ext cx="7300912" cy="473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301323" imgH="4733067" progId="Word.Document.12">
                  <p:embed/>
                </p:oleObj>
              </mc:Choice>
              <mc:Fallback>
                <p:oleObj name="Document" r:id="rId4" imgW="7301323" imgH="47330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73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21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66015"/>
              </p:ext>
            </p:extLst>
          </p:nvPr>
        </p:nvGraphicFramePr>
        <p:xfrm>
          <a:off x="990600" y="1143000"/>
          <a:ext cx="73009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4" imgW="7301323" imgH="948054" progId="Word.Document.12">
                  <p:embed/>
                </p:oleObj>
              </mc:Choice>
              <mc:Fallback>
                <p:oleObj name="Document" r:id="rId4" imgW="7301323" imgH="9480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19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lifecycle of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28222"/>
            <a:ext cx="7315200" cy="29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Three common states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84621"/>
              </p:ext>
            </p:extLst>
          </p:nvPr>
        </p:nvGraphicFramePr>
        <p:xfrm>
          <a:off x="990600" y="1218882"/>
          <a:ext cx="7377498" cy="304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7377498" imgH="3048318" progId="Word.Document.12">
                  <p:embed/>
                </p:oleObj>
              </mc:Choice>
              <mc:Fallback>
                <p:oleObj name="Document" r:id="rId4" imgW="7377498" imgH="3048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8882"/>
                        <a:ext cx="7377498" cy="3048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46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Course Overview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2617485"/>
              </p:ext>
            </p:extLst>
          </p:nvPr>
        </p:nvGraphicFramePr>
        <p:xfrm>
          <a:off x="457200" y="1600200"/>
          <a:ext cx="4038600" cy="378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33"/>
                <a:gridCol w="3451167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 smtClean="0"/>
                        <a:t>single-screen apps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 +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Menus + Themes</a:t>
                      </a:r>
                      <a:endParaRPr lang="en-US" sz="2800" dirty="0" smtClean="0"/>
                    </a:p>
                  </a:txBody>
                  <a:tcPr/>
                </a:tc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 +</a:t>
                      </a:r>
                      <a:endParaRPr lang="en-US" sz="2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245983"/>
              </p:ext>
            </p:extLst>
          </p:nvPr>
        </p:nvGraphicFramePr>
        <p:xfrm>
          <a:off x="4724400" y="1600200"/>
          <a:ext cx="3962400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92"/>
                <a:gridCol w="341620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 + 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6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SharedPreferences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36060"/>
              </p:ext>
            </p:extLst>
          </p:nvPr>
        </p:nvGraphicFramePr>
        <p:xfrm>
          <a:off x="914400" y="1143000"/>
          <a:ext cx="7300912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7301323" imgH="3272279" progId="Word.Document.12">
                  <p:embed/>
                </p:oleObj>
              </mc:Choice>
              <mc:Fallback>
                <p:oleObj name="Document" r:id="rId4" imgW="7301323" imgH="3272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7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76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onPause</a:t>
            </a:r>
            <a:r>
              <a:rPr lang="en-US" dirty="0"/>
              <a:t> to save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58366"/>
              </p:ext>
            </p:extLst>
          </p:nvPr>
        </p:nvGraphicFramePr>
        <p:xfrm>
          <a:off x="990600" y="1219200"/>
          <a:ext cx="73009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7301323" imgH="2076860" progId="Word.Document.12">
                  <p:embed/>
                </p:oleObj>
              </mc:Choice>
              <mc:Fallback>
                <p:oleObj name="Document" r:id="rId4" imgW="7301323" imgH="2076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4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onResume</a:t>
            </a:r>
            <a:r>
              <a:rPr lang="en-US" dirty="0"/>
              <a:t> to restore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52437"/>
              </p:ext>
            </p:extLst>
          </p:nvPr>
        </p:nvGraphicFramePr>
        <p:xfrm>
          <a:off x="990600" y="1219200"/>
          <a:ext cx="73009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4" imgW="7301323" imgH="1875223" progId="Word.Document.12">
                  <p:embed/>
                </p:oleObj>
              </mc:Choice>
              <mc:Fallback>
                <p:oleObj name="Document" r:id="rId4" imgW="7301323" imgH="187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01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20762"/>
              </p:ext>
            </p:extLst>
          </p:nvPr>
        </p:nvGraphicFramePr>
        <p:xfrm>
          <a:off x="990600" y="1219200"/>
          <a:ext cx="7300912" cy="336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4" imgW="7301323" imgH="3367697" progId="Word.Document.12">
                  <p:embed/>
                </p:oleObj>
              </mc:Choice>
              <mc:Fallback>
                <p:oleObj name="Document" r:id="rId4" imgW="7301323" imgH="33676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36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33490"/>
              </p:ext>
            </p:extLst>
          </p:nvPr>
        </p:nvGraphicFramePr>
        <p:xfrm>
          <a:off x="990600" y="12192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4" imgW="7301323" imgH="3567893" progId="Word.Document.12">
                  <p:embed/>
                </p:oleObj>
              </mc:Choice>
              <mc:Fallback>
                <p:oleObj name="Document" r:id="rId4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46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07156"/>
              </p:ext>
            </p:extLst>
          </p:nvPr>
        </p:nvGraphicFramePr>
        <p:xfrm>
          <a:off x="990600" y="12192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4" imgW="7301323" imgH="4979352" progId="Word.Document.12">
                  <p:embed/>
                </p:oleObj>
              </mc:Choice>
              <mc:Fallback>
                <p:oleObj name="Document" r:id="rId4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65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838261"/>
              </p:ext>
            </p:extLst>
          </p:nvPr>
        </p:nvGraphicFramePr>
        <p:xfrm>
          <a:off x="990600" y="1219200"/>
          <a:ext cx="7300912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4" imgW="7301323" imgH="3166060" progId="Word.Document.12">
                  <p:embed/>
                </p:oleObj>
              </mc:Choice>
              <mc:Fallback>
                <p:oleObj name="Document" r:id="rId4" imgW="7301323" imgH="3166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07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73839"/>
              </p:ext>
            </p:extLst>
          </p:nvPr>
        </p:nvGraphicFramePr>
        <p:xfrm>
          <a:off x="990600" y="1219200"/>
          <a:ext cx="7300912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4" imgW="7301323" imgH="3166060" progId="Word.Document.12">
                  <p:embed/>
                </p:oleObj>
              </mc:Choice>
              <mc:Fallback>
                <p:oleObj name="Document" r:id="rId4" imgW="7301323" imgH="3166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63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87011"/>
              </p:ext>
            </p:extLst>
          </p:nvPr>
        </p:nvGraphicFramePr>
        <p:xfrm>
          <a:off x="1004888" y="12192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4" imgW="7301323" imgH="4979352" progId="Word.Document.12">
                  <p:embed/>
                </p:oleObj>
              </mc:Choice>
              <mc:Fallback>
                <p:oleObj name="Document" r:id="rId4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2192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24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30320"/>
              </p:ext>
            </p:extLst>
          </p:nvPr>
        </p:nvGraphicFramePr>
        <p:xfrm>
          <a:off x="990600" y="11430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4" imgW="7313400" imgH="4976886" progId="Word.Document.12">
                  <p:embed/>
                </p:oleObj>
              </mc:Choice>
              <mc:Fallback>
                <p:oleObj name="Document" r:id="rId4" imgW="7313400" imgH="4976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35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default Java code for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58915"/>
              </p:ext>
            </p:extLst>
          </p:nvPr>
        </p:nvGraphicFramePr>
        <p:xfrm>
          <a:off x="990600" y="12192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301323" imgH="2680331" progId="Word.Document.12">
                  <p:embed/>
                </p:oleObj>
              </mc:Choice>
              <mc:Fallback>
                <p:oleObj name="Document" r:id="rId4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15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Gradle</a:t>
            </a:r>
            <a:r>
              <a:rPr lang="en-US" dirty="0"/>
              <a:t> build script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70979"/>
              </p:ext>
            </p:extLst>
          </p:nvPr>
        </p:nvGraphicFramePr>
        <p:xfrm>
          <a:off x="990600" y="1219200"/>
          <a:ext cx="7300912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4" imgW="7301323" imgH="4576078" progId="Word.Document.12">
                  <p:embed/>
                </p:oleObj>
              </mc:Choice>
              <mc:Fallback>
                <p:oleObj name="Document" r:id="rId4" imgW="7301323" imgH="4576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57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22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dialogs for adding a dependency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6499"/>
            <a:ext cx="5791200" cy="49157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1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dependencies block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17076"/>
              </p:ext>
            </p:extLst>
          </p:nvPr>
        </p:nvGraphicFramePr>
        <p:xfrm>
          <a:off x="990600" y="1219200"/>
          <a:ext cx="73009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4" imgW="7301323" imgH="867039" progId="Word.Document.12">
                  <p:embed/>
                </p:oleObj>
              </mc:Choice>
              <mc:Fallback>
                <p:oleObj name="Document" r:id="rId4" imgW="7301323" imgH="867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41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AndroidManifest.xml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31168"/>
              </p:ext>
            </p:extLst>
          </p:nvPr>
        </p:nvGraphicFramePr>
        <p:xfrm>
          <a:off x="990600" y="1143000"/>
          <a:ext cx="730091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4" imgW="7301323" imgH="4979352" progId="Word.Document.12">
                  <p:embed/>
                </p:oleObj>
              </mc:Choice>
              <mc:Fallback>
                <p:oleObj name="Document" r:id="rId4" imgW="7301323" imgH="497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80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577"/>
            <a:ext cx="7315200" cy="738664"/>
          </a:xfrm>
        </p:spPr>
        <p:txBody>
          <a:bodyPr/>
          <a:lstStyle/>
          <a:p>
            <a:r>
              <a:rPr lang="en-US" sz="2400" dirty="0"/>
              <a:t>An activity element </a:t>
            </a:r>
            <a:br>
              <a:rPr lang="en-US" sz="2400" dirty="0"/>
            </a:br>
            <a:r>
              <a:rPr lang="en-US" sz="2400" dirty="0"/>
              <a:t>that only allows portrait orientation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50895"/>
              </p:ext>
            </p:extLst>
          </p:nvPr>
        </p:nvGraphicFramePr>
        <p:xfrm>
          <a:off x="914400" y="1625600"/>
          <a:ext cx="7313400" cy="2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4" imgW="7313400" imgH="2726440" progId="Word.Document.12">
                  <p:embed/>
                </p:oleObj>
              </mc:Choice>
              <mc:Fallback>
                <p:oleObj name="Document" r:id="rId4" imgW="7313400" imgH="2726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25600"/>
                        <a:ext cx="7313400" cy="272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29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How to set the launcher icon for an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84489"/>
              </p:ext>
            </p:extLst>
          </p:nvPr>
        </p:nvGraphicFramePr>
        <p:xfrm>
          <a:off x="1004477" y="1219200"/>
          <a:ext cx="7301323" cy="281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4" imgW="7301323" imgH="2819676" progId="Word.Document.12">
                  <p:embed/>
                </p:oleObj>
              </mc:Choice>
              <mc:Fallback>
                <p:oleObj name="Document" r:id="rId4" imgW="7301323" imgH="28196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1219200"/>
                        <a:ext cx="7301323" cy="2819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03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Android Asset Studio web page </a:t>
            </a:r>
            <a:br>
              <a:rPr lang="en-US" dirty="0"/>
            </a:br>
            <a:r>
              <a:rPr lang="en-US" dirty="0"/>
              <a:t>for generating launcher icons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" y="1600200"/>
            <a:ext cx="7282815" cy="4513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32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directory structure for launcher icons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26692"/>
              </p:ext>
            </p:extLst>
          </p:nvPr>
        </p:nvGraphicFramePr>
        <p:xfrm>
          <a:off x="914400" y="1143000"/>
          <a:ext cx="730091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4" imgW="7301323" imgH="2492736" progId="Word.Document.12">
                  <p:embed/>
                </p:oleObj>
              </mc:Choice>
              <mc:Fallback>
                <p:oleObj name="Document" r:id="rId4" imgW="7301323" imgH="2492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9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33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documentation for the Activity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03960"/>
            <a:ext cx="5384800" cy="489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90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work with an activity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925479"/>
              </p:ext>
            </p:extLst>
          </p:nvPr>
        </p:nvGraphicFramePr>
        <p:xfrm>
          <a:off x="990600" y="1205317"/>
          <a:ext cx="7301323" cy="504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01323" imgH="5043083" progId="Word.Document.12">
                  <p:embed/>
                </p:oleObj>
              </mc:Choice>
              <mc:Fallback>
                <p:oleObj name="Document" r:id="rId4" imgW="7301323" imgH="5043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5317"/>
                        <a:ext cx="7301323" cy="504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3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v7 </a:t>
            </a:r>
            <a:r>
              <a:rPr lang="en-US" dirty="0" err="1"/>
              <a:t>appcompat</a:t>
            </a:r>
            <a:r>
              <a:rPr lang="en-US" dirty="0"/>
              <a:t> support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92856"/>
              </p:ext>
            </p:extLst>
          </p:nvPr>
        </p:nvGraphicFramePr>
        <p:xfrm>
          <a:off x="990600" y="1143000"/>
          <a:ext cx="7300912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301323" imgH="3302525" progId="Word.Document.12">
                  <p:embed/>
                </p:oleObj>
              </mc:Choice>
              <mc:Fallback>
                <p:oleObj name="Document" r:id="rId4" imgW="7301323" imgH="3302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8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get references to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41101"/>
              </p:ext>
            </p:extLst>
          </p:nvPr>
        </p:nvGraphicFramePr>
        <p:xfrm>
          <a:off x="990600" y="12192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11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activity that gets references to the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60129"/>
              </p:ext>
            </p:extLst>
          </p:nvPr>
        </p:nvGraphicFramePr>
        <p:xfrm>
          <a:off x="990600" y="12954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33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activity that gets references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widgets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60613"/>
              </p:ext>
            </p:extLst>
          </p:nvPr>
        </p:nvGraphicFramePr>
        <p:xfrm>
          <a:off x="990600" y="1725642"/>
          <a:ext cx="73009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4" imgW="7301323" imgH="1446385" progId="Word.Document.12">
                  <p:embed/>
                </p:oleObj>
              </mc:Choice>
              <mc:Fallback>
                <p:oleObj name="Document" r:id="rId4" imgW="7301323" imgH="144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725642"/>
                        <a:ext cx="7300912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30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events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53850"/>
              </p:ext>
            </p:extLst>
          </p:nvPr>
        </p:nvGraphicFramePr>
        <p:xfrm>
          <a:off x="990600" y="1219200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4" imgW="7301323" imgH="2714897" progId="Word.Document.12">
                  <p:embed/>
                </p:oleObj>
              </mc:Choice>
              <mc:Fallback>
                <p:oleObj name="Document" r:id="rId4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03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1048</Words>
  <Application>Microsoft Macintosh PowerPoint</Application>
  <PresentationFormat>On-screen Show (4:3)</PresentationFormat>
  <Paragraphs>207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Slide with title</vt:lpstr>
      <vt:lpstr>Document</vt:lpstr>
      <vt:lpstr>Your First App: Writing the Code</vt:lpstr>
      <vt:lpstr>Course Overview</vt:lpstr>
      <vt:lpstr>The default Java code for an activity</vt:lpstr>
      <vt:lpstr>How to work with an activity</vt:lpstr>
      <vt:lpstr>The v7 appcompat support library</vt:lpstr>
      <vt:lpstr>How to get references to widgets</vt:lpstr>
      <vt:lpstr>An activity that gets references to the widgets</vt:lpstr>
      <vt:lpstr>An activity that gets references  to the widgets (continued)</vt:lpstr>
      <vt:lpstr>How events work</vt:lpstr>
      <vt:lpstr>How to handle the EditorAction event</vt:lpstr>
      <vt:lpstr>An activity that handles  the EditorAction event</vt:lpstr>
      <vt:lpstr>An activity that handles  the EditorAction event (continued)</vt:lpstr>
      <vt:lpstr>A few constants from the EditorInfo class</vt:lpstr>
      <vt:lpstr>Two methods for working with widgets</vt:lpstr>
      <vt:lpstr>A method that calculates  and displays amounts</vt:lpstr>
      <vt:lpstr>How to handle the Click event</vt:lpstr>
      <vt:lpstr>How to handle the Click event (continued)</vt:lpstr>
      <vt:lpstr>The lifecycle of an activity</vt:lpstr>
      <vt:lpstr>Three common states</vt:lpstr>
      <vt:lpstr>How to import the SharedPreferences classes</vt:lpstr>
      <vt:lpstr>How to use onPause to save values</vt:lpstr>
      <vt:lpstr>How to use onResume to restore values</vt:lpstr>
      <vt:lpstr>The Java code</vt:lpstr>
      <vt:lpstr>The Java code (continued)</vt:lpstr>
      <vt:lpstr>The Java code (continued)</vt:lpstr>
      <vt:lpstr>The Java code (continued)</vt:lpstr>
      <vt:lpstr>The Java code (continued)</vt:lpstr>
      <vt:lpstr>The Java code (continued)</vt:lpstr>
      <vt:lpstr>The Java code (continued)</vt:lpstr>
      <vt:lpstr>The Gradle build script</vt:lpstr>
      <vt:lpstr>The dialogs for adding a dependency</vt:lpstr>
      <vt:lpstr>A dependencies block</vt:lpstr>
      <vt:lpstr>The AndroidManifest.xml file</vt:lpstr>
      <vt:lpstr>An activity element  that only allows portrait orientation</vt:lpstr>
      <vt:lpstr>How to set the launcher icon for an app</vt:lpstr>
      <vt:lpstr>The Android Asset Studio web page  for generating launcher icons</vt:lpstr>
      <vt:lpstr>The directory structure for launcher icons</vt:lpstr>
      <vt:lpstr>The documentation for the Activity class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Office</cp:lastModifiedBy>
  <cp:revision>58</cp:revision>
  <dcterms:created xsi:type="dcterms:W3CDTF">2010-11-30T18:46:51Z</dcterms:created>
  <dcterms:modified xsi:type="dcterms:W3CDTF">2016-06-22T16:38:10Z</dcterms:modified>
</cp:coreProperties>
</file>