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6" r:id="rId3"/>
    <p:sldId id="298" r:id="rId4"/>
    <p:sldId id="260" r:id="rId5"/>
    <p:sldId id="259" r:id="rId6"/>
    <p:sldId id="301" r:id="rId7"/>
    <p:sldId id="261" r:id="rId8"/>
    <p:sldId id="262" r:id="rId9"/>
    <p:sldId id="263" r:id="rId10"/>
    <p:sldId id="264" r:id="rId11"/>
    <p:sldId id="265" r:id="rId12"/>
    <p:sldId id="29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0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67" autoAdjust="0"/>
    <p:restoredTop sz="86450" autoAdjust="0"/>
  </p:normalViewPr>
  <p:slideViewPr>
    <p:cSldViewPr>
      <p:cViewPr>
        <p:scale>
          <a:sx n="100" d="100"/>
          <a:sy n="100" d="100"/>
        </p:scale>
        <p:origin x="1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7/5/17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</a:t>
            </a:r>
            <a:r>
              <a:rPr lang="en-US" baseline="0" dirty="0" smtClean="0"/>
              <a:t> input event handlers:</a:t>
            </a:r>
            <a:br>
              <a:rPr lang="en-US" baseline="0" dirty="0" smtClean="0"/>
            </a:br>
            <a:r>
              <a:rPr lang="en-US" baseline="0" dirty="0" smtClean="0"/>
              <a:t>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/guide/topics/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ui-events.html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methods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RadioGroup.OnCheckedChangeListener</a:t>
            </a:r>
            <a:r>
              <a:rPr lang="en-US" baseline="0" dirty="0" smtClean="0"/>
              <a:t> interface</a:t>
            </a:r>
          </a:p>
          <a:p>
            <a:r>
              <a:rPr lang="en-US" baseline="0" dirty="0" err="1" smtClean="0"/>
              <a:t>RadioGroup</a:t>
            </a:r>
            <a:r>
              <a:rPr lang="en-US" baseline="0" dirty="0" smtClean="0"/>
              <a:t> is a subclass of </a:t>
            </a:r>
            <a:r>
              <a:rPr lang="en-US" baseline="0" dirty="0" err="1" smtClean="0"/>
              <a:t>LinearLayout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</a:t>
            </a:r>
            <a:r>
              <a:rPr lang="en-US" baseline="0" dirty="0" smtClean="0"/>
              <a:t> being switched on?</a:t>
            </a:r>
          </a:p>
          <a:p>
            <a:r>
              <a:rPr lang="en-US" baseline="0" dirty="0" smtClean="0"/>
              <a:t>Why is </a:t>
            </a:r>
            <a:r>
              <a:rPr lang="en-US" baseline="0" dirty="0" err="1" smtClean="0"/>
              <a:t>calculateAndDisplay</a:t>
            </a:r>
            <a:r>
              <a:rPr lang="en-US" baseline="0" dirty="0" smtClean="0"/>
              <a:t> being called?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this work? Does it work, or is there a mistake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methods of the </a:t>
            </a:r>
            <a:r>
              <a:rPr lang="en-US" dirty="0" err="1" smtClean="0">
                <a:effectLst/>
              </a:rPr>
              <a:t>OnItemSelectedListener</a:t>
            </a:r>
            <a:r>
              <a:rPr lang="en-US" dirty="0" smtClean="0">
                <a:effectLst/>
              </a:rPr>
              <a:t> interface</a:t>
            </a:r>
          </a:p>
          <a:p>
            <a:endParaRPr lang="en-US" dirty="0" smtClean="0"/>
          </a:p>
          <a:p>
            <a:r>
              <a:rPr lang="en-US" dirty="0" smtClean="0"/>
              <a:t>The question mark</a:t>
            </a:r>
            <a:r>
              <a:rPr lang="en-US" baseline="0" dirty="0" smtClean="0"/>
              <a:t> in place of the generic type means the type is unknown. We can do this because we are not using the </a:t>
            </a:r>
            <a:r>
              <a:rPr lang="en-US" baseline="0" dirty="0" err="1" smtClean="0"/>
              <a:t>AdapterView</a:t>
            </a:r>
            <a:r>
              <a:rPr lang="en-US" baseline="0" dirty="0" smtClean="0"/>
              <a:t> object in the event handler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methods of the </a:t>
            </a:r>
            <a:r>
              <a:rPr lang="en-US" dirty="0" err="1" smtClean="0">
                <a:effectLst/>
              </a:rPr>
              <a:t>OnSeekBarChangeListener</a:t>
            </a:r>
            <a:r>
              <a:rPr lang="en-US" dirty="0" smtClean="0">
                <a:effectLst/>
              </a:rPr>
              <a:t> interface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</a:t>
            </a:r>
            <a:r>
              <a:rPr lang="en-US" baseline="0" dirty="0" smtClean="0"/>
              <a:t>is there an unused method? (</a:t>
            </a:r>
            <a:r>
              <a:rPr lang="en-US" baseline="0" dirty="0" err="1" smtClean="0"/>
              <a:t>onStartTrackingTouch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Why is </a:t>
            </a:r>
            <a:r>
              <a:rPr lang="en-US" baseline="0" dirty="0" err="1" smtClean="0"/>
              <a:t>calculateAndDisplay</a:t>
            </a:r>
            <a:r>
              <a:rPr lang="en-US" baseline="0" dirty="0" smtClean="0"/>
              <a:t> called in </a:t>
            </a:r>
            <a:r>
              <a:rPr lang="en-US" baseline="0" dirty="0" err="1" smtClean="0"/>
              <a:t>onStopTrackingTouch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interface </a:t>
            </a:r>
            <a:r>
              <a:rPr lang="en-US" dirty="0" err="1" smtClean="0"/>
              <a:t>View.OnKeyListener</a:t>
            </a:r>
            <a:r>
              <a:rPr lang="en-US" dirty="0" smtClean="0"/>
              <a:t> --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is only useful for hardware keyboards; a software input method has no obligation to trigger this listener.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devices might have a hardware keyboard these days?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1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View.OnTouchListener</a:t>
            </a:r>
            <a:r>
              <a:rPr lang="en-US" dirty="0" smtClean="0"/>
              <a:t> interface</a:t>
            </a:r>
          </a:p>
          <a:p>
            <a:endParaRPr lang="en-US" dirty="0" smtClean="0"/>
          </a:p>
          <a:p>
            <a:r>
              <a:rPr lang="en-US" baseline="0" dirty="0" smtClean="0"/>
              <a:t>Get’s a parameter of the type </a:t>
            </a:r>
            <a:r>
              <a:rPr lang="en-US" baseline="0" dirty="0" err="1" smtClean="0"/>
              <a:t>MothionEvent</a:t>
            </a:r>
            <a:r>
              <a:rPr lang="en-US" baseline="0" dirty="0" smtClean="0"/>
              <a:t> which provides coordinates </a:t>
            </a:r>
            <a:r>
              <a:rPr lang="en-US" baseline="0" dirty="0" smtClean="0"/>
              <a:t>of the </a:t>
            </a:r>
            <a:r>
              <a:rPr lang="en-US" baseline="0" dirty="0" smtClean="0"/>
              <a:t>touch location.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1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Gets coordinates of the touch</a:t>
            </a:r>
            <a:r>
              <a:rPr lang="en-US" baseline="0" dirty="0" smtClean="0"/>
              <a:t> being removed (finger lifted up)</a:t>
            </a:r>
          </a:p>
          <a:p>
            <a:r>
              <a:rPr lang="en-US" baseline="0" dirty="0" smtClean="0"/>
              <a:t>What might you use this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might you use these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view class has</a:t>
            </a:r>
            <a:r>
              <a:rPr lang="en-US" baseline="0" dirty="0" smtClean="0"/>
              <a:t> an XML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attribute. It’s the only low-level event handler that can be set in XML.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/reference/android/view/</a:t>
            </a:r>
            <a:r>
              <a:rPr lang="en-US" dirty="0" err="1" smtClean="0"/>
              <a:t>View.html#attr_android:onClick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we’ve already done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see any advantages?</a:t>
            </a:r>
          </a:p>
          <a:p>
            <a:r>
              <a:rPr lang="en-US" dirty="0" smtClean="0"/>
              <a:t>Do you need the switch statement,</a:t>
            </a:r>
            <a:r>
              <a:rPr lang="en-US" baseline="0" dirty="0" smtClean="0"/>
              <a:t> or could you use separate instances of </a:t>
            </a:r>
            <a:r>
              <a:rPr lang="en-US" baseline="0" dirty="0" err="1" smtClean="0"/>
              <a:t>ButtonListener</a:t>
            </a:r>
            <a:r>
              <a:rPr lang="en-US" baseline="0" dirty="0" smtClean="0"/>
              <a:t> without the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class declaration?</a:t>
            </a:r>
          </a:p>
          <a:p>
            <a:r>
              <a:rPr lang="en-US" baseline="0" dirty="0" smtClean="0"/>
              <a:t>Why is this called an anonymous class?</a:t>
            </a:r>
          </a:p>
          <a:p>
            <a:r>
              <a:rPr lang="en-US" baseline="0" dirty="0" smtClean="0"/>
              <a:t>What pros or cons are there for using this compared to instantiating instances of “normal” (named) classes?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is the class</a:t>
            </a:r>
            <a:r>
              <a:rPr lang="en-US" baseline="0" dirty="0" smtClean="0"/>
              <a:t> definition?</a:t>
            </a:r>
          </a:p>
          <a:p>
            <a:r>
              <a:rPr lang="en-US" baseline="0" dirty="0" smtClean="0"/>
              <a:t>Where is the instance created?</a:t>
            </a:r>
          </a:p>
          <a:p>
            <a:r>
              <a:rPr lang="en-US" baseline="0" dirty="0" smtClean="0"/>
              <a:t>What are the pros and cons of this approach?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/tutorial/java/</a:t>
            </a:r>
            <a:r>
              <a:rPr lang="en-US" dirty="0" err="1" smtClean="0"/>
              <a:t>javaOO</a:t>
            </a:r>
            <a:r>
              <a:rPr lang="en-US" dirty="0" smtClean="0"/>
              <a:t>/</a:t>
            </a:r>
            <a:r>
              <a:rPr lang="en-US" dirty="0" err="1" smtClean="0"/>
              <a:t>nested.html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Implementing the </a:t>
            </a:r>
            <a:r>
              <a:rPr lang="en-US" dirty="0" err="1" smtClean="0"/>
              <a:t>CompoundButton.OnCheckedChangeListener</a:t>
            </a:r>
            <a:r>
              <a:rPr lang="en-US" dirty="0" smtClean="0"/>
              <a:t> interface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CompoundButton</a:t>
            </a:r>
            <a:r>
              <a:rPr lang="en-US" baseline="0" dirty="0" smtClean="0"/>
              <a:t> has these subclasses: </a:t>
            </a:r>
            <a:r>
              <a:rPr lang="en-US" dirty="0" err="1" smtClean="0"/>
              <a:t>CheckBox,RadioButton,Switch,SwitchCompat,ToggleButton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you really need the switch statement?</a:t>
            </a:r>
          </a:p>
          <a:p>
            <a:r>
              <a:rPr lang="en-US" dirty="0" smtClean="0"/>
              <a:t>Do you really need the if-else</a:t>
            </a:r>
            <a:r>
              <a:rPr lang="en-US" baseline="0" dirty="0" smtClean="0"/>
              <a:t> statement?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these two different, what are the pros and cons?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package" Target="../embeddings/Microsoft_Word_Document7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package" Target="../embeddings/Microsoft_Word_Document15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17.emf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4" Type="http://schemas.openxmlformats.org/officeDocument/2006/relationships/image" Target="../media/image2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4" Type="http://schemas.openxmlformats.org/officeDocument/2006/relationships/image" Target="../media/image2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4" Type="http://schemas.openxmlformats.org/officeDocument/2006/relationships/image" Target="../media/image2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4" Type="http://schemas.openxmlformats.org/officeDocument/2006/relationships/image" Target="../media/image2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4" Type="http://schemas.openxmlformats.org/officeDocument/2006/relationships/image" Target="../media/image3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4" Type="http://schemas.openxmlformats.org/officeDocument/2006/relationships/image" Target="../media/image3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4" Type="http://schemas.openxmlformats.org/officeDocument/2006/relationships/image" Target="../media/image33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4" Type="http://schemas.openxmlformats.org/officeDocument/2006/relationships/image" Target="../media/image34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4" Type="http://schemas.openxmlformats.org/officeDocument/2006/relationships/image" Target="../media/image35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8166"/>
            <a:ext cx="7772400" cy="2462213"/>
          </a:xfrm>
        </p:spPr>
        <p:txBody>
          <a:bodyPr/>
          <a:lstStyle/>
          <a:p>
            <a:r>
              <a:rPr lang="en-US" sz="8000" dirty="0" smtClean="0">
                <a:solidFill>
                  <a:schemeClr val="tx1"/>
                </a:solidFill>
                <a:latin typeface="Calibri"/>
                <a:cs typeface="Calibri"/>
              </a:rPr>
              <a:t>Events </a:t>
            </a:r>
            <a:r>
              <a:rPr lang="en-US" sz="80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80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8000" dirty="0" smtClean="0">
                <a:solidFill>
                  <a:schemeClr val="tx1"/>
                </a:solidFill>
                <a:latin typeface="Calibri"/>
                <a:cs typeface="Calibri"/>
              </a:rPr>
              <a:t>&amp; </a:t>
            </a:r>
            <a:r>
              <a:rPr lang="en-US" sz="8000" dirty="0" smtClean="0">
                <a:solidFill>
                  <a:schemeClr val="tx1"/>
                </a:solidFill>
                <a:latin typeface="Calibri"/>
                <a:cs typeface="Calibri"/>
              </a:rPr>
              <a:t>Event Handlers </a:t>
            </a:r>
            <a:endParaRPr lang="en-US" sz="8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867400" y="4264580"/>
            <a:ext cx="2438400" cy="9577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400" b="1" dirty="0" smtClean="0"/>
              <a:t>CIS 399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63900"/>
            <a:ext cx="339759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05569"/>
            <a:ext cx="8382000" cy="6040115"/>
          </a:xfrm>
          <a:prstGeom prst="rect">
            <a:avLst/>
          </a:prstGeom>
          <a:effectLst>
            <a:glow rad="127000">
              <a:srgbClr val="FFFF00"/>
            </a:glo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800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Technique 3: Use </a:t>
            </a:r>
            <a:r>
              <a:rPr lang="en-US" sz="2800" b="1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an anonymous class </a:t>
            </a:r>
            <a:endParaRPr lang="en-US" sz="2800" b="1" dirty="0" smtClean="0">
              <a:solidFill>
                <a:srgbClr val="0033CC"/>
              </a:solidFill>
              <a:latin typeface="Arial" charset="0"/>
              <a:ea typeface="Times New Roman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spc="-10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2: Create an instance variable for the listener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charset="0"/>
                <a:ea typeface="Times New Roman" charset="0"/>
                <a:cs typeface="Times New Roman" charset="0"/>
              </a:rPr>
              <a:t>private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= new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 {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@Override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public void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(View v) {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switch (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v.getId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()) {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case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R.id.percentDownButton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- .01f;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break;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case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R.id.percentUpButton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+ .01f;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600" b="1" dirty="0" err="1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        break;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6604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}</a:t>
            </a:r>
            <a:endParaRPr lang="en-US" sz="1800" b="1" dirty="0">
              <a:effectLst>
                <a:glow rad="6604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}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};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3: Set the listeners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percentUpButton.</a:t>
            </a:r>
            <a:r>
              <a:rPr lang="en-US" sz="1600" b="1" dirty="0" err="1">
                <a:effectLst>
                  <a:glow rad="127000">
                    <a:srgbClr val="FFFF00">
                      <a:alpha val="40000"/>
                    </a:srgb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percentDownButton.</a:t>
            </a:r>
            <a:r>
              <a:rPr lang="en-US" sz="16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effectLst/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Modified by Brian Bird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1000"/>
            <a:ext cx="83058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800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Technique 4: Use </a:t>
            </a:r>
            <a:r>
              <a:rPr lang="en-US" sz="2800" b="1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an anonymous inner </a:t>
            </a:r>
            <a:r>
              <a:rPr lang="en-US" sz="2800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class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spc="-10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</a:t>
            </a:r>
            <a:r>
              <a:rPr lang="en-US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2: Set the listeners and implement the interfaces for the </a:t>
            </a:r>
            <a:r>
              <a:rPr lang="en-US" b="1" spc="-10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listeners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b="1" spc="-10" dirty="0">
              <a:solidFill>
                <a:srgbClr val="0033CC"/>
              </a:solidFill>
              <a:latin typeface="Arial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percentUpButton.</a:t>
            </a:r>
            <a:r>
              <a:rPr lang="en-US" sz="16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(new </a:t>
            </a:r>
            <a:r>
              <a:rPr lang="en-US" sz="1600" b="1" dirty="0" err="1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 {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@Override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public void </a:t>
            </a:r>
            <a:r>
              <a:rPr lang="en-US" sz="1600" b="1" dirty="0" err="1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</a:t>
            </a: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(View v) {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600" b="1" dirty="0" err="1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+ .01f;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   }</a:t>
            </a:r>
            <a:endParaRPr lang="en-US" sz="1800" b="1" dirty="0">
              <a:effectLst>
                <a:glow rad="381000">
                  <a:schemeClr val="accent1">
                    <a:lumMod val="20000"/>
                    <a:lumOff val="80000"/>
                  </a:schemeClr>
                </a:glow>
              </a:effectLst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>
                  <a:glow rad="381000">
                    <a:schemeClr val="accent1">
                      <a:lumMod val="20000"/>
                      <a:lumOff val="80000"/>
                    </a:schemeClr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}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 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percentDownButton.setOnClickListener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(new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() {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@Override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public void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onClick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(View v) {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- .01f;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    }</a:t>
            </a:r>
            <a:endParaRPr lang="en-US" sz="18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charset="0"/>
                <a:ea typeface="Times New Roman" charset="0"/>
                <a:cs typeface="Times New Roman" charset="0"/>
              </a:rPr>
              <a:t>});</a:t>
            </a:r>
            <a:endParaRPr lang="en-US" sz="1800" b="1" dirty="0">
              <a:effectLst/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15547" cy="1846659"/>
          </a:xfrm>
        </p:spPr>
        <p:txBody>
          <a:bodyPr/>
          <a:lstStyle/>
          <a:p>
            <a:r>
              <a:rPr lang="en-US" sz="6000" dirty="0" smtClean="0">
                <a:solidFill>
                  <a:srgbClr val="000000"/>
                </a:solidFill>
              </a:rPr>
              <a:t>Specific Event Handler Examples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2847" y="45932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73010"/>
              </p:ext>
            </p:extLst>
          </p:nvPr>
        </p:nvGraphicFramePr>
        <p:xfrm>
          <a:off x="914400" y="688975"/>
          <a:ext cx="67945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4" imgW="6864202" imgH="5242333" progId="Word.Document.12">
                  <p:embed/>
                </p:oleObj>
              </mc:Choice>
              <mc:Fallback>
                <p:oleObj name="Document" r:id="rId4" imgW="6864202" imgH="5242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64755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Document" r:id="rId4" imgW="6864202" imgH="1592940" progId="Word.Document.12">
                  <p:embed/>
                </p:oleObj>
              </mc:Choice>
              <mc:Fallback>
                <p:oleObj name="Document" r:id="rId4" imgW="6864202" imgH="1592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98417"/>
              </p:ext>
            </p:extLst>
          </p:nvPr>
        </p:nvGraphicFramePr>
        <p:xfrm>
          <a:off x="914400" y="685800"/>
          <a:ext cx="686435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Document" r:id="rId4" imgW="6864119" imgH="5077968" progId="Word.Document.12">
                  <p:embed/>
                </p:oleObj>
              </mc:Choice>
              <mc:Fallback>
                <p:oleObj name="Document" r:id="rId4" imgW="6864119" imgH="5077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3716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Document" r:id="rId4" imgW="6864119" imgH="1590923" progId="Word.Document.12">
                  <p:embed/>
                </p:oleObj>
              </mc:Choice>
              <mc:Fallback>
                <p:oleObj name="Document" r:id="rId4" imgW="6864119" imgH="1590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2688"/>
              </p:ext>
            </p:extLst>
          </p:nvPr>
        </p:nvGraphicFramePr>
        <p:xfrm>
          <a:off x="914400" y="688975"/>
          <a:ext cx="7270921" cy="526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Document" r:id="rId4" imgW="7270921" imgH="5263395" progId="Word.Document.12">
                  <p:embed/>
                </p:oleObj>
              </mc:Choice>
              <mc:Fallback>
                <p:oleObj name="Document" r:id="rId4" imgW="7270921" imgH="5263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70921" cy="526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27653"/>
              </p:ext>
            </p:extLst>
          </p:nvPr>
        </p:nvGraphicFramePr>
        <p:xfrm>
          <a:off x="914400" y="685800"/>
          <a:ext cx="686435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4" imgW="6864119" imgH="5405532" progId="Word.Document.12">
                  <p:embed/>
                </p:oleObj>
              </mc:Choice>
              <mc:Fallback>
                <p:oleObj name="Document" r:id="rId4" imgW="6864119" imgH="5405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12114"/>
              </p:ext>
            </p:extLst>
          </p:nvPr>
        </p:nvGraphicFramePr>
        <p:xfrm>
          <a:off x="914400" y="688975"/>
          <a:ext cx="73152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Document" r:id="rId4" imgW="7321816" imgH="5363343" progId="Word.Document.12">
                  <p:embed/>
                </p:oleObj>
              </mc:Choice>
              <mc:Fallback>
                <p:oleObj name="Document" r:id="rId4" imgW="7321816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1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6096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chemeClr val="accent6"/>
                </a:solidFill>
              </a:rPr>
              <a:t>Course Overview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6410341"/>
              </p:ext>
            </p:extLst>
          </p:nvPr>
        </p:nvGraphicFramePr>
        <p:xfrm>
          <a:off x="457200" y="1447800"/>
          <a:ext cx="4038600" cy="524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/>
                <a:gridCol w="3451167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Saving</a:t>
                      </a:r>
                      <a:r>
                        <a:rPr lang="en-US" sz="2800" baseline="0" dirty="0" smtClean="0"/>
                        <a:t> activity state </a:t>
                      </a:r>
                      <a:r>
                        <a:rPr lang="en-US" sz="2800" u="none" baseline="0" dirty="0" smtClean="0"/>
                        <a:t>and more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Widgets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Handlers, Menus + Themes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 +</a:t>
                      </a:r>
                      <a:endParaRPr lang="en-US" sz="2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505705"/>
              </p:ext>
            </p:extLst>
          </p:nvPr>
        </p:nvGraphicFramePr>
        <p:xfrm>
          <a:off x="4724400" y="14478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/>
                <a:gridCol w="341620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68627"/>
              </p:ext>
            </p:extLst>
          </p:nvPr>
        </p:nvGraphicFramePr>
        <p:xfrm>
          <a:off x="914400" y="688975"/>
          <a:ext cx="67945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Document" r:id="rId3" imgW="6864202" imgH="2980955" progId="Word.Document.12">
                  <p:embed/>
                </p:oleObj>
              </mc:Choice>
              <mc:Fallback>
                <p:oleObj name="Document" r:id="rId3" imgW="6864202" imgH="298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36871"/>
              </p:ext>
            </p:extLst>
          </p:nvPr>
        </p:nvGraphicFramePr>
        <p:xfrm>
          <a:off x="914400" y="685799"/>
          <a:ext cx="6965729" cy="227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Document" r:id="rId3" imgW="6965729" imgH="2277438" progId="Word.Document.12">
                  <p:embed/>
                </p:oleObj>
              </mc:Choice>
              <mc:Fallback>
                <p:oleObj name="Document" r:id="rId3" imgW="6965729" imgH="2277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227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25594"/>
              </p:ext>
            </p:extLst>
          </p:nvPr>
        </p:nvGraphicFramePr>
        <p:xfrm>
          <a:off x="914400" y="688975"/>
          <a:ext cx="67945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4" imgW="6864202" imgH="5066220" progId="Word.Document.12">
                  <p:embed/>
                </p:oleObj>
              </mc:Choice>
              <mc:Fallback>
                <p:oleObj name="Document" r:id="rId4" imgW="6864202" imgH="5066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9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44855"/>
              </p:ext>
            </p:extLst>
          </p:nvPr>
        </p:nvGraphicFramePr>
        <p:xfrm>
          <a:off x="914400" y="688975"/>
          <a:ext cx="679450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Document" r:id="rId4" imgW="6864202" imgH="3422498" progId="Word.Document.12">
                  <p:embed/>
                </p:oleObj>
              </mc:Choice>
              <mc:Fallback>
                <p:oleObj name="Document" r:id="rId4" imgW="6864202" imgH="3422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38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71798"/>
              </p:ext>
            </p:extLst>
          </p:nvPr>
        </p:nvGraphicFramePr>
        <p:xfrm>
          <a:off x="914400" y="685800"/>
          <a:ext cx="6965729" cy="379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Document" r:id="rId4" imgW="6965729" imgH="3791881" progId="Word.Document.12">
                  <p:embed/>
                </p:oleObj>
              </mc:Choice>
              <mc:Fallback>
                <p:oleObj name="Document" r:id="rId4" imgW="6965729" imgH="3791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79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8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15547" cy="2769989"/>
          </a:xfrm>
        </p:spPr>
        <p:txBody>
          <a:bodyPr/>
          <a:lstStyle/>
          <a:p>
            <a:r>
              <a:rPr lang="en-US" sz="6000" dirty="0" smtClean="0">
                <a:solidFill>
                  <a:srgbClr val="000000"/>
                </a:solidFill>
              </a:rPr>
              <a:t>Chapter 6 </a:t>
            </a:r>
            <a:br>
              <a:rPr lang="en-US" sz="6000" dirty="0" smtClean="0">
                <a:solidFill>
                  <a:srgbClr val="000000"/>
                </a:solidFill>
              </a:rPr>
            </a:br>
            <a:r>
              <a:rPr lang="en-US" sz="6000" dirty="0" smtClean="0">
                <a:solidFill>
                  <a:srgbClr val="000000"/>
                </a:solidFill>
              </a:rPr>
              <a:t>Tip Calculator </a:t>
            </a:r>
            <a:br>
              <a:rPr lang="en-US" sz="6000" dirty="0" smtClean="0">
                <a:solidFill>
                  <a:srgbClr val="000000"/>
                </a:solidFill>
              </a:rPr>
            </a:br>
            <a:r>
              <a:rPr lang="en-US" sz="6000" dirty="0" smtClean="0">
                <a:solidFill>
                  <a:srgbClr val="000000"/>
                </a:solidFill>
              </a:rPr>
              <a:t>Source Code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2847" y="45932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0012"/>
              </p:ext>
            </p:extLst>
          </p:nvPr>
        </p:nvGraphicFramePr>
        <p:xfrm>
          <a:off x="9144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Document" r:id="rId3" imgW="6965729" imgH="444809" progId="Word.Document.12">
                  <p:embed/>
                </p:oleObj>
              </mc:Choice>
              <mc:Fallback>
                <p:oleObj name="Document" r:id="rId3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"/>
          <a:stretch/>
        </p:blipFill>
        <p:spPr bwMode="auto">
          <a:xfrm>
            <a:off x="3810000" y="685800"/>
            <a:ext cx="3418774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9389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47479"/>
              </p:ext>
            </p:extLst>
          </p:nvPr>
        </p:nvGraphicFramePr>
        <p:xfrm>
          <a:off x="914400" y="685800"/>
          <a:ext cx="6864350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Document" r:id="rId3" imgW="6864119" imgH="5248244" progId="Word.Document.12">
                  <p:embed/>
                </p:oleObj>
              </mc:Choice>
              <mc:Fallback>
                <p:oleObj name="Document" r:id="rId3" imgW="6864119" imgH="5248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3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5240"/>
              </p:ext>
            </p:extLst>
          </p:nvPr>
        </p:nvGraphicFramePr>
        <p:xfrm>
          <a:off x="914400" y="679450"/>
          <a:ext cx="6864350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Document" r:id="rId3" imgW="6864202" imgH="5061177" progId="Word.Document.12">
                  <p:embed/>
                </p:oleObj>
              </mc:Choice>
              <mc:Fallback>
                <p:oleObj name="Document" r:id="rId3" imgW="6864202" imgH="5061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79450"/>
                        <a:ext cx="6864350" cy="504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5173"/>
              </p:ext>
            </p:extLst>
          </p:nvPr>
        </p:nvGraphicFramePr>
        <p:xfrm>
          <a:off x="914400" y="685800"/>
          <a:ext cx="686435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Document" r:id="rId3" imgW="6864119" imgH="3428242" progId="Word.Document.12">
                  <p:embed/>
                </p:oleObj>
              </mc:Choice>
              <mc:Fallback>
                <p:oleObj name="Document" r:id="rId3" imgW="6864119" imgH="3428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2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15547" cy="1846659"/>
          </a:xfrm>
        </p:spPr>
        <p:txBody>
          <a:bodyPr/>
          <a:lstStyle/>
          <a:p>
            <a:r>
              <a:rPr lang="en-US" sz="6000" dirty="0" smtClean="0">
                <a:solidFill>
                  <a:srgbClr val="000000"/>
                </a:solidFill>
              </a:rPr>
              <a:t>Types of Event Handlers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2847" y="45932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41492"/>
              </p:ext>
            </p:extLst>
          </p:nvPr>
        </p:nvGraphicFramePr>
        <p:xfrm>
          <a:off x="914400" y="688975"/>
          <a:ext cx="7315200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Document" r:id="rId3" imgW="7321816" imgH="5499839" progId="Word.Document.12">
                  <p:embed/>
                </p:oleObj>
              </mc:Choice>
              <mc:Fallback>
                <p:oleObj name="Document" r:id="rId3" imgW="7321816" imgH="54998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49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60990"/>
              </p:ext>
            </p:extLst>
          </p:nvPr>
        </p:nvGraphicFramePr>
        <p:xfrm>
          <a:off x="914400" y="688975"/>
          <a:ext cx="6794500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Document" r:id="rId3" imgW="6864202" imgH="5250616" progId="Word.Document.12">
                  <p:embed/>
                </p:oleObj>
              </mc:Choice>
              <mc:Fallback>
                <p:oleObj name="Document" r:id="rId3" imgW="6864202" imgH="5250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10762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Document" r:id="rId3" imgW="6864119" imgH="4227672" progId="Word.Document.12">
                  <p:embed/>
                </p:oleObj>
              </mc:Choice>
              <mc:Fallback>
                <p:oleObj name="Document" r:id="rId3" imgW="6864119" imgH="4227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20756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Document" r:id="rId3" imgW="6864119" imgH="4236330" progId="Word.Document.12">
                  <p:embed/>
                </p:oleObj>
              </mc:Choice>
              <mc:Fallback>
                <p:oleObj name="Document" r:id="rId3" imgW="6864119" imgH="4236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16619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Document" r:id="rId3" imgW="6864119" imgH="4438352" progId="Word.Document.12">
                  <p:embed/>
                </p:oleObj>
              </mc:Choice>
              <mc:Fallback>
                <p:oleObj name="Document" r:id="rId3" imgW="6864119" imgH="4438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8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68194"/>
              </p:ext>
            </p:extLst>
          </p:nvPr>
        </p:nvGraphicFramePr>
        <p:xfrm>
          <a:off x="914400" y="685800"/>
          <a:ext cx="7461531" cy="38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Document" r:id="rId3" imgW="7461531" imgH="3880987" progId="Word.Document.12">
                  <p:embed/>
                </p:oleObj>
              </mc:Choice>
              <mc:Fallback>
                <p:oleObj name="Document" r:id="rId3" imgW="7461531" imgH="3880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61531" cy="38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19607"/>
              </p:ext>
            </p:extLst>
          </p:nvPr>
        </p:nvGraphicFramePr>
        <p:xfrm>
          <a:off x="914400" y="688975"/>
          <a:ext cx="73342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ocument" r:id="rId3" imgW="7334427" imgH="4915317" progId="Word.Document.12">
                  <p:embed/>
                </p:oleObj>
              </mc:Choice>
              <mc:Fallback>
                <p:oleObj name="Document" r:id="rId3" imgW="7334427" imgH="4915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342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42750"/>
              </p:ext>
            </p:extLst>
          </p:nvPr>
        </p:nvGraphicFramePr>
        <p:xfrm>
          <a:off x="914400" y="685800"/>
          <a:ext cx="7296144" cy="54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ocument" r:id="rId3" imgW="7296144" imgH="5497885" progId="Word.Document.12">
                  <p:embed/>
                </p:oleObj>
              </mc:Choice>
              <mc:Fallback>
                <p:oleObj name="Document" r:id="rId3" imgW="7296144" imgH="54978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549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92440"/>
              </p:ext>
            </p:extLst>
          </p:nvPr>
        </p:nvGraphicFramePr>
        <p:xfrm>
          <a:off x="914400" y="685800"/>
          <a:ext cx="686435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Document" r:id="rId3" imgW="6864119" imgH="3218644" progId="Word.Document.12">
                  <p:embed/>
                </p:oleObj>
              </mc:Choice>
              <mc:Fallback>
                <p:oleObj name="Document" r:id="rId3" imgW="6864119" imgH="3218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4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86763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Document" r:id="rId3" imgW="6864119" imgH="4429694" progId="Word.Document.12">
                  <p:embed/>
                </p:oleObj>
              </mc:Choice>
              <mc:Fallback>
                <p:oleObj name="Document" r:id="rId3" imgW="6864119" imgH="4429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Original © </a:t>
            </a:r>
            <a:r>
              <a:rPr lang="en-US" dirty="0" smtClean="0"/>
              <a:t>2015, Mike Murach &amp; Associates, Inc</a:t>
            </a:r>
            <a:r>
              <a:rPr lang="en-US" dirty="0" smtClean="0"/>
              <a:t>., Modified by Brian Bird,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48085"/>
              </p:ext>
            </p:extLst>
          </p:nvPr>
        </p:nvGraphicFramePr>
        <p:xfrm>
          <a:off x="914400" y="609600"/>
          <a:ext cx="71882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4" imgW="7194621" imgH="2673028" progId="Word.Document.12">
                  <p:embed/>
                </p:oleObj>
              </mc:Choice>
              <mc:Fallback>
                <p:oleObj name="Document" r:id="rId4" imgW="7194621" imgH="2673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718820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657600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Low-level events come from the View class which is a super-class of all of the different types of widget (UI control) classes.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3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60715"/>
              </p:ext>
            </p:extLst>
          </p:nvPr>
        </p:nvGraphicFramePr>
        <p:xfrm>
          <a:off x="914400" y="685799"/>
          <a:ext cx="7334338" cy="450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Document" r:id="rId3" imgW="7334338" imgH="4505091" progId="Word.Document.12">
                  <p:embed/>
                </p:oleObj>
              </mc:Choice>
              <mc:Fallback>
                <p:oleObj name="Document" r:id="rId3" imgW="7334338" imgH="4505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34338" cy="450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20303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Document" r:id="rId3" imgW="6864119" imgH="3622327" progId="Word.Document.12">
                  <p:embed/>
                </p:oleObj>
              </mc:Choice>
              <mc:Fallback>
                <p:oleObj name="Document" r:id="rId3" imgW="6864119" imgH="3622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94571"/>
              </p:ext>
            </p:extLst>
          </p:nvPr>
        </p:nvGraphicFramePr>
        <p:xfrm>
          <a:off x="914400" y="688975"/>
          <a:ext cx="7232727" cy="491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Document" r:id="rId3" imgW="7232727" imgH="4912021" progId="Word.Document.12">
                  <p:embed/>
                </p:oleObj>
              </mc:Choice>
              <mc:Fallback>
                <p:oleObj name="Document" r:id="rId3" imgW="7232727" imgH="4912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2727" cy="491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7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40570"/>
              </p:ext>
            </p:extLst>
          </p:nvPr>
        </p:nvGraphicFramePr>
        <p:xfrm>
          <a:off x="914400" y="685800"/>
          <a:ext cx="686435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Document" r:id="rId3" imgW="6864119" imgH="2820372" progId="Word.Document.12">
                  <p:embed/>
                </p:oleObj>
              </mc:Choice>
              <mc:Fallback>
                <p:oleObj name="Document" r:id="rId3" imgW="6864119" imgH="28203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68731"/>
              </p:ext>
            </p:extLst>
          </p:nvPr>
        </p:nvGraphicFramePr>
        <p:xfrm>
          <a:off x="838200" y="609600"/>
          <a:ext cx="719772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4" imgW="7271010" imgH="4586501" progId="Word.Document.12">
                  <p:embed/>
                </p:oleObj>
              </mc:Choice>
              <mc:Fallback>
                <p:oleObj name="Document" r:id="rId4" imgW="7271010" imgH="458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7197725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Original © </a:t>
            </a:r>
            <a:r>
              <a:rPr lang="en-US" dirty="0" smtClean="0"/>
              <a:t>2015, Mike Murach &amp; Associates, Inc</a:t>
            </a:r>
            <a:r>
              <a:rPr lang="en-US" dirty="0" smtClean="0"/>
              <a:t>., Modified by Brian Bird,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162" y="3962400"/>
            <a:ext cx="6853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High-level events come from the each of the  different types of widget (UI control) </a:t>
            </a:r>
            <a:r>
              <a:rPr lang="en-US" smtClean="0">
                <a:latin typeface="+mn-lt"/>
              </a:rPr>
              <a:t>classes themselves, rather than from the View super-class.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15547" cy="1981200"/>
          </a:xfrm>
        </p:spPr>
        <p:txBody>
          <a:bodyPr/>
          <a:lstStyle/>
          <a:p>
            <a:r>
              <a:rPr lang="en-US" sz="6000" dirty="0" smtClean="0">
                <a:solidFill>
                  <a:srgbClr val="000000"/>
                </a:solidFill>
              </a:rPr>
              <a:t>Implementing Event Handlers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2847" y="45932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469900" y="3071662"/>
            <a:ext cx="831554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kern="0" dirty="0" smtClean="0">
                <a:solidFill>
                  <a:srgbClr val="000000"/>
                </a:solidFill>
              </a:rPr>
              <a:t>Four Techniques</a:t>
            </a:r>
            <a:endParaRPr lang="en-US" sz="4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1669"/>
              </p:ext>
            </p:extLst>
          </p:nvPr>
        </p:nvGraphicFramePr>
        <p:xfrm>
          <a:off x="914400" y="685800"/>
          <a:ext cx="6965729" cy="133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Document" r:id="rId3" imgW="6965729" imgH="1335871" progId="Word.Document.12">
                  <p:embed/>
                </p:oleObj>
              </mc:Choice>
              <mc:Fallback>
                <p:oleObj name="Document" r:id="rId3" imgW="6965729" imgH="1335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335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3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Modified by Brian Bird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" y="152400"/>
            <a:ext cx="8458200" cy="59170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Technique 1: Use </a:t>
            </a:r>
            <a:r>
              <a:rPr lang="en-US" b="1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the current class as the listener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2a: </a:t>
            </a:r>
            <a:r>
              <a:rPr lang="en-US" sz="2000" b="1" spc="-10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Inherit the </a:t>
            </a: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interface for the listener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public class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TipCalculatorActivity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extends Activity 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implements 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2b: Implement the interface for the listener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@Override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public void 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</a:t>
            </a: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(View v) 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switch (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v.getId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()) 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case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R.id.percentDownButton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- .01f;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break;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case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R.id.percentUpButton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+ .01f;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break;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}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}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3: Set the listeners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percentUpButton.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(this);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percentDownButton.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(this);</a:t>
            </a:r>
            <a:endParaRPr lang="en-US" sz="1600" b="1" dirty="0">
              <a:effectLst/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Modified by Brian Bird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04800"/>
            <a:ext cx="8305800" cy="5701561"/>
          </a:xfrm>
          <a:prstGeom prst="rect">
            <a:avLst/>
          </a:prstGeom>
          <a:effectLst>
            <a:glow rad="127000">
              <a:srgbClr val="FFFF00"/>
            </a:glo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Technique 2: Use </a:t>
            </a:r>
            <a:r>
              <a:rPr lang="en-US" b="1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a separate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class </a:t>
            </a:r>
            <a:r>
              <a:rPr lang="en-US" b="1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as the listener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2: Code a separate class that implements the listener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class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implements 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OnClickListener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@Override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public void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onClick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(View v) 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switch (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v.getId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()) {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case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R.id.percentDownButton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- .01f;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    break;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case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R.id.percentUpButton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: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tipPercent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+ .01f;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calculateAndDisplay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();  break;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    }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   }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}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3: Create an instance of the </a:t>
            </a:r>
            <a:r>
              <a:rPr lang="en-US" sz="2000" b="1" spc="-10" dirty="0" smtClean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listener class</a:t>
            </a:r>
            <a:endParaRPr lang="en-US" sz="2000" b="1" spc="-10" dirty="0">
              <a:solidFill>
                <a:srgbClr val="0033CC"/>
              </a:solidFill>
              <a:latin typeface="Arial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new 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()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33CC"/>
                </a:solidFill>
                <a:latin typeface="Arial" charset="0"/>
                <a:ea typeface="Times New Roman" charset="0"/>
                <a:cs typeface="Times New Roman" charset="0"/>
              </a:rPr>
              <a:t>Step 4: Set the listeners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percentUpButton.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setOnClickListener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);</a:t>
            </a:r>
            <a:endParaRPr lang="en-US" sz="1600" b="1" dirty="0">
              <a:latin typeface="Courier New" charset="0"/>
              <a:ea typeface="Times New Roman" charset="0"/>
              <a:cs typeface="Times New Roman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percentDownButton</a:t>
            </a:r>
            <a:r>
              <a:rPr lang="en-US" sz="1400" b="1" dirty="0" err="1">
                <a:effectLst>
                  <a:glow rad="127000">
                    <a:srgbClr val="FFFF00"/>
                  </a:glow>
                </a:effectLst>
                <a:latin typeface="Courier New" charset="0"/>
                <a:ea typeface="Times New Roman" charset="0"/>
                <a:cs typeface="Times New Roman" charset="0"/>
              </a:rPr>
              <a:t>.setOnClickListener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(</a:t>
            </a:r>
            <a:r>
              <a:rPr lang="en-US" sz="1400" b="1" dirty="0" err="1">
                <a:latin typeface="Courier New" charset="0"/>
                <a:ea typeface="Times New Roman" charset="0"/>
                <a:cs typeface="Times New Roman" charset="0"/>
              </a:rPr>
              <a:t>buttonListener</a:t>
            </a:r>
            <a:r>
              <a:rPr lang="en-US" sz="1400" b="1" dirty="0">
                <a:latin typeface="Courier New" charset="0"/>
                <a:ea typeface="Times New Roman" charset="0"/>
                <a:cs typeface="Times New Roman" charset="0"/>
              </a:rPr>
              <a:t>);</a:t>
            </a:r>
            <a:endParaRPr lang="en-US" sz="1600" b="1" dirty="0">
              <a:effectLst/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1493</Words>
  <Application>Microsoft Macintosh PowerPoint</Application>
  <PresentationFormat>On-screen Show (4:3)</PresentationFormat>
  <Paragraphs>325</Paragraphs>
  <Slides>43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 Narrow</vt:lpstr>
      <vt:lpstr>Calibri</vt:lpstr>
      <vt:lpstr>Courier New</vt:lpstr>
      <vt:lpstr>Times New Roman</vt:lpstr>
      <vt:lpstr>Arial</vt:lpstr>
      <vt:lpstr>Slide with title</vt:lpstr>
      <vt:lpstr>Document</vt:lpstr>
      <vt:lpstr>Events  &amp; Event Handlers </vt:lpstr>
      <vt:lpstr>Course Overview</vt:lpstr>
      <vt:lpstr>Types of Event Handlers</vt:lpstr>
      <vt:lpstr>PowerPoint Presentation</vt:lpstr>
      <vt:lpstr>PowerPoint Presentation</vt:lpstr>
      <vt:lpstr>Implementing Event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 Event Handler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 Tip Calculator  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69</cp:revision>
  <dcterms:created xsi:type="dcterms:W3CDTF">2010-11-30T18:46:51Z</dcterms:created>
  <dcterms:modified xsi:type="dcterms:W3CDTF">2017-07-05T17:16:08Z</dcterms:modified>
</cp:coreProperties>
</file>