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268" r:id="rId3"/>
    <p:sldId id="283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48" r:id="rId13"/>
    <p:sldId id="457" r:id="rId14"/>
    <p:sldId id="39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86224" autoAdjust="0"/>
  </p:normalViewPr>
  <p:slideViewPr>
    <p:cSldViewPr snapToGrid="0" snapToObjects="1">
      <p:cViewPr varScale="1">
        <p:scale>
          <a:sx n="86" d="100"/>
          <a:sy n="86" d="100"/>
        </p:scale>
        <p:origin x="1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s-restful/inde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Request_method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s-restful/index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https://www.ibm.com/developerworks/library/ws-restful/index.html</a:t>
            </a:r>
            <a:r>
              <a:rPr lang="en-US" dirty="0"/>
              <a:t> </a:t>
            </a:r>
          </a:p>
          <a:p>
            <a:r>
              <a:rPr lang="en-US" dirty="0"/>
              <a:t>URI vs. URL: A URL refers specifically to the address of a web page, while URI refers to the address of any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https://en.wikipedia.org/wiki/Hypertext_Transfer_Protocol#Request_methods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https://www.ibm.com/developerworks/library/ws-restful/index.html</a:t>
            </a:r>
            <a:r>
              <a:rPr lang="en-US" dirty="0"/>
              <a:t> </a:t>
            </a:r>
          </a:p>
          <a:p>
            <a:r>
              <a:rPr lang="en-US" dirty="0"/>
              <a:t>A resource can be a picture, video file, Web page, business information, etc.</a:t>
            </a:r>
          </a:p>
          <a:p>
            <a:r>
              <a:rPr lang="en-US" dirty="0"/>
              <a:t>A representation of a resource could be a file name, a URI, or some other abstraction or reference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https://openweathermap.org/api</a:t>
            </a:r>
            <a:r>
              <a:rPr lang="en-US" dirty="0"/>
              <a:t> </a:t>
            </a:r>
          </a:p>
          <a:p>
            <a:r>
              <a:rPr lang="en-US" dirty="0"/>
              <a:t>These are documentation examples and do not return actual data, just sample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0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.openweathermap.org/data/2.5/forecast?q=London,us&amp;mode=xml&amp;appid=b6907d289e10d714a6e88b30761fae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openweathermap.org/pollution/v1/co/0.0,10.0/2016-03-01Z.json?appid=b6907d289e10d714a6e88b30761fae22" TargetMode="External"/><Relationship Id="rId4" Type="http://schemas.openxmlformats.org/officeDocument/2006/relationships/hyperlink" Target="http://samples.openweathermap.org/data/2.5/weather?q=London,uk&amp;mode=xml&amp;appid=b6907d289e10d714a6e88b30761fae2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-CIS/CIS399AndroidDemos/tree/master/WeatherForecast-SAX+SQLite+REST+List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apitutorial.com/" TargetMode="External"/><Relationship Id="rId2" Type="http://schemas.openxmlformats.org/officeDocument/2006/relationships/hyperlink" Target="http://www.drdobbs.com/web-development/restful-web-services-a-tutorial/2401690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576792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Consuming </a:t>
            </a:r>
            <a:br>
              <a:rPr lang="en-US" sz="8800" b="1" dirty="0"/>
            </a:br>
            <a:r>
              <a:rPr lang="en-US" sz="8800" b="1" dirty="0"/>
              <a:t>Web Services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04" y="5968499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REST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2551"/>
            <a:ext cx="8229600" cy="4323593"/>
          </a:xfrm>
        </p:spPr>
        <p:txBody>
          <a:bodyPr>
            <a:normAutofit/>
          </a:bodyPr>
          <a:lstStyle/>
          <a:p>
            <a:r>
              <a:rPr lang="en-US" dirty="0"/>
              <a:t>GET – Retrieve a resource from the service</a:t>
            </a:r>
          </a:p>
          <a:p>
            <a:pPr lvl="1"/>
            <a:r>
              <a:rPr lang="en-US" sz="2400" dirty="0"/>
              <a:t>Query parameters are appended to the URI</a:t>
            </a:r>
            <a:endParaRPr lang="en-US" dirty="0"/>
          </a:p>
          <a:p>
            <a:r>
              <a:rPr lang="en-US" dirty="0"/>
              <a:t>POST – Create a resource on the server</a:t>
            </a:r>
          </a:p>
          <a:p>
            <a:pPr lvl="1"/>
            <a:r>
              <a:rPr lang="en-US" sz="2400" dirty="0"/>
              <a:t>Parameters are embedded in the body of the request</a:t>
            </a:r>
          </a:p>
          <a:p>
            <a:r>
              <a:rPr lang="en-US" dirty="0"/>
              <a:t>PUT – Change the state of a resource or update it</a:t>
            </a:r>
          </a:p>
          <a:p>
            <a:r>
              <a:rPr lang="en-US" dirty="0"/>
              <a:t>DELETE – Remove a resource</a:t>
            </a:r>
          </a:p>
        </p:txBody>
      </p:sp>
    </p:spTree>
    <p:extLst>
      <p:ext uri="{BB962C8B-B14F-4D97-AF65-F5344CB8AC3E}">
        <p14:creationId xmlns:p14="http://schemas.microsoft.com/office/powerpoint/2010/main" val="31188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40"/>
            <a:ext cx="8229600" cy="34241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api.openweathermap.org/data/2.5/forecast?q=London,us&amp;mode=xml</a:t>
            </a:r>
            <a:endParaRPr lang="en-US" dirty="0"/>
          </a:p>
          <a:p>
            <a:r>
              <a:rPr lang="en-US" dirty="0">
                <a:hlinkClick r:id="rId4"/>
              </a:rPr>
              <a:t>api.openweathermap.org/data/2.5/weather?q=London&amp;mode=xml</a:t>
            </a:r>
            <a:endParaRPr lang="en-US" dirty="0"/>
          </a:p>
          <a:p>
            <a:r>
              <a:rPr lang="en-US" dirty="0">
                <a:hlinkClick r:id="rId5"/>
              </a:rPr>
              <a:t>http://api.openweathermap.org/pollution/v1/co/0.0,10.0/2016-03-01Z.json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0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dirty="0"/>
              <a:t>Using the Weather Underground REST API</a:t>
            </a:r>
          </a:p>
          <a:p>
            <a:pPr marL="0" indent="0" algn="ctr">
              <a:buNone/>
            </a:pPr>
            <a:endParaRPr lang="en-US" sz="6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Code Tour</a:t>
            </a:r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3948"/>
            <a:ext cx="8229600" cy="4522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Look at the code for the completed weather app:</a:t>
            </a:r>
          </a:p>
          <a:p>
            <a:pPr marL="0" indent="0">
              <a:buNone/>
            </a:pPr>
            <a:r>
              <a:rPr lang="en-US" sz="3300" dirty="0">
                <a:hlinkClick r:id="rId3"/>
              </a:rPr>
              <a:t>https://github.com/UO-CIS/CIS399AndroidDemos/tree/master/WeatherForecast-SAX+SQLite+REST+ListView</a:t>
            </a:r>
            <a:r>
              <a:rPr lang="en-US" sz="3300" dirty="0"/>
              <a:t>  </a:t>
            </a:r>
          </a:p>
          <a:p>
            <a:pPr marL="0" indent="0" algn="ctr">
              <a:buNone/>
            </a:pPr>
            <a:endParaRPr lang="en-US" sz="6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Code Tour</a:t>
            </a:r>
          </a:p>
        </p:txBody>
      </p:sp>
    </p:spTree>
    <p:extLst>
      <p:ext uri="{BB962C8B-B14F-4D97-AF65-F5344CB8AC3E}">
        <p14:creationId xmlns:p14="http://schemas.microsoft.com/office/powerpoint/2010/main" val="277919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Further REST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RESTful Web Services: A Tutorial</a:t>
            </a:r>
            <a:br>
              <a:rPr lang="en-US" dirty="0"/>
            </a:br>
            <a:r>
              <a:rPr lang="en-US" dirty="0">
                <a:hlinkClick r:id="rId2"/>
              </a:rPr>
              <a:t>http://www.drdobbs.com/web-development/restful-web-services-a-tutorial/240169069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Learn REST, a RESTful Tutorial:</a:t>
            </a:r>
            <a:br>
              <a:rPr lang="en-US" dirty="0"/>
            </a:br>
            <a:r>
              <a:rPr lang="en-US" dirty="0">
                <a:hlinkClick r:id="rId3"/>
              </a:rPr>
              <a:t>https://restapitutorial.com</a:t>
            </a:r>
            <a:r>
              <a:rPr lang="en-US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562521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4138675"/>
              </p:ext>
            </p:extLst>
          </p:nvPr>
        </p:nvGraphicFramePr>
        <p:xfrm>
          <a:off x="4412426" y="1404470"/>
          <a:ext cx="4274374" cy="473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11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991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51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web services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41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Intro to Web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905000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Services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18889" cy="290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Web Service provides information or computing services to other computers over a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8619" y="4767197"/>
            <a:ext cx="1913332" cy="13361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server</a:t>
            </a:r>
          </a:p>
          <a:p>
            <a:pPr algn="ctr"/>
            <a:r>
              <a:rPr lang="en-US" sz="2400" dirty="0"/>
              <a:t>Provides a</a:t>
            </a:r>
          </a:p>
          <a:p>
            <a:pPr algn="ctr"/>
            <a:r>
              <a:rPr lang="en-US" sz="2400" dirty="0"/>
              <a:t>Web Service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8217" y="1600200"/>
            <a:ext cx="1933780" cy="16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1</a:t>
            </a:r>
          </a:p>
          <a:p>
            <a:pPr algn="ctr"/>
            <a:r>
              <a:rPr lang="en-US" sz="2400" dirty="0"/>
              <a:t>consuming the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1607" y="4503264"/>
            <a:ext cx="1620389" cy="16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2 consuming the service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733" y="4767197"/>
            <a:ext cx="1744439" cy="133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3 consuming the service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375172" y="5113599"/>
            <a:ext cx="1583447" cy="445380"/>
          </a:xfrm>
          <a:prstGeom prst="righ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871951" y="5163086"/>
            <a:ext cx="989656" cy="511363"/>
          </a:xfrm>
          <a:prstGeom prst="lef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>
            <a:off x="5476089" y="2210393"/>
            <a:ext cx="1072124" cy="2556801"/>
          </a:xfrm>
          <a:prstGeom prst="bentUpArrow">
            <a:avLst>
              <a:gd name="adj1" fmla="val 21401"/>
              <a:gd name="adj2" fmla="val 21154"/>
              <a:gd name="adj3" fmla="val 17159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Web Services</a:t>
            </a:r>
            <a:br>
              <a:rPr lang="en-US" dirty="0"/>
            </a:br>
            <a:r>
              <a:rPr lang="en-US" dirty="0"/>
              <a:t>(Aka Web APIs)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3770"/>
            <a:ext cx="8229600" cy="4252393"/>
          </a:xfrm>
        </p:spPr>
        <p:txBody>
          <a:bodyPr>
            <a:normAutofit/>
          </a:bodyPr>
          <a:lstStyle/>
          <a:p>
            <a:r>
              <a:rPr lang="en-US" dirty="0"/>
              <a:t>Allows computing services to be distributed across:</a:t>
            </a:r>
          </a:p>
          <a:p>
            <a:pPr lvl="1"/>
            <a:r>
              <a:rPr lang="en-US" dirty="0"/>
              <a:t>Multiple machines</a:t>
            </a:r>
          </a:p>
          <a:p>
            <a:pPr lvl="1"/>
            <a:r>
              <a:rPr lang="en-US" dirty="0"/>
              <a:t>Any distance</a:t>
            </a:r>
          </a:p>
          <a:p>
            <a:r>
              <a:rPr lang="en-US" dirty="0"/>
              <a:t>Provides a service that is:</a:t>
            </a:r>
          </a:p>
          <a:p>
            <a:pPr lvl="1"/>
            <a:r>
              <a:rPr lang="en-US" dirty="0"/>
              <a:t>OS independent</a:t>
            </a:r>
          </a:p>
          <a:p>
            <a:pPr lvl="1"/>
            <a:r>
              <a:rPr lang="en-US" dirty="0"/>
              <a:t>Language independent</a:t>
            </a:r>
          </a:p>
        </p:txBody>
      </p:sp>
    </p:spTree>
    <p:extLst>
      <p:ext uri="{BB962C8B-B14F-4D97-AF65-F5344CB8AC3E}">
        <p14:creationId xmlns:p14="http://schemas.microsoft.com/office/powerpoint/2010/main" val="189394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Main Standards:</a:t>
            </a:r>
          </a:p>
          <a:p>
            <a:r>
              <a:rPr lang="en-US" dirty="0"/>
              <a:t>REST: Representational State Transfer</a:t>
            </a:r>
          </a:p>
          <a:p>
            <a:pPr lvl="1"/>
            <a:r>
              <a:rPr lang="en-US" dirty="0"/>
              <a:t>Newer, simpler, client code easier to write</a:t>
            </a:r>
          </a:p>
          <a:p>
            <a:pPr lvl="1"/>
            <a:r>
              <a:rPr lang="en-US" dirty="0"/>
              <a:t>An architecture, not a protocol</a:t>
            </a:r>
          </a:p>
          <a:p>
            <a:r>
              <a:rPr lang="en-US" dirty="0"/>
              <a:t>SOAP: Simple Object Access Protocol</a:t>
            </a:r>
          </a:p>
          <a:p>
            <a:pPr lvl="1"/>
            <a:r>
              <a:rPr lang="en-US" dirty="0"/>
              <a:t>Older, more complex, client harder to write</a:t>
            </a:r>
          </a:p>
          <a:p>
            <a:pPr lvl="1"/>
            <a:r>
              <a:rPr lang="en-US" dirty="0"/>
              <a:t>Lots of legacy SOAP services out there</a:t>
            </a:r>
          </a:p>
        </p:txBody>
      </p:sp>
    </p:spTree>
    <p:extLst>
      <p:ext uri="{BB962C8B-B14F-4D97-AF65-F5344CB8AC3E}">
        <p14:creationId xmlns:p14="http://schemas.microsoft.com/office/powerpoint/2010/main" val="195378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Architectural principles used in most REST web service implementations: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696FE-F496-7B40-A267-30A17AF4B0BC}"/>
              </a:ext>
            </a:extLst>
          </p:cNvPr>
          <p:cNvSpPr/>
          <p:nvPr/>
        </p:nvSpPr>
        <p:spPr>
          <a:xfrm>
            <a:off x="846944" y="2813846"/>
            <a:ext cx="745011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HTTP as it’s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Are stateless (each request is autonomous)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URIs are organized like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Transfer data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XML (</a:t>
            </a:r>
            <a:r>
              <a:rPr lang="en-US" sz="2800" dirty="0" err="1"/>
              <a:t>eXtensible</a:t>
            </a:r>
            <a:r>
              <a:rPr lang="en-US" sz="2800" dirty="0"/>
              <a:t> Markup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JSON (JavaScript Object Notation)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Or both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55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(Hypertext Transfer Protocol) was designed to be used by web servers to deliver web pages in response to requests from web browsers</a:t>
            </a:r>
          </a:p>
          <a:p>
            <a:r>
              <a:rPr lang="en-US" dirty="0"/>
              <a:t>It is a request-response protocol: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1C582-66CC-D544-9F50-A68834928F86}"/>
              </a:ext>
            </a:extLst>
          </p:cNvPr>
          <p:cNvSpPr/>
          <p:nvPr/>
        </p:nvSpPr>
        <p:spPr>
          <a:xfrm>
            <a:off x="944379" y="4525961"/>
            <a:ext cx="2278506" cy="1782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CC9DB-2CB3-1545-84E1-E2CBF6DC882E}"/>
              </a:ext>
            </a:extLst>
          </p:cNvPr>
          <p:cNvSpPr/>
          <p:nvPr/>
        </p:nvSpPr>
        <p:spPr>
          <a:xfrm>
            <a:off x="5156616" y="3974528"/>
            <a:ext cx="2975548" cy="25312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 Computer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BD5361-CDE2-6D4A-9D00-1AFD1D884F57}"/>
              </a:ext>
            </a:extLst>
          </p:cNvPr>
          <p:cNvSpPr/>
          <p:nvPr/>
        </p:nvSpPr>
        <p:spPr>
          <a:xfrm>
            <a:off x="5776834" y="4407108"/>
            <a:ext cx="1735112" cy="17527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Browser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AC0DB62E-0B13-6F4E-A01D-9C62043A4DDC}"/>
              </a:ext>
            </a:extLst>
          </p:cNvPr>
          <p:cNvSpPr/>
          <p:nvPr/>
        </p:nvSpPr>
        <p:spPr>
          <a:xfrm>
            <a:off x="3222884" y="4544154"/>
            <a:ext cx="2553949" cy="81751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E6EC0F-ECAD-0845-BEA6-EF2E92B43DAF}"/>
              </a:ext>
            </a:extLst>
          </p:cNvPr>
          <p:cNvSpPr/>
          <p:nvPr/>
        </p:nvSpPr>
        <p:spPr>
          <a:xfrm>
            <a:off x="3222884" y="5352021"/>
            <a:ext cx="2553949" cy="9567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623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most common HTTP Requests:</a:t>
            </a:r>
          </a:p>
          <a:p>
            <a:pPr marL="0" indent="0">
              <a:buNone/>
            </a:pPr>
            <a:r>
              <a:rPr lang="en-US" dirty="0"/>
              <a:t>GET – Requests a representation of the specified resource</a:t>
            </a:r>
          </a:p>
          <a:p>
            <a:pPr marL="0" indent="0">
              <a:buNone/>
            </a:pPr>
            <a:r>
              <a:rPr lang="en-US" dirty="0"/>
              <a:t>POST – Requests that the server accept the data stored in the body of the request</a:t>
            </a:r>
          </a:p>
          <a:p>
            <a:pPr marL="0" indent="0">
              <a:buNone/>
            </a:pPr>
            <a:r>
              <a:rPr lang="en-US" dirty="0"/>
              <a:t>PUT – Requests that the enclosed entity be stored under the supplied URI. </a:t>
            </a:r>
          </a:p>
          <a:p>
            <a:pPr marL="0" indent="0">
              <a:buNone/>
            </a:pPr>
            <a:r>
              <a:rPr lang="en-US" dirty="0"/>
              <a:t>DELETE – Deletes the specified resource.</a:t>
            </a:r>
          </a:p>
        </p:txBody>
      </p:sp>
    </p:spTree>
    <p:extLst>
      <p:ext uri="{BB962C8B-B14F-4D97-AF65-F5344CB8AC3E}">
        <p14:creationId xmlns:p14="http://schemas.microsoft.com/office/powerpoint/2010/main" val="9207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665</Words>
  <Application>Microsoft Macintosh PowerPoint</Application>
  <PresentationFormat>On-screen Show (4:3)</PresentationFormat>
  <Paragraphs>123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Consuming  Web Services</vt:lpstr>
      <vt:lpstr>Course Overview</vt:lpstr>
      <vt:lpstr>PowerPoint Presentation</vt:lpstr>
      <vt:lpstr>How Web Services are Used</vt:lpstr>
      <vt:lpstr>Advantages of Web Services (Aka Web APIs)</vt:lpstr>
      <vt:lpstr>Types of Web Services</vt:lpstr>
      <vt:lpstr>RESTful Web Services</vt:lpstr>
      <vt:lpstr>HTTP Protocol</vt:lpstr>
      <vt:lpstr>HTTP Request Verbs</vt:lpstr>
      <vt:lpstr>HTTP REST Requests</vt:lpstr>
      <vt:lpstr>Example URIs</vt:lpstr>
      <vt:lpstr>Code Tour</vt:lpstr>
      <vt:lpstr>Code Tour</vt:lpstr>
      <vt:lpstr>Further REST Reading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218</cp:revision>
  <dcterms:created xsi:type="dcterms:W3CDTF">2016-03-27T03:55:45Z</dcterms:created>
  <dcterms:modified xsi:type="dcterms:W3CDTF">2018-07-17T16:46:55Z</dcterms:modified>
</cp:coreProperties>
</file>