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68" r:id="rId3"/>
    <p:sldId id="283" r:id="rId4"/>
    <p:sldId id="449" r:id="rId5"/>
    <p:sldId id="450" r:id="rId6"/>
    <p:sldId id="451" r:id="rId7"/>
    <p:sldId id="470" r:id="rId8"/>
    <p:sldId id="453" r:id="rId9"/>
    <p:sldId id="454" r:id="rId10"/>
    <p:sldId id="455" r:id="rId11"/>
    <p:sldId id="456" r:id="rId12"/>
    <p:sldId id="457" r:id="rId13"/>
    <p:sldId id="458" r:id="rId14"/>
    <p:sldId id="469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3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6224" autoAdjust="0"/>
  </p:normalViewPr>
  <p:slideViewPr>
    <p:cSldViewPr snapToGrid="0" snapToObjects="1">
      <p:cViewPr varScale="1">
        <p:scale>
          <a:sx n="86" d="100"/>
          <a:sy n="86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osabua.github.io/ksoap2-android/index.html" TargetMode="External"/><Relationship Id="rId2" Type="http://schemas.openxmlformats.org/officeDocument/2006/relationships/hyperlink" Target="http://www.w3schools.com/XML/xml_soa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tutsplus.com/tutorials/consuming-web-services-with-ksoap--mobile-21242" TargetMode="External"/><Relationship Id="rId4" Type="http://schemas.openxmlformats.org/officeDocument/2006/relationships/hyperlink" Target="http://www.kobjects.org/ksoap2/doc/api/overview-summa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Consuming </a:t>
            </a:r>
            <a:br>
              <a:rPr lang="en-US" sz="8800" b="1" dirty="0"/>
            </a:br>
            <a:r>
              <a:rPr lang="en-US" sz="8800" b="1" dirty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SOAP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dirty="0"/>
              <a:t>&lt;?xml version="1.0"?&gt;</a:t>
            </a:r>
          </a:p>
          <a:p>
            <a:pPr marL="400050" lvl="1" indent="0">
              <a:buNone/>
            </a:pPr>
            <a:r>
              <a:rPr lang="ro-RO" dirty="0"/>
              <a:t>&lt;soap:Envelope</a:t>
            </a:r>
          </a:p>
          <a:p>
            <a:pPr marL="400050" lvl="1" indent="0">
              <a:buNone/>
            </a:pPr>
            <a:r>
              <a:rPr lang="ro-RO" dirty="0"/>
              <a:t>xmlns:soap="http://www.w3.org/2001/12/soap-envelope"</a:t>
            </a:r>
          </a:p>
          <a:p>
            <a:pPr marL="400050" lvl="1" indent="0">
              <a:buNone/>
            </a:pPr>
            <a:r>
              <a:rPr lang="ro-RO" dirty="0"/>
              <a:t>soap:encodingStyle="http://www.w3.org/2001/12/soap-encoding"&gt;</a:t>
            </a:r>
          </a:p>
          <a:p>
            <a:pPr marL="400050" lvl="1" indent="0">
              <a:buNone/>
            </a:pPr>
            <a:endParaRPr lang="en-US" sz="1100" dirty="0"/>
          </a:p>
          <a:p>
            <a:pPr marL="400050" lvl="1" indent="0">
              <a:buNone/>
            </a:pPr>
            <a:r>
              <a:rPr lang="ro-RO" dirty="0"/>
              <a:t>&lt;soap:Header&gt;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&lt;/soap:Header&gt;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ro-RO" dirty="0"/>
              <a:t>&lt;soap:Body&gt;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  &lt;soap:Fault&gt;</a:t>
            </a:r>
          </a:p>
          <a:p>
            <a:pPr marL="400050" lvl="1" indent="0">
              <a:buNone/>
            </a:pPr>
            <a:r>
              <a:rPr lang="en-US" sz="2200" dirty="0"/>
              <a:t>  ...</a:t>
            </a:r>
          </a:p>
          <a:p>
            <a:pPr marL="400050" lvl="1" indent="0">
              <a:buNone/>
            </a:pPr>
            <a:r>
              <a:rPr lang="ro-RO" dirty="0"/>
              <a:t>  &lt;/soap:Fault&gt;</a:t>
            </a:r>
          </a:p>
          <a:p>
            <a:pPr marL="400050" lvl="1" indent="0">
              <a:buNone/>
            </a:pPr>
            <a:r>
              <a:rPr lang="ro-RO" dirty="0"/>
              <a:t>&lt;/soap:Body&gt;</a:t>
            </a:r>
            <a:endParaRPr lang="en-US" dirty="0"/>
          </a:p>
          <a:p>
            <a:pPr marL="400050" lvl="1" indent="0">
              <a:buNone/>
            </a:pPr>
            <a:r>
              <a:rPr lang="ro-RO" dirty="0"/>
              <a:t>&lt;/soap:Envelope&gt;</a:t>
            </a:r>
          </a:p>
          <a:p>
            <a:pPr marL="400050" lvl="1" indent="0">
              <a:buNone/>
            </a:pPr>
            <a:endParaRPr lang="ro-RO" sz="1300" dirty="0"/>
          </a:p>
          <a:p>
            <a:pPr marL="400050" lvl="1" indent="0">
              <a:buNone/>
            </a:pPr>
            <a:r>
              <a:rPr lang="ro-RO" dirty="0"/>
              <a:t>(From w3schools)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the actual SOAP message. </a:t>
            </a:r>
          </a:p>
          <a:p>
            <a:r>
              <a:rPr lang="en-US" dirty="0"/>
              <a:t>Example request message (w3schools),</a:t>
            </a:r>
            <a:br>
              <a:rPr lang="en-US" dirty="0"/>
            </a:br>
            <a:r>
              <a:rPr lang="en-US" dirty="0"/>
              <a:t>requests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</a:t>
            </a:r>
            <a:r>
              <a:rPr lang="nl-NL" dirty="0"/>
              <a:t> </a:t>
            </a:r>
            <a:r>
              <a:rPr lang="nl-NL" dirty="0" err="1"/>
              <a:t>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m:Item</a:t>
            </a:r>
            <a:r>
              <a:rPr lang="en-US" sz="2400" dirty="0"/>
              <a:t>&gt;Apples&lt;/</a:t>
            </a:r>
            <a:r>
              <a:rPr lang="en-US" sz="2400" dirty="0" err="1"/>
              <a:t>m:Item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m:GetPrice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message example (w3schools),</a:t>
            </a:r>
            <a:br>
              <a:rPr lang="en-US" dirty="0"/>
            </a:br>
            <a:r>
              <a:rPr lang="en-US" dirty="0"/>
              <a:t>returns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m:GetPriceResponsexmlns:m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m:Price</a:t>
            </a:r>
            <a:r>
              <a:rPr lang="en-US" sz="2400" dirty="0"/>
              <a:t>&gt;1.90&lt;/</a:t>
            </a:r>
            <a:r>
              <a:rPr lang="en-US" sz="2400" dirty="0" err="1"/>
              <a:t>m:Price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 &lt;/</a:t>
            </a:r>
            <a:r>
              <a:rPr lang="en-US" dirty="0" err="1"/>
              <a:t>m:GetPriceResponse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Service and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8"/>
            <a:ext cx="8229600" cy="2292873"/>
          </a:xfrm>
        </p:spPr>
        <p:txBody>
          <a:bodyPr>
            <a:normAutofit/>
          </a:bodyPr>
          <a:lstStyle/>
          <a:p>
            <a:r>
              <a:rPr lang="en-US" dirty="0"/>
              <a:t>A SOAP client consists of:</a:t>
            </a:r>
          </a:p>
          <a:p>
            <a:pPr lvl="1"/>
            <a:r>
              <a:rPr lang="en-US" dirty="0"/>
              <a:t>A proxy that represents the web service</a:t>
            </a:r>
          </a:p>
          <a:p>
            <a:pPr lvl="1"/>
            <a:r>
              <a:rPr lang="en-US" dirty="0"/>
              <a:t>Client code that communicates with the proxy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239341"/>
            <a:ext cx="4936420" cy="1962963"/>
          </a:xfrm>
          <a:prstGeom prst="rect">
            <a:avLst/>
          </a:prstGeom>
          <a:solidFill>
            <a:schemeClr val="tx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666" y="4404434"/>
            <a:ext cx="1990134" cy="161642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SOAP Web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35533" y="4635228"/>
            <a:ext cx="1779660" cy="1253663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945" y="4635229"/>
            <a:ext cx="1651144" cy="1253662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Proxy object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5192" y="4985582"/>
            <a:ext cx="7147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5192" y="5517380"/>
            <a:ext cx="714753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1089" y="4910990"/>
            <a:ext cx="161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81090" y="5517380"/>
            <a:ext cx="1615576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5641034" y="3975413"/>
            <a:ext cx="758735" cy="2507315"/>
          </a:xfrm>
          <a:prstGeom prst="cloud">
            <a:avLst/>
          </a:prstGeom>
          <a:solidFill>
            <a:schemeClr val="tx2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9622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ksoap2-Android library </a:t>
            </a:r>
          </a:p>
          <a:p>
            <a:pPr marL="0" indent="0" algn="ctr">
              <a:buNone/>
            </a:pPr>
            <a:r>
              <a:rPr lang="en-US" sz="6000" b="1" dirty="0"/>
              <a:t>to consume a SOAP web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5150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Android Project Setup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Manifest</a:t>
            </a:r>
            <a:br>
              <a:rPr lang="en-US" dirty="0"/>
            </a:br>
            <a:r>
              <a:rPr lang="fr-FR" sz="2800" i="1" dirty="0"/>
              <a:t>&lt;uses-permission </a:t>
            </a:r>
            <a:r>
              <a:rPr lang="fr-FR" sz="2800" i="1" dirty="0" err="1"/>
              <a:t>android:name</a:t>
            </a:r>
            <a:r>
              <a:rPr lang="fr-FR" sz="2800" i="1" dirty="0"/>
              <a:t>="</a:t>
            </a:r>
            <a:r>
              <a:rPr lang="fr-FR" sz="2800" i="1" dirty="0" err="1"/>
              <a:t>android.permission.INTERNET</a:t>
            </a:r>
            <a:r>
              <a:rPr lang="fr-FR" sz="2800" i="1" dirty="0"/>
              <a:t>"/&gt;</a:t>
            </a:r>
          </a:p>
          <a:p>
            <a:r>
              <a:rPr lang="fr-FR" sz="2800" dirty="0" err="1"/>
              <a:t>Activity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contains</a:t>
            </a:r>
            <a:r>
              <a:rPr lang="fr-FR" sz="2800" dirty="0"/>
              <a:t> the web service client</a:t>
            </a:r>
          </a:p>
          <a:p>
            <a:pPr marL="400050" lvl="1" indent="0">
              <a:buFont typeface="Arial"/>
              <a:buNone/>
            </a:pPr>
            <a:r>
              <a:rPr lang="ro-RO" sz="2400" i="1" dirty="0"/>
              <a:t>import org.ksoap2.SoapEnvelope;</a:t>
            </a:r>
            <a:br>
              <a:rPr lang="ro-RO" sz="2400" i="1" dirty="0"/>
            </a:br>
            <a:r>
              <a:rPr lang="ro-RO" sz="2400" i="1" dirty="0"/>
              <a:t>import org.ksoap2.serialization.SoapObject;</a:t>
            </a:r>
            <a:br>
              <a:rPr lang="ro-RO" sz="2400" i="1" dirty="0"/>
            </a:br>
            <a:r>
              <a:rPr lang="ro-RO" sz="2400" i="1" dirty="0"/>
              <a:t>import org.ksoap2.serialization.SoapSerializationEnvelope;</a:t>
            </a:r>
            <a:br>
              <a:rPr lang="ro-RO" sz="2400" i="1" dirty="0"/>
            </a:br>
            <a:r>
              <a:rPr lang="ro-RO" sz="2400" i="1" dirty="0"/>
              <a:t>import org.ksoap2.transport.HttpResponseException;</a:t>
            </a:r>
            <a:br>
              <a:rPr lang="ro-RO" sz="2400" i="1" dirty="0"/>
            </a:br>
            <a:r>
              <a:rPr lang="ro-RO" sz="2400" i="1" dirty="0"/>
              <a:t>import org.ksoap2.transport.HttpTransportSE;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0310"/>
            <a:ext cx="8229600" cy="11973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Project Setup: Gradle (Module: app)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71255"/>
            <a:ext cx="8229600" cy="54299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sz="2000" dirty="0"/>
              <a:t>android {</a:t>
            </a:r>
            <a:br>
              <a:rPr lang="en-US" sz="1800" dirty="0"/>
            </a:br>
            <a:r>
              <a:rPr lang="en-US" sz="1800" dirty="0"/>
              <a:t>   …</a:t>
            </a:r>
            <a:br>
              <a:rPr lang="en-US" sz="1600" dirty="0"/>
            </a:br>
            <a:r>
              <a:rPr lang="en-US" sz="1800" dirty="0"/>
              <a:t>    </a:t>
            </a:r>
            <a:r>
              <a:rPr lang="en-US" sz="1800" dirty="0" err="1"/>
              <a:t>defaultConfig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    …   }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buildTypes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    …        }</a:t>
            </a:r>
            <a:br>
              <a:rPr lang="en-US" sz="2000" dirty="0"/>
            </a:br>
            <a:r>
              <a:rPr lang="en-US" sz="2000" dirty="0"/>
              <a:t>        repositories {</a:t>
            </a:r>
            <a:br>
              <a:rPr lang="en-US" sz="2000" dirty="0"/>
            </a:br>
            <a:r>
              <a:rPr lang="en-US" sz="2000" dirty="0"/>
              <a:t>            maven { </a:t>
            </a:r>
            <a:r>
              <a:rPr lang="en-US" sz="2000" dirty="0" err="1"/>
              <a:t>url</a:t>
            </a:r>
            <a:r>
              <a:rPr lang="en-US" sz="2000" dirty="0"/>
              <a:t> 'https://</a:t>
            </a:r>
            <a:r>
              <a:rPr lang="en-US" sz="2000" dirty="0" err="1"/>
              <a:t>oss.sonatype.org</a:t>
            </a:r>
            <a:r>
              <a:rPr lang="en-US" sz="2000" dirty="0"/>
              <a:t>/content/repositories/ksoap2-android-releases'}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sz="1050" dirty="0"/>
          </a:p>
          <a:p>
            <a:pPr marL="0" indent="0">
              <a:buFont typeface="Arial"/>
              <a:buNone/>
            </a:pPr>
            <a:r>
              <a:rPr lang="en-US" sz="2000" dirty="0"/>
              <a:t>dependencies {</a:t>
            </a:r>
            <a:br>
              <a:rPr lang="en-US" sz="2000" dirty="0"/>
            </a:br>
            <a:r>
              <a:rPr lang="en-US" sz="2000" dirty="0"/>
              <a:t>    compile 'com.android.support:support-v4:21.0.3'</a:t>
            </a:r>
            <a:br>
              <a:rPr lang="en-US" sz="2000" dirty="0"/>
            </a:br>
            <a:r>
              <a:rPr lang="en-US" sz="2000" dirty="0"/>
              <a:t>    compile 'com.google.code.ksoap2-android:ksoap2-android:3.6.0'</a:t>
            </a:r>
            <a:br>
              <a:rPr lang="en-US" sz="2000" b="1" dirty="0"/>
            </a:br>
            <a:r>
              <a:rPr lang="en-US" sz="2000" dirty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56239" y="5087236"/>
            <a:ext cx="423308" cy="91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3159" y="4717904"/>
            <a:ext cx="1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Add these lines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9262" y="3882179"/>
            <a:ext cx="850285" cy="83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Creating a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an instance of the </a:t>
            </a:r>
            <a:r>
              <a:rPr lang="en-US" i="1"/>
              <a:t>SoapObject</a:t>
            </a:r>
            <a:r>
              <a:rPr lang="en-US"/>
              <a:t> class:</a:t>
            </a:r>
            <a:br>
              <a:rPr lang="en-US"/>
            </a:br>
            <a:r>
              <a:rPr lang="en-US" sz="2400" i="1"/>
              <a:t>SoapObject request = new SoapObject(</a:t>
            </a:r>
            <a:br>
              <a:rPr lang="en-US" sz="2400" i="1"/>
            </a:br>
            <a:r>
              <a:rPr lang="en-US" sz="2400" i="1"/>
              <a:t>                                  http://ws.cdyne.com/WeatherWS/,</a:t>
            </a:r>
            <a:br>
              <a:rPr lang="en-US" sz="2400" i="1"/>
            </a:br>
            <a:r>
              <a:rPr lang="en-US" sz="2400" i="1"/>
              <a:t>                                  "GetCityForecastByZIP");</a:t>
            </a:r>
          </a:p>
          <a:p>
            <a:pPr lvl="1"/>
            <a:r>
              <a:rPr lang="en-US"/>
              <a:t>Parameters: </a:t>
            </a:r>
          </a:p>
          <a:p>
            <a:pPr lvl="2"/>
            <a:r>
              <a:rPr lang="en-US"/>
              <a:t>URI of the web service</a:t>
            </a:r>
          </a:p>
          <a:p>
            <a:pPr lvl="2"/>
            <a:r>
              <a:rPr lang="en-US"/>
              <a:t>Name of the operation</a:t>
            </a:r>
          </a:p>
          <a:p>
            <a:r>
              <a:rPr lang="en-US"/>
              <a:t>Add a parameter (message part)</a:t>
            </a:r>
            <a:br>
              <a:rPr lang="en-US"/>
            </a:br>
            <a:r>
              <a:rPr lang="en-US" sz="2800"/>
              <a:t>Example: add a zip code parameter</a:t>
            </a:r>
            <a:br>
              <a:rPr lang="en-US" sz="2800"/>
            </a:br>
            <a:r>
              <a:rPr lang="en-US" sz="2400" i="1"/>
              <a:t>String zipCode = “97405”;</a:t>
            </a:r>
            <a:br>
              <a:rPr lang="en-US" sz="2400" i="1"/>
            </a:br>
            <a:r>
              <a:rPr lang="en-US" sz="2400" i="1"/>
              <a:t>request.addProperty(</a:t>
            </a:r>
            <a:r>
              <a:rPr lang="en-US" sz="2400" b="1" i="1"/>
              <a:t>"ZIP"</a:t>
            </a:r>
            <a:r>
              <a:rPr lang="en-US" sz="2400" i="1"/>
              <a:t>, zipCode);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9815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Creating a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40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 Envelope:</a:t>
            </a:r>
            <a:br>
              <a:rPr lang="en-US" dirty="0"/>
            </a:br>
            <a:r>
              <a:rPr lang="en-US" sz="2400" i="1" dirty="0" err="1"/>
              <a:t>SoapSerializationEnvelope</a:t>
            </a:r>
            <a:r>
              <a:rPr lang="en-US" sz="2400" i="1" dirty="0"/>
              <a:t> envelope = </a:t>
            </a:r>
            <a:br>
              <a:rPr lang="en-US" sz="2400" i="1" dirty="0"/>
            </a:br>
            <a:r>
              <a:rPr lang="en-US" sz="2400" i="1" dirty="0"/>
              <a:t>            </a:t>
            </a:r>
            <a:r>
              <a:rPr lang="en-US" sz="2400" b="1" i="1" dirty="0"/>
              <a:t>new </a:t>
            </a:r>
            <a:r>
              <a:rPr lang="en-US" sz="2400" i="1" dirty="0" err="1"/>
              <a:t>SoapSerializationEnvelope</a:t>
            </a:r>
            <a:r>
              <a:rPr lang="en-US" sz="2400" i="1" dirty="0"/>
              <a:t>(SoapEnvelope.</a:t>
            </a:r>
            <a:r>
              <a:rPr lang="en-US" sz="2400" b="1" i="1" dirty="0"/>
              <a:t>VER12</a:t>
            </a:r>
            <a:r>
              <a:rPr lang="en-US" sz="2400" i="1" dirty="0"/>
              <a:t>);</a:t>
            </a:r>
          </a:p>
          <a:p>
            <a:pPr lvl="1">
              <a:buFont typeface="Courier New"/>
              <a:buChar char="o"/>
            </a:pPr>
            <a:r>
              <a:rPr lang="en-US" dirty="0"/>
              <a:t>Pass the SOAP version, 1.2, to the constructor</a:t>
            </a:r>
          </a:p>
          <a:p>
            <a:r>
              <a:rPr lang="en-US" dirty="0"/>
              <a:t>Initialize the envelope:</a:t>
            </a:r>
          </a:p>
          <a:p>
            <a:pPr lvl="1">
              <a:buFont typeface="Courier New"/>
              <a:buChar char="o"/>
            </a:pPr>
            <a:r>
              <a:rPr lang="en-US" dirty="0" err="1"/>
              <a:t>dotNet</a:t>
            </a:r>
            <a:r>
              <a:rPr lang="en-US" dirty="0"/>
              <a:t> property: Set to true if the web service you are consuming is written using .NET: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sz="2400" i="1" dirty="0" err="1"/>
              <a:t>envelope.dotNet</a:t>
            </a:r>
            <a:r>
              <a:rPr lang="en-US" sz="2400" i="1" dirty="0"/>
              <a:t> = true;</a:t>
            </a:r>
          </a:p>
          <a:p>
            <a:pPr lvl="1">
              <a:buFont typeface="Courier New"/>
              <a:buChar char="o"/>
            </a:pPr>
            <a:r>
              <a:rPr lang="en-US" dirty="0" err="1"/>
              <a:t>setOutputSoapObject</a:t>
            </a:r>
            <a:r>
              <a:rPr lang="en-US" dirty="0"/>
              <a:t>: pass in an instance of </a:t>
            </a:r>
            <a:r>
              <a:rPr lang="en-US" dirty="0" err="1"/>
              <a:t>soapObject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sz="2400" i="1" dirty="0" err="1"/>
              <a:t>envelope.setOutputSoapObject</a:t>
            </a:r>
            <a:r>
              <a:rPr lang="en-US" sz="2400" i="1" dirty="0"/>
              <a:t>(request);</a:t>
            </a:r>
          </a:p>
        </p:txBody>
      </p:sp>
    </p:spTree>
    <p:extLst>
      <p:ext uri="{BB962C8B-B14F-4D97-AF65-F5344CB8AC3E}">
        <p14:creationId xmlns:p14="http://schemas.microsoft.com/office/powerpoint/2010/main" val="164340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Sending the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Instantiate an instance of HttpTrasportSE</a:t>
            </a:r>
            <a:br>
              <a:rPr lang="en-US" i="1"/>
            </a:br>
            <a:r>
              <a:rPr lang="en-US" sz="2400" i="1"/>
              <a:t>HttpTransportSE ht = new HttpTransportSE(</a:t>
            </a:r>
            <a:br>
              <a:rPr lang="en-US" sz="2400" i="1"/>
            </a:br>
            <a:r>
              <a:rPr lang="en-US" sz="2400" i="1"/>
              <a:t> </a:t>
            </a:r>
            <a:r>
              <a:rPr lang="en-US" sz="2000" i="1"/>
              <a:t>   Proxy.NO_PROXY,</a:t>
            </a:r>
            <a:br>
              <a:rPr lang="en-US" sz="2400" i="1"/>
            </a:br>
            <a:r>
              <a:rPr lang="en-US" sz="2400" i="1"/>
              <a:t>    "http://wsf.cdyne.com/WeatherWS/ Weather.asmx",</a:t>
            </a:r>
            <a:br>
              <a:rPr lang="en-US" sz="2400" i="1"/>
            </a:br>
            <a:r>
              <a:rPr lang="en-US" sz="2400" i="1"/>
              <a:t>      60000);</a:t>
            </a:r>
          </a:p>
          <a:p>
            <a:pPr marL="0" indent="0">
              <a:buFont typeface="Arial"/>
              <a:buNone/>
            </a:pPr>
            <a:r>
              <a:rPr lang="en-US" sz="2800"/>
              <a:t>Parameters: proxy, web service URI, timeout in milliseconds</a:t>
            </a:r>
            <a:endParaRPr lang="en-US" i="1"/>
          </a:p>
          <a:p>
            <a:r>
              <a:rPr lang="en-US"/>
              <a:t>Set the XML version and encoding</a:t>
            </a:r>
            <a:br>
              <a:rPr lang="en-US" i="1"/>
            </a:br>
            <a:r>
              <a:rPr lang="en-US" sz="2400" i="1"/>
              <a:t>ht.setXmlVersionTag(</a:t>
            </a:r>
            <a:br>
              <a:rPr lang="en-US" sz="2400" i="1"/>
            </a:br>
            <a:r>
              <a:rPr lang="en-US" sz="2400" i="1"/>
              <a:t>   "&lt;!--?xml version=\"1.0\" encoding= \"UTF-8\" ?--&gt;");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831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Sending the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Make a call to the web service:</a:t>
            </a:r>
            <a:br>
              <a:rPr lang="en-US"/>
            </a:br>
            <a:r>
              <a:rPr lang="en-US" sz="2400" i="1"/>
              <a:t>ht.call(</a:t>
            </a:r>
            <a:br>
              <a:rPr lang="en-US" sz="2400" i="1"/>
            </a:br>
            <a:r>
              <a:rPr lang="en-US" sz="2400" i="1"/>
              <a:t>"http://ws.cdyne.com/WeatherWS/GetCityForecastByZIP",</a:t>
            </a:r>
            <a:br>
              <a:rPr lang="en-US" sz="2400" i="1"/>
            </a:br>
            <a:r>
              <a:rPr lang="en-US" sz="2400" i="1"/>
              <a:t> envelope);</a:t>
            </a:r>
          </a:p>
          <a:p>
            <a:pPr lvl="1"/>
            <a:r>
              <a:rPr lang="en-US" sz="2400"/>
              <a:t>First parameter: URI of SOAP endpoint for the operation</a:t>
            </a:r>
          </a:p>
          <a:p>
            <a:pPr lvl="1"/>
            <a:r>
              <a:rPr lang="en-US" sz="2400"/>
              <a:t>Second parameter: the SoapSerializationEnvelope</a:t>
            </a:r>
          </a:p>
          <a:p>
            <a:r>
              <a:rPr lang="en-US"/>
              <a:t>Now the request has been sent!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7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Receiving the Response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Multiple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Get the response from the SoapSerializationEnvelope object:</a:t>
            </a:r>
            <a:br>
              <a:rPr lang="en-US"/>
            </a:br>
            <a:r>
              <a:rPr lang="ro-RO" sz="2400" i="1"/>
              <a:t>SoapPrimitive resultsObject = (SoapPrimitive) envelope.getResponse();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Get the response from the HttpTransportSE object:</a:t>
            </a:r>
            <a:br>
              <a:rPr lang="en-US" sz="2400"/>
            </a:br>
            <a:r>
              <a:rPr lang="en-US" sz="2400" i="1"/>
              <a:t>String weatherXml = ht.responseDump;</a:t>
            </a:r>
            <a:endParaRPr lang="ro-RO" sz="2400" i="1" dirty="0"/>
          </a:p>
        </p:txBody>
      </p:sp>
    </p:spTree>
    <p:extLst>
      <p:ext uri="{BB962C8B-B14F-4D97-AF65-F5344CB8AC3E}">
        <p14:creationId xmlns:p14="http://schemas.microsoft.com/office/powerpoint/2010/main" val="188791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Receiving the Response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Option 2, continued:</a:t>
            </a:r>
          </a:p>
          <a:p>
            <a:r>
              <a:rPr lang="en-US"/>
              <a:t>The responseDump method returns a text string containing the XML response envelope</a:t>
            </a:r>
          </a:p>
          <a:p>
            <a:r>
              <a:rPr lang="en-US"/>
              <a:t>This response string can be parsed using SAX or any other standard XML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8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</a:t>
            </a:r>
            <a:r>
              <a:rPr lang="en-US" b="1" dirty="0" err="1">
                <a:solidFill>
                  <a:srgbClr val="0000FF"/>
                </a:solidFill>
              </a:rPr>
              <a:t>kSOAP</a:t>
            </a:r>
            <a:r>
              <a:rPr lang="en-US" b="1" dirty="0">
                <a:solidFill>
                  <a:srgbClr val="0000FF"/>
                </a:solidFill>
              </a:rPr>
              <a:t>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W3Schools SOAP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http://www.w3schools.com/XML/xml_soap.asp</a:t>
            </a:r>
            <a:r>
              <a:rPr lang="en-US" dirty="0"/>
              <a:t> </a:t>
            </a:r>
          </a:p>
          <a:p>
            <a:r>
              <a:rPr lang="en-US" dirty="0"/>
              <a:t>ksoap2-android home page:</a:t>
            </a:r>
            <a:br>
              <a:rPr lang="en-US" dirty="0"/>
            </a:br>
            <a:r>
              <a:rPr lang="en-US" dirty="0">
                <a:hlinkClick r:id="rId3"/>
              </a:rPr>
              <a:t>http://mosabua.github.io/ksoap2-android/index.html</a:t>
            </a:r>
            <a:endParaRPr lang="en-US" dirty="0"/>
          </a:p>
          <a:p>
            <a:r>
              <a:rPr lang="en-US" dirty="0"/>
              <a:t>ksoap2 API documentation:</a:t>
            </a:r>
            <a:br>
              <a:rPr lang="en-US" dirty="0"/>
            </a:br>
            <a:r>
              <a:rPr lang="en-US" dirty="0">
                <a:hlinkClick r:id="rId4"/>
              </a:rPr>
              <a:t>http://www.kobjects.org/ksoap2/doc/api/overview-summary.html</a:t>
            </a:r>
            <a:endParaRPr lang="en-US" dirty="0"/>
          </a:p>
          <a:p>
            <a:r>
              <a:rPr lang="en-US" dirty="0"/>
              <a:t>ksoap2-android tutorial</a:t>
            </a:r>
            <a:br>
              <a:rPr lang="en-US" dirty="0"/>
            </a:br>
            <a:r>
              <a:rPr lang="en-US" dirty="0">
                <a:hlinkClick r:id="rId5"/>
              </a:rPr>
              <a:t>http://code.tutsplus.com/tutorials/consuming-web-services-with-ksoap--mobile-21242</a:t>
            </a:r>
            <a:r>
              <a:rPr lang="en-US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Intro to Web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Services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 Service provides information or computing services to other computers over a 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server</a:t>
            </a:r>
          </a:p>
          <a:p>
            <a:pPr algn="ctr"/>
            <a:r>
              <a:rPr lang="en-US" sz="2400" dirty="0"/>
              <a:t>Provides a</a:t>
            </a:r>
          </a:p>
          <a:p>
            <a:pPr algn="ctr"/>
            <a:r>
              <a:rPr lang="en-US" sz="2400" dirty="0"/>
              <a:t>Web Service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1</a:t>
            </a:r>
          </a:p>
          <a:p>
            <a:pPr algn="ctr"/>
            <a:r>
              <a:rPr lang="en-US" sz="2400" dirty="0"/>
              <a:t>consuming the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2 consuming the service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3 consuming the service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computing services to be distributed across:</a:t>
            </a:r>
          </a:p>
          <a:p>
            <a:pPr lvl="1"/>
            <a:r>
              <a:rPr lang="en-US" dirty="0"/>
              <a:t>Multiple machines</a:t>
            </a:r>
          </a:p>
          <a:p>
            <a:pPr lvl="1"/>
            <a:r>
              <a:rPr lang="en-US" dirty="0"/>
              <a:t>Any distance</a:t>
            </a:r>
          </a:p>
          <a:p>
            <a:r>
              <a:rPr lang="en-US" dirty="0"/>
              <a:t>Provides a service that is: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Standards:</a:t>
            </a:r>
          </a:p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Newer, simpler, client code easier to write</a:t>
            </a:r>
          </a:p>
          <a:p>
            <a:r>
              <a:rPr lang="en-US" dirty="0"/>
              <a:t>SOAP: Simple Object Access Protocol</a:t>
            </a:r>
          </a:p>
          <a:p>
            <a:pPr lvl="1"/>
            <a:r>
              <a:rPr lang="en-US" dirty="0"/>
              <a:t>Older, more complex, client harder to write</a:t>
            </a:r>
          </a:p>
          <a:p>
            <a:pPr lvl="1"/>
            <a:r>
              <a:rPr lang="en-US" dirty="0"/>
              <a:t>Lots of legacy SOAP services out there</a:t>
            </a:r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TheSimpleObjectAccessProtocol</a:t>
            </a:r>
            <a:r>
              <a:rPr lang="en-US" dirty="0"/>
              <a:t>(SOAP)</a:t>
            </a:r>
            <a:r>
              <a:rPr lang="en-US" dirty="0" err="1"/>
              <a:t>isaplatform-independentprotocolthatuses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XMLtomakeremoteprocedurecalls,typicallyoverHTTP.Eachrequestandresponseis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packagedinaSOAPmessage</a:t>
            </a:r>
            <a:r>
              <a:rPr lang="en-US" dirty="0"/>
              <a:t>—</a:t>
            </a:r>
            <a:r>
              <a:rPr lang="en-US" dirty="0" err="1"/>
              <a:t>anXMLmessagecontainingtheinformationthataweb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servicerequirestoprocessthemessage.SOAPmessagesarewritteninXMLsothatthey’re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computerreadable,humanreadableandplatformindependent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81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Description Layer</a:t>
            </a:r>
          </a:p>
          <a:p>
            <a:r>
              <a:rPr lang="en-US" dirty="0"/>
              <a:t>An XML document that describes a web service</a:t>
            </a:r>
          </a:p>
          <a:p>
            <a:r>
              <a:rPr lang="en-US" dirty="0"/>
              <a:t>The main elements in a WSDL document:</a:t>
            </a:r>
          </a:p>
          <a:p>
            <a:pPr marL="457200" lvl="1" indent="0">
              <a:buNone/>
            </a:pPr>
            <a:r>
              <a:rPr lang="en-US" dirty="0"/>
              <a:t>&lt;types&gt; 		Contains data type definitions</a:t>
            </a:r>
          </a:p>
          <a:p>
            <a:pPr marL="457200" lvl="1" indent="0">
              <a:buNone/>
            </a:pPr>
            <a:r>
              <a:rPr lang="en-US" dirty="0"/>
              <a:t>&lt;message&gt;	Definition of the data being sent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&gt;	List of operations </a:t>
            </a:r>
          </a:p>
          <a:p>
            <a:pPr marL="457200" lvl="1" indent="0">
              <a:buNone/>
            </a:pPr>
            <a:r>
              <a:rPr lang="en-US" dirty="0"/>
              <a:t>&lt;binding&gt;	Protocol and data format for port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Request and Response</a:t>
            </a:r>
          </a:p>
          <a:p>
            <a:r>
              <a:rPr lang="en-US" dirty="0"/>
              <a:t>A SOAP message is an XML document (not a file) with these elements:</a:t>
            </a:r>
          </a:p>
          <a:p>
            <a:pPr lvl="1">
              <a:buFont typeface="Courier New"/>
              <a:buChar char="o"/>
            </a:pPr>
            <a:r>
              <a:rPr lang="en-US" dirty="0"/>
              <a:t>Header</a:t>
            </a:r>
          </a:p>
          <a:p>
            <a:pPr lvl="1">
              <a:buFont typeface="Courier New"/>
              <a:buChar char="o"/>
            </a:pPr>
            <a:r>
              <a:rPr lang="en-US" dirty="0"/>
              <a:t>Body</a:t>
            </a:r>
          </a:p>
          <a:p>
            <a:pPr lvl="1">
              <a:buFont typeface="Courier New"/>
              <a:buChar char="o"/>
            </a:pPr>
            <a:r>
              <a:rPr lang="en-US" dirty="0"/>
              <a:t>Fault</a:t>
            </a:r>
          </a:p>
          <a:p>
            <a:pPr lvl="1">
              <a:buFont typeface="Courier New"/>
              <a:buChar char="o"/>
            </a:pPr>
            <a:r>
              <a:rPr lang="en-US" dirty="0"/>
              <a:t>Envelope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459</Words>
  <Application>Microsoft Macintosh PowerPoint</Application>
  <PresentationFormat>On-screen Show (4:3)</PresentationFormat>
  <Paragraphs>183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</vt:lpstr>
      <vt:lpstr>Types of Web Services</vt:lpstr>
      <vt:lpstr>SOAP Protocol</vt:lpstr>
      <vt:lpstr>WSDL</vt:lpstr>
      <vt:lpstr>SOAP Messages</vt:lpstr>
      <vt:lpstr>Skeleton SOAP Message</vt:lpstr>
      <vt:lpstr>Request Body</vt:lpstr>
      <vt:lpstr>Response Body</vt:lpstr>
      <vt:lpstr>SOAP Service and Client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kSOAP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200</cp:revision>
  <dcterms:created xsi:type="dcterms:W3CDTF">2016-03-27T03:55:45Z</dcterms:created>
  <dcterms:modified xsi:type="dcterms:W3CDTF">2018-07-17T15:21:01Z</dcterms:modified>
</cp:coreProperties>
</file>